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5"/>
  </p:sldMasterIdLst>
  <p:notesMasterIdLst>
    <p:notesMasterId r:id="rId30"/>
  </p:notesMasterIdLst>
  <p:handoutMasterIdLst>
    <p:handoutMasterId r:id="rId31"/>
  </p:handoutMasterIdLst>
  <p:sldIdLst>
    <p:sldId id="330" r:id="rId6"/>
    <p:sldId id="334" r:id="rId7"/>
    <p:sldId id="257" r:id="rId8"/>
    <p:sldId id="289" r:id="rId9"/>
    <p:sldId id="335" r:id="rId10"/>
    <p:sldId id="350" r:id="rId11"/>
    <p:sldId id="351" r:id="rId12"/>
    <p:sldId id="336" r:id="rId13"/>
    <p:sldId id="337" r:id="rId14"/>
    <p:sldId id="338" r:id="rId15"/>
    <p:sldId id="339" r:id="rId16"/>
    <p:sldId id="354" r:id="rId17"/>
    <p:sldId id="348" r:id="rId18"/>
    <p:sldId id="333" r:id="rId19"/>
    <p:sldId id="343" r:id="rId20"/>
    <p:sldId id="353" r:id="rId21"/>
    <p:sldId id="352" r:id="rId22"/>
    <p:sldId id="344" r:id="rId23"/>
    <p:sldId id="345" r:id="rId24"/>
    <p:sldId id="346" r:id="rId25"/>
    <p:sldId id="347" r:id="rId26"/>
    <p:sldId id="349" r:id="rId27"/>
    <p:sldId id="325" r:id="rId28"/>
    <p:sldId id="271" r:id="rId2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58A7"/>
    <a:srgbClr val="2E59B0"/>
    <a:srgbClr val="40B1FE"/>
    <a:srgbClr val="0059C4"/>
    <a:srgbClr val="629AD8"/>
    <a:srgbClr val="777777"/>
    <a:srgbClr val="161D32"/>
    <a:srgbClr val="0000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78398" autoAdjust="0"/>
  </p:normalViewPr>
  <p:slideViewPr>
    <p:cSldViewPr>
      <p:cViewPr>
        <p:scale>
          <a:sx n="84" d="100"/>
          <a:sy n="84" d="100"/>
        </p:scale>
        <p:origin x="-2430" y="-432"/>
      </p:cViewPr>
      <p:guideLst>
        <p:guide orient="horz" pos="144"/>
        <p:guide orient="horz" pos="895"/>
        <p:guide orient="horz" pos="1484"/>
        <p:guide orient="horz" pos="1200"/>
        <p:guide orient="horz" pos="2736"/>
        <p:guide orient="horz" pos="4176"/>
        <p:guide pos="2880"/>
        <p:guide pos="240"/>
        <p:guide pos="460"/>
        <p:guide pos="5520"/>
        <p:guide pos="864"/>
        <p:guide pos="5299"/>
      </p:guideLst>
    </p:cSldViewPr>
  </p:slideViewPr>
  <p:outlineViewPr>
    <p:cViewPr>
      <p:scale>
        <a:sx n="33" d="100"/>
        <a:sy n="33" d="100"/>
      </p:scale>
      <p:origin x="54" y="0"/>
    </p:cViewPr>
  </p:outlineViewPr>
  <p:notesTextViewPr>
    <p:cViewPr>
      <p:scale>
        <a:sx n="100" d="100"/>
        <a:sy n="100" d="100"/>
      </p:scale>
      <p:origin x="0" y="1560"/>
    </p:cViewPr>
  </p:notesTextViewPr>
  <p:sorterViewPr>
    <p:cViewPr>
      <p:scale>
        <a:sx n="100" d="100"/>
        <a:sy n="100" d="100"/>
      </p:scale>
      <p:origin x="0" y="0"/>
    </p:cViewPr>
  </p:sorterViewPr>
  <p:notesViewPr>
    <p:cSldViewPr showGuides="1">
      <p:cViewPr varScale="1">
        <p:scale>
          <a:sx n="77" d="100"/>
          <a:sy n="77" d="100"/>
        </p:scale>
        <p:origin x="-302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109539277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11/7/2011</a:t>
            </a:fld>
            <a:endParaRPr lang="en-US" dirty="0">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Tree>
    <p:extLst>
      <p:ext uri="{BB962C8B-B14F-4D97-AF65-F5344CB8AC3E}">
        <p14:creationId xmlns:p14="http://schemas.microsoft.com/office/powerpoint/2010/main" val="1992768111"/>
      </p:ext>
    </p:extLst>
  </p:cSld>
  <p:clrMap bg1="lt1" tx1="dk1" bg2="lt2" tx2="dk2" accent1="accent1" accent2="accent2" accent3="accent3" accent4="accent4" accent5="accent5" accent6="accent6" hlink="hlink" folHlink="folHlink"/>
  <p:hf hdr="0" dt="0"/>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lIns="91423" tIns="45712" rIns="91423" bIns="45712">
            <a:normAutofit/>
          </a:bodyPr>
          <a:lstStyle/>
          <a:p>
            <a:endParaRPr lang="en-US" dirty="0"/>
          </a:p>
        </p:txBody>
      </p:sp>
      <p:sp>
        <p:nvSpPr>
          <p:cNvPr id="4" name="Header Placeholder 3"/>
          <p:cNvSpPr>
            <a:spLocks noGrp="1"/>
          </p:cNvSpPr>
          <p:nvPr>
            <p:ph type="hdr" sz="quarter" idx="10"/>
          </p:nvPr>
        </p:nvSpPr>
        <p:spPr>
          <a:xfrm>
            <a:off x="0" y="1"/>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1"/>
            <a:ext cx="2971800" cy="457200"/>
          </a:xfrm>
          <a:prstGeom prst="rect">
            <a:avLst/>
          </a:prstGeom>
        </p:spPr>
        <p:txBody>
          <a:bodyPr/>
          <a:lstStyle/>
          <a:p>
            <a:fld id="{81331B57-0BE5-4F82-AA58-76F53EFF3ADA}" type="datetime8">
              <a:rPr lang="en-US" smtClean="0"/>
              <a:pPr/>
              <a:t>11/7/2011 10:15 AM</a:t>
            </a:fld>
            <a:endParaRPr lang="en-US" dirty="0"/>
          </a:p>
        </p:txBody>
      </p:sp>
      <p:sp>
        <p:nvSpPr>
          <p:cNvPr id="6" name="Footer Placeholder 5"/>
          <p:cNvSpPr>
            <a:spLocks noGrp="1"/>
          </p:cNvSpPr>
          <p:nvPr>
            <p:ph type="ftr" sz="quarter" idx="12"/>
          </p:nvPr>
        </p:nvSpPr>
        <p:spPr>
          <a:xfrm>
            <a:off x="1" y="8685214"/>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4"/>
            <a:ext cx="684213" cy="457200"/>
          </a:xfrm>
          <a:prstGeom prst="rect">
            <a:avLst/>
          </a:prstGeo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describe how to design a virtualization management automation infrastructure using System Center Opalis and/or Service Manager.</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Lesson</a:t>
            </a:r>
            <a:r>
              <a:rPr lang="en-US" sz="900" kern="1200" baseline="0" dirty="0" smtClean="0">
                <a:solidFill>
                  <a:schemeClr val="tx1"/>
                </a:solidFill>
                <a:latin typeface="Segoe" pitchFamily="34" charset="0"/>
                <a:ea typeface="+mn-ea"/>
                <a:cs typeface="+mn-cs"/>
              </a:rPr>
              <a:t> 1: </a:t>
            </a:r>
            <a:r>
              <a:rPr lang="en-US" sz="900" kern="1200" dirty="0" smtClean="0">
                <a:solidFill>
                  <a:schemeClr val="tx1"/>
                </a:solidFill>
                <a:latin typeface="Segoe" pitchFamily="34" charset="0"/>
                <a:ea typeface="+mn-ea"/>
                <a:cs typeface="+mn-cs"/>
              </a:rPr>
              <a:t>System Center Opalis </a:t>
            </a:r>
          </a:p>
          <a:p>
            <a:pPr lvl="1"/>
            <a:r>
              <a:rPr lang="en-US" sz="900" kern="1200" dirty="0" smtClean="0">
                <a:solidFill>
                  <a:schemeClr val="tx1"/>
                </a:solidFill>
                <a:latin typeface="Segoe" pitchFamily="34" charset="0"/>
                <a:ea typeface="+mn-ea"/>
                <a:cs typeface="+mn-cs"/>
              </a:rPr>
              <a:t>Architecture</a:t>
            </a:r>
          </a:p>
          <a:p>
            <a:pPr lvl="1"/>
            <a:r>
              <a:rPr lang="en-US" sz="900" kern="1200" dirty="0" smtClean="0">
                <a:solidFill>
                  <a:schemeClr val="tx1"/>
                </a:solidFill>
                <a:latin typeface="Segoe" pitchFamily="34" charset="0"/>
                <a:ea typeface="+mn-ea"/>
                <a:cs typeface="+mn-cs"/>
              </a:rPr>
              <a:t>Integration with Hyper-V and System Center</a:t>
            </a:r>
          </a:p>
          <a:p>
            <a:pPr lvl="1"/>
            <a:r>
              <a:rPr lang="en-US" sz="900" kern="1200" dirty="0" smtClean="0">
                <a:solidFill>
                  <a:schemeClr val="tx1"/>
                </a:solidFill>
                <a:latin typeface="Segoe" pitchFamily="34" charset="0"/>
                <a:ea typeface="+mn-ea"/>
                <a:cs typeface="+mn-cs"/>
              </a:rPr>
              <a:t>Opalis Automated VM Provisioning and Retirement</a:t>
            </a:r>
          </a:p>
          <a:p>
            <a:pPr lvl="0"/>
            <a:r>
              <a:rPr lang="en-US" sz="900" kern="1200" dirty="0" smtClean="0">
                <a:solidFill>
                  <a:schemeClr val="tx1"/>
                </a:solidFill>
                <a:latin typeface="Segoe" pitchFamily="34" charset="0"/>
                <a:ea typeface="+mn-ea"/>
                <a:cs typeface="+mn-cs"/>
              </a:rPr>
              <a:t>Lesson 2: System Center Service Manager Architecture</a:t>
            </a:r>
          </a:p>
          <a:p>
            <a:pPr lvl="1"/>
            <a:r>
              <a:rPr lang="en-US" sz="900" kern="1200" dirty="0" smtClean="0">
                <a:solidFill>
                  <a:schemeClr val="tx1"/>
                </a:solidFill>
                <a:latin typeface="Segoe" pitchFamily="34" charset="0"/>
                <a:ea typeface="+mn-ea"/>
                <a:cs typeface="+mn-cs"/>
              </a:rPr>
              <a:t>Architecture</a:t>
            </a:r>
          </a:p>
          <a:p>
            <a:pPr lvl="1"/>
            <a:r>
              <a:rPr lang="en-US" sz="900" kern="1200" dirty="0" smtClean="0">
                <a:solidFill>
                  <a:schemeClr val="tx1"/>
                </a:solidFill>
                <a:latin typeface="Segoe" pitchFamily="34" charset="0"/>
                <a:ea typeface="+mn-ea"/>
                <a:cs typeface="+mn-cs"/>
              </a:rPr>
              <a:t>Integration with Hyper-V and System Center</a:t>
            </a:r>
          </a:p>
          <a:p>
            <a:pPr lvl="1"/>
            <a:r>
              <a:rPr lang="en-US" sz="900" kern="1200" dirty="0" smtClean="0">
                <a:solidFill>
                  <a:schemeClr val="tx1"/>
                </a:solidFill>
                <a:latin typeface="Segoe" pitchFamily="34" charset="0"/>
                <a:ea typeface="+mn-ea"/>
                <a:cs typeface="+mn-cs"/>
              </a:rPr>
              <a:t>Change Management, Ticketing, and Workflow</a:t>
            </a:r>
          </a:p>
          <a:p>
            <a:r>
              <a:rPr lang="en-US" sz="900" kern="1200" dirty="0" smtClean="0">
                <a:solidFill>
                  <a:schemeClr val="tx1"/>
                </a:solidFill>
                <a:latin typeface="Segoe" pitchFamily="34" charset="0"/>
                <a:ea typeface="+mn-ea"/>
                <a:cs typeface="+mn-cs"/>
              </a:rPr>
              <a:t> </a:t>
            </a: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Integrate System Center Opalis in a Virtualization Management Infrastructure</a:t>
            </a:r>
          </a:p>
          <a:p>
            <a:pPr lvl="1"/>
            <a:r>
              <a:rPr lang="en-US" sz="900" kern="1200" dirty="0" smtClean="0">
                <a:solidFill>
                  <a:schemeClr val="tx1"/>
                </a:solidFill>
                <a:latin typeface="Segoe" pitchFamily="34" charset="0"/>
                <a:ea typeface="+mn-ea"/>
                <a:cs typeface="+mn-cs"/>
              </a:rPr>
              <a:t>Integrate System Center Service Manager in a Virtualization Management Infrastructure</a:t>
            </a:r>
          </a:p>
          <a:p>
            <a:pPr lvl="1">
              <a:buNone/>
            </a:pPr>
            <a:endParaRPr lang="en-US" sz="900" kern="1200" dirty="0" smtClean="0">
              <a:solidFill>
                <a:schemeClr val="tx1"/>
              </a:solidFill>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10</a:t>
            </a:fld>
            <a:endParaRPr lang="en-US" dirty="0">
              <a:latin typeface="Sego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describe private cloud infrastructure fundamentals and how the System Center Virtual Machine Manager Self-Service Portal 2.0 enables Infrastructure-as-a-Service (IaaS).</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Private Cloud Fundamentals</a:t>
            </a:r>
          </a:p>
          <a:p>
            <a:pPr lvl="0"/>
            <a:r>
              <a:rPr lang="en-US" sz="900" kern="1200" dirty="0" smtClean="0">
                <a:solidFill>
                  <a:schemeClr val="tx1"/>
                </a:solidFill>
                <a:latin typeface="Segoe" pitchFamily="34" charset="0"/>
                <a:ea typeface="+mn-ea"/>
                <a:cs typeface="+mn-cs"/>
              </a:rPr>
              <a:t>Lesson 2: System Center Virtual Machine Manager Self-Service Portal 2.0 </a:t>
            </a:r>
          </a:p>
          <a:p>
            <a:pPr lvl="1"/>
            <a:r>
              <a:rPr lang="en-US" sz="900" kern="1200" dirty="0" smtClean="0">
                <a:solidFill>
                  <a:schemeClr val="tx1"/>
                </a:solidFill>
                <a:latin typeface="Segoe" pitchFamily="34" charset="0"/>
                <a:ea typeface="+mn-ea"/>
                <a:cs typeface="+mn-cs"/>
              </a:rPr>
              <a:t>Architecture</a:t>
            </a:r>
          </a:p>
          <a:p>
            <a:pPr lvl="1"/>
            <a:r>
              <a:rPr lang="en-US" sz="900" kern="1200" dirty="0" smtClean="0">
                <a:solidFill>
                  <a:schemeClr val="tx1"/>
                </a:solidFill>
                <a:latin typeface="Segoe" pitchFamily="34" charset="0"/>
                <a:ea typeface="+mn-ea"/>
                <a:cs typeface="+mn-cs"/>
              </a:rPr>
              <a:t>Integration with Hyper-V and System Center</a:t>
            </a:r>
          </a:p>
          <a:p>
            <a:pPr lvl="1"/>
            <a:r>
              <a:rPr lang="en-US" sz="900" kern="1200" dirty="0" smtClean="0">
                <a:solidFill>
                  <a:schemeClr val="tx1"/>
                </a:solidFill>
                <a:latin typeface="Segoe" pitchFamily="34" charset="0"/>
                <a:ea typeface="+mn-ea"/>
                <a:cs typeface="+mn-cs"/>
              </a:rPr>
              <a:t>Provisioning Process</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the architecture and benefits of a private cloud infrastructure</a:t>
            </a:r>
          </a:p>
          <a:p>
            <a:pPr lvl="1"/>
            <a:r>
              <a:rPr lang="en-US" sz="900" kern="1200" dirty="0" smtClean="0">
                <a:solidFill>
                  <a:schemeClr val="tx1"/>
                </a:solidFill>
                <a:latin typeface="Segoe" pitchFamily="34" charset="0"/>
                <a:ea typeface="+mn-ea"/>
                <a:cs typeface="+mn-cs"/>
              </a:rPr>
              <a:t>Understand how to integrate the System Center Virtual Machine Manager Self-Service Portal 2.0 to automate provisioning in a private cloud infrastructure.</a:t>
            </a:r>
          </a:p>
          <a:p>
            <a:pPr lvl="1"/>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11</a:t>
            </a:fld>
            <a:endParaRPr lang="en-US" dirty="0">
              <a:latin typeface="Sego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kern="1200" dirty="0" smtClean="0">
                <a:solidFill>
                  <a:schemeClr val="tx1"/>
                </a:solidFill>
                <a:effectLst/>
                <a:latin typeface="Segoe" pitchFamily="34" charset="0"/>
                <a:ea typeface="+mn-ea"/>
                <a:cs typeface="+mn-cs"/>
              </a:rPr>
              <a:t>This optional module will help you to prepare for Exam 70-659 TS: Windows Server 2008 R2, Server Virtualization. This module provides the exam objectives and is designed to supplement the information that is presented in the rest of the course and students’ existing knowledge of server virtualization; this module is not intended to provide a complete set of exam preparation resources.</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 </a:t>
            </a:r>
            <a:endParaRPr lang="en-GB" sz="900" kern="1200" dirty="0" smtClean="0">
              <a:solidFill>
                <a:schemeClr val="tx1"/>
              </a:solidFill>
              <a:effectLst/>
              <a:latin typeface="Segoe" pitchFamily="34" charset="0"/>
              <a:ea typeface="+mn-ea"/>
              <a:cs typeface="+mn-cs"/>
            </a:endParaRPr>
          </a:p>
          <a:p>
            <a:r>
              <a:rPr lang="en-US" sz="900" kern="1200" dirty="0" smtClean="0">
                <a:solidFill>
                  <a:schemeClr val="tx1"/>
                </a:solidFill>
                <a:effectLst/>
                <a:latin typeface="Segoe" pitchFamily="34" charset="0"/>
                <a:ea typeface="+mn-ea"/>
                <a:cs typeface="+mn-cs"/>
              </a:rPr>
              <a:t>After completing this module, you will be able to:</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objectives of Exam 70-659 TS: Windows Server 2008 R2, Server Virtualization.</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key topics and the knowledge that is required for each exam objective.</a:t>
            </a:r>
            <a:endParaRPr lang="en-GB" sz="900" kern="1200" dirty="0" smtClean="0">
              <a:solidFill>
                <a:schemeClr val="tx1"/>
              </a:solidFill>
              <a:effectLst/>
              <a:latin typeface="Segoe" pitchFamily="34" charset="0"/>
              <a:ea typeface="+mn-ea"/>
              <a:cs typeface="+mn-cs"/>
            </a:endParaRPr>
          </a:p>
          <a:p>
            <a:endParaRPr lang="en-US" dirty="0" smtClean="0"/>
          </a:p>
          <a:p>
            <a:endParaRPr lang="en-GB" sz="900" kern="1200" dirty="0">
              <a:solidFill>
                <a:schemeClr val="tx1"/>
              </a:solidFill>
              <a:effectLst/>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12</a:t>
            </a:fld>
            <a:endParaRPr lang="en-US" dirty="0">
              <a:latin typeface="Segoe" pitchFamily="34" charset="0"/>
            </a:endParaRPr>
          </a:p>
        </p:txBody>
      </p:sp>
    </p:spTree>
    <p:extLst>
      <p:ext uri="{BB962C8B-B14F-4D97-AF65-F5344CB8AC3E}">
        <p14:creationId xmlns:p14="http://schemas.microsoft.com/office/powerpoint/2010/main" val="1569352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the course structure</a:t>
            </a:r>
          </a:p>
          <a:p>
            <a:pPr lvl="1"/>
            <a:r>
              <a:rPr lang="en-US" sz="900" kern="1200" dirty="0" smtClean="0">
                <a:solidFill>
                  <a:schemeClr val="tx1"/>
                </a:solidFill>
                <a:latin typeface="Segoe" pitchFamily="34" charset="0"/>
                <a:ea typeface="+mn-ea"/>
                <a:cs typeface="+mn-cs"/>
              </a:rPr>
              <a:t>Understand the course lab scenario and setup</a:t>
            </a:r>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13</a:t>
            </a:fld>
            <a:endParaRPr lang="en-US" dirty="0">
              <a:latin typeface="Segoe"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US" dirty="0" smtClean="0"/>
              <a:t>Lab scenario is delivered</a:t>
            </a:r>
            <a:r>
              <a:rPr lang="en-US" baseline="0" dirty="0" smtClean="0"/>
              <a:t> through hands-on exercises, recorded segments, and automated demonstrations.</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14</a:t>
            </a:fld>
            <a:endParaRPr lang="en-US" dirty="0">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15</a:t>
            </a:fld>
            <a:endParaRPr lang="en-US" dirty="0">
              <a:latin typeface="Segoe"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16</a:t>
            </a:fld>
            <a:endParaRPr lang="en-US" dirty="0">
              <a:latin typeface="Segoe"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17</a:t>
            </a:fld>
            <a:endParaRPr lang="en-US" dirty="0">
              <a:latin typeface="Segoe"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18</a:t>
            </a:fld>
            <a:endParaRPr lang="en-US" dirty="0">
              <a:latin typeface="Segoe"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19</a:t>
            </a:fld>
            <a:endParaRPr lang="en-US" dirty="0">
              <a:latin typeface="Segoe"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a:t>
            </a:fld>
            <a:endParaRPr lang="en-US" dirty="0">
              <a:latin typeface="Segoe"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20</a:t>
            </a:fld>
            <a:endParaRPr lang="en-US" dirty="0">
              <a:latin typeface="Segoe"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21</a:t>
            </a:fld>
            <a:endParaRPr lang="en-US" dirty="0">
              <a:latin typeface="Segoe"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the course structure</a:t>
            </a:r>
          </a:p>
          <a:p>
            <a:pPr lvl="1"/>
            <a:r>
              <a:rPr lang="en-US" sz="900" kern="1200" dirty="0" smtClean="0">
                <a:solidFill>
                  <a:schemeClr val="tx1"/>
                </a:solidFill>
                <a:latin typeface="Segoe" pitchFamily="34" charset="0"/>
                <a:ea typeface="+mn-ea"/>
                <a:cs typeface="+mn-cs"/>
              </a:rPr>
              <a:t>Understand the course lab scenario and setup</a:t>
            </a:r>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22</a:t>
            </a:fld>
            <a:endParaRPr lang="en-US" dirty="0">
              <a:latin typeface="Segoe"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6421" y="4344025"/>
            <a:ext cx="5485158" cy="4114488"/>
          </a:xfrm>
          <a:prstGeom prst="rect">
            <a:avLst/>
          </a:prstGeom>
        </p:spPr>
        <p:txBody>
          <a:bodyPr lIns="89730" tIns="44865" rIns="89730" bIns="44865">
            <a:normAutofit/>
          </a:bodyPr>
          <a:lstStyle/>
          <a:p>
            <a:pPr marL="0" marR="0" lvl="0" indent="0" algn="l" defTabSz="897301"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Segoe" pitchFamily="34" charset="0"/>
                <a:ea typeface="+mn-ea"/>
                <a:cs typeface="+mn-cs"/>
              </a:rPr>
              <a:t>Discuss lab configuration details, provide team numbers, and orient the students to their lab setup.</a:t>
            </a:r>
          </a:p>
          <a:p>
            <a:pPr defTabSz="897301" eaLnBrk="0" fontAlgn="base" hangingPunct="0">
              <a:lnSpc>
                <a:spcPct val="100000"/>
              </a:lnSpc>
              <a:spcBef>
                <a:spcPct val="30000"/>
              </a:spcBef>
              <a:spcAft>
                <a:spcPct val="0"/>
              </a:spcAft>
              <a:defRPr/>
            </a:pPr>
            <a:endParaRPr lang="en-US" sz="1200" dirty="0" smtClean="0">
              <a:latin typeface="+mn-lt"/>
            </a:endParaRPr>
          </a:p>
          <a:p>
            <a:pPr defTabSz="897301" eaLnBrk="0" fontAlgn="base" hangingPunct="0">
              <a:lnSpc>
                <a:spcPct val="100000"/>
              </a:lnSpc>
              <a:spcBef>
                <a:spcPct val="30000"/>
              </a:spcBef>
              <a:spcAft>
                <a:spcPct val="0"/>
              </a:spcAft>
              <a:defRPr/>
            </a:pPr>
            <a:r>
              <a:rPr lang="en-US" sz="1200" dirty="0" smtClean="0">
                <a:latin typeface="+mn-lt"/>
              </a:rPr>
              <a:t>Figure shows example for</a:t>
            </a:r>
            <a:r>
              <a:rPr lang="en-US" sz="1200" baseline="0" dirty="0" smtClean="0">
                <a:latin typeface="+mn-lt"/>
              </a:rPr>
              <a:t> a 3 team classroom setup – extrapolate for more teams</a:t>
            </a:r>
          </a:p>
          <a:p>
            <a:pPr defTabSz="897301" eaLnBrk="0" fontAlgn="base" hangingPunct="0">
              <a:lnSpc>
                <a:spcPct val="100000"/>
              </a:lnSpc>
              <a:spcBef>
                <a:spcPct val="30000"/>
              </a:spcBef>
              <a:spcAft>
                <a:spcPct val="0"/>
              </a:spcAft>
              <a:defRPr/>
            </a:pPr>
            <a:endParaRPr lang="en-US" sz="1200" baseline="0" dirty="0" smtClean="0">
              <a:latin typeface="+mn-lt"/>
            </a:endParaRPr>
          </a:p>
          <a:p>
            <a:pPr defTabSz="897301" eaLnBrk="0" fontAlgn="base" hangingPunct="0">
              <a:lnSpc>
                <a:spcPct val="100000"/>
              </a:lnSpc>
              <a:spcBef>
                <a:spcPct val="30000"/>
              </a:spcBef>
              <a:spcAft>
                <a:spcPct val="0"/>
              </a:spcAft>
              <a:defRPr/>
            </a:pPr>
            <a:r>
              <a:rPr lang="en-US" sz="1200" dirty="0" smtClean="0">
                <a:latin typeface="+mn-lt"/>
              </a:rPr>
              <a:t>Lab Parameters</a:t>
            </a:r>
            <a:endParaRPr lang="en-US" sz="1200" dirty="0">
              <a:latin typeface="+mn-lt"/>
            </a:endParaRPr>
          </a:p>
          <a:p>
            <a:pPr lvl="1" rtl="0"/>
            <a:r>
              <a:rPr lang="en-US" sz="900" b="0" kern="1200" baseline="0" dirty="0" smtClean="0">
                <a:solidFill>
                  <a:schemeClr val="tx1"/>
                </a:solidFill>
                <a:latin typeface="Segoe" pitchFamily="34" charset="0"/>
                <a:ea typeface="+mn-ea"/>
                <a:cs typeface="+mn-cs"/>
              </a:rPr>
              <a:t>Teams of 2 or 3 students and 3 machines</a:t>
            </a:r>
          </a:p>
          <a:p>
            <a:pPr lvl="1" rtl="0"/>
            <a:r>
              <a:rPr lang="en-US" sz="900" kern="1200" baseline="0" dirty="0" smtClean="0">
                <a:solidFill>
                  <a:schemeClr val="tx1"/>
                </a:solidFill>
                <a:latin typeface="Segoe" pitchFamily="34" charset="0"/>
                <a:ea typeface="+mn-ea"/>
                <a:cs typeface="+mn-cs"/>
              </a:rPr>
              <a:t>Students must work together to perform most labs</a:t>
            </a:r>
          </a:p>
          <a:p>
            <a:pPr lvl="1" rtl="0"/>
            <a:r>
              <a:rPr lang="en-US" sz="900" kern="1200" baseline="0" dirty="0" smtClean="0">
                <a:solidFill>
                  <a:schemeClr val="tx1"/>
                </a:solidFill>
                <a:latin typeface="Segoe" pitchFamily="34" charset="0"/>
                <a:ea typeface="+mn-ea"/>
                <a:cs typeface="+mn-cs"/>
              </a:rPr>
              <a:t>Labs are mostly hands-on, with video segments to show VMware vSphere management using System Center, Veeam nWorks integration with System Center, and for System Center VMM 2008 R2 Self-Service portal</a:t>
            </a:r>
          </a:p>
          <a:p>
            <a:pPr lvl="1" rtl="0"/>
            <a:endParaRPr lang="en-US" sz="900" kern="1200" baseline="0" dirty="0" smtClean="0">
              <a:solidFill>
                <a:schemeClr val="tx1"/>
              </a:solidFill>
              <a:latin typeface="Segoe" pitchFamily="34" charset="0"/>
              <a:ea typeface="+mn-ea"/>
              <a:cs typeface="+mn-cs"/>
            </a:endParaRPr>
          </a:p>
          <a:p>
            <a:pPr lvl="0" rtl="0"/>
            <a:r>
              <a:rPr lang="en-US" sz="900" kern="1200" baseline="0" dirty="0" smtClean="0">
                <a:solidFill>
                  <a:schemeClr val="tx1"/>
                </a:solidFill>
                <a:latin typeface="Segoe" pitchFamily="34" charset="0"/>
                <a:ea typeface="+mn-ea"/>
                <a:cs typeface="+mn-cs"/>
              </a:rPr>
              <a:t>Machine Configuration</a:t>
            </a:r>
          </a:p>
          <a:p>
            <a:pPr lvl="1" rtl="0">
              <a:buFont typeface="Arial" pitchFamily="34" charset="0"/>
              <a:buChar char="•"/>
            </a:pPr>
            <a:r>
              <a:rPr lang="en-US" sz="900" kern="1200" baseline="0" dirty="0" smtClean="0">
                <a:solidFill>
                  <a:schemeClr val="tx1"/>
                </a:solidFill>
                <a:latin typeface="Segoe" pitchFamily="34" charset="0"/>
                <a:ea typeface="+mn-ea"/>
                <a:cs typeface="+mn-cs"/>
              </a:rPr>
              <a:t>SGx1(x is team number) will be joined to contoso.com domain</a:t>
            </a:r>
          </a:p>
          <a:p>
            <a:pPr lvl="1" rtl="0">
              <a:buFont typeface="Arial" pitchFamily="34" charset="0"/>
              <a:buChar char="•"/>
            </a:pPr>
            <a:r>
              <a:rPr lang="en-US" sz="900" kern="1200" baseline="0" dirty="0" smtClean="0">
                <a:solidFill>
                  <a:schemeClr val="tx1"/>
                </a:solidFill>
                <a:latin typeface="Segoe" pitchFamily="34" charset="0"/>
                <a:ea typeface="+mn-ea"/>
                <a:cs typeface="+mn-cs"/>
              </a:rPr>
              <a:t>SGx2 will be joined to contoso.com domain</a:t>
            </a:r>
          </a:p>
          <a:p>
            <a:pPr lvl="1" rtl="0">
              <a:buFont typeface="Arial" pitchFamily="34" charset="0"/>
              <a:buChar char="•"/>
            </a:pPr>
            <a:r>
              <a:rPr lang="en-US" sz="900" kern="1200" baseline="0" dirty="0" smtClean="0">
                <a:solidFill>
                  <a:schemeClr val="tx1"/>
                </a:solidFill>
                <a:latin typeface="Segoe" pitchFamily="34" charset="0"/>
                <a:ea typeface="+mn-ea"/>
                <a:cs typeface="+mn-cs"/>
              </a:rPr>
              <a:t>SGx3 will remain in a workgroup initially</a:t>
            </a:r>
          </a:p>
          <a:p>
            <a:pPr lvl="1" rtl="0">
              <a:buFont typeface="Arial" pitchFamily="34" charset="0"/>
              <a:buChar char="•"/>
            </a:pPr>
            <a:endParaRPr lang="en-US" sz="900" kern="1200" baseline="0" dirty="0" smtClean="0">
              <a:solidFill>
                <a:schemeClr val="tx1"/>
              </a:solidFill>
              <a:latin typeface="Segoe" pitchFamily="34" charset="0"/>
              <a:ea typeface="+mn-ea"/>
              <a:cs typeface="+mn-cs"/>
            </a:endParaRPr>
          </a:p>
          <a:p>
            <a:pPr lvl="1" rtl="0">
              <a:buFont typeface="Arial" pitchFamily="34" charset="0"/>
              <a:buChar char="•"/>
            </a:pPr>
            <a:r>
              <a:rPr lang="en-US" sz="900" kern="1200" baseline="0" dirty="0" smtClean="0">
                <a:solidFill>
                  <a:schemeClr val="tx1"/>
                </a:solidFill>
                <a:latin typeface="Segoe" pitchFamily="34" charset="0"/>
                <a:ea typeface="+mn-ea"/>
                <a:cs typeface="+mn-cs"/>
              </a:rPr>
              <a:t>Team machines are isolated from other team machines to prevent domain and IP collisions.</a:t>
            </a:r>
          </a:p>
          <a:p>
            <a:pPr lvl="1" rtl="0">
              <a:buFont typeface="Arial" pitchFamily="34" charset="0"/>
              <a:buChar char="•"/>
            </a:pPr>
            <a:r>
              <a:rPr lang="en-US" sz="900" kern="1200" baseline="0" dirty="0" smtClean="0">
                <a:solidFill>
                  <a:schemeClr val="tx1"/>
                </a:solidFill>
                <a:latin typeface="Segoe" pitchFamily="34" charset="0"/>
                <a:ea typeface="+mn-ea"/>
                <a:cs typeface="+mn-cs"/>
              </a:rPr>
              <a:t>Internet access is not required.</a:t>
            </a:r>
          </a:p>
          <a:p>
            <a:pPr lvl="1" rtl="0">
              <a:buFont typeface="Arial" pitchFamily="34" charset="0"/>
              <a:buNone/>
            </a:pPr>
            <a:endParaRPr lang="en-US" sz="900" kern="1200" baseline="0" dirty="0" smtClean="0">
              <a:solidFill>
                <a:schemeClr val="tx1"/>
              </a:solidFill>
              <a:latin typeface="Segoe" pitchFamily="34" charset="0"/>
              <a:ea typeface="+mn-ea"/>
              <a:cs typeface="+mn-cs"/>
            </a:endParaRPr>
          </a:p>
          <a:p>
            <a:pPr lvl="1" rtl="0">
              <a:buFont typeface="Arial" pitchFamily="34" charset="0"/>
              <a:buChar char="•"/>
            </a:pPr>
            <a:r>
              <a:rPr lang="en-US" sz="900" kern="1200" baseline="0" dirty="0" smtClean="0">
                <a:solidFill>
                  <a:schemeClr val="tx1"/>
                </a:solidFill>
                <a:latin typeface="Segoe" pitchFamily="34" charset="0"/>
                <a:ea typeface="+mn-ea"/>
                <a:cs typeface="+mn-cs"/>
              </a:rPr>
              <a:t>Student machines and VMs are statically addressed</a:t>
            </a:r>
          </a:p>
          <a:p>
            <a:pPr lvl="1" rtl="0">
              <a:buFont typeface="Arial" pitchFamily="34" charset="0"/>
              <a:buChar char="•"/>
            </a:pPr>
            <a:r>
              <a:rPr lang="en-US" sz="900" kern="1200" baseline="0" dirty="0" smtClean="0">
                <a:solidFill>
                  <a:schemeClr val="tx1"/>
                </a:solidFill>
                <a:latin typeface="Segoe" pitchFamily="34" charset="0"/>
                <a:ea typeface="+mn-ea"/>
                <a:cs typeface="+mn-cs"/>
              </a:rPr>
              <a:t>VM names in Hyper-V Manager appear with a 50374 prefix. For the computer names, just drop the prefix (e.g., 50374-NYC-DC1 in Hyper-V Manager -&gt;NYC-DC1 is the computer name)</a:t>
            </a:r>
          </a:p>
          <a:p>
            <a:pPr lvl="1" rtl="0">
              <a:buFont typeface="Arial" pitchFamily="34" charset="0"/>
              <a:buChar char="•"/>
            </a:pPr>
            <a:r>
              <a:rPr lang="en-US" sz="900" kern="1200" baseline="0" dirty="0" smtClean="0">
                <a:solidFill>
                  <a:schemeClr val="tx1"/>
                </a:solidFill>
                <a:latin typeface="Segoe" pitchFamily="34" charset="0"/>
                <a:ea typeface="+mn-ea"/>
                <a:cs typeface="+mn-cs"/>
              </a:rPr>
              <a:t>50374-NYC-DC1 is the DC for the contoso.com domain, and provide the iSCSI target for clustering.</a:t>
            </a:r>
          </a:p>
          <a:p>
            <a:pPr lvl="0" rtl="0">
              <a:buFont typeface="Arial" pitchFamily="34" charset="0"/>
              <a:buChar char="•"/>
            </a:pPr>
            <a:endParaRPr lang="en-US" sz="900" kern="1200" baseline="0" dirty="0" smtClean="0">
              <a:solidFill>
                <a:schemeClr val="tx1"/>
              </a:solidFill>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r>
              <a:rPr lang="en-US" sz="900" kern="1200" baseline="0" dirty="0" smtClean="0">
                <a:solidFill>
                  <a:schemeClr val="tx1"/>
                </a:solidFill>
                <a:latin typeface="Segoe" pitchFamily="34" charset="0"/>
                <a:ea typeface="+mn-ea"/>
                <a:cs typeface="+mn-cs"/>
              </a:rPr>
              <a:t>Account Information</a:t>
            </a:r>
          </a:p>
          <a:p>
            <a:pPr marL="212981" marR="0" lvl="1" indent="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Segoe" pitchFamily="34" charset="0"/>
                <a:ea typeface="+mn-ea"/>
                <a:cs typeface="+mn-cs"/>
              </a:rPr>
              <a:t>Username: contoso\administrator</a:t>
            </a:r>
          </a:p>
          <a:p>
            <a:pPr marL="212981" marR="0" lvl="1" indent="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baseline="0" dirty="0" smtClean="0">
                <a:solidFill>
                  <a:schemeClr val="tx1"/>
                </a:solidFill>
                <a:latin typeface="Segoe" pitchFamily="34" charset="0"/>
                <a:ea typeface="+mn-ea"/>
                <a:cs typeface="+mn-cs"/>
              </a:rPr>
              <a:t>Password: Pa$$w0rd</a:t>
            </a:r>
          </a:p>
        </p:txBody>
      </p:sp>
      <p:sp>
        <p:nvSpPr>
          <p:cNvPr id="4" name="Slide Number Placeholder 3"/>
          <p:cNvSpPr>
            <a:spLocks noGrp="1"/>
          </p:cNvSpPr>
          <p:nvPr>
            <p:ph type="sldNum" sz="quarter" idx="10"/>
          </p:nvPr>
        </p:nvSpPr>
        <p:spPr/>
        <p:txBody>
          <a:bodyPr/>
          <a:lstStyle/>
          <a:p>
            <a:pPr>
              <a:defRPr/>
            </a:pPr>
            <a:fld id="{20F7BDCA-338E-49B3-83A6-F98B58631B20}" type="slidenum">
              <a:rPr lang="en-US" smtClean="0"/>
              <a:pPr>
                <a:defRPr/>
              </a:pPr>
              <a:t>23</a:t>
            </a:fld>
            <a:endParaRPr lang="en-US" dirty="0"/>
          </a:p>
        </p:txBody>
      </p:sp>
      <p:graphicFrame>
        <p:nvGraphicFramePr>
          <p:cNvPr id="5" name="Table 4"/>
          <p:cNvGraphicFramePr>
            <a:graphicFrameLocks noGrp="1"/>
          </p:cNvGraphicFramePr>
          <p:nvPr/>
        </p:nvGraphicFramePr>
        <p:xfrm>
          <a:off x="596348" y="5546361"/>
          <a:ext cx="5739848" cy="2889082"/>
        </p:xfrm>
        <a:graphic>
          <a:graphicData uri="http://schemas.openxmlformats.org/drawingml/2006/table">
            <a:tbl>
              <a:tblPr firstRow="1" bandRow="1">
                <a:tableStyleId>{5C22544A-7EE6-4342-B048-85BDC9FD1C3A}</a:tableStyleId>
              </a:tblPr>
              <a:tblGrid>
                <a:gridCol w="969065"/>
                <a:gridCol w="4770783"/>
              </a:tblGrid>
              <a:tr h="238767">
                <a:tc>
                  <a:txBody>
                    <a:bodyPr/>
                    <a:lstStyle/>
                    <a:p>
                      <a:pPr marL="0" marR="0" algn="ctr">
                        <a:spcBef>
                          <a:spcPts val="300"/>
                        </a:spcBef>
                        <a:spcAft>
                          <a:spcPts val="300"/>
                        </a:spcAft>
                      </a:pPr>
                      <a:r>
                        <a:rPr lang="en-US" sz="1000" b="1" dirty="0">
                          <a:solidFill>
                            <a:schemeClr val="bg1"/>
                          </a:solidFill>
                          <a:latin typeface="Arial"/>
                          <a:ea typeface="Times New Roman"/>
                        </a:rPr>
                        <a:t>Accountability</a:t>
                      </a:r>
                    </a:p>
                  </a:txBody>
                  <a:tcPr marL="0" marR="0" marT="0" marB="0" anchor="ctr"/>
                </a:tc>
                <a:tc>
                  <a:txBody>
                    <a:bodyPr/>
                    <a:lstStyle/>
                    <a:p>
                      <a:pPr marL="0" marR="0" algn="ctr">
                        <a:spcBef>
                          <a:spcPts val="300"/>
                        </a:spcBef>
                        <a:spcAft>
                          <a:spcPts val="300"/>
                        </a:spcAft>
                      </a:pPr>
                      <a:r>
                        <a:rPr lang="en-US" sz="1000" b="1" dirty="0" smtClean="0">
                          <a:solidFill>
                            <a:schemeClr val="bg1"/>
                          </a:solidFill>
                          <a:latin typeface="Arial"/>
                          <a:ea typeface="Times New Roman"/>
                        </a:rPr>
                        <a:t>Role Types Defined</a:t>
                      </a:r>
                      <a:endParaRPr lang="en-US" sz="1000" b="1" dirty="0">
                        <a:solidFill>
                          <a:schemeClr val="bg1"/>
                        </a:solidFill>
                        <a:latin typeface="Arial"/>
                        <a:ea typeface="Times New Roman"/>
                      </a:endParaRPr>
                    </a:p>
                  </a:txBody>
                  <a:tcPr marL="0" marR="0" marT="0" marB="0" anchor="ctr"/>
                </a:tc>
              </a:tr>
              <a:tr h="299803">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Support</a:t>
                      </a:r>
                    </a:p>
                  </a:txBody>
                  <a:tcPr marL="0" marR="0" marT="0" marB="0" anchor="ctr"/>
                </a:tc>
                <a:tc>
                  <a:txBody>
                    <a:bodyPr/>
                    <a:lstStyle/>
                    <a:p>
                      <a:pPr marL="0" marR="0" indent="-228600" algn="ctr" rtl="0" fontAlgn="base">
                        <a:lnSpc>
                          <a:spcPct val="100000"/>
                        </a:lnSpc>
                        <a:spcBef>
                          <a:spcPts val="0"/>
                        </a:spcBef>
                        <a:spcAft>
                          <a:spcPts val="0"/>
                        </a:spcAft>
                        <a:tabLst>
                          <a:tab pos="228600" algn="l"/>
                        </a:tabLst>
                      </a:pPr>
                      <a:r>
                        <a:rPr lang="en-US" sz="1000" kern="1200" dirty="0" smtClean="0">
                          <a:solidFill>
                            <a:srgbClr val="000000"/>
                          </a:solidFill>
                          <a:latin typeface="Arial"/>
                          <a:ea typeface="Times New Roman"/>
                          <a:cs typeface="+mn-cs"/>
                        </a:rPr>
                        <a:t>Customer Service Representative, Incident Resolver, Incident Coordinator,</a:t>
                      </a:r>
                      <a:r>
                        <a:rPr lang="en-US" sz="1000" kern="1200" baseline="0" dirty="0" smtClean="0">
                          <a:solidFill>
                            <a:srgbClr val="000000"/>
                          </a:solidFill>
                          <a:latin typeface="Arial"/>
                          <a:ea typeface="Times New Roman"/>
                          <a:cs typeface="+mn-cs"/>
                        </a:rPr>
                        <a:t> Problem Analyst, Problem Manager, Customer Service Manager</a:t>
                      </a:r>
                      <a:endParaRPr lang="en-US" sz="1000" kern="1200" dirty="0" smtClean="0">
                        <a:solidFill>
                          <a:srgbClr val="000000"/>
                        </a:solidFill>
                        <a:latin typeface="Arial"/>
                        <a:ea typeface="Times New Roman"/>
                        <a:cs typeface="+mn-cs"/>
                      </a:endParaRPr>
                    </a:p>
                  </a:txBody>
                  <a:tcPr marL="0" marR="0" marT="0" marB="0" anchor="ctr"/>
                </a:tc>
              </a:tr>
              <a:tr h="274820">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Operations</a:t>
                      </a:r>
                    </a:p>
                  </a:txBody>
                  <a:tcPr marL="0" marR="0" marT="0" marB="0" anchor="ctr"/>
                </a:tc>
                <a:tc>
                  <a:txBody>
                    <a:bodyPr/>
                    <a:lstStyle/>
                    <a:p>
                      <a:pPr marL="0" marR="0" algn="ctr">
                        <a:lnSpc>
                          <a:spcPts val="1100"/>
                        </a:lnSpc>
                        <a:spcBef>
                          <a:spcPts val="300"/>
                        </a:spcBef>
                        <a:spcAft>
                          <a:spcPts val="300"/>
                        </a:spcAft>
                      </a:pPr>
                      <a:r>
                        <a:rPr lang="en-US" sz="1000" dirty="0" smtClean="0">
                          <a:solidFill>
                            <a:srgbClr val="000000"/>
                          </a:solidFill>
                          <a:latin typeface="Arial"/>
                          <a:ea typeface="Times New Roman"/>
                        </a:rPr>
                        <a:t>Operator, Administrator, Technology Area Manager, Monitoring</a:t>
                      </a:r>
                      <a:r>
                        <a:rPr lang="en-US" sz="1000" baseline="0" dirty="0" smtClean="0">
                          <a:solidFill>
                            <a:srgbClr val="000000"/>
                          </a:solidFill>
                          <a:latin typeface="Arial"/>
                          <a:ea typeface="Times New Roman"/>
                        </a:rPr>
                        <a:t> Manager, Scheduling Manager, Operations Manager</a:t>
                      </a:r>
                      <a:endParaRPr lang="en-US" sz="1000" kern="1200" dirty="0">
                        <a:solidFill>
                          <a:srgbClr val="000000"/>
                        </a:solidFill>
                        <a:latin typeface="Arial"/>
                        <a:ea typeface="Times New Roman"/>
                        <a:cs typeface="+mn-cs"/>
                      </a:endParaRPr>
                    </a:p>
                  </a:txBody>
                  <a:tcPr marL="0" marR="0" marT="0" marB="0" anchor="ctr"/>
                </a:tc>
              </a:tr>
              <a:tr h="229722">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Service</a:t>
                      </a:r>
                    </a:p>
                  </a:txBody>
                  <a:tcPr marL="0" marR="0" marT="0" marB="0" anchor="ctr"/>
                </a:tc>
                <a:tc>
                  <a:txBody>
                    <a:bodyPr/>
                    <a:lstStyle/>
                    <a:p>
                      <a:pPr marL="0" marR="0" indent="-228600" algn="ctr" rtl="0" fontAlgn="base">
                        <a:lnSpc>
                          <a:spcPct val="100000"/>
                        </a:lnSpc>
                        <a:spcBef>
                          <a:spcPts val="0"/>
                        </a:spcBef>
                        <a:spcAft>
                          <a:spcPts val="0"/>
                        </a:spcAft>
                        <a:tabLst>
                          <a:tab pos="228600" algn="l"/>
                        </a:tabLst>
                      </a:pPr>
                      <a:r>
                        <a:rPr lang="en-US" sz="1000" kern="1200" dirty="0" smtClean="0">
                          <a:solidFill>
                            <a:srgbClr val="000000"/>
                          </a:solidFill>
                          <a:latin typeface="Arial"/>
                          <a:ea typeface="Times New Roman"/>
                          <a:cs typeface="+mn-cs"/>
                        </a:rPr>
                        <a:t>Supplier Manager, Portfolio Manager, Account</a:t>
                      </a:r>
                      <a:r>
                        <a:rPr lang="en-US" sz="1000" kern="1200" baseline="0" dirty="0" smtClean="0">
                          <a:solidFill>
                            <a:srgbClr val="000000"/>
                          </a:solidFill>
                          <a:latin typeface="Arial"/>
                          <a:ea typeface="Times New Roman"/>
                          <a:cs typeface="+mn-cs"/>
                        </a:rPr>
                        <a:t> Manager, Service Level Manager</a:t>
                      </a:r>
                      <a:endParaRPr lang="en-US" sz="1000" kern="1200" dirty="0" smtClean="0">
                        <a:solidFill>
                          <a:srgbClr val="000000"/>
                        </a:solidFill>
                        <a:latin typeface="Arial"/>
                        <a:ea typeface="Times New Roman"/>
                        <a:cs typeface="+mn-cs"/>
                      </a:endParaRPr>
                    </a:p>
                  </a:txBody>
                  <a:tcPr marL="0" marR="0" marT="0" marB="0" anchor="ctr"/>
                </a:tc>
              </a:tr>
              <a:tr h="274820">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Compliance</a:t>
                      </a:r>
                    </a:p>
                  </a:txBody>
                  <a:tcPr marL="0" marR="0" marT="0" marB="0" anchor="ctr"/>
                </a:tc>
                <a:tc>
                  <a:txBody>
                    <a:bodyPr/>
                    <a:lstStyle/>
                    <a:p>
                      <a:pPr marL="0" marR="0" algn="ctr">
                        <a:lnSpc>
                          <a:spcPts val="1100"/>
                        </a:lnSpc>
                        <a:spcBef>
                          <a:spcPts val="300"/>
                        </a:spcBef>
                        <a:spcAft>
                          <a:spcPts val="300"/>
                        </a:spcAft>
                      </a:pPr>
                      <a:r>
                        <a:rPr lang="en-US" sz="1000" kern="1200" dirty="0" smtClean="0">
                          <a:solidFill>
                            <a:srgbClr val="000000"/>
                          </a:solidFill>
                          <a:latin typeface="Arial"/>
                          <a:ea typeface="Times New Roman"/>
                          <a:cs typeface="+mn-cs"/>
                        </a:rPr>
                        <a:t>IT Executive Officer, IT Manager,</a:t>
                      </a:r>
                      <a:r>
                        <a:rPr lang="en-US" sz="1000" kern="1200" baseline="0" dirty="0" smtClean="0">
                          <a:solidFill>
                            <a:srgbClr val="000000"/>
                          </a:solidFill>
                          <a:latin typeface="Arial"/>
                          <a:ea typeface="Times New Roman"/>
                          <a:cs typeface="+mn-cs"/>
                        </a:rPr>
                        <a:t> Risk and Compliance Manager, Assurance and Reporting, Internal Control Manager, Legal, IT Policy Manager</a:t>
                      </a:r>
                      <a:endParaRPr lang="en-US" sz="1000" kern="1200" dirty="0" smtClean="0">
                        <a:solidFill>
                          <a:srgbClr val="000000"/>
                        </a:solidFill>
                        <a:latin typeface="Arial"/>
                        <a:ea typeface="Times New Roman"/>
                        <a:cs typeface="+mn-cs"/>
                      </a:endParaRPr>
                    </a:p>
                  </a:txBody>
                  <a:tcPr marL="0" marR="0" marT="0" marB="0" anchor="ctr"/>
                </a:tc>
              </a:tr>
              <a:tr h="383474">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Architecture</a:t>
                      </a:r>
                    </a:p>
                  </a:txBody>
                  <a:tcPr marL="0" marR="0" marT="0" marB="0" anchor="ctr"/>
                </a:tc>
                <a:tc>
                  <a:txBody>
                    <a:bodyPr/>
                    <a:lstStyle/>
                    <a:p>
                      <a:pPr marL="0" marR="0" indent="-228600" algn="ctr" rtl="0" fontAlgn="base">
                        <a:lnSpc>
                          <a:spcPct val="100000"/>
                        </a:lnSpc>
                        <a:spcBef>
                          <a:spcPts val="0"/>
                        </a:spcBef>
                        <a:spcAft>
                          <a:spcPts val="0"/>
                        </a:spcAft>
                        <a:tabLst>
                          <a:tab pos="228600" algn="l"/>
                        </a:tabLst>
                      </a:pPr>
                      <a:r>
                        <a:rPr lang="en-US" sz="1000" kern="1200" dirty="0" smtClean="0">
                          <a:solidFill>
                            <a:srgbClr val="000000"/>
                          </a:solidFill>
                          <a:latin typeface="Arial"/>
                          <a:ea typeface="Times New Roman"/>
                          <a:cs typeface="+mn-cs"/>
                        </a:rPr>
                        <a:t>Architecture Manager, Reliability Manager,</a:t>
                      </a:r>
                      <a:r>
                        <a:rPr lang="en-US" sz="1000" kern="1200" baseline="0" dirty="0" smtClean="0">
                          <a:solidFill>
                            <a:srgbClr val="000000"/>
                          </a:solidFill>
                          <a:latin typeface="Arial"/>
                          <a:ea typeface="Times New Roman"/>
                          <a:cs typeface="+mn-cs"/>
                        </a:rPr>
                        <a:t> Architect</a:t>
                      </a:r>
                      <a:endParaRPr lang="en-US" sz="1000" kern="1200" dirty="0" smtClean="0">
                        <a:solidFill>
                          <a:srgbClr val="000000"/>
                        </a:solidFill>
                        <a:latin typeface="Arial"/>
                        <a:ea typeface="Times New Roman"/>
                        <a:cs typeface="+mn-cs"/>
                      </a:endParaRPr>
                    </a:p>
                  </a:txBody>
                  <a:tcPr marL="0" marR="0" marT="0" marB="0" anchor="ctr"/>
                </a:tc>
              </a:tr>
              <a:tr h="482543">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Solutions</a:t>
                      </a:r>
                    </a:p>
                  </a:txBody>
                  <a:tcPr marL="0" marR="0" marT="0" marB="0" anchor="ctr"/>
                </a:tc>
                <a:tc>
                  <a:txBody>
                    <a:bodyPr/>
                    <a:lstStyle/>
                    <a:p>
                      <a:pPr marL="0" marR="0" algn="ctr">
                        <a:lnSpc>
                          <a:spcPct val="100000"/>
                        </a:lnSpc>
                        <a:spcBef>
                          <a:spcPts val="0"/>
                        </a:spcBef>
                        <a:spcAft>
                          <a:spcPts val="0"/>
                        </a:spcAft>
                      </a:pPr>
                      <a:r>
                        <a:rPr lang="en-US" sz="1000" dirty="0" smtClean="0">
                          <a:solidFill>
                            <a:srgbClr val="000000"/>
                          </a:solidFill>
                          <a:latin typeface="Arial"/>
                          <a:ea typeface="Times New Roman"/>
                        </a:rPr>
                        <a:t>Solution</a:t>
                      </a:r>
                      <a:r>
                        <a:rPr lang="en-US" sz="1000" baseline="0" dirty="0" smtClean="0">
                          <a:solidFill>
                            <a:srgbClr val="000000"/>
                          </a:solidFill>
                          <a:latin typeface="Arial"/>
                          <a:ea typeface="Times New Roman"/>
                        </a:rPr>
                        <a:t> Manager, Program Manager, Developer, Tester, Product Manager, User Experience, Release Management, Operations Experience, Test Manager</a:t>
                      </a:r>
                      <a:endParaRPr lang="en-US" sz="1000" kern="1200" dirty="0">
                        <a:solidFill>
                          <a:srgbClr val="000000"/>
                        </a:solidFill>
                        <a:latin typeface="Arial"/>
                        <a:ea typeface="Times New Roman"/>
                        <a:cs typeface="+mn-cs"/>
                      </a:endParaRPr>
                    </a:p>
                  </a:txBody>
                  <a:tcPr marL="0" marR="0" marT="0" marB="0" anchor="ctr"/>
                </a:tc>
              </a:tr>
              <a:tr h="690976">
                <a:tc>
                  <a:txBody>
                    <a:bodyPr/>
                    <a:lstStyle/>
                    <a:p>
                      <a:pPr marL="0" marR="0" algn="ctr">
                        <a:lnSpc>
                          <a:spcPts val="1100"/>
                        </a:lnSpc>
                        <a:spcBef>
                          <a:spcPts val="300"/>
                        </a:spcBef>
                        <a:spcAft>
                          <a:spcPts val="300"/>
                        </a:spcAft>
                      </a:pPr>
                      <a:r>
                        <a:rPr lang="en-US" sz="1000" dirty="0">
                          <a:solidFill>
                            <a:srgbClr val="000000"/>
                          </a:solidFill>
                          <a:latin typeface="Arial"/>
                          <a:ea typeface="Times New Roman"/>
                        </a:rPr>
                        <a:t>Management</a:t>
                      </a:r>
                    </a:p>
                  </a:txBody>
                  <a:tcPr marL="0" marR="0" marT="0" marB="0" anchor="ctr"/>
                </a:tc>
                <a:tc>
                  <a:txBody>
                    <a:bodyPr/>
                    <a:lstStyle/>
                    <a:p>
                      <a:pPr marL="0" marR="0" algn="ctr">
                        <a:lnSpc>
                          <a:spcPct val="100000"/>
                        </a:lnSpc>
                        <a:spcBef>
                          <a:spcPts val="0"/>
                        </a:spcBef>
                        <a:spcAft>
                          <a:spcPts val="0"/>
                        </a:spcAft>
                      </a:pPr>
                      <a:r>
                        <a:rPr lang="en-US" sz="1000" dirty="0" smtClean="0">
                          <a:solidFill>
                            <a:srgbClr val="000000"/>
                          </a:solidFill>
                          <a:latin typeface="Arial"/>
                          <a:ea typeface="Times New Roman"/>
                        </a:rPr>
                        <a:t>IT Executive Officer, IT Manager, IT Policy Manager, IT Risk and Compliance Manager, Assurance and Reporting , Change Manager,</a:t>
                      </a:r>
                      <a:r>
                        <a:rPr lang="en-US" sz="1000" baseline="0" dirty="0" smtClean="0">
                          <a:solidFill>
                            <a:srgbClr val="000000"/>
                          </a:solidFill>
                          <a:latin typeface="Arial"/>
                          <a:ea typeface="Times New Roman"/>
                        </a:rPr>
                        <a:t> Configuration Manager</a:t>
                      </a:r>
                      <a:endParaRPr lang="en-US" sz="1000" dirty="0">
                        <a:solidFill>
                          <a:srgbClr val="000000"/>
                        </a:solidFill>
                        <a:latin typeface="Arial"/>
                        <a:ea typeface="Times New Roman"/>
                      </a:endParaRPr>
                    </a:p>
                  </a:txBody>
                  <a:tcPr marL="0" marR="0" marT="0" marB="0" anchor="ctr"/>
                </a:tc>
              </a:tr>
            </a:tbl>
          </a:graphicData>
        </a:graphic>
      </p:graphicFrame>
      <p:sp>
        <p:nvSpPr>
          <p:cNvPr id="6" name="Footer Placeholder 5"/>
          <p:cNvSpPr>
            <a:spLocks noGrp="1"/>
          </p:cNvSpPr>
          <p:nvPr>
            <p:ph type="ftr" sz="quarter" idx="11"/>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10:15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11/7/2011 10:15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the course structure</a:t>
            </a:r>
          </a:p>
          <a:p>
            <a:pPr lvl="1"/>
            <a:r>
              <a:rPr lang="en-US" sz="900" kern="1200" dirty="0" smtClean="0">
                <a:solidFill>
                  <a:schemeClr val="tx1"/>
                </a:solidFill>
                <a:latin typeface="Segoe" pitchFamily="34" charset="0"/>
                <a:ea typeface="+mn-ea"/>
                <a:cs typeface="+mn-cs"/>
              </a:rPr>
              <a:t>Understand the course lab scenario and setup</a:t>
            </a:r>
            <a:endParaRPr lang="en-US" sz="900" kern="1200" dirty="0">
              <a:solidFill>
                <a:schemeClr val="tx1"/>
              </a:solidFill>
              <a:latin typeface="Segoe" pitchFamily="34" charset="0"/>
              <a:ea typeface="+mn-ea"/>
              <a:cs typeface="+mn-cs"/>
            </a:endParaRP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4</a:t>
            </a:fld>
            <a:endParaRPr lang="en-US" dirty="0">
              <a:latin typeface="Segoe"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presents a detailed view of Microsoft virtualization and management technology, and differentiates between Microsoft and VMware terminology and technology solutions.</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Understanding Microsoft Virtualization Solutions</a:t>
            </a:r>
          </a:p>
          <a:p>
            <a:pPr lvl="1"/>
            <a:r>
              <a:rPr lang="en-US" sz="900" kern="1200" dirty="0" smtClean="0">
                <a:solidFill>
                  <a:schemeClr val="tx1"/>
                </a:solidFill>
                <a:latin typeface="Segoe" pitchFamily="34" charset="0"/>
                <a:ea typeface="+mn-ea"/>
                <a:cs typeface="+mn-cs"/>
              </a:rPr>
              <a:t>Overview of Microsoft Virtualization 360</a:t>
            </a:r>
          </a:p>
          <a:p>
            <a:pPr lvl="1"/>
            <a:r>
              <a:rPr lang="en-US" sz="900" kern="1200" dirty="0" smtClean="0">
                <a:solidFill>
                  <a:schemeClr val="tx1"/>
                </a:solidFill>
                <a:latin typeface="Segoe" pitchFamily="34" charset="0"/>
                <a:ea typeface="+mn-ea"/>
                <a:cs typeface="+mn-cs"/>
              </a:rPr>
              <a:t>Server Virtualization with Hyper-V R2 </a:t>
            </a:r>
          </a:p>
          <a:p>
            <a:pPr lvl="1"/>
            <a:r>
              <a:rPr lang="en-US" sz="900" kern="1200" dirty="0" smtClean="0">
                <a:solidFill>
                  <a:schemeClr val="tx1"/>
                </a:solidFill>
                <a:latin typeface="Segoe" pitchFamily="34" charset="0"/>
                <a:ea typeface="+mn-ea"/>
                <a:cs typeface="+mn-cs"/>
              </a:rPr>
              <a:t>Management with System Center Suite</a:t>
            </a:r>
          </a:p>
          <a:p>
            <a:pPr lvl="0"/>
            <a:r>
              <a:rPr lang="en-US" sz="900" kern="1200" dirty="0" smtClean="0">
                <a:solidFill>
                  <a:schemeClr val="tx1"/>
                </a:solidFill>
                <a:latin typeface="Segoe" pitchFamily="34" charset="0"/>
                <a:ea typeface="+mn-ea"/>
                <a:cs typeface="+mn-cs"/>
              </a:rPr>
              <a:t>Lesson 2:Differentiating Microsoft and VMware Terminology and Solutions</a:t>
            </a:r>
          </a:p>
          <a:p>
            <a:pPr lvl="1"/>
            <a:r>
              <a:rPr lang="en-US" sz="900" kern="1200" dirty="0" smtClean="0">
                <a:solidFill>
                  <a:schemeClr val="tx1"/>
                </a:solidFill>
                <a:latin typeface="Segoe" pitchFamily="34" charset="0"/>
                <a:ea typeface="+mn-ea"/>
                <a:cs typeface="+mn-cs"/>
              </a:rPr>
              <a:t>Server Virtualization</a:t>
            </a:r>
          </a:p>
          <a:p>
            <a:pPr lvl="1"/>
            <a:r>
              <a:rPr lang="en-US" sz="900" kern="1200" dirty="0" smtClean="0">
                <a:solidFill>
                  <a:schemeClr val="tx1"/>
                </a:solidFill>
                <a:latin typeface="Segoe" pitchFamily="34" charset="0"/>
                <a:ea typeface="+mn-ea"/>
                <a:cs typeface="+mn-cs"/>
              </a:rPr>
              <a:t>Networking and Storage</a:t>
            </a:r>
          </a:p>
          <a:p>
            <a:pPr lvl="1"/>
            <a:r>
              <a:rPr lang="en-US" sz="900" kern="1200" dirty="0" smtClean="0">
                <a:solidFill>
                  <a:schemeClr val="tx1"/>
                </a:solidFill>
                <a:latin typeface="Segoe" pitchFamily="34" charset="0"/>
                <a:ea typeface="+mn-ea"/>
                <a:cs typeface="+mn-cs"/>
              </a:rPr>
              <a:t>Security and Access Control</a:t>
            </a:r>
          </a:p>
          <a:p>
            <a:pPr lvl="1"/>
            <a:r>
              <a:rPr lang="en-US" sz="900" kern="1200" dirty="0" smtClean="0">
                <a:solidFill>
                  <a:schemeClr val="tx1"/>
                </a:solidFill>
                <a:latin typeface="Segoe" pitchFamily="34" charset="0"/>
                <a:ea typeface="+mn-ea"/>
                <a:cs typeface="+mn-cs"/>
              </a:rPr>
              <a:t>High-Availability and Scalability</a:t>
            </a:r>
          </a:p>
          <a:p>
            <a:pPr lvl="1"/>
            <a:r>
              <a:rPr lang="en-US" sz="900" kern="1200" dirty="0" smtClean="0">
                <a:solidFill>
                  <a:schemeClr val="tx1"/>
                </a:solidFill>
                <a:latin typeface="Segoe" pitchFamily="34" charset="0"/>
                <a:ea typeface="+mn-ea"/>
                <a:cs typeface="+mn-cs"/>
              </a:rPr>
              <a:t>Monitoring</a:t>
            </a:r>
          </a:p>
          <a:p>
            <a:pPr lvl="1"/>
            <a:r>
              <a:rPr lang="en-US" sz="900" kern="1200" dirty="0" smtClean="0">
                <a:solidFill>
                  <a:schemeClr val="tx1"/>
                </a:solidFill>
                <a:latin typeface="Segoe" pitchFamily="34" charset="0"/>
                <a:ea typeface="+mn-ea"/>
                <a:cs typeface="+mn-cs"/>
              </a:rPr>
              <a:t>Resource Management</a:t>
            </a:r>
          </a:p>
          <a:p>
            <a:pPr lvl="1"/>
            <a:r>
              <a:rPr lang="en-US" sz="900" kern="1200" dirty="0" smtClean="0">
                <a:solidFill>
                  <a:schemeClr val="tx1"/>
                </a:solidFill>
                <a:latin typeface="Segoe" pitchFamily="34" charset="0"/>
                <a:ea typeface="+mn-ea"/>
                <a:cs typeface="+mn-cs"/>
              </a:rPr>
              <a:t>Data Protection</a:t>
            </a:r>
          </a:p>
          <a:p>
            <a:pPr lvl="1"/>
            <a:r>
              <a:rPr lang="en-US" sz="900" kern="1200" dirty="0" smtClean="0">
                <a:solidFill>
                  <a:schemeClr val="tx1"/>
                </a:solidFill>
                <a:latin typeface="Segoe" pitchFamily="34" charset="0"/>
                <a:ea typeface="+mn-ea"/>
                <a:cs typeface="+mn-cs"/>
              </a:rPr>
              <a:t>Business Continuity</a:t>
            </a:r>
          </a:p>
          <a:p>
            <a:pPr lvl="0"/>
            <a:r>
              <a:rPr lang="en-US" sz="900" kern="1200" dirty="0" smtClean="0">
                <a:solidFill>
                  <a:schemeClr val="tx1"/>
                </a:solidFill>
                <a:latin typeface="Segoe" pitchFamily="34" charset="0"/>
                <a:ea typeface="+mn-ea"/>
                <a:cs typeface="+mn-cs"/>
              </a:rPr>
              <a:t>Lesson 3: Microsoft Server Virtualization Deployment Options</a:t>
            </a:r>
          </a:p>
          <a:p>
            <a:pPr lvl="1"/>
            <a:r>
              <a:rPr lang="en-US" sz="900" kern="1200" dirty="0" smtClean="0">
                <a:solidFill>
                  <a:schemeClr val="tx1"/>
                </a:solidFill>
                <a:latin typeface="Segoe" pitchFamily="34" charset="0"/>
                <a:ea typeface="+mn-ea"/>
                <a:cs typeface="+mn-cs"/>
              </a:rPr>
              <a:t>Full Installation</a:t>
            </a:r>
          </a:p>
          <a:p>
            <a:pPr lvl="1"/>
            <a:r>
              <a:rPr lang="en-US" sz="900" kern="1200" dirty="0" smtClean="0">
                <a:solidFill>
                  <a:schemeClr val="tx1"/>
                </a:solidFill>
                <a:latin typeface="Segoe" pitchFamily="34" charset="0"/>
                <a:ea typeface="+mn-ea"/>
                <a:cs typeface="+mn-cs"/>
              </a:rPr>
              <a:t>Server Core</a:t>
            </a:r>
          </a:p>
          <a:p>
            <a:pPr lvl="1"/>
            <a:r>
              <a:rPr lang="en-US" sz="900" kern="1200" dirty="0" smtClean="0">
                <a:solidFill>
                  <a:schemeClr val="tx1"/>
                </a:solidFill>
                <a:latin typeface="Segoe" pitchFamily="34" charset="0"/>
                <a:ea typeface="+mn-ea"/>
                <a:cs typeface="+mn-cs"/>
              </a:rPr>
              <a:t>Deployment Tools</a:t>
            </a:r>
          </a:p>
          <a:p>
            <a:pPr lvl="0"/>
            <a:r>
              <a:rPr lang="en-US" sz="900" kern="1200" dirty="0" smtClean="0">
                <a:solidFill>
                  <a:schemeClr val="tx1"/>
                </a:solidFill>
                <a:latin typeface="Segoe" pitchFamily="34" charset="0"/>
                <a:ea typeface="+mn-ea"/>
                <a:cs typeface="+mn-cs"/>
              </a:rPr>
              <a:t>Lesson 4: Microsoft Server Virtualization Architecture Solutions</a:t>
            </a:r>
          </a:p>
          <a:p>
            <a:pPr lvl="1"/>
            <a:r>
              <a:rPr lang="en-US" sz="900" kern="1200" dirty="0" smtClean="0">
                <a:solidFill>
                  <a:schemeClr val="tx1"/>
                </a:solidFill>
                <a:latin typeface="Segoe" pitchFamily="34" charset="0"/>
                <a:ea typeface="+mn-ea"/>
                <a:cs typeface="+mn-cs"/>
              </a:rPr>
              <a:t>Single Host Configuration</a:t>
            </a:r>
          </a:p>
          <a:p>
            <a:pPr lvl="1"/>
            <a:r>
              <a:rPr lang="en-US" sz="900" kern="1200" dirty="0" smtClean="0">
                <a:solidFill>
                  <a:schemeClr val="tx1"/>
                </a:solidFill>
                <a:latin typeface="Segoe" pitchFamily="34" charset="0"/>
                <a:ea typeface="+mn-ea"/>
                <a:cs typeface="+mn-cs"/>
              </a:rPr>
              <a:t>Two-Node Cluster Configuration</a:t>
            </a:r>
          </a:p>
          <a:p>
            <a:pPr lvl="1"/>
            <a:r>
              <a:rPr lang="en-US" sz="900" kern="1200" dirty="0" smtClean="0">
                <a:solidFill>
                  <a:schemeClr val="tx1"/>
                </a:solidFill>
                <a:latin typeface="Segoe" pitchFamily="34" charset="0"/>
                <a:ea typeface="+mn-ea"/>
                <a:cs typeface="+mn-cs"/>
              </a:rPr>
              <a:t>Server Farm Configuration</a:t>
            </a:r>
          </a:p>
          <a:p>
            <a:pPr lvl="0"/>
            <a:r>
              <a:rPr lang="en-US" sz="900" kern="1200" dirty="0" smtClean="0">
                <a:solidFill>
                  <a:schemeClr val="tx1"/>
                </a:solidFill>
                <a:latin typeface="Segoe" pitchFamily="34" charset="0"/>
                <a:ea typeface="+mn-ea"/>
                <a:cs typeface="+mn-cs"/>
              </a:rPr>
              <a:t>Lesson 5: Reviewing the System Center Suite</a:t>
            </a:r>
          </a:p>
          <a:p>
            <a:pPr lvl="1"/>
            <a:r>
              <a:rPr lang="en-US" sz="900" kern="1200" dirty="0" smtClean="0">
                <a:solidFill>
                  <a:schemeClr val="tx1"/>
                </a:solidFill>
                <a:latin typeface="Segoe" pitchFamily="34" charset="0"/>
                <a:ea typeface="+mn-ea"/>
                <a:cs typeface="+mn-cs"/>
              </a:rPr>
              <a:t>Deployment and Configuration Management with System Center Configuration Manager</a:t>
            </a:r>
          </a:p>
          <a:p>
            <a:pPr lvl="1"/>
            <a:r>
              <a:rPr lang="en-US" sz="900" kern="1200" dirty="0" smtClean="0">
                <a:solidFill>
                  <a:schemeClr val="tx1"/>
                </a:solidFill>
                <a:latin typeface="Segoe" pitchFamily="34" charset="0"/>
                <a:ea typeface="+mn-ea"/>
                <a:cs typeface="+mn-cs"/>
              </a:rPr>
              <a:t>Monitoring with System Center Operations Manager</a:t>
            </a:r>
          </a:p>
          <a:p>
            <a:pPr lvl="1"/>
            <a:r>
              <a:rPr lang="en-US" sz="900" kern="1200" dirty="0" smtClean="0">
                <a:solidFill>
                  <a:schemeClr val="tx1"/>
                </a:solidFill>
                <a:latin typeface="Segoe" pitchFamily="34" charset="0"/>
                <a:ea typeface="+mn-ea"/>
                <a:cs typeface="+mn-cs"/>
              </a:rPr>
              <a:t>Virtualization Management with System Center Virtual Machine Manager</a:t>
            </a:r>
          </a:p>
          <a:p>
            <a:pPr lvl="1"/>
            <a:r>
              <a:rPr lang="en-US" sz="900" kern="1200" dirty="0" smtClean="0">
                <a:solidFill>
                  <a:schemeClr val="tx1"/>
                </a:solidFill>
                <a:latin typeface="Segoe" pitchFamily="34" charset="0"/>
                <a:ea typeface="+mn-ea"/>
                <a:cs typeface="+mn-cs"/>
              </a:rPr>
              <a:t>Backup and Recovery with System Center Data Protection Manager</a:t>
            </a:r>
          </a:p>
          <a:p>
            <a:pPr lvl="1"/>
            <a:r>
              <a:rPr lang="en-US" sz="900" kern="1200" dirty="0" smtClean="0">
                <a:solidFill>
                  <a:schemeClr val="tx1"/>
                </a:solidFill>
                <a:latin typeface="Segoe" pitchFamily="34" charset="0"/>
                <a:ea typeface="+mn-ea"/>
                <a:cs typeface="+mn-cs"/>
              </a:rPr>
              <a:t>Automation with System Center Opalis</a:t>
            </a:r>
          </a:p>
          <a:p>
            <a:pPr lvl="1"/>
            <a:r>
              <a:rPr lang="en-US" sz="900" kern="1200" dirty="0" smtClean="0">
                <a:solidFill>
                  <a:schemeClr val="tx1"/>
                </a:solidFill>
                <a:latin typeface="Segoe" pitchFamily="34" charset="0"/>
                <a:ea typeface="+mn-ea"/>
                <a:cs typeface="+mn-cs"/>
              </a:rPr>
              <a:t>Automation with System Center Service Manager</a:t>
            </a:r>
          </a:p>
          <a:p>
            <a:pPr lvl="1"/>
            <a:r>
              <a:rPr lang="en-US" sz="900" kern="1200" dirty="0" smtClean="0">
                <a:solidFill>
                  <a:schemeClr val="tx1"/>
                </a:solidFill>
                <a:latin typeface="Segoe" pitchFamily="34" charset="0"/>
                <a:ea typeface="+mn-ea"/>
                <a:cs typeface="+mn-cs"/>
              </a:rPr>
              <a:t>Automation with System Center Virtual Machine Manager Self-Service Portal 2.0</a:t>
            </a:r>
          </a:p>
          <a:p>
            <a:pPr lvl="0"/>
            <a:r>
              <a:rPr lang="en-US" sz="900" kern="1200" dirty="0" smtClean="0">
                <a:solidFill>
                  <a:schemeClr val="tx1"/>
                </a:solidFill>
                <a:latin typeface="Segoe" pitchFamily="34" charset="0"/>
                <a:ea typeface="+mn-ea"/>
                <a:cs typeface="+mn-cs"/>
              </a:rPr>
              <a:t>Understanding Licensing </a:t>
            </a:r>
          </a:p>
          <a:p>
            <a:pPr lvl="1"/>
            <a:r>
              <a:rPr lang="en-US" sz="900" kern="1200" dirty="0" smtClean="0">
                <a:solidFill>
                  <a:schemeClr val="tx1"/>
                </a:solidFill>
                <a:latin typeface="Segoe" pitchFamily="34" charset="0"/>
                <a:ea typeface="+mn-ea"/>
                <a:cs typeface="+mn-cs"/>
              </a:rPr>
              <a:t>Windows Server 2008 R2 Hyper-V</a:t>
            </a:r>
          </a:p>
          <a:p>
            <a:pPr lvl="1"/>
            <a:r>
              <a:rPr lang="en-US" sz="900" kern="1200" dirty="0" smtClean="0">
                <a:solidFill>
                  <a:schemeClr val="tx1"/>
                </a:solidFill>
                <a:latin typeface="Segoe" pitchFamily="34" charset="0"/>
                <a:ea typeface="+mn-ea"/>
                <a:cs typeface="+mn-cs"/>
              </a:rPr>
              <a:t>Microsoft Hyper-V Server 2008 R2</a:t>
            </a:r>
          </a:p>
          <a:p>
            <a:pPr lvl="1"/>
            <a:r>
              <a:rPr lang="en-US" sz="900" kern="1200" dirty="0" smtClean="0">
                <a:solidFill>
                  <a:schemeClr val="tx1"/>
                </a:solidFill>
                <a:latin typeface="Segoe" pitchFamily="34" charset="0"/>
                <a:ea typeface="+mn-ea"/>
                <a:cs typeface="+mn-cs"/>
              </a:rPr>
              <a:t>System Center Suite</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Understand and contrast Microsoft server virtualization and management terminology and solutions with VMware vSphere and vCenter</a:t>
            </a:r>
          </a:p>
          <a:p>
            <a:pPr lvl="1"/>
            <a:r>
              <a:rPr lang="en-US" sz="900" kern="1200" dirty="0" smtClean="0">
                <a:solidFill>
                  <a:schemeClr val="tx1"/>
                </a:solidFill>
                <a:latin typeface="Segoe" pitchFamily="34" charset="0"/>
                <a:ea typeface="+mn-ea"/>
                <a:cs typeface="+mn-cs"/>
              </a:rPr>
              <a:t>Understand Windows Server 2008 R2 with Hyper-V and System Center Suite features and functionality to design dynamic and robust end-to-end server virtualization and management solutions</a:t>
            </a: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5</a:t>
            </a:fld>
            <a:endParaRPr lang="en-US" dirty="0">
              <a:latin typeface="Segoe"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r>
              <a:rPr lang="en-US" sz="900" kern="1200" dirty="0" smtClean="0">
                <a:solidFill>
                  <a:schemeClr val="tx1"/>
                </a:solidFill>
                <a:effectLst/>
                <a:latin typeface="Segoe" pitchFamily="34" charset="0"/>
                <a:ea typeface="+mn-ea"/>
                <a:cs typeface="+mn-cs"/>
              </a:rPr>
              <a:t>This module provides an overview of storage technologies used with Hyper-V, explains the key storage issues when moving from VMware, and compares Hyper-V and VMware storage migration technologies.</a:t>
            </a:r>
          </a:p>
          <a:p>
            <a:endParaRPr lang="en-GB" sz="900" kern="1200" dirty="0" smtClean="0">
              <a:solidFill>
                <a:schemeClr val="tx1"/>
              </a:solidFill>
              <a:effectLst/>
              <a:latin typeface="Segoe" pitchFamily="34" charset="0"/>
              <a:ea typeface="+mn-ea"/>
              <a:cs typeface="+mn-cs"/>
            </a:endParaRPr>
          </a:p>
          <a:p>
            <a:r>
              <a:rPr lang="en-US" dirty="0" smtClean="0">
                <a:solidFill>
                  <a:schemeClr val="tx1"/>
                </a:solidFill>
              </a:rPr>
              <a:t>Lesson 1: Storage Technologies Overview</a:t>
            </a:r>
          </a:p>
          <a:p>
            <a:pPr lvl="1"/>
            <a:r>
              <a:rPr lang="en-US" sz="900" kern="1200" dirty="0" smtClean="0">
                <a:solidFill>
                  <a:schemeClr val="tx1"/>
                </a:solidFill>
                <a:effectLst/>
                <a:latin typeface="Segoe" pitchFamily="34" charset="0"/>
                <a:ea typeface="+mn-ea"/>
                <a:cs typeface="+mn-cs"/>
              </a:rPr>
              <a:t>Physical storage</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Virtual storage technologies</a:t>
            </a:r>
            <a:endParaRPr lang="en-GB" sz="900" kern="1200" dirty="0" smtClean="0">
              <a:solidFill>
                <a:schemeClr val="tx1"/>
              </a:solidFill>
              <a:effectLst/>
              <a:latin typeface="Segoe" pitchFamily="34" charset="0"/>
              <a:ea typeface="+mn-ea"/>
              <a:cs typeface="+mn-cs"/>
            </a:endParaRPr>
          </a:p>
          <a:p>
            <a:r>
              <a:rPr lang="en-US" dirty="0" smtClean="0">
                <a:solidFill>
                  <a:schemeClr val="tx1"/>
                </a:solidFill>
              </a:rPr>
              <a:t>Lesson 2: iSCSI and Highly Available Storage</a:t>
            </a:r>
          </a:p>
          <a:p>
            <a:pPr lvl="1"/>
            <a:r>
              <a:rPr lang="en-US" sz="900" kern="1200" dirty="0" smtClean="0">
                <a:solidFill>
                  <a:schemeClr val="tx1"/>
                </a:solidFill>
                <a:effectLst/>
                <a:latin typeface="Segoe" pitchFamily="34" charset="0"/>
                <a:ea typeface="+mn-ea"/>
                <a:cs typeface="+mn-cs"/>
              </a:rPr>
              <a:t>iSCSI overview</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iSCSI for production-level SANs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Microsoft iSCSI support</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Recommendations for using iSCSI</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Highly Available Storage</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Multipath I/O (MPIO)</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Multiple Connections per Session (MCS)</a:t>
            </a:r>
            <a:endParaRPr lang="en-GB" sz="900" kern="1200" dirty="0" smtClean="0">
              <a:solidFill>
                <a:schemeClr val="tx1"/>
              </a:solidFill>
              <a:effectLst/>
              <a:latin typeface="Segoe" pitchFamily="34" charset="0"/>
              <a:ea typeface="+mn-ea"/>
              <a:cs typeface="+mn-cs"/>
            </a:endParaRPr>
          </a:p>
          <a:p>
            <a:r>
              <a:rPr lang="en-US" dirty="0" smtClean="0">
                <a:solidFill>
                  <a:schemeClr val="tx1"/>
                </a:solidFill>
              </a:rPr>
              <a:t>Lesson 3: HBAs and Virtual Drives</a:t>
            </a:r>
          </a:p>
          <a:p>
            <a:pPr lvl="1"/>
            <a:r>
              <a:rPr lang="en-US" sz="900" kern="1200" dirty="0" smtClean="0">
                <a:solidFill>
                  <a:schemeClr val="tx1"/>
                </a:solidFill>
                <a:effectLst/>
                <a:latin typeface="Segoe" pitchFamily="34" charset="0"/>
                <a:ea typeface="+mn-ea"/>
                <a:cs typeface="+mn-cs"/>
              </a:rPr>
              <a:t>HBA Overview</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Virtual Drive Controllers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VMware system drive defaults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VMware migrations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Hyper-V drive recommendations</a:t>
            </a:r>
            <a:endParaRPr lang="en-GB" sz="900" kern="1200" dirty="0" smtClean="0">
              <a:solidFill>
                <a:schemeClr val="tx1"/>
              </a:solidFill>
              <a:effectLst/>
              <a:latin typeface="Segoe" pitchFamily="34" charset="0"/>
              <a:ea typeface="+mn-ea"/>
              <a:cs typeface="+mn-cs"/>
            </a:endParaRPr>
          </a:p>
          <a:p>
            <a:r>
              <a:rPr lang="en-US" dirty="0" smtClean="0">
                <a:solidFill>
                  <a:schemeClr val="tx1"/>
                </a:solidFill>
              </a:rPr>
              <a:t>Lesson 4: VHDs and Pass-through Disks</a:t>
            </a:r>
          </a:p>
          <a:p>
            <a:pPr lvl="1"/>
            <a:r>
              <a:rPr lang="en-US" sz="900" kern="1200" dirty="0" smtClean="0">
                <a:solidFill>
                  <a:schemeClr val="tx1"/>
                </a:solidFill>
                <a:effectLst/>
                <a:latin typeface="Segoe" pitchFamily="34" charset="0"/>
                <a:ea typeface="+mn-ea"/>
                <a:cs typeface="+mn-cs"/>
              </a:rPr>
              <a:t>VHD types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Pass-through disks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Hyper-V virtual machine files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Default file locations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Changing file locations for VMs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VHD recommendations</a:t>
            </a:r>
            <a:endParaRPr lang="en-GB" sz="900" kern="1200" dirty="0" smtClean="0">
              <a:solidFill>
                <a:schemeClr val="tx1"/>
              </a:solidFill>
              <a:effectLst/>
              <a:latin typeface="Segoe" pitchFamily="34" charset="0"/>
              <a:ea typeface="+mn-ea"/>
              <a:cs typeface="+mn-cs"/>
            </a:endParaRPr>
          </a:p>
          <a:p>
            <a:r>
              <a:rPr lang="en-US" dirty="0" smtClean="0">
                <a:solidFill>
                  <a:schemeClr val="tx1"/>
                </a:solidFill>
              </a:rPr>
              <a:t>Lesson 5: Snapshots and Backups</a:t>
            </a:r>
          </a:p>
          <a:p>
            <a:pPr lvl="1"/>
            <a:r>
              <a:rPr lang="en-US" sz="900" kern="1200" dirty="0" smtClean="0">
                <a:solidFill>
                  <a:schemeClr val="tx1"/>
                </a:solidFill>
                <a:effectLst/>
                <a:latin typeface="Segoe" pitchFamily="34" charset="0"/>
                <a:ea typeface="+mn-ea"/>
                <a:cs typeface="+mn-cs"/>
              </a:rPr>
              <a:t>Hyper-V snapshots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Hyper-V snapshot management</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Volume Shadow copy service (VSS)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VSS and backups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Child VM snapshot backups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Save state backups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Backup applications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Backup and pass-through disks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Snapshot considerations</a:t>
            </a:r>
            <a:endParaRPr lang="en-GB" sz="900" kern="1200" dirty="0" smtClean="0">
              <a:solidFill>
                <a:schemeClr val="tx1"/>
              </a:solidFill>
              <a:effectLst/>
              <a:latin typeface="Segoe" pitchFamily="34" charset="0"/>
              <a:ea typeface="+mn-ea"/>
              <a:cs typeface="+mn-cs"/>
            </a:endParaRPr>
          </a:p>
          <a:p>
            <a:r>
              <a:rPr lang="en-US" dirty="0" smtClean="0">
                <a:solidFill>
                  <a:schemeClr val="tx1"/>
                </a:solidFill>
              </a:rPr>
              <a:t>Lesson 6: Storage Migration</a:t>
            </a:r>
          </a:p>
          <a:p>
            <a:pPr lvl="1"/>
            <a:r>
              <a:rPr lang="en-US" sz="900" kern="1200" dirty="0" smtClean="0">
                <a:solidFill>
                  <a:schemeClr val="tx1"/>
                </a:solidFill>
                <a:effectLst/>
                <a:latin typeface="Segoe" pitchFamily="34" charset="0"/>
                <a:ea typeface="+mn-ea"/>
                <a:cs typeface="+mn-cs"/>
              </a:rPr>
              <a:t>Quick Storage Migration (QSM)</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VMware Storage vMotion</a:t>
            </a:r>
          </a:p>
          <a:p>
            <a:pPr lvl="1"/>
            <a:r>
              <a:rPr lang="en-US" sz="900" kern="1200" dirty="0" smtClean="0">
                <a:solidFill>
                  <a:schemeClr val="tx1"/>
                </a:solidFill>
                <a:effectLst/>
                <a:latin typeface="Segoe" pitchFamily="34" charset="0"/>
                <a:ea typeface="+mn-ea"/>
                <a:cs typeface="+mn-cs"/>
              </a:rPr>
              <a:t>Other Hyper-V storage migration  options</a:t>
            </a:r>
            <a:endParaRPr lang="en-US" sz="900" kern="1200" dirty="0" smtClean="0">
              <a:solidFill>
                <a:schemeClr val="tx1"/>
              </a:solidFill>
              <a:latin typeface="Segoe" pitchFamily="34" charset="0"/>
              <a:ea typeface="+mn-ea"/>
              <a:cs typeface="+mn-cs"/>
            </a:endParaRP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storage technologies used with Hyper-V.</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differences in storage configurations in Hyper-V and VMware environments.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highly available storage technologies that can be used with Hyper-V.</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Hyper-V snapshots technologies.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and compare storage migration in Hyper-V and VMware.</a:t>
            </a:r>
            <a:endParaRPr lang="en-GB" sz="900" kern="1200" dirty="0" smtClean="0">
              <a:solidFill>
                <a:schemeClr val="tx1"/>
              </a:solidFill>
              <a:effectLst/>
              <a:latin typeface="Segoe" pitchFamily="34" charset="0"/>
              <a:ea typeface="+mn-ea"/>
              <a:cs typeface="+mn-cs"/>
            </a:endParaRP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6</a:t>
            </a:fld>
            <a:endParaRPr lang="en-US" dirty="0">
              <a:latin typeface="Segoe"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pitchFamily="34" charset="0"/>
                <a:ea typeface="+mn-ea"/>
                <a:cs typeface="+mn-cs"/>
              </a:rPr>
              <a:t>This module describes the High Availability technologies and the virtual machine migration tools used in Hyper-V</a:t>
            </a:r>
            <a:r>
              <a:rPr lang="en-US" sz="900" kern="1200" dirty="0" smtClean="0">
                <a:solidFill>
                  <a:schemeClr val="tx1"/>
                </a:solidFill>
                <a:latin typeface="Segoe" pitchFamily="34" charset="0"/>
                <a:ea typeface="+mn-ea"/>
                <a:cs typeface="+mn-cs"/>
              </a:rPr>
              <a:t>.</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GB" dirty="0" smtClean="0">
              <a:solidFill>
                <a:schemeClr val="tx1"/>
              </a:solidFill>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GB" dirty="0" smtClean="0">
                <a:solidFill>
                  <a:schemeClr val="tx1"/>
                </a:solidFill>
              </a:rPr>
              <a:t>Lesson 1: HA Overview</a:t>
            </a:r>
          </a:p>
          <a:p>
            <a:pPr lvl="1"/>
            <a:r>
              <a:rPr lang="en-US" sz="900" kern="1200" dirty="0" smtClean="0">
                <a:solidFill>
                  <a:schemeClr val="tx1"/>
                </a:solidFill>
                <a:effectLst/>
                <a:latin typeface="Segoe" pitchFamily="34" charset="0"/>
                <a:ea typeface="+mn-ea"/>
                <a:cs typeface="+mn-cs"/>
              </a:rPr>
              <a:t>Hyper-V HA services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HA storage requirements</a:t>
            </a:r>
            <a:endParaRPr lang="en-GB" sz="900" kern="1200" dirty="0" smtClean="0">
              <a:solidFill>
                <a:schemeClr val="tx1"/>
              </a:solidFill>
              <a:effectLst/>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GB" dirty="0" smtClean="0">
                <a:solidFill>
                  <a:schemeClr val="tx1"/>
                </a:solidFill>
              </a:rPr>
              <a:t>Lesson 2: Failover Clusters</a:t>
            </a:r>
          </a:p>
          <a:p>
            <a:pPr lvl="1"/>
            <a:r>
              <a:rPr lang="en-US" sz="900" kern="1200" dirty="0" smtClean="0">
                <a:solidFill>
                  <a:schemeClr val="tx1"/>
                </a:solidFill>
                <a:effectLst/>
                <a:latin typeface="Segoe" pitchFamily="34" charset="0"/>
                <a:ea typeface="+mn-ea"/>
                <a:cs typeface="+mn-cs"/>
              </a:rPr>
              <a:t>Host failover clusters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Guest failover clusters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Fault Recovery Scenarios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Cluster Configuration</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Failover Cluster Scalability</a:t>
            </a:r>
            <a:endParaRPr lang="en-GB" sz="900" kern="1200" dirty="0" smtClean="0">
              <a:solidFill>
                <a:schemeClr val="tx1"/>
              </a:solidFill>
              <a:effectLst/>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GB" dirty="0" smtClean="0">
                <a:solidFill>
                  <a:schemeClr val="tx1"/>
                </a:solidFill>
              </a:rPr>
              <a:t>Lesson 3: Cluster Shared Volumes</a:t>
            </a:r>
          </a:p>
          <a:p>
            <a:pPr lvl="1"/>
            <a:r>
              <a:rPr lang="en-US" sz="900" kern="1200" dirty="0" smtClean="0">
                <a:solidFill>
                  <a:schemeClr val="tx1"/>
                </a:solidFill>
                <a:effectLst/>
                <a:latin typeface="Segoe" pitchFamily="34" charset="0"/>
                <a:ea typeface="+mn-ea"/>
                <a:cs typeface="+mn-cs"/>
              </a:rPr>
              <a:t>Overview</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CSV benefits and recommendations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Creating CSVs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High Availability with CSV</a:t>
            </a:r>
            <a:endParaRPr lang="en-GB" sz="900" kern="1200" dirty="0" smtClean="0">
              <a:solidFill>
                <a:schemeClr val="tx1"/>
              </a:solidFill>
              <a:effectLst/>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GB" dirty="0" smtClean="0">
                <a:solidFill>
                  <a:schemeClr val="tx1"/>
                </a:solidFill>
              </a:rPr>
              <a:t>Lesson 4: Business Continuity</a:t>
            </a:r>
          </a:p>
          <a:p>
            <a:pPr lvl="1"/>
            <a:r>
              <a:rPr lang="en-US" sz="900" kern="1200" dirty="0" smtClean="0">
                <a:solidFill>
                  <a:schemeClr val="tx1"/>
                </a:solidFill>
                <a:effectLst/>
                <a:latin typeface="Segoe" pitchFamily="34" charset="0"/>
                <a:ea typeface="+mn-ea"/>
                <a:cs typeface="+mn-cs"/>
              </a:rPr>
              <a:t>Stretched Clusters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Networking and Storage Considerations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Synchronous vs. Asynchronous Replication</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Choosing a Stretched Storage Model</a:t>
            </a:r>
            <a:endParaRPr lang="en-GB" sz="900" kern="1200" dirty="0" smtClean="0">
              <a:solidFill>
                <a:schemeClr val="tx1"/>
              </a:solidFill>
              <a:effectLst/>
              <a:latin typeface="Segoe"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GB" dirty="0" smtClean="0">
                <a:solidFill>
                  <a:schemeClr val="tx1"/>
                </a:solidFill>
              </a:rPr>
              <a:t>Lesson 5: Migrating Virtual Machines</a:t>
            </a:r>
            <a:endParaRPr lang="en-US" dirty="0" smtClean="0">
              <a:solidFill>
                <a:schemeClr val="tx1"/>
              </a:solidFill>
              <a:latin typeface="Segoe" pitchFamily="34" charset="0"/>
            </a:endParaRPr>
          </a:p>
          <a:p>
            <a:pPr lvl="1"/>
            <a:r>
              <a:rPr lang="en-US" sz="900" kern="1200" dirty="0" smtClean="0">
                <a:solidFill>
                  <a:schemeClr val="tx1"/>
                </a:solidFill>
                <a:effectLst/>
                <a:latin typeface="Segoe" pitchFamily="34" charset="0"/>
                <a:ea typeface="+mn-ea"/>
                <a:cs typeface="+mn-cs"/>
              </a:rPr>
              <a:t>Live Migrations vs. Quick Migrations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Initiating a Live Migration</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The Live Migration Process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SAN migrations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WAN migrations</a:t>
            </a:r>
          </a:p>
          <a:p>
            <a:pPr lvl="1"/>
            <a:r>
              <a:rPr lang="en-US" sz="900" kern="1200" dirty="0" smtClean="0">
                <a:solidFill>
                  <a:schemeClr val="tx1"/>
                </a:solidFill>
                <a:effectLst/>
                <a:latin typeface="Segoe" pitchFamily="34" charset="0"/>
                <a:ea typeface="+mn-ea"/>
                <a:cs typeface="+mn-cs"/>
              </a:rPr>
              <a:t>Network configurations for successful live migrations</a:t>
            </a:r>
          </a:p>
          <a:p>
            <a:pPr lvl="1"/>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High Availability for Hyper-V.</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how Failover Clusters are used in Hyper-V environments.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how Cluster Shared Volumes are used in Hyper-V environments.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Describe the technologies and configurations used to ensure Business Continuity.</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how to migrate virtual machines in Hyper-V environments.</a:t>
            </a:r>
            <a:endParaRPr lang="en-GB" sz="900" kern="1200" dirty="0" smtClean="0">
              <a:solidFill>
                <a:schemeClr val="tx1"/>
              </a:solidFill>
              <a:effectLst/>
              <a:latin typeface="Segoe" pitchFamily="34" charset="0"/>
              <a:ea typeface="+mn-ea"/>
              <a:cs typeface="+mn-cs"/>
            </a:endParaRPr>
          </a:p>
          <a:p>
            <a:pPr lvl="1">
              <a:buNone/>
            </a:pPr>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7</a:t>
            </a:fld>
            <a:endParaRPr lang="en-US" dirty="0">
              <a:latin typeface="Segoe"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fontScale="77500" lnSpcReduction="20000"/>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show students how to design a System Center-based management environment to support a heterogeneous virtualization infrastructure.</a:t>
            </a:r>
          </a:p>
          <a:p>
            <a:pPr lvl="0"/>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Managing Physical and Virtual Infrastructures using the System Center Suite</a:t>
            </a:r>
          </a:p>
          <a:p>
            <a:pPr lvl="1"/>
            <a:r>
              <a:rPr lang="en-US" sz="900" kern="1200" dirty="0" smtClean="0">
                <a:solidFill>
                  <a:schemeClr val="tx1"/>
                </a:solidFill>
                <a:latin typeface="Segoe" pitchFamily="34" charset="0"/>
                <a:ea typeface="+mn-ea"/>
                <a:cs typeface="+mn-cs"/>
              </a:rPr>
              <a:t>System Center Suite Deployment Options</a:t>
            </a:r>
          </a:p>
          <a:p>
            <a:pPr lvl="1"/>
            <a:r>
              <a:rPr lang="en-US" sz="900" kern="1200" dirty="0" smtClean="0">
                <a:solidFill>
                  <a:schemeClr val="tx1"/>
                </a:solidFill>
                <a:latin typeface="Segoe" pitchFamily="34" charset="0"/>
                <a:ea typeface="+mn-ea"/>
                <a:cs typeface="+mn-cs"/>
              </a:rPr>
              <a:t>System Center Suite Component Placement Recommendations</a:t>
            </a:r>
          </a:p>
          <a:p>
            <a:pPr lvl="1"/>
            <a:r>
              <a:rPr lang="en-US" sz="900" kern="1200" dirty="0" smtClean="0">
                <a:solidFill>
                  <a:schemeClr val="tx1"/>
                </a:solidFill>
                <a:latin typeface="Segoe" pitchFamily="34" charset="0"/>
                <a:ea typeface="+mn-ea"/>
                <a:cs typeface="+mn-cs"/>
              </a:rPr>
              <a:t>System Center Suite Component Load Capabilities</a:t>
            </a:r>
          </a:p>
          <a:p>
            <a:pPr lvl="1"/>
            <a:r>
              <a:rPr lang="en-US" sz="900" kern="1200" dirty="0" smtClean="0">
                <a:solidFill>
                  <a:schemeClr val="tx1"/>
                </a:solidFill>
                <a:latin typeface="Segoe" pitchFamily="34" charset="0"/>
                <a:ea typeface="+mn-ea"/>
                <a:cs typeface="+mn-cs"/>
              </a:rPr>
              <a:t>System Center Suite Component Limitations</a:t>
            </a:r>
          </a:p>
          <a:p>
            <a:pPr lvl="1"/>
            <a:r>
              <a:rPr lang="en-US" sz="900" kern="1200" dirty="0" smtClean="0">
                <a:solidFill>
                  <a:schemeClr val="tx1"/>
                </a:solidFill>
                <a:latin typeface="Segoe" pitchFamily="34" charset="0"/>
                <a:ea typeface="+mn-ea"/>
                <a:cs typeface="+mn-cs"/>
              </a:rPr>
              <a:t>Physical and Virtual Infrastructure Management Similarities Physical and Virtual Infrastructure Management Differences</a:t>
            </a:r>
          </a:p>
          <a:p>
            <a:pPr lvl="0"/>
            <a:r>
              <a:rPr lang="en-US" sz="900" kern="1200" dirty="0" smtClean="0">
                <a:solidFill>
                  <a:schemeClr val="tx1"/>
                </a:solidFill>
                <a:latin typeface="Segoe" pitchFamily="34" charset="0"/>
                <a:ea typeface="+mn-ea"/>
                <a:cs typeface="+mn-cs"/>
              </a:rPr>
              <a:t>Lesson 2:</a:t>
            </a:r>
            <a:r>
              <a:rPr lang="en-US" sz="900" kern="1200" baseline="0" dirty="0" smtClean="0">
                <a:solidFill>
                  <a:schemeClr val="tx1"/>
                </a:solidFill>
                <a:latin typeface="Segoe" pitchFamily="34" charset="0"/>
                <a:ea typeface="+mn-ea"/>
                <a:cs typeface="+mn-cs"/>
              </a:rPr>
              <a:t> </a:t>
            </a:r>
            <a:r>
              <a:rPr lang="en-US" sz="900" kern="1200" dirty="0" smtClean="0">
                <a:solidFill>
                  <a:schemeClr val="tx1"/>
                </a:solidFill>
                <a:latin typeface="Segoe" pitchFamily="34" charset="0"/>
                <a:ea typeface="+mn-ea"/>
                <a:cs typeface="+mn-cs"/>
              </a:rPr>
              <a:t>Monitoring and Managing a Heterogeneous Virtualization Infrastructure</a:t>
            </a:r>
          </a:p>
          <a:p>
            <a:pPr lvl="1"/>
            <a:r>
              <a:rPr lang="en-US" sz="900" kern="1200" dirty="0" smtClean="0">
                <a:solidFill>
                  <a:schemeClr val="tx1"/>
                </a:solidFill>
                <a:latin typeface="Segoe" pitchFamily="34" charset="0"/>
                <a:ea typeface="+mn-ea"/>
                <a:cs typeface="+mn-cs"/>
              </a:rPr>
              <a:t>System Center Operations Manager Management Packs</a:t>
            </a:r>
          </a:p>
          <a:p>
            <a:pPr lvl="1"/>
            <a:r>
              <a:rPr lang="en-US" sz="900" kern="1200" dirty="0" smtClean="0">
                <a:solidFill>
                  <a:schemeClr val="tx1"/>
                </a:solidFill>
                <a:latin typeface="Segoe" pitchFamily="34" charset="0"/>
                <a:ea typeface="+mn-ea"/>
                <a:cs typeface="+mn-cs"/>
              </a:rPr>
              <a:t>Microsoft Partner Management Packs</a:t>
            </a:r>
          </a:p>
          <a:p>
            <a:pPr lvl="1"/>
            <a:r>
              <a:rPr lang="en-US" sz="900" kern="1200" dirty="0" smtClean="0">
                <a:solidFill>
                  <a:schemeClr val="tx1"/>
                </a:solidFill>
                <a:latin typeface="Segoe" pitchFamily="34" charset="0"/>
                <a:ea typeface="+mn-ea"/>
                <a:cs typeface="+mn-cs"/>
              </a:rPr>
              <a:t>Dynamic Resource Management using System Center Operations Manager Performance and Resource Optimization (PRO) and System Center Virtual Machine Manager</a:t>
            </a:r>
          </a:p>
          <a:p>
            <a:pPr lvl="1"/>
            <a:r>
              <a:rPr lang="en-US" sz="900" kern="1200" dirty="0" smtClean="0">
                <a:solidFill>
                  <a:schemeClr val="tx1"/>
                </a:solidFill>
                <a:latin typeface="Segoe" pitchFamily="34" charset="0"/>
                <a:ea typeface="+mn-ea"/>
                <a:cs typeface="+mn-cs"/>
              </a:rPr>
              <a:t>VMware vSphere and vCenter Dependencies</a:t>
            </a:r>
          </a:p>
          <a:p>
            <a:pPr lvl="0"/>
            <a:r>
              <a:rPr lang="en-US" sz="900" kern="1200" dirty="0" smtClean="0">
                <a:solidFill>
                  <a:schemeClr val="tx1"/>
                </a:solidFill>
                <a:latin typeface="Segoe" pitchFamily="34" charset="0"/>
                <a:ea typeface="+mn-ea"/>
                <a:cs typeface="+mn-cs"/>
              </a:rPr>
              <a:t>Lesson 3: Designing a Business Continuity Solution</a:t>
            </a:r>
          </a:p>
          <a:p>
            <a:pPr lvl="1"/>
            <a:r>
              <a:rPr lang="en-US" sz="900" kern="1200" dirty="0" smtClean="0">
                <a:solidFill>
                  <a:schemeClr val="tx1"/>
                </a:solidFill>
                <a:latin typeface="Segoe" pitchFamily="34" charset="0"/>
                <a:ea typeface="+mn-ea"/>
                <a:cs typeface="+mn-cs"/>
              </a:rPr>
              <a:t>Implementing Geographic or Stretch Failover Clustering</a:t>
            </a:r>
          </a:p>
          <a:p>
            <a:pPr lvl="0"/>
            <a:r>
              <a:rPr lang="en-US" sz="900" kern="1200" dirty="0" smtClean="0">
                <a:solidFill>
                  <a:schemeClr val="tx1"/>
                </a:solidFill>
                <a:latin typeface="Segoe" pitchFamily="34" charset="0"/>
                <a:ea typeface="+mn-ea"/>
                <a:cs typeface="+mn-cs"/>
              </a:rPr>
              <a:t>Lesson 4: Designing a Backup and Recovery Solution with System Center Data Protection Manager 2010</a:t>
            </a:r>
          </a:p>
          <a:p>
            <a:pPr lvl="1"/>
            <a:r>
              <a:rPr lang="en-US" sz="900" kern="1200" dirty="0" smtClean="0">
                <a:solidFill>
                  <a:schemeClr val="tx1"/>
                </a:solidFill>
                <a:latin typeface="Segoe" pitchFamily="34" charset="0"/>
                <a:ea typeface="+mn-ea"/>
                <a:cs typeface="+mn-cs"/>
              </a:rPr>
              <a:t>Host-Level Backups </a:t>
            </a:r>
          </a:p>
          <a:p>
            <a:pPr lvl="1"/>
            <a:r>
              <a:rPr lang="en-US" sz="900" kern="1200" dirty="0" smtClean="0">
                <a:solidFill>
                  <a:schemeClr val="tx1"/>
                </a:solidFill>
                <a:latin typeface="Segoe" pitchFamily="34" charset="0"/>
                <a:ea typeface="+mn-ea"/>
                <a:cs typeface="+mn-cs"/>
              </a:rPr>
              <a:t>VM-Level Backups</a:t>
            </a:r>
          </a:p>
          <a:p>
            <a:pPr lvl="1"/>
            <a:r>
              <a:rPr lang="en-US" sz="900" kern="1200" dirty="0" smtClean="0">
                <a:solidFill>
                  <a:schemeClr val="tx1"/>
                </a:solidFill>
                <a:latin typeface="Segoe" pitchFamily="34" charset="0"/>
                <a:ea typeface="+mn-ea"/>
                <a:cs typeface="+mn-cs"/>
              </a:rPr>
              <a:t>Application-Level Backups</a:t>
            </a:r>
          </a:p>
          <a:p>
            <a:pPr lvl="1"/>
            <a:r>
              <a:rPr lang="en-US" sz="900" kern="1200" dirty="0" smtClean="0">
                <a:solidFill>
                  <a:schemeClr val="tx1"/>
                </a:solidFill>
                <a:latin typeface="Segoe" pitchFamily="34" charset="0"/>
                <a:ea typeface="+mn-ea"/>
                <a:cs typeface="+mn-cs"/>
              </a:rPr>
              <a:t>Disaster Recovery Options</a:t>
            </a:r>
          </a:p>
          <a:p>
            <a:pPr lvl="0"/>
            <a:r>
              <a:rPr lang="en-US" sz="900" kern="1200" dirty="0" smtClean="0">
                <a:solidFill>
                  <a:schemeClr val="tx1"/>
                </a:solidFill>
                <a:latin typeface="Segoe" pitchFamily="34" charset="0"/>
                <a:ea typeface="+mn-ea"/>
                <a:cs typeface="+mn-cs"/>
              </a:rPr>
              <a:t>Lesson 5: Performing Host and Offline Virtual Machine Updates</a:t>
            </a:r>
          </a:p>
          <a:p>
            <a:pPr lvl="1"/>
            <a:r>
              <a:rPr lang="en-US" sz="900" kern="1200" dirty="0" smtClean="0">
                <a:solidFill>
                  <a:schemeClr val="tx1"/>
                </a:solidFill>
                <a:latin typeface="Segoe" pitchFamily="34" charset="0"/>
                <a:ea typeface="+mn-ea"/>
                <a:cs typeface="+mn-cs"/>
              </a:rPr>
              <a:t>Virtual Machine Servicing Tool 3.0</a:t>
            </a:r>
          </a:p>
          <a:p>
            <a:pPr lvl="1"/>
            <a:r>
              <a:rPr lang="en-US" sz="900" kern="1200" dirty="0" smtClean="0">
                <a:solidFill>
                  <a:schemeClr val="tx1"/>
                </a:solidFill>
                <a:latin typeface="Segoe" pitchFamily="34" charset="0"/>
                <a:ea typeface="+mn-ea"/>
                <a:cs typeface="+mn-cs"/>
              </a:rPr>
              <a:t>Integration with System Center Configuration Manager and Windows Software Update Services</a:t>
            </a: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lvl="1"/>
            <a:r>
              <a:rPr lang="en-US" sz="900" kern="1200" dirty="0" smtClean="0">
                <a:solidFill>
                  <a:schemeClr val="tx1"/>
                </a:solidFill>
                <a:latin typeface="Segoe" pitchFamily="34" charset="0"/>
                <a:ea typeface="+mn-ea"/>
                <a:cs typeface="+mn-cs"/>
              </a:rPr>
              <a:t>Design System Center Management in a Heterogeneous Virtualization Environment</a:t>
            </a:r>
          </a:p>
          <a:p>
            <a:pPr lvl="1"/>
            <a:r>
              <a:rPr lang="en-US" sz="900" kern="1200" dirty="0" smtClean="0">
                <a:solidFill>
                  <a:schemeClr val="tx1"/>
                </a:solidFill>
                <a:latin typeface="Segoe" pitchFamily="34" charset="0"/>
                <a:ea typeface="+mn-ea"/>
                <a:cs typeface="+mn-cs"/>
              </a:rPr>
              <a:t>Design Dynamic Resource Management using System Center Operations Manager and Virtual Machine Manager</a:t>
            </a:r>
          </a:p>
          <a:p>
            <a:pPr lvl="1"/>
            <a:r>
              <a:rPr lang="en-US" sz="900" kern="1200" dirty="0" smtClean="0">
                <a:solidFill>
                  <a:schemeClr val="tx1"/>
                </a:solidFill>
                <a:latin typeface="Segoe" pitchFamily="34" charset="0"/>
                <a:ea typeface="+mn-ea"/>
                <a:cs typeface="+mn-cs"/>
              </a:rPr>
              <a:t>Design Business Continuity using Failover Clustering</a:t>
            </a:r>
          </a:p>
          <a:p>
            <a:pPr lvl="1"/>
            <a:r>
              <a:rPr lang="en-US" sz="900" kern="1200" dirty="0" smtClean="0">
                <a:solidFill>
                  <a:schemeClr val="tx1"/>
                </a:solidFill>
                <a:latin typeface="Segoe" pitchFamily="34" charset="0"/>
                <a:ea typeface="+mn-ea"/>
                <a:cs typeface="+mn-cs"/>
              </a:rPr>
              <a:t>Design a Backup and Recovery using System Center Data Protection Manager</a:t>
            </a:r>
          </a:p>
          <a:p>
            <a:pPr lvl="1"/>
            <a:r>
              <a:rPr lang="en-US" sz="900" kern="1200" dirty="0" smtClean="0">
                <a:solidFill>
                  <a:schemeClr val="tx1"/>
                </a:solidFill>
                <a:latin typeface="Segoe" pitchFamily="34" charset="0"/>
                <a:ea typeface="+mn-ea"/>
                <a:cs typeface="+mn-cs"/>
              </a:rPr>
              <a:t>Implement Host and Offline Virtual Machine Updates using System Center Configuration Manager, Windows Software Update Services, and Virtual Machine Servicing Tool 3.0</a:t>
            </a:r>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8</a:t>
            </a:fld>
            <a:endParaRPr lang="en-US" dirty="0">
              <a:latin typeface="Segoe"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pitchFamily="34" charset="0"/>
                <a:ea typeface="+mn-ea"/>
                <a:cs typeface="+mn-cs"/>
              </a:rPr>
              <a:t>This module will describe how to plan and design a Microsoft-based Server Consolidation project.</a:t>
            </a:r>
          </a:p>
          <a:p>
            <a:endParaRPr lang="en-US" sz="900" kern="1200" dirty="0" smtClean="0">
              <a:solidFill>
                <a:schemeClr val="tx1"/>
              </a:solidFill>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1: Envisioning and Planning</a:t>
            </a:r>
          </a:p>
          <a:p>
            <a:pPr lvl="1"/>
            <a:r>
              <a:rPr lang="en-US" sz="900" kern="1200" dirty="0" smtClean="0">
                <a:solidFill>
                  <a:schemeClr val="tx1"/>
                </a:solidFill>
                <a:effectLst/>
                <a:latin typeface="Segoe" pitchFamily="34" charset="0"/>
                <a:ea typeface="+mn-ea"/>
                <a:cs typeface="+mn-cs"/>
              </a:rPr>
              <a:t>Project Visions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Problem Statements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Defining Assumptions and Scope</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Project Teams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Determining Risks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2: Assessment</a:t>
            </a:r>
          </a:p>
          <a:p>
            <a:pPr marL="171450" marR="0" lvl="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pitchFamily="34" charset="0"/>
                <a:ea typeface="+mn-ea"/>
                <a:cs typeface="+mn-cs"/>
              </a:rPr>
              <a:t>Microsoft Assessment and Planning Toolkit</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3: Architecture and Design</a:t>
            </a:r>
          </a:p>
          <a:p>
            <a:pPr lvl="1"/>
            <a:r>
              <a:rPr lang="en-US" sz="900" kern="1200" dirty="0" smtClean="0">
                <a:solidFill>
                  <a:schemeClr val="tx1"/>
                </a:solidFill>
                <a:effectLst/>
                <a:latin typeface="Segoe" pitchFamily="34" charset="0"/>
                <a:ea typeface="+mn-ea"/>
                <a:cs typeface="+mn-cs"/>
              </a:rPr>
              <a:t>Host Architectures and Recommendations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Virtual Machine Profiles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Benchmarking</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4: Network and Storage Configuration</a:t>
            </a:r>
          </a:p>
          <a:p>
            <a:pPr lvl="1"/>
            <a:r>
              <a:rPr lang="en-US" sz="900" kern="1200" dirty="0" smtClean="0">
                <a:solidFill>
                  <a:schemeClr val="tx1"/>
                </a:solidFill>
                <a:effectLst/>
                <a:latin typeface="Segoe" pitchFamily="34" charset="0"/>
                <a:ea typeface="+mn-ea"/>
                <a:cs typeface="+mn-cs"/>
              </a:rPr>
              <a:t>Network Architectures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Storage Considerations</a:t>
            </a:r>
            <a:endParaRPr lang="en-GB" sz="900" kern="1200" dirty="0" smtClean="0">
              <a:solidFill>
                <a:schemeClr val="tx1"/>
              </a:solidFill>
              <a:effectLst/>
              <a:latin typeface="Segoe" pitchFamily="34" charset="0"/>
              <a:ea typeface="+mn-ea"/>
              <a:cs typeface="+mn-cs"/>
            </a:endParaRPr>
          </a:p>
          <a:p>
            <a:pPr lvl="0"/>
            <a:r>
              <a:rPr lang="en-US" sz="900" kern="1200" dirty="0" smtClean="0">
                <a:solidFill>
                  <a:schemeClr val="tx1"/>
                </a:solidFill>
                <a:latin typeface="Segoe" pitchFamily="34" charset="0"/>
                <a:ea typeface="+mn-ea"/>
                <a:cs typeface="+mn-cs"/>
              </a:rPr>
              <a:t>Lesson 5: Security</a:t>
            </a:r>
          </a:p>
          <a:p>
            <a:pPr lvl="1"/>
            <a:r>
              <a:rPr lang="en-US" sz="900" kern="1200" dirty="0" smtClean="0">
                <a:solidFill>
                  <a:schemeClr val="tx1"/>
                </a:solidFill>
                <a:effectLst/>
                <a:latin typeface="Segoe" pitchFamily="34" charset="0"/>
                <a:ea typeface="+mn-ea"/>
                <a:cs typeface="+mn-cs"/>
              </a:rPr>
              <a:t>Security Architectures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Hyper-V and VM Best Practices</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Domain and Server Isolation</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Firewall and BitLocker</a:t>
            </a:r>
            <a:endParaRPr lang="en-GB" sz="900" kern="1200" dirty="0" smtClean="0">
              <a:solidFill>
                <a:schemeClr val="tx1"/>
              </a:solidFill>
              <a:effectLst/>
              <a:latin typeface="Segoe" pitchFamily="34" charset="0"/>
              <a:ea typeface="+mn-ea"/>
              <a:cs typeface="+mn-cs"/>
            </a:endParaRPr>
          </a:p>
          <a:p>
            <a:pPr lvl="1"/>
            <a:r>
              <a:rPr lang="en-US" sz="900" kern="1200" dirty="0" smtClean="0">
                <a:solidFill>
                  <a:schemeClr val="tx1"/>
                </a:solidFill>
                <a:effectLst/>
                <a:latin typeface="Segoe" pitchFamily="34" charset="0"/>
                <a:ea typeface="+mn-ea"/>
                <a:cs typeface="+mn-cs"/>
              </a:rPr>
              <a:t>Administrative Delegation</a:t>
            </a:r>
            <a:endParaRPr lang="en-GB" sz="900" kern="1200" dirty="0" smtClean="0">
              <a:solidFill>
                <a:schemeClr val="tx1"/>
              </a:solidFill>
              <a:effectLst/>
              <a:latin typeface="Segoe" pitchFamily="34" charset="0"/>
              <a:ea typeface="+mn-ea"/>
              <a:cs typeface="+mn-cs"/>
            </a:endParaRPr>
          </a:p>
          <a:p>
            <a:endParaRPr lang="en-US" sz="900" kern="1200" dirty="0" smtClean="0">
              <a:solidFill>
                <a:schemeClr val="tx1"/>
              </a:solidFill>
              <a:latin typeface="Segoe" pitchFamily="34" charset="0"/>
              <a:ea typeface="+mn-ea"/>
              <a:cs typeface="+mn-cs"/>
            </a:endParaRPr>
          </a:p>
          <a:p>
            <a:r>
              <a:rPr lang="en-US" sz="900" kern="1200" dirty="0" smtClean="0">
                <a:solidFill>
                  <a:schemeClr val="tx1"/>
                </a:solidFill>
                <a:latin typeface="Segoe" pitchFamily="34" charset="0"/>
                <a:ea typeface="+mn-ea"/>
                <a:cs typeface="+mn-cs"/>
              </a:rPr>
              <a:t>After completing this module, students will be able to:</a:t>
            </a: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the phases of a Server Consolidation project</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Use the MAP 5.0 Solution Accelerator Toolkit to perform assessments</a:t>
            </a:r>
            <a:endParaRPr lang="en-GB" sz="900" kern="1200" dirty="0" smtClean="0">
              <a:solidFill>
                <a:schemeClr val="tx1"/>
              </a:solidFill>
              <a:effectLst/>
              <a:latin typeface="Segoe" pitchFamily="34" charset="0"/>
              <a:ea typeface="+mn-ea"/>
              <a:cs typeface="+mn-cs"/>
            </a:endParaRPr>
          </a:p>
          <a:p>
            <a:pPr marL="171450" lvl="0" indent="-171450">
              <a:buFont typeface="Arial" pitchFamily="34" charset="0"/>
              <a:buChar char="•"/>
            </a:pPr>
            <a:r>
              <a:rPr lang="en-US" sz="900" kern="1200" dirty="0" smtClean="0">
                <a:solidFill>
                  <a:schemeClr val="tx1"/>
                </a:solidFill>
                <a:effectLst/>
                <a:latin typeface="Segoe" pitchFamily="34" charset="0"/>
                <a:ea typeface="+mn-ea"/>
                <a:cs typeface="+mn-cs"/>
              </a:rPr>
              <a:t>Understand best practices for Server Consolidation architecture and design</a:t>
            </a:r>
            <a:endParaRPr lang="en-GB" sz="900" kern="1200" dirty="0" smtClean="0">
              <a:solidFill>
                <a:schemeClr val="tx1"/>
              </a:solidFill>
              <a:effectLst/>
              <a:latin typeface="Segoe" pitchFamily="34"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5" name="Slide Number Placeholder 4"/>
          <p:cNvSpPr>
            <a:spLocks noGrp="1"/>
          </p:cNvSpPr>
          <p:nvPr>
            <p:ph type="sldNum" sz="quarter" idx="11"/>
          </p:nvPr>
        </p:nvSpPr>
        <p:spPr/>
        <p:txBody>
          <a:bodyPr/>
          <a:lstStyle/>
          <a:p>
            <a:fld id="{8980CB99-47E3-46F4-AAEB-3919FBEFC014}" type="slidenum">
              <a:rPr lang="en-US" smtClean="0">
                <a:latin typeface="Segoe" pitchFamily="34" charset="0"/>
              </a:rPr>
              <a:pPr/>
              <a:t>9</a:t>
            </a:fld>
            <a:endParaRPr lang="en-US" dirty="0">
              <a:latin typeface="Segoe"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838200" y="1676400"/>
            <a:ext cx="7391400" cy="1661993"/>
          </a:xfrm>
        </p:spPr>
        <p:txBody>
          <a:bodyPr/>
          <a:lstStyle>
            <a:lvl1pPr>
              <a:defRPr sz="6000"/>
            </a:lvl1pPr>
          </a:lstStyle>
          <a:p>
            <a:r>
              <a:rPr lang="en-US" dirty="0" smtClean="0"/>
              <a:t>Click to edit Master title style</a:t>
            </a:r>
            <a:endParaRPr lang="en-US" dirty="0"/>
          </a:p>
        </p:txBody>
      </p:sp>
      <p:grpSp>
        <p:nvGrpSpPr>
          <p:cNvPr id="10" name="Group 9"/>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 name="Picture 7"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a:xfrm>
            <a:off x="457200" y="2133600"/>
            <a:ext cx="8382000" cy="666385"/>
          </a:xfrm>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05000"/>
            <a:ext cx="704320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4343412"/>
            <a:ext cx="3429000" cy="461665"/>
          </a:xfrm>
        </p:spPr>
        <p:txBody>
          <a:bodyPr>
            <a:noAutofit/>
          </a:bodyPr>
          <a:lstStyle>
            <a:lvl1pPr marL="0" indent="0" algn="l" defTabSz="914363" rtl="0" eaLnBrk="1" latinLnBrk="0" hangingPunct="1">
              <a:lnSpc>
                <a:spcPct val="90000"/>
              </a:lnSpc>
              <a:spcBef>
                <a:spcPts val="0"/>
              </a:spcBef>
              <a:buSzPct val="85000"/>
              <a:buFontTx/>
              <a:buNone/>
              <a:defRPr lang="en-US" sz="3200" kern="1200" dirty="0">
                <a:gradFill>
                  <a:gsLst>
                    <a:gs pos="0">
                      <a:schemeClr val="accent1">
                        <a:lumMod val="40000"/>
                        <a:lumOff val="60000"/>
                      </a:schemeClr>
                    </a:gs>
                    <a:gs pos="86000">
                      <a:schemeClr val="accent1">
                        <a:lumMod val="40000"/>
                        <a:lumOff val="60000"/>
                      </a:schemeClr>
                    </a:gs>
                  </a:gsLst>
                  <a:lin ang="5400000" scaled="0"/>
                </a:gra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userDrawn="1"/>
        </p:nvGrpSpPr>
        <p:grpSpPr>
          <a:xfrm>
            <a:off x="0" y="6324600"/>
            <a:ext cx="9144000" cy="533400"/>
            <a:chOff x="0" y="6324600"/>
            <a:chExt cx="9144000" cy="533400"/>
          </a:xfrm>
        </p:grpSpPr>
        <p:sp>
          <p:nvSpPr>
            <p:cNvPr id="5" name="Rectangle 4"/>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 name="Picture 5"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12"/>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1" y="1447806"/>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6"/>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47805"/>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72661"/>
            <a:ext cx="4114800" cy="1855893"/>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47805"/>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61"/>
            <a:ext cx="4117974" cy="1855893"/>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250" y="4344990"/>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BLUE_3.png"/>
          <p:cNvPicPr>
            <a:picLocks noChangeAspect="1"/>
          </p:cNvPicPr>
          <p:nvPr userDrawn="1"/>
        </p:nvPicPr>
        <p:blipFill>
          <a:blip r:embed="rId2"/>
          <a:stretch>
            <a:fillRect/>
          </a:stretch>
        </p:blipFill>
        <p:spPr>
          <a:xfrm>
            <a:off x="730250" y="4117089"/>
            <a:ext cx="8439150" cy="123825"/>
          </a:xfrm>
          <a:prstGeom prst="rect">
            <a:avLst/>
          </a:prstGeom>
        </p:spPr>
      </p:pic>
      <p:sp>
        <p:nvSpPr>
          <p:cNvPr id="7" name="Title 6"/>
          <p:cNvSpPr>
            <a:spLocks noGrp="1"/>
          </p:cNvSpPr>
          <p:nvPr>
            <p:ph type="title"/>
          </p:nvPr>
        </p:nvSpPr>
        <p:spPr/>
        <p:txBody>
          <a:bodyPr/>
          <a:lstStyle/>
          <a:p>
            <a:r>
              <a:rPr lang="en-US" smtClean="0"/>
              <a:t>Click to edit Master title style</a:t>
            </a:r>
            <a:endParaRPr lang="en-US"/>
          </a:p>
        </p:txBody>
      </p:sp>
      <p:grpSp>
        <p:nvGrpSpPr>
          <p:cNvPr id="8" name="Group 7"/>
          <p:cNvGrpSpPr/>
          <p:nvPr userDrawn="1"/>
        </p:nvGrpSpPr>
        <p:grpSpPr>
          <a:xfrm>
            <a:off x="0" y="6324600"/>
            <a:ext cx="9144000" cy="533400"/>
            <a:chOff x="0" y="6324600"/>
            <a:chExt cx="9144000" cy="533400"/>
          </a:xfrm>
        </p:grpSpPr>
        <p:sp>
          <p:nvSpPr>
            <p:cNvPr id="9" name="Rectangle 8"/>
            <p:cNvSpPr/>
            <p:nvPr userDrawn="1"/>
          </p:nvSpPr>
          <p:spPr bwMode="auto">
            <a:xfrm>
              <a:off x="0" y="6324600"/>
              <a:ext cx="9144000" cy="533400"/>
            </a:xfrm>
            <a:prstGeom prst="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 name="Picture 9" descr="Virtualization_black.jpg"/>
            <p:cNvPicPr>
              <a:picLocks noChangeAspect="1"/>
            </p:cNvPicPr>
            <p:nvPr userDrawn="1"/>
          </p:nvPicPr>
          <p:blipFill>
            <a:blip r:embed="rId3"/>
            <a:stretch>
              <a:fillRect/>
            </a:stretch>
          </p:blipFill>
          <p:spPr>
            <a:xfrm>
              <a:off x="6096000" y="6348068"/>
              <a:ext cx="2898976" cy="446431"/>
            </a:xfrm>
            <a:prstGeom prst="rect">
              <a:avLst/>
            </a:prstGeom>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1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860" r:id="rId1"/>
    <p:sldLayoutId id="2147483768" r:id="rId2"/>
    <p:sldLayoutId id="2147483769" r:id="rId3"/>
    <p:sldLayoutId id="2147483770" r:id="rId4"/>
    <p:sldLayoutId id="2147483771" r:id="rId5"/>
    <p:sldLayoutId id="2147483772" r:id="rId6"/>
    <p:sldLayoutId id="2147483773" r:id="rId7"/>
    <p:sldLayoutId id="2147483774" r:id="rId8"/>
    <p:sldLayoutId id="2147483859" r:id="rId9"/>
    <p:sldLayoutId id="2147483900" r:id="rId10"/>
    <p:sldLayoutId id="2147483902"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85000"/>
        <a:buFontTx/>
        <a:buBlip>
          <a:blip r:embed="rId1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1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1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1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oleObject" Target="../embeddings/oleObject1.bin"/><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9310" y="1915694"/>
            <a:ext cx="7681913" cy="461665"/>
          </a:xfrm>
        </p:spPr>
        <p:txBody>
          <a:bodyPr/>
          <a:lstStyle/>
          <a:p>
            <a:r>
              <a:rPr lang="en-US" sz="2800" dirty="0" smtClean="0">
                <a:solidFill>
                  <a:schemeClr val="tx1"/>
                </a:solidFill>
              </a:rPr>
              <a:t>Course 50374</a:t>
            </a:r>
          </a:p>
          <a:p>
            <a:r>
              <a:rPr lang="en-US" sz="4000" dirty="0" smtClean="0">
                <a:solidFill>
                  <a:schemeClr val="tx1"/>
                </a:solidFill>
              </a:rPr>
              <a:t>Microsoft Virtualization and Management  for the Experienced VMware IT Pro </a:t>
            </a:r>
            <a:endParaRPr lang="en-US" sz="40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7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222147"/>
          </a:xfrm>
        </p:spPr>
        <p:txBody>
          <a:bodyPr/>
          <a:lstStyle/>
          <a:p>
            <a:pPr marL="460375" lvl="1" indent="-460375"/>
            <a:r>
              <a:rPr lang="en-US" sz="3200" dirty="0" smtClean="0"/>
              <a:t>Automating Processes for Virtualization Management</a:t>
            </a:r>
          </a:p>
          <a:p>
            <a:pPr lvl="1"/>
            <a:r>
              <a:rPr lang="en-US" dirty="0" smtClean="0">
                <a:solidFill>
                  <a:schemeClr val="tx1"/>
                </a:solidFill>
              </a:rPr>
              <a:t>Lesson 1: </a:t>
            </a:r>
            <a:r>
              <a:rPr lang="en-US" dirty="0" smtClean="0"/>
              <a:t>System Center Opalis </a:t>
            </a:r>
          </a:p>
          <a:p>
            <a:pPr lvl="1"/>
            <a:r>
              <a:rPr lang="en-US" dirty="0" smtClean="0">
                <a:solidFill>
                  <a:schemeClr val="tx1"/>
                </a:solidFill>
              </a:rPr>
              <a:t>Lesson 2: </a:t>
            </a:r>
            <a:r>
              <a:rPr lang="en-US" dirty="0" smtClean="0"/>
              <a:t>System Center Service Manager Architecture</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8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252924"/>
          </a:xfrm>
        </p:spPr>
        <p:txBody>
          <a:bodyPr/>
          <a:lstStyle/>
          <a:p>
            <a:r>
              <a:rPr lang="en-US" dirty="0" smtClean="0"/>
              <a:t>Building the Foundation for a Private Cloud</a:t>
            </a:r>
          </a:p>
          <a:p>
            <a:pPr lvl="1"/>
            <a:r>
              <a:rPr lang="en-US" dirty="0" smtClean="0"/>
              <a:t>Lesson 1: Private Cloud Fundamentals</a:t>
            </a:r>
          </a:p>
          <a:p>
            <a:pPr lvl="1"/>
            <a:r>
              <a:rPr lang="en-US" dirty="0" smtClean="0"/>
              <a:t>Lesson 2: System Center Virtual Machine Manager Self-Service Portal 2.0 </a:t>
            </a: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9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277547"/>
          </a:xfrm>
        </p:spPr>
        <p:txBody>
          <a:bodyPr/>
          <a:lstStyle/>
          <a:p>
            <a:r>
              <a:rPr lang="en-GB" dirty="0"/>
              <a:t>Optional Module: Preparing for Exam 70-659 TS: Windows Server 2008 R2, Server Virtualization</a:t>
            </a:r>
            <a:endParaRPr lang="en-US" dirty="0"/>
          </a:p>
          <a:p>
            <a:pPr lvl="1"/>
            <a:r>
              <a:rPr lang="en-US" dirty="0"/>
              <a:t>Lesson 1: Exam Introduction</a:t>
            </a:r>
          </a:p>
          <a:p>
            <a:pPr lvl="1"/>
            <a:r>
              <a:rPr lang="en-US" dirty="0"/>
              <a:t>Lesson 2: Exam Objectives and Core Concepts</a:t>
            </a:r>
          </a:p>
        </p:txBody>
      </p:sp>
    </p:spTree>
    <p:extLst>
      <p:ext uri="{BB962C8B-B14F-4D97-AF65-F5344CB8AC3E}">
        <p14:creationId xmlns:p14="http://schemas.microsoft.com/office/powerpoint/2010/main" val="216288299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1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065455"/>
          </a:xfrm>
        </p:spPr>
        <p:txBody>
          <a:bodyPr/>
          <a:lstStyle/>
          <a:p>
            <a:r>
              <a:rPr lang="en-US" dirty="0" smtClean="0">
                <a:solidFill>
                  <a:schemeClr val="tx1"/>
                </a:solidFill>
              </a:rPr>
              <a:t>Course Orientation</a:t>
            </a:r>
          </a:p>
          <a:p>
            <a:pPr lvl="1"/>
            <a:r>
              <a:rPr lang="en-US" dirty="0" smtClean="0">
                <a:solidFill>
                  <a:schemeClr val="tx1"/>
                </a:solidFill>
              </a:rPr>
              <a:t>Lesson 1: Review course modules</a:t>
            </a:r>
          </a:p>
          <a:p>
            <a:pPr lvl="1"/>
            <a:r>
              <a:rPr lang="en-US" b="1" dirty="0" smtClean="0">
                <a:solidFill>
                  <a:srgbClr val="FFFF00"/>
                </a:solidFill>
              </a:rPr>
              <a:t>Lesson 2: Present an overview of the lab scenario</a:t>
            </a:r>
          </a:p>
          <a:p>
            <a:pPr lvl="2">
              <a:buFont typeface="Arial" pitchFamily="34" charset="0"/>
              <a:buChar char="•"/>
            </a:pPr>
            <a:r>
              <a:rPr lang="en-US" b="1" dirty="0" smtClean="0">
                <a:solidFill>
                  <a:srgbClr val="FFFF00"/>
                </a:solidFill>
              </a:rPr>
              <a:t>Describe phases (coexistence, transition, tuning)</a:t>
            </a:r>
          </a:p>
          <a:p>
            <a:pPr lvl="2">
              <a:buFont typeface="Arial" pitchFamily="34" charset="0"/>
              <a:buChar char="•"/>
            </a:pPr>
            <a:r>
              <a:rPr lang="en-US" b="1" dirty="0" smtClean="0">
                <a:solidFill>
                  <a:srgbClr val="FFFF00"/>
                </a:solidFill>
              </a:rPr>
              <a:t>Describe end configuration</a:t>
            </a:r>
          </a:p>
          <a:p>
            <a:pPr lvl="1"/>
            <a:r>
              <a:rPr lang="en-US" dirty="0" smtClean="0">
                <a:solidFill>
                  <a:schemeClr val="tx1"/>
                </a:solidFill>
              </a:rPr>
              <a:t>Lesson 3: Present an overview of lab setup</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382000" cy="1329595"/>
          </a:xfrm>
          <a:prstGeom prst="rect">
            <a:avLst/>
          </a:prstGeom>
        </p:spPr>
        <p:txBody>
          <a:bodyPr>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chemeClr val="tx1"/>
                </a:solidFill>
                <a:effectLst/>
                <a:uLnTx/>
                <a:uFillTx/>
                <a:latin typeface="+mj-lt"/>
                <a:ea typeface="+mn-ea"/>
                <a:cs typeface="Arial" charset="0"/>
              </a:rPr>
              <a:t>Lab Scenario</a:t>
            </a:r>
            <a:endParaRPr kumimoji="0" lang="en-US" sz="4800" b="0" i="0" u="none" strike="noStrike" kern="1200" cap="none" spc="-150" normalizeH="0" baseline="0" noProof="0" dirty="0">
              <a:ln w="3175">
                <a:noFill/>
              </a:ln>
              <a:solidFill>
                <a:schemeClr val="tx1"/>
              </a:solidFill>
              <a:effectLst/>
              <a:uLnTx/>
              <a:uFillTx/>
              <a:latin typeface="+mj-lt"/>
              <a:ea typeface="+mn-ea"/>
              <a:cs typeface="Arial" charset="0"/>
            </a:endParaRPr>
          </a:p>
        </p:txBody>
      </p:sp>
      <p:sp>
        <p:nvSpPr>
          <p:cNvPr id="3" name="Text Placeholder 2"/>
          <p:cNvSpPr txBox="1">
            <a:spLocks/>
          </p:cNvSpPr>
          <p:nvPr/>
        </p:nvSpPr>
        <p:spPr>
          <a:xfrm>
            <a:off x="381000" y="1524001"/>
            <a:ext cx="8382000" cy="5109092"/>
          </a:xfrm>
          <a:prstGeom prst="rect">
            <a:avLst/>
          </a:prstGeom>
        </p:spPr>
        <p:txBody>
          <a:bodyPr>
            <a:normAutofit fontScale="85000" lnSpcReduction="20000"/>
          </a:bodyPr>
          <a:lstStyle/>
          <a:p>
            <a:pPr marL="460375" marR="0" lvl="0" indent="-460375" algn="l" defTabSz="914363" rtl="0" eaLnBrk="1" fontAlgn="auto" latinLnBrk="0" hangingPunct="1">
              <a:lnSpc>
                <a:spcPct val="90000"/>
              </a:lnSpc>
              <a:spcBef>
                <a:spcPct val="20000"/>
              </a:spcBef>
              <a:spcAft>
                <a:spcPts val="0"/>
              </a:spcAft>
              <a:buClrTx/>
              <a:buSzPct val="85000"/>
              <a:buFontTx/>
              <a:buBlip>
                <a:blip r:embed="rId3"/>
              </a:buBlip>
              <a:tabLst/>
              <a:defRPr/>
            </a:pPr>
            <a:r>
              <a:rPr lang="en-US" sz="3200" dirty="0" smtClean="0"/>
              <a:t>Coexistence</a:t>
            </a:r>
          </a:p>
          <a:p>
            <a:pPr marL="917557" lvl="1" indent="-460375">
              <a:lnSpc>
                <a:spcPct val="90000"/>
              </a:lnSpc>
              <a:spcBef>
                <a:spcPct val="20000"/>
              </a:spcBef>
              <a:buSzPct val="85000"/>
              <a:buFontTx/>
              <a:buBlip>
                <a:blip r:embed="rId3"/>
              </a:buBlip>
              <a:defRPr/>
            </a:pPr>
            <a:r>
              <a:rPr lang="en-US" sz="2800" dirty="0" smtClean="0"/>
              <a:t>Existing VMware vSphere infrastructure</a:t>
            </a:r>
          </a:p>
          <a:p>
            <a:pPr marL="917557" lvl="1" indent="-460375">
              <a:lnSpc>
                <a:spcPct val="90000"/>
              </a:lnSpc>
              <a:spcBef>
                <a:spcPct val="20000"/>
              </a:spcBef>
              <a:buSzPct val="85000"/>
              <a:buFontTx/>
              <a:buBlip>
                <a:blip r:embed="rId3"/>
              </a:buBlip>
              <a:defRPr/>
            </a:pPr>
            <a:r>
              <a:rPr lang="en-US" sz="2800" dirty="0" smtClean="0"/>
              <a:t>Deploy Microsoft Hyper-V R2 to virtualize new servers</a:t>
            </a:r>
          </a:p>
          <a:p>
            <a:pPr marL="917557" lvl="1" indent="-460375">
              <a:lnSpc>
                <a:spcPct val="90000"/>
              </a:lnSpc>
              <a:spcBef>
                <a:spcPct val="20000"/>
              </a:spcBef>
              <a:buSzPct val="85000"/>
              <a:buFontTx/>
              <a:buBlip>
                <a:blip r:embed="rId3"/>
              </a:buBlip>
              <a:defRPr/>
            </a:pPr>
            <a:r>
              <a:rPr lang="en-US" sz="2800" dirty="0" smtClean="0"/>
              <a:t>Deploy Microsoft System Center Suite to manage both infrastructures</a:t>
            </a:r>
          </a:p>
          <a:p>
            <a:pPr marL="457200" lvl="0" indent="-454025">
              <a:lnSpc>
                <a:spcPct val="90000"/>
              </a:lnSpc>
              <a:spcBef>
                <a:spcPct val="20000"/>
              </a:spcBef>
              <a:buSzPct val="85000"/>
              <a:buBlip>
                <a:blip r:embed="rId3"/>
              </a:buBlip>
              <a:defRPr/>
            </a:pPr>
            <a:r>
              <a:rPr lang="en-US" sz="3200" dirty="0" smtClean="0"/>
              <a:t>Transition</a:t>
            </a:r>
          </a:p>
          <a:p>
            <a:pPr marL="914382" lvl="1" indent="-454025">
              <a:lnSpc>
                <a:spcPct val="90000"/>
              </a:lnSpc>
              <a:spcBef>
                <a:spcPct val="20000"/>
              </a:spcBef>
              <a:buSzPct val="85000"/>
              <a:buBlip>
                <a:blip r:embed="rId3"/>
              </a:buBlip>
              <a:defRPr/>
            </a:pPr>
            <a:r>
              <a:rPr lang="da-DK" sz="2800" dirty="0" smtClean="0"/>
              <a:t>Migrate VMware vSphere virtual machines</a:t>
            </a:r>
          </a:p>
          <a:p>
            <a:pPr marL="914382" lvl="1" indent="-454025">
              <a:lnSpc>
                <a:spcPct val="90000"/>
              </a:lnSpc>
              <a:spcBef>
                <a:spcPct val="20000"/>
              </a:spcBef>
              <a:buSzPct val="85000"/>
              <a:buBlip>
                <a:blip r:embed="rId3"/>
              </a:buBlip>
              <a:defRPr/>
            </a:pPr>
            <a:r>
              <a:rPr lang="en-US" sz="2800" dirty="0" smtClean="0"/>
              <a:t>Use Microsoft System Center Suite to manage both infrastructures</a:t>
            </a:r>
          </a:p>
          <a:p>
            <a:pPr marL="460375" lvl="1" indent="-460375">
              <a:lnSpc>
                <a:spcPct val="90000"/>
              </a:lnSpc>
              <a:spcBef>
                <a:spcPct val="20000"/>
              </a:spcBef>
              <a:buSzPct val="85000"/>
              <a:buBlip>
                <a:blip r:embed="rId3"/>
              </a:buBlip>
              <a:defRPr/>
            </a:pPr>
            <a:r>
              <a:rPr lang="da-DK" sz="3200" dirty="0" smtClean="0"/>
              <a:t>Tuning</a:t>
            </a:r>
          </a:p>
          <a:p>
            <a:pPr marL="917557" lvl="1" indent="-460375">
              <a:lnSpc>
                <a:spcPct val="90000"/>
              </a:lnSpc>
              <a:spcBef>
                <a:spcPct val="20000"/>
              </a:spcBef>
              <a:buSzPct val="85000"/>
              <a:buBlip>
                <a:blip r:embed="rId3"/>
              </a:buBlip>
              <a:defRPr/>
            </a:pPr>
            <a:r>
              <a:rPr lang="da-DK" sz="2800" dirty="0" smtClean="0"/>
              <a:t>Automate virtualization infrastructure management with Microsoft System Center Opalis and System Center Service Manager</a:t>
            </a:r>
          </a:p>
          <a:p>
            <a:pPr marL="917557" lvl="1" indent="-460375">
              <a:lnSpc>
                <a:spcPct val="90000"/>
              </a:lnSpc>
              <a:spcBef>
                <a:spcPct val="20000"/>
              </a:spcBef>
              <a:buSzPct val="85000"/>
              <a:buBlip>
                <a:blip r:embed="rId3"/>
              </a:buBlip>
              <a:defRPr/>
            </a:pPr>
            <a:r>
              <a:rPr lang="da-DK" sz="2800" dirty="0" smtClean="0"/>
              <a:t>Build the private cloud foundation with Microsoft System Center Virtual Machine Manager Self-Service Portal 2.0</a:t>
            </a:r>
          </a:p>
          <a:p>
            <a:pPr marL="917557" lvl="1" indent="-460375">
              <a:lnSpc>
                <a:spcPct val="90000"/>
              </a:lnSpc>
              <a:spcBef>
                <a:spcPct val="20000"/>
              </a:spcBef>
              <a:buSzPct val="85000"/>
              <a:defRPr/>
            </a:pPr>
            <a:endParaRPr lang="da-DK" sz="4000" dirty="0" smtClean="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534400" cy="1329595"/>
          </a:xfrm>
          <a:prstGeom prst="rect">
            <a:avLst/>
          </a:prstGeom>
        </p:spPr>
        <p:txBody>
          <a:bodyPr>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chemeClr val="tx1"/>
                </a:solidFill>
                <a:effectLst/>
                <a:uLnTx/>
                <a:uFillTx/>
                <a:latin typeface="+mj-lt"/>
                <a:ea typeface="+mn-ea"/>
                <a:cs typeface="Arial" charset="0"/>
              </a:rPr>
              <a:t>Module 2 Lab Exercises</a:t>
            </a:r>
            <a:endParaRPr kumimoji="0" lang="en-US" sz="4800" b="0" i="0" u="none" strike="noStrike" kern="1200" cap="none" spc="-150" normalizeH="0" baseline="0" noProof="0" dirty="0">
              <a:ln w="3175">
                <a:noFill/>
              </a:ln>
              <a:solidFill>
                <a:schemeClr val="tx1"/>
              </a:solidFill>
              <a:effectLst/>
              <a:uLnTx/>
              <a:uFillTx/>
              <a:latin typeface="+mj-lt"/>
              <a:ea typeface="+mn-ea"/>
              <a:cs typeface="Arial" charset="0"/>
            </a:endParaRPr>
          </a:p>
        </p:txBody>
      </p:sp>
      <p:sp>
        <p:nvSpPr>
          <p:cNvPr id="3" name="Text Placeholder 2"/>
          <p:cNvSpPr txBox="1">
            <a:spLocks/>
          </p:cNvSpPr>
          <p:nvPr/>
        </p:nvSpPr>
        <p:spPr>
          <a:xfrm>
            <a:off x="381000" y="1524001"/>
            <a:ext cx="8382000" cy="5109092"/>
          </a:xfrm>
          <a:prstGeom prst="rect">
            <a:avLst/>
          </a:prstGeom>
        </p:spPr>
        <p:txBody>
          <a:bodyPr>
            <a:normAutofit/>
          </a:bodyPr>
          <a:lstStyle/>
          <a:p>
            <a:pPr marL="460375" lvl="0" indent="-460375">
              <a:lnSpc>
                <a:spcPct val="90000"/>
              </a:lnSpc>
              <a:spcBef>
                <a:spcPct val="20000"/>
              </a:spcBef>
              <a:buSzPct val="85000"/>
              <a:buBlip>
                <a:blip r:embed="rId3"/>
              </a:buBlip>
              <a:defRPr/>
            </a:pPr>
            <a:r>
              <a:rPr lang="en-US" sz="2500" b="1" dirty="0" smtClean="0"/>
              <a:t>Lab A: </a:t>
            </a:r>
            <a:r>
              <a:rPr lang="en-US" sz="2500" dirty="0" smtClean="0"/>
              <a:t>Exploring the Hyper-V Environment</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534400" cy="1329595"/>
          </a:xfrm>
          <a:prstGeom prst="rect">
            <a:avLst/>
          </a:prstGeom>
        </p:spPr>
        <p:txBody>
          <a:bodyPr>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chemeClr val="tx1"/>
                </a:solidFill>
                <a:effectLst/>
                <a:uLnTx/>
                <a:uFillTx/>
                <a:latin typeface="+mj-lt"/>
                <a:ea typeface="+mn-ea"/>
                <a:cs typeface="Arial" charset="0"/>
              </a:rPr>
              <a:t>Module </a:t>
            </a:r>
            <a:r>
              <a:rPr lang="en-US" sz="4800" spc="-150" dirty="0" smtClean="0">
                <a:ln w="3175">
                  <a:noFill/>
                </a:ln>
                <a:latin typeface="+mj-lt"/>
                <a:cs typeface="Arial" charset="0"/>
              </a:rPr>
              <a:t>3</a:t>
            </a:r>
            <a:r>
              <a:rPr kumimoji="0" lang="en-US" sz="4800" b="0" i="0" u="none" strike="noStrike" kern="1200" cap="none" spc="-150" normalizeH="0" baseline="0" noProof="0" dirty="0" smtClean="0">
                <a:ln w="3175">
                  <a:noFill/>
                </a:ln>
                <a:solidFill>
                  <a:schemeClr val="tx1"/>
                </a:solidFill>
                <a:effectLst/>
                <a:uLnTx/>
                <a:uFillTx/>
                <a:latin typeface="+mj-lt"/>
                <a:ea typeface="+mn-ea"/>
                <a:cs typeface="Arial" charset="0"/>
              </a:rPr>
              <a:t> Lab Exercises</a:t>
            </a:r>
            <a:endParaRPr kumimoji="0" lang="en-US" sz="4800" b="0" i="0" u="none" strike="noStrike" kern="1200" cap="none" spc="-150" normalizeH="0" baseline="0" noProof="0" dirty="0">
              <a:ln w="3175">
                <a:noFill/>
              </a:ln>
              <a:solidFill>
                <a:schemeClr val="tx1"/>
              </a:solidFill>
              <a:effectLst/>
              <a:uLnTx/>
              <a:uFillTx/>
              <a:latin typeface="+mj-lt"/>
              <a:ea typeface="+mn-ea"/>
              <a:cs typeface="Arial" charset="0"/>
            </a:endParaRPr>
          </a:p>
        </p:txBody>
      </p:sp>
      <p:sp>
        <p:nvSpPr>
          <p:cNvPr id="3" name="Text Placeholder 2"/>
          <p:cNvSpPr txBox="1">
            <a:spLocks/>
          </p:cNvSpPr>
          <p:nvPr/>
        </p:nvSpPr>
        <p:spPr>
          <a:xfrm>
            <a:off x="381000" y="1524001"/>
            <a:ext cx="8382000" cy="5109092"/>
          </a:xfrm>
          <a:prstGeom prst="rect">
            <a:avLst/>
          </a:prstGeom>
        </p:spPr>
        <p:txBody>
          <a:bodyPr>
            <a:normAutofit/>
          </a:bodyPr>
          <a:lstStyle/>
          <a:p>
            <a:pPr marL="460375" lvl="0" indent="-460375">
              <a:lnSpc>
                <a:spcPct val="90000"/>
              </a:lnSpc>
              <a:spcBef>
                <a:spcPct val="20000"/>
              </a:spcBef>
              <a:buSzPct val="85000"/>
              <a:buBlip>
                <a:blip r:embed="rId3"/>
              </a:buBlip>
              <a:defRPr/>
            </a:pPr>
            <a:r>
              <a:rPr lang="en-US" sz="2500" b="1" dirty="0" smtClean="0"/>
              <a:t>Lab B: </a:t>
            </a:r>
            <a:r>
              <a:rPr lang="en-GB" sz="2500" dirty="0" smtClean="0"/>
              <a:t>Configuring Network and Storage for a Hyper-V R2 Failover Cluster</a:t>
            </a:r>
            <a:endParaRPr lang="en-US" sz="2500" dirty="0" smtClean="0"/>
          </a:p>
          <a:p>
            <a:pPr marL="460375" indent="-460375">
              <a:lnSpc>
                <a:spcPct val="90000"/>
              </a:lnSpc>
              <a:spcBef>
                <a:spcPct val="20000"/>
              </a:spcBef>
              <a:buSzPct val="85000"/>
              <a:buBlip>
                <a:blip r:embed="rId3"/>
              </a:buBlip>
              <a:defRPr/>
            </a:pPr>
            <a:r>
              <a:rPr lang="en-US" sz="2500" b="1" dirty="0" smtClean="0"/>
              <a:t>Lab C: </a:t>
            </a:r>
            <a:r>
              <a:rPr lang="en-US" sz="2500" dirty="0" smtClean="0"/>
              <a:t>Performing Storage Migration</a:t>
            </a:r>
          </a:p>
          <a:p>
            <a:pPr marL="917557" lvl="1" indent="-460375">
              <a:lnSpc>
                <a:spcPct val="90000"/>
              </a:lnSpc>
              <a:spcBef>
                <a:spcPct val="20000"/>
              </a:spcBef>
              <a:buSzPct val="85000"/>
              <a:defRPr/>
            </a:pPr>
            <a:endParaRPr lang="da-DK" sz="4000" dirty="0" smtClean="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534400" cy="1329595"/>
          </a:xfrm>
          <a:prstGeom prst="rect">
            <a:avLst/>
          </a:prstGeom>
        </p:spPr>
        <p:txBody>
          <a:bodyPr>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solidFill>
                  <a:schemeClr val="tx1"/>
                </a:solidFill>
                <a:effectLst/>
                <a:uLnTx/>
                <a:uFillTx/>
                <a:latin typeface="+mj-lt"/>
                <a:ea typeface="+mn-ea"/>
                <a:cs typeface="Arial" charset="0"/>
              </a:rPr>
              <a:t>Module 4 Lab Exercises</a:t>
            </a:r>
            <a:endParaRPr kumimoji="0" lang="en-US" sz="4800" b="0" i="0" u="none" strike="noStrike" kern="1200" cap="none" spc="-150" normalizeH="0" baseline="0" noProof="0" dirty="0">
              <a:ln w="3175">
                <a:noFill/>
              </a:ln>
              <a:solidFill>
                <a:schemeClr val="tx1"/>
              </a:solidFill>
              <a:effectLst/>
              <a:uLnTx/>
              <a:uFillTx/>
              <a:latin typeface="+mj-lt"/>
              <a:ea typeface="+mn-ea"/>
              <a:cs typeface="Arial" charset="0"/>
            </a:endParaRPr>
          </a:p>
        </p:txBody>
      </p:sp>
      <p:sp>
        <p:nvSpPr>
          <p:cNvPr id="3" name="Text Placeholder 2"/>
          <p:cNvSpPr txBox="1">
            <a:spLocks/>
          </p:cNvSpPr>
          <p:nvPr/>
        </p:nvSpPr>
        <p:spPr>
          <a:xfrm>
            <a:off x="381000" y="1524001"/>
            <a:ext cx="8382000" cy="5109092"/>
          </a:xfrm>
          <a:prstGeom prst="rect">
            <a:avLst/>
          </a:prstGeom>
        </p:spPr>
        <p:txBody>
          <a:bodyPr>
            <a:normAutofit/>
          </a:bodyPr>
          <a:lstStyle/>
          <a:p>
            <a:pPr marL="460375" indent="-460375">
              <a:lnSpc>
                <a:spcPct val="90000"/>
              </a:lnSpc>
              <a:spcBef>
                <a:spcPct val="20000"/>
              </a:spcBef>
              <a:buSzPct val="85000"/>
              <a:buBlip>
                <a:blip r:embed="rId3"/>
              </a:buBlip>
              <a:defRPr/>
            </a:pPr>
            <a:r>
              <a:rPr lang="en-US" sz="2500" b="1" dirty="0" smtClean="0"/>
              <a:t>Lab D: </a:t>
            </a:r>
            <a:r>
              <a:rPr lang="en-US" sz="2500" dirty="0" smtClean="0"/>
              <a:t>Creating and Configuring a Two-Node Hyper-V R2 Host-Based Failover Cluster</a:t>
            </a:r>
          </a:p>
          <a:p>
            <a:pPr marL="460375" indent="-460375">
              <a:lnSpc>
                <a:spcPct val="90000"/>
              </a:lnSpc>
              <a:spcBef>
                <a:spcPct val="20000"/>
              </a:spcBef>
              <a:buSzPct val="85000"/>
              <a:buBlip>
                <a:blip r:embed="rId3"/>
              </a:buBlip>
              <a:defRPr/>
            </a:pPr>
            <a:r>
              <a:rPr lang="en-US" sz="2500" b="1" dirty="0" smtClean="0"/>
              <a:t>Lab E: </a:t>
            </a:r>
            <a:r>
              <a:rPr lang="en-US" sz="2500" dirty="0" smtClean="0"/>
              <a:t>Configuring System Center VMM 2008 R2</a:t>
            </a:r>
          </a:p>
          <a:p>
            <a:pPr marL="917557" lvl="1" indent="-460375">
              <a:lnSpc>
                <a:spcPct val="90000"/>
              </a:lnSpc>
              <a:spcBef>
                <a:spcPct val="20000"/>
              </a:spcBef>
              <a:buSzPct val="85000"/>
              <a:defRPr/>
            </a:pPr>
            <a:endParaRPr lang="da-DK" sz="4000" dirty="0" smtClean="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610600" cy="1329595"/>
          </a:xfrm>
          <a:prstGeom prst="rect">
            <a:avLst/>
          </a:prstGeom>
        </p:spPr>
        <p:txBody>
          <a:bodyPr>
            <a:normAutofit/>
          </a:bodyPr>
          <a:lstStyle/>
          <a:p>
            <a:pPr>
              <a:lnSpc>
                <a:spcPct val="90000"/>
              </a:lnSpc>
              <a:spcBef>
                <a:spcPct val="0"/>
              </a:spcBef>
              <a:defRPr/>
            </a:pPr>
            <a:r>
              <a:rPr lang="en-US" sz="4800" spc="-150" dirty="0" smtClean="0">
                <a:ln w="3175">
                  <a:noFill/>
                </a:ln>
                <a:cs typeface="Arial" charset="0"/>
              </a:rPr>
              <a:t>Module 5 Lab Exercises</a:t>
            </a:r>
          </a:p>
          <a:p>
            <a:pPr marL="0" marR="0" lvl="0" indent="0" algn="l" defTabSz="914363" rtl="0" eaLnBrk="1" fontAlgn="auto" latinLnBrk="0" hangingPunct="1">
              <a:lnSpc>
                <a:spcPct val="90000"/>
              </a:lnSpc>
              <a:spcBef>
                <a:spcPct val="0"/>
              </a:spcBef>
              <a:spcAft>
                <a:spcPts val="0"/>
              </a:spcAft>
              <a:buClrTx/>
              <a:buSzTx/>
              <a:buFontTx/>
              <a:buNone/>
              <a:tabLst/>
              <a:defRPr/>
            </a:pPr>
            <a:endParaRPr kumimoji="0" lang="en-US" sz="4800" b="0" i="0" u="none" strike="noStrike" kern="1200" cap="none" spc="-150" normalizeH="0" baseline="0" noProof="0" dirty="0">
              <a:ln w="3175">
                <a:noFill/>
              </a:ln>
              <a:solidFill>
                <a:schemeClr val="tx1"/>
              </a:solidFill>
              <a:effectLst/>
              <a:uLnTx/>
              <a:uFillTx/>
              <a:latin typeface="+mj-lt"/>
              <a:ea typeface="+mn-ea"/>
              <a:cs typeface="Arial" charset="0"/>
            </a:endParaRPr>
          </a:p>
        </p:txBody>
      </p:sp>
      <p:sp>
        <p:nvSpPr>
          <p:cNvPr id="3" name="Text Placeholder 2"/>
          <p:cNvSpPr txBox="1">
            <a:spLocks/>
          </p:cNvSpPr>
          <p:nvPr/>
        </p:nvSpPr>
        <p:spPr>
          <a:xfrm>
            <a:off x="381000" y="1524000"/>
            <a:ext cx="8534400" cy="5333999"/>
          </a:xfrm>
          <a:prstGeom prst="rect">
            <a:avLst/>
          </a:prstGeom>
        </p:spPr>
        <p:txBody>
          <a:bodyPr>
            <a:normAutofit fontScale="77500" lnSpcReduction="20000"/>
          </a:bodyPr>
          <a:lstStyle/>
          <a:p>
            <a:pPr marL="460375" indent="-460375">
              <a:lnSpc>
                <a:spcPct val="90000"/>
              </a:lnSpc>
              <a:spcBef>
                <a:spcPct val="20000"/>
              </a:spcBef>
              <a:buSzPct val="85000"/>
              <a:buBlip>
                <a:blip r:embed="rId3"/>
              </a:buBlip>
              <a:defRPr/>
            </a:pPr>
            <a:r>
              <a:rPr lang="en-US" sz="3200" b="1" dirty="0" smtClean="0"/>
              <a:t>Lab F: </a:t>
            </a:r>
            <a:r>
              <a:rPr lang="en-US" sz="3200" dirty="0" smtClean="0"/>
              <a:t>Managing Physical and Virtual Infrastructures using System Center Virtual Machine Manager 2008 R2</a:t>
            </a:r>
          </a:p>
          <a:p>
            <a:pPr marL="917557" lvl="1" indent="-460375">
              <a:lnSpc>
                <a:spcPct val="90000"/>
              </a:lnSpc>
              <a:spcBef>
                <a:spcPct val="20000"/>
              </a:spcBef>
              <a:buSzPct val="85000"/>
              <a:buBlip>
                <a:blip r:embed="rId3"/>
              </a:buBlip>
              <a:defRPr/>
            </a:pPr>
            <a:r>
              <a:rPr lang="en-US" sz="2800" b="1" dirty="0" smtClean="0"/>
              <a:t>Heterogeneous management video</a:t>
            </a:r>
          </a:p>
          <a:p>
            <a:pPr marL="460375" indent="-460375">
              <a:lnSpc>
                <a:spcPct val="90000"/>
              </a:lnSpc>
              <a:spcBef>
                <a:spcPct val="20000"/>
              </a:spcBef>
              <a:buSzPct val="85000"/>
              <a:buBlip>
                <a:blip r:embed="rId3"/>
              </a:buBlip>
              <a:defRPr/>
            </a:pPr>
            <a:r>
              <a:rPr lang="en-US" sz="3200" b="1" dirty="0" smtClean="0"/>
              <a:t>Lab G:</a:t>
            </a:r>
            <a:r>
              <a:rPr lang="en-US" sz="3200" dirty="0" smtClean="0"/>
              <a:t> Creating Templates for Automated Deployment of Server Roles</a:t>
            </a:r>
          </a:p>
          <a:p>
            <a:pPr marL="460375" indent="-460375">
              <a:lnSpc>
                <a:spcPct val="90000"/>
              </a:lnSpc>
              <a:spcBef>
                <a:spcPct val="20000"/>
              </a:spcBef>
              <a:buSzPct val="85000"/>
              <a:buBlip>
                <a:blip r:embed="rId3"/>
              </a:buBlip>
              <a:defRPr/>
            </a:pPr>
            <a:r>
              <a:rPr lang="en-US" sz="3200" b="1" dirty="0" smtClean="0"/>
              <a:t>Lab H:</a:t>
            </a:r>
            <a:r>
              <a:rPr lang="en-US" sz="3200" dirty="0" smtClean="0"/>
              <a:t> Managing VMotion and Live Migration using System Center Virtual Machine Manager 2008 R2</a:t>
            </a:r>
          </a:p>
          <a:p>
            <a:pPr marL="917557" lvl="1" indent="-460375">
              <a:lnSpc>
                <a:spcPct val="90000"/>
              </a:lnSpc>
              <a:spcBef>
                <a:spcPct val="20000"/>
              </a:spcBef>
              <a:buSzPct val="85000"/>
              <a:buBlip>
                <a:blip r:embed="rId3"/>
              </a:buBlip>
              <a:defRPr/>
            </a:pPr>
            <a:r>
              <a:rPr lang="en-US" sz="2800" b="1" dirty="0" smtClean="0"/>
              <a:t>vMotion</a:t>
            </a:r>
            <a:r>
              <a:rPr lang="en-US" sz="2800" b="1" dirty="0" smtClean="0"/>
              <a:t> management video</a:t>
            </a:r>
          </a:p>
          <a:p>
            <a:pPr marL="460375" lvl="0" indent="-460375">
              <a:lnSpc>
                <a:spcPct val="90000"/>
              </a:lnSpc>
              <a:spcBef>
                <a:spcPct val="20000"/>
              </a:spcBef>
              <a:buSzPct val="85000"/>
              <a:buBlip>
                <a:blip r:embed="rId3"/>
              </a:buBlip>
              <a:defRPr/>
            </a:pPr>
            <a:r>
              <a:rPr lang="en-US" sz="3200" b="1" dirty="0" smtClean="0"/>
              <a:t>Lab I:</a:t>
            </a:r>
            <a:r>
              <a:rPr lang="en-US" sz="3200" dirty="0" smtClean="0"/>
              <a:t> Configuring and Performing Updates of Offline Virtual Machines and Templates</a:t>
            </a:r>
          </a:p>
          <a:p>
            <a:pPr marL="460375" indent="-460375">
              <a:lnSpc>
                <a:spcPct val="90000"/>
              </a:lnSpc>
              <a:spcBef>
                <a:spcPct val="20000"/>
              </a:spcBef>
              <a:buSzPct val="85000"/>
              <a:buBlip>
                <a:blip r:embed="rId3"/>
              </a:buBlip>
              <a:defRPr/>
            </a:pPr>
            <a:r>
              <a:rPr lang="en-US" sz="3200" b="1" dirty="0" smtClean="0"/>
              <a:t>Lab J:</a:t>
            </a:r>
            <a:r>
              <a:rPr lang="en-US" sz="3200" dirty="0" smtClean="0"/>
              <a:t> Implementing a Backup and Recovery Solution using System Center Data Protection Manager 2010 </a:t>
            </a:r>
          </a:p>
          <a:p>
            <a:pPr marL="917557" lvl="1" indent="-460375">
              <a:lnSpc>
                <a:spcPct val="90000"/>
              </a:lnSpc>
              <a:spcBef>
                <a:spcPct val="20000"/>
              </a:spcBef>
              <a:buSzPct val="85000"/>
              <a:buBlip>
                <a:blip r:embed="rId3"/>
              </a:buBlip>
              <a:defRPr/>
            </a:pPr>
            <a:r>
              <a:rPr lang="en-US" sz="2800" b="1" dirty="0" smtClean="0"/>
              <a:t>ESX VM backup and recovery video</a:t>
            </a:r>
          </a:p>
          <a:p>
            <a:pPr marL="460375" indent="-460375">
              <a:lnSpc>
                <a:spcPct val="90000"/>
              </a:lnSpc>
              <a:spcBef>
                <a:spcPct val="20000"/>
              </a:spcBef>
              <a:buSzPct val="85000"/>
              <a:buBlip>
                <a:blip r:embed="rId3"/>
              </a:buBlip>
              <a:defRPr/>
            </a:pPr>
            <a:r>
              <a:rPr lang="en-US" sz="3200" b="1" dirty="0" smtClean="0"/>
              <a:t>Lab K: </a:t>
            </a:r>
            <a:r>
              <a:rPr lang="en-US" sz="3200" dirty="0" smtClean="0"/>
              <a:t>Configuring and Using System Center Operations Manager 2008 R2 with PRO </a:t>
            </a:r>
            <a:endParaRPr lang="en-US" sz="2000" dirty="0" smtClean="0"/>
          </a:p>
          <a:p>
            <a:pPr marL="917557" lvl="1" indent="-460375">
              <a:lnSpc>
                <a:spcPct val="90000"/>
              </a:lnSpc>
              <a:spcBef>
                <a:spcPct val="20000"/>
              </a:spcBef>
              <a:buSzPct val="85000"/>
              <a:buBlip>
                <a:blip r:embed="rId3"/>
              </a:buBlip>
              <a:defRPr/>
            </a:pPr>
            <a:r>
              <a:rPr lang="en-US" sz="2800" b="1" dirty="0" smtClean="0"/>
              <a:t>Veeam nWorks video</a:t>
            </a:r>
            <a:endParaRPr lang="da-DK" sz="4000" dirty="0" smtClean="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534400" cy="1329595"/>
          </a:xfrm>
          <a:prstGeom prst="rect">
            <a:avLst/>
          </a:prstGeom>
        </p:spPr>
        <p:txBody>
          <a:bodyPr>
            <a:normAutofit/>
          </a:bodyPr>
          <a:lstStyle/>
          <a:p>
            <a:pPr lvl="0">
              <a:lnSpc>
                <a:spcPct val="90000"/>
              </a:lnSpc>
              <a:spcBef>
                <a:spcPct val="0"/>
              </a:spcBef>
              <a:defRPr/>
            </a:pPr>
            <a:r>
              <a:rPr lang="en-US" sz="4800" spc="-150" dirty="0" smtClean="0">
                <a:ln w="3175">
                  <a:noFill/>
                </a:ln>
                <a:cs typeface="Arial" charset="0"/>
              </a:rPr>
              <a:t>Module 6 Lab Exercises</a:t>
            </a:r>
            <a:endParaRPr lang="en-US" sz="4800" spc="-150" dirty="0">
              <a:ln w="3175">
                <a:noFill/>
              </a:ln>
              <a:cs typeface="Arial" charset="0"/>
            </a:endParaRPr>
          </a:p>
        </p:txBody>
      </p:sp>
      <p:sp>
        <p:nvSpPr>
          <p:cNvPr id="3" name="Text Placeholder 2"/>
          <p:cNvSpPr txBox="1">
            <a:spLocks/>
          </p:cNvSpPr>
          <p:nvPr/>
        </p:nvSpPr>
        <p:spPr>
          <a:xfrm>
            <a:off x="381000" y="1524000"/>
            <a:ext cx="8534400" cy="5333999"/>
          </a:xfrm>
          <a:prstGeom prst="rect">
            <a:avLst/>
          </a:prstGeom>
        </p:spPr>
        <p:txBody>
          <a:bodyPr>
            <a:normAutofit/>
          </a:bodyPr>
          <a:lstStyle/>
          <a:p>
            <a:pPr marL="460375" indent="-460375">
              <a:lnSpc>
                <a:spcPct val="90000"/>
              </a:lnSpc>
              <a:spcBef>
                <a:spcPct val="20000"/>
              </a:spcBef>
              <a:buSzPct val="85000"/>
              <a:buBlip>
                <a:blip r:embed="rId3"/>
              </a:buBlip>
              <a:defRPr/>
            </a:pPr>
            <a:r>
              <a:rPr lang="en-US" sz="2500" b="1" dirty="0" smtClean="0"/>
              <a:t>Lab L:</a:t>
            </a:r>
            <a:r>
              <a:rPr lang="en-US" sz="2500" dirty="0" smtClean="0"/>
              <a:t> Performing a MAP 5.0 Assessment</a:t>
            </a:r>
          </a:p>
          <a:p>
            <a:pPr marL="460375" indent="-460375">
              <a:lnSpc>
                <a:spcPct val="90000"/>
              </a:lnSpc>
              <a:spcBef>
                <a:spcPct val="20000"/>
              </a:spcBef>
              <a:buSzPct val="85000"/>
              <a:buBlip>
                <a:blip r:embed="rId3"/>
              </a:buBlip>
              <a:defRPr/>
            </a:pPr>
            <a:r>
              <a:rPr lang="en-US" sz="2500" b="1" dirty="0" smtClean="0"/>
              <a:t>Lab M: </a:t>
            </a:r>
            <a:r>
              <a:rPr lang="en-US" sz="2500" dirty="0" smtClean="0"/>
              <a:t>Performing a V2V Migration from vSphere to Hyper-V R2</a:t>
            </a:r>
          </a:p>
          <a:p>
            <a:pPr marL="917557" lvl="1" indent="-460375">
              <a:lnSpc>
                <a:spcPct val="90000"/>
              </a:lnSpc>
              <a:spcBef>
                <a:spcPct val="20000"/>
              </a:spcBef>
              <a:buSzPct val="85000"/>
              <a:buBlip>
                <a:blip r:embed="rId3"/>
              </a:buBlip>
              <a:defRPr/>
            </a:pPr>
            <a:r>
              <a:rPr lang="en-US" sz="2200" b="1" dirty="0" smtClean="0"/>
              <a:t>Video only</a:t>
            </a:r>
          </a:p>
          <a:p>
            <a:pPr marL="460375" lvl="0" indent="-460375">
              <a:lnSpc>
                <a:spcPct val="90000"/>
              </a:lnSpc>
              <a:spcBef>
                <a:spcPct val="20000"/>
              </a:spcBef>
              <a:buSzPct val="85000"/>
              <a:buBlip>
                <a:blip r:embed="rId3"/>
              </a:buBlip>
              <a:defRPr/>
            </a:pPr>
            <a:r>
              <a:rPr lang="en-US" sz="2500" b="1" dirty="0" smtClean="0"/>
              <a:t>Lab N: </a:t>
            </a:r>
            <a:r>
              <a:rPr lang="en-US" sz="2500" dirty="0" smtClean="0"/>
              <a:t>Configuring Access Control using AZMAN in System Center Virtual Machine Manager 2008 R2</a:t>
            </a:r>
          </a:p>
          <a:p>
            <a:pPr marL="460375" indent="-460375">
              <a:lnSpc>
                <a:spcPct val="90000"/>
              </a:lnSpc>
              <a:spcBef>
                <a:spcPct val="20000"/>
              </a:spcBef>
              <a:buSzPct val="85000"/>
              <a:buBlip>
                <a:blip r:embed="rId3"/>
              </a:buBlip>
              <a:defRPr/>
            </a:pPr>
            <a:r>
              <a:rPr lang="en-US" sz="2500" b="1" dirty="0" smtClean="0"/>
              <a:t>Lab O: </a:t>
            </a:r>
            <a:r>
              <a:rPr lang="en-US" sz="2500" dirty="0" smtClean="0"/>
              <a:t>Implementing a Disaster Recovery Site with Hyper-V R2 and System Center</a:t>
            </a:r>
            <a:endParaRPr lang="da-DK" sz="2500" dirty="0" smtClean="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Schedule</a:t>
            </a:r>
            <a:endParaRPr lang="en-US" dirty="0"/>
          </a:p>
        </p:txBody>
      </p:sp>
      <p:sp>
        <p:nvSpPr>
          <p:cNvPr id="3" name="Text Placeholder 2"/>
          <p:cNvSpPr>
            <a:spLocks noGrp="1"/>
          </p:cNvSpPr>
          <p:nvPr>
            <p:ph type="body" sz="quarter" idx="10"/>
          </p:nvPr>
        </p:nvSpPr>
        <p:spPr>
          <a:xfrm>
            <a:off x="381000" y="1447800"/>
            <a:ext cx="8382000" cy="3114699"/>
          </a:xfrm>
        </p:spPr>
        <p:txBody>
          <a:bodyPr/>
          <a:lstStyle/>
          <a:p>
            <a:r>
              <a:rPr lang="en-US" dirty="0" smtClean="0"/>
              <a:t>Day 1</a:t>
            </a:r>
          </a:p>
          <a:p>
            <a:pPr lvl="1"/>
            <a:r>
              <a:rPr lang="en-US" b="1" dirty="0" smtClean="0">
                <a:solidFill>
                  <a:srgbClr val="FFFF00"/>
                </a:solidFill>
              </a:rPr>
              <a:t>Module 1: Course Orientation</a:t>
            </a:r>
          </a:p>
          <a:p>
            <a:pPr lvl="1"/>
            <a:r>
              <a:rPr lang="en-US" dirty="0"/>
              <a:t>Module 2: Microsoft Hyper-V and System Center Comparison to vSphere and vCenter</a:t>
            </a:r>
          </a:p>
          <a:p>
            <a:pPr lvl="1"/>
            <a:r>
              <a:rPr lang="en-GB" dirty="0"/>
              <a:t>Module 3: Managing and Protecting Storage in Hyper-V </a:t>
            </a:r>
          </a:p>
          <a:p>
            <a:pPr lvl="1"/>
            <a:r>
              <a:rPr lang="en-US" dirty="0"/>
              <a:t>Module 4: High </a:t>
            </a:r>
            <a:r>
              <a:rPr lang="en-US" dirty="0" smtClean="0"/>
              <a:t>Availability</a:t>
            </a:r>
            <a:endParaRPr lang="en-US"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610600" cy="1329595"/>
          </a:xfrm>
          <a:prstGeom prst="rect">
            <a:avLst/>
          </a:prstGeom>
        </p:spPr>
        <p:txBody>
          <a:bodyPr>
            <a:normAutofit/>
          </a:bodyPr>
          <a:lstStyle/>
          <a:p>
            <a:pPr lvl="0">
              <a:lnSpc>
                <a:spcPct val="90000"/>
              </a:lnSpc>
              <a:spcBef>
                <a:spcPct val="0"/>
              </a:spcBef>
              <a:defRPr/>
            </a:pPr>
            <a:r>
              <a:rPr lang="en-US" sz="4800" spc="-150" dirty="0" smtClean="0">
                <a:ln w="3175">
                  <a:noFill/>
                </a:ln>
                <a:cs typeface="Arial" charset="0"/>
              </a:rPr>
              <a:t>Module 7 Lab Exercises</a:t>
            </a:r>
            <a:endParaRPr lang="en-US" sz="4800" spc="-150" dirty="0">
              <a:ln w="3175">
                <a:noFill/>
              </a:ln>
              <a:cs typeface="Arial" charset="0"/>
            </a:endParaRPr>
          </a:p>
        </p:txBody>
      </p:sp>
      <p:sp>
        <p:nvSpPr>
          <p:cNvPr id="3" name="Text Placeholder 2"/>
          <p:cNvSpPr txBox="1">
            <a:spLocks/>
          </p:cNvSpPr>
          <p:nvPr/>
        </p:nvSpPr>
        <p:spPr>
          <a:xfrm>
            <a:off x="381000" y="1524000"/>
            <a:ext cx="8534400" cy="5333999"/>
          </a:xfrm>
          <a:prstGeom prst="rect">
            <a:avLst/>
          </a:prstGeom>
        </p:spPr>
        <p:txBody>
          <a:bodyPr>
            <a:normAutofit/>
          </a:bodyPr>
          <a:lstStyle/>
          <a:p>
            <a:pPr marL="460375" indent="-460375">
              <a:lnSpc>
                <a:spcPct val="90000"/>
              </a:lnSpc>
              <a:spcBef>
                <a:spcPct val="20000"/>
              </a:spcBef>
              <a:buSzPct val="85000"/>
              <a:buBlip>
                <a:blip r:embed="rId3"/>
              </a:buBlip>
              <a:defRPr/>
            </a:pPr>
            <a:r>
              <a:rPr lang="en-US" sz="2500" b="1" dirty="0" smtClean="0"/>
              <a:t>Lab P:</a:t>
            </a:r>
            <a:r>
              <a:rPr lang="en-US" sz="2500" dirty="0" smtClean="0"/>
              <a:t> Implementing System Center Service Manager for Change Management, Ticketing, and Workflow</a:t>
            </a:r>
          </a:p>
          <a:p>
            <a:pPr marL="917557" lvl="1" indent="-460375">
              <a:lnSpc>
                <a:spcPct val="90000"/>
              </a:lnSpc>
              <a:spcBef>
                <a:spcPct val="20000"/>
              </a:spcBef>
              <a:buSzPct val="85000"/>
              <a:buBlip>
                <a:blip r:embed="rId3"/>
              </a:buBlip>
              <a:defRPr/>
            </a:pPr>
            <a:endParaRPr lang="en-US" sz="2500" dirty="0" smtClean="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30190"/>
            <a:ext cx="8610600" cy="1329595"/>
          </a:xfrm>
          <a:prstGeom prst="rect">
            <a:avLst/>
          </a:prstGeom>
        </p:spPr>
        <p:txBody>
          <a:bodyPr>
            <a:normAutofit/>
          </a:bodyPr>
          <a:lstStyle/>
          <a:p>
            <a:pPr lvl="0">
              <a:lnSpc>
                <a:spcPct val="90000"/>
              </a:lnSpc>
              <a:spcBef>
                <a:spcPct val="0"/>
              </a:spcBef>
              <a:defRPr/>
            </a:pPr>
            <a:r>
              <a:rPr lang="en-US" sz="4800" spc="-150" dirty="0" smtClean="0">
                <a:ln w="3175">
                  <a:noFill/>
                </a:ln>
                <a:cs typeface="Arial" charset="0"/>
              </a:rPr>
              <a:t>Module 8 Lab Exercises</a:t>
            </a:r>
            <a:endParaRPr lang="en-US" sz="4800" spc="-150" dirty="0">
              <a:ln w="3175">
                <a:noFill/>
              </a:ln>
              <a:cs typeface="Arial" charset="0"/>
            </a:endParaRPr>
          </a:p>
        </p:txBody>
      </p:sp>
      <p:sp>
        <p:nvSpPr>
          <p:cNvPr id="3" name="Text Placeholder 2"/>
          <p:cNvSpPr txBox="1">
            <a:spLocks/>
          </p:cNvSpPr>
          <p:nvPr/>
        </p:nvSpPr>
        <p:spPr>
          <a:xfrm>
            <a:off x="381000" y="1524000"/>
            <a:ext cx="8534400" cy="5333999"/>
          </a:xfrm>
          <a:prstGeom prst="rect">
            <a:avLst/>
          </a:prstGeom>
        </p:spPr>
        <p:txBody>
          <a:bodyPr>
            <a:normAutofit/>
          </a:bodyPr>
          <a:lstStyle/>
          <a:p>
            <a:pPr marL="460375" indent="-460375">
              <a:lnSpc>
                <a:spcPct val="90000"/>
              </a:lnSpc>
              <a:spcBef>
                <a:spcPct val="20000"/>
              </a:spcBef>
              <a:buSzPct val="85000"/>
              <a:buBlip>
                <a:blip r:embed="rId3"/>
              </a:buBlip>
              <a:defRPr/>
            </a:pPr>
            <a:r>
              <a:rPr lang="en-US" sz="2500" b="1" dirty="0" smtClean="0"/>
              <a:t>Lab Q:</a:t>
            </a:r>
            <a:r>
              <a:rPr lang="en-US" sz="2500" dirty="0" smtClean="0"/>
              <a:t> Using System Center Virtual Machine Manager Self-Service Portal 2.0</a:t>
            </a:r>
          </a:p>
          <a:p>
            <a:pPr marL="917557" lvl="1" indent="-460375">
              <a:lnSpc>
                <a:spcPct val="90000"/>
              </a:lnSpc>
              <a:spcBef>
                <a:spcPct val="20000"/>
              </a:spcBef>
              <a:buSzPct val="85000"/>
              <a:buBlip>
                <a:blip r:embed="rId3"/>
              </a:buBlip>
              <a:defRPr/>
            </a:pPr>
            <a:r>
              <a:rPr lang="en-US" sz="2200" b="1" dirty="0" smtClean="0"/>
              <a:t>Video only</a:t>
            </a:r>
          </a:p>
          <a:p>
            <a:pPr marL="917557" lvl="1" indent="-460375">
              <a:lnSpc>
                <a:spcPct val="90000"/>
              </a:lnSpc>
              <a:spcBef>
                <a:spcPct val="20000"/>
              </a:spcBef>
              <a:buSzPct val="85000"/>
              <a:buBlip>
                <a:blip r:embed="rId3"/>
              </a:buBlip>
              <a:defRPr/>
            </a:pPr>
            <a:endParaRPr lang="en-US" sz="2500" dirty="0" smtClean="0"/>
          </a:p>
          <a:p>
            <a:pPr marL="917557" lvl="1" indent="-460375">
              <a:lnSpc>
                <a:spcPct val="90000"/>
              </a:lnSpc>
              <a:spcBef>
                <a:spcPct val="20000"/>
              </a:spcBef>
              <a:buSzPct val="85000"/>
              <a:buBlip>
                <a:blip r:embed="rId3"/>
              </a:buBlip>
              <a:defRPr/>
            </a:pPr>
            <a:endParaRPr lang="en-US" sz="2500" dirty="0" smtClean="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1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065455"/>
          </a:xfrm>
        </p:spPr>
        <p:txBody>
          <a:bodyPr/>
          <a:lstStyle/>
          <a:p>
            <a:r>
              <a:rPr lang="en-US" dirty="0" smtClean="0">
                <a:solidFill>
                  <a:schemeClr val="tx1"/>
                </a:solidFill>
              </a:rPr>
              <a:t>Course Orientation</a:t>
            </a:r>
          </a:p>
          <a:p>
            <a:pPr lvl="1"/>
            <a:r>
              <a:rPr lang="en-US" dirty="0" smtClean="0">
                <a:solidFill>
                  <a:schemeClr val="tx1"/>
                </a:solidFill>
              </a:rPr>
              <a:t>Lesson 1: Review course modules</a:t>
            </a:r>
          </a:p>
          <a:p>
            <a:pPr lvl="1"/>
            <a:r>
              <a:rPr lang="en-US" dirty="0" smtClean="0">
                <a:solidFill>
                  <a:schemeClr val="tx1"/>
                </a:solidFill>
              </a:rPr>
              <a:t>Lesson 2: Present an overview of the lab scenario</a:t>
            </a:r>
          </a:p>
          <a:p>
            <a:pPr lvl="2">
              <a:buFont typeface="Arial" pitchFamily="34" charset="0"/>
              <a:buChar char="•"/>
            </a:pPr>
            <a:r>
              <a:rPr lang="en-US" dirty="0" smtClean="0">
                <a:solidFill>
                  <a:schemeClr val="tx1"/>
                </a:solidFill>
              </a:rPr>
              <a:t>Describe phases (coexistence, transition, tuning)</a:t>
            </a:r>
          </a:p>
          <a:p>
            <a:pPr lvl="2">
              <a:buFont typeface="Arial" pitchFamily="34" charset="0"/>
              <a:buChar char="•"/>
            </a:pPr>
            <a:r>
              <a:rPr lang="en-US" dirty="0" smtClean="0">
                <a:solidFill>
                  <a:schemeClr val="tx1"/>
                </a:solidFill>
              </a:rPr>
              <a:t>Describe end configuration</a:t>
            </a:r>
          </a:p>
          <a:p>
            <a:pPr lvl="1"/>
            <a:r>
              <a:rPr lang="en-US" b="1" dirty="0" smtClean="0">
                <a:solidFill>
                  <a:srgbClr val="FFFF00"/>
                </a:solidFill>
              </a:rPr>
              <a:t>Lesson 3: Present an overview of lab setup</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21186" name="Title 1"/>
          <p:cNvSpPr>
            <a:spLocks noGrp="1"/>
          </p:cNvSpPr>
          <p:nvPr>
            <p:ph type="title"/>
          </p:nvPr>
        </p:nvSpPr>
        <p:spPr/>
        <p:txBody>
          <a:bodyPr>
            <a:normAutofit/>
          </a:bodyPr>
          <a:lstStyle/>
          <a:p>
            <a:pPr eaLnBrk="1" hangingPunct="1"/>
            <a:r>
              <a:rPr lang="en-US" dirty="0" smtClean="0">
                <a:solidFill>
                  <a:schemeClr val="tx1"/>
                </a:solidFill>
              </a:rPr>
              <a:t>Lab Environment</a:t>
            </a:r>
          </a:p>
        </p:txBody>
      </p:sp>
      <p:graphicFrame>
        <p:nvGraphicFramePr>
          <p:cNvPr id="25619" name="Object 19"/>
          <p:cNvGraphicFramePr>
            <a:graphicFrameLocks noChangeAspect="1"/>
          </p:cNvGraphicFramePr>
          <p:nvPr/>
        </p:nvGraphicFramePr>
        <p:xfrm>
          <a:off x="533400" y="1524000"/>
          <a:ext cx="8257450" cy="4068762"/>
        </p:xfrm>
        <a:graphic>
          <a:graphicData uri="http://schemas.openxmlformats.org/presentationml/2006/ole">
            <mc:AlternateContent xmlns:mc="http://schemas.openxmlformats.org/markup-compatibility/2006">
              <mc:Choice xmlns:v="urn:schemas-microsoft-com:vml" Requires="v">
                <p:oleObj spid="_x0000_s25627" name="Visio" r:id="rId5" imgW="7541988" imgH="3716410" progId="">
                  <p:embed/>
                </p:oleObj>
              </mc:Choice>
              <mc:Fallback>
                <p:oleObj name="Visio" r:id="rId5" imgW="7541988" imgH="3716410" progId="">
                  <p:embed/>
                  <p:pic>
                    <p:nvPicPr>
                      <p:cNvPr id="0" name="Picture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1524000"/>
                        <a:ext cx="8257450" cy="406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7" y="2787388"/>
            <a:ext cx="4036747" cy="872081"/>
          </a:xfrm>
          <a:prstGeom prst="rect">
            <a:avLst/>
          </a:prstGeom>
          <a:noFill/>
        </p:spPr>
      </p:pic>
      <p:sp>
        <p:nvSpPr>
          <p:cNvPr id="5" name="Text Box 3"/>
          <p:cNvSpPr txBox="1">
            <a:spLocks noChangeArrowheads="1"/>
          </p:cNvSpPr>
          <p:nvPr/>
        </p:nvSpPr>
        <p:spPr bwMode="blackWhite">
          <a:xfrm>
            <a:off x="381000" y="608357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solidFill>
                <a:latin typeface="Segoe" pitchFamily="34" charset="0"/>
                <a:cs typeface="Arial" charset="0"/>
              </a:rPr>
              <a:t>© </a:t>
            </a:r>
            <a:r>
              <a:rPr lang="en-US" sz="700" dirty="0" smtClean="0">
                <a:solidFill>
                  <a:schemeClr val="bg1"/>
                </a:solidFill>
                <a:latin typeface="Segoe" pitchFamily="34" charset="0"/>
                <a:cs typeface="Arial" charset="0"/>
              </a:rPr>
              <a:t>2011 </a:t>
            </a:r>
            <a:r>
              <a:rPr lang="en-US" sz="700" dirty="0" smtClean="0">
                <a:solidFill>
                  <a:schemeClr val="bg1"/>
                </a:solidFill>
                <a:latin typeface="Segoe" pitchFamily="34" charset="0"/>
                <a:cs typeface="Arial" charset="0"/>
              </a:rPr>
              <a:t>Microsoft </a:t>
            </a:r>
            <a:r>
              <a:rPr lang="en-US" sz="700" dirty="0">
                <a:solidFill>
                  <a:schemeClr val="bg1"/>
                </a:soli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soli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solidFill>
                  <a:schemeClr val="bg1"/>
                </a:solidFill>
                <a:latin typeface="Segoe" pitchFamily="34" charset="0"/>
                <a:cs typeface="Arial" charset="0"/>
              </a:rPr>
            </a:br>
            <a:r>
              <a:rPr lang="en-US" sz="700" dirty="0">
                <a:solidFill>
                  <a:schemeClr val="bg1"/>
                </a:solidFill>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a:xfrm>
            <a:off x="757551" y="2805759"/>
            <a:ext cx="7681913" cy="1523495"/>
          </a:xfrm>
          <a:prstGeom prst="rect">
            <a:avLst/>
          </a:prstGeom>
        </p:spPr>
        <p:txBody>
          <a:bodyPr vert="horz" wrap="square" lIns="0" tIns="0" rIns="0" bIns="0" rtlCol="0" anchor="t">
            <a:no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Module 1:</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r>
              <a:rPr lang="en-US" sz="4900" spc="-150" dirty="0" smtClean="0">
                <a:ln w="3175">
                  <a:noFill/>
                </a:ln>
                <a:solidFill>
                  <a:srgbClr val="FFFFFF"/>
                </a:solidFill>
                <a:effectLst>
                  <a:outerShdw blurRad="38100" dist="38100" dir="2700000" algn="tl">
                    <a:srgbClr val="000000">
                      <a:alpha val="43137"/>
                    </a:srgbClr>
                  </a:outerShdw>
                </a:effectLst>
                <a:latin typeface="Segoe" pitchFamily="34" charset="0"/>
                <a:cs typeface="Arial" charset="0"/>
              </a:rPr>
              <a:t>Course </a:t>
            </a:r>
            <a: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t>Orientation</a:t>
            </a:r>
            <a:br>
              <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rPr>
            </a:br>
            <a:endParaRPr kumimoji="0" lang="en-US" sz="4900" b="0" i="0" u="none" strike="noStrike" kern="1200" cap="none" spc="-150" normalizeH="0" baseline="0" noProof="0" dirty="0" smtClean="0">
              <a:ln w="3175">
                <a:noFill/>
              </a:ln>
              <a:solidFill>
                <a:srgbClr val="FFFFFF"/>
              </a:solidFill>
              <a:effectLst>
                <a:outerShdw blurRad="38100" dist="38100" dir="2700000" algn="tl">
                  <a:srgbClr val="000000">
                    <a:alpha val="43137"/>
                  </a:srgbClr>
                </a:outerShdw>
              </a:effectLst>
              <a:uLnTx/>
              <a:uFillTx/>
              <a:latin typeface="Segoe"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1 Lessons</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3065455"/>
          </a:xfrm>
        </p:spPr>
        <p:txBody>
          <a:bodyPr/>
          <a:lstStyle/>
          <a:p>
            <a:r>
              <a:rPr lang="en-US" dirty="0" smtClean="0">
                <a:solidFill>
                  <a:schemeClr val="tx1"/>
                </a:solidFill>
              </a:rPr>
              <a:t>Course Orientation</a:t>
            </a:r>
          </a:p>
          <a:p>
            <a:pPr lvl="1"/>
            <a:r>
              <a:rPr lang="en-US" b="1" dirty="0" smtClean="0">
                <a:solidFill>
                  <a:srgbClr val="FFFF00"/>
                </a:solidFill>
              </a:rPr>
              <a:t>Lesson 1: Review course modules</a:t>
            </a:r>
          </a:p>
          <a:p>
            <a:pPr lvl="1"/>
            <a:r>
              <a:rPr lang="en-US" dirty="0" smtClean="0">
                <a:solidFill>
                  <a:schemeClr val="tx1"/>
                </a:solidFill>
              </a:rPr>
              <a:t>Lesson 2: Present an overview of the lab scenario</a:t>
            </a:r>
          </a:p>
          <a:p>
            <a:pPr lvl="2">
              <a:buFont typeface="Arial" pitchFamily="34" charset="0"/>
              <a:buChar char="•"/>
            </a:pPr>
            <a:r>
              <a:rPr lang="en-US" dirty="0" smtClean="0">
                <a:solidFill>
                  <a:schemeClr val="tx1"/>
                </a:solidFill>
              </a:rPr>
              <a:t>Describe phases (coexistence, transition, tuning)</a:t>
            </a:r>
          </a:p>
          <a:p>
            <a:pPr lvl="2">
              <a:buFont typeface="Arial" pitchFamily="34" charset="0"/>
              <a:buChar char="•"/>
            </a:pPr>
            <a:r>
              <a:rPr lang="en-US" dirty="0" smtClean="0">
                <a:solidFill>
                  <a:schemeClr val="tx1"/>
                </a:solidFill>
              </a:rPr>
              <a:t>Describe end configuration</a:t>
            </a:r>
          </a:p>
          <a:p>
            <a:pPr lvl="1"/>
            <a:r>
              <a:rPr lang="en-US" dirty="0" smtClean="0">
                <a:solidFill>
                  <a:schemeClr val="tx1"/>
                </a:solidFill>
              </a:rPr>
              <a:t>Lesson 3: Present an overview of lab setup</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2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8599277"/>
          </a:xfrm>
        </p:spPr>
        <p:txBody>
          <a:bodyPr/>
          <a:lstStyle/>
          <a:p>
            <a:r>
              <a:rPr lang="en-US" dirty="0" smtClean="0">
                <a:solidFill>
                  <a:schemeClr val="tx1"/>
                </a:solidFill>
              </a:rPr>
              <a:t>Microsoft Hyper-V and System Center Comparison to vSphere and vCenter</a:t>
            </a:r>
          </a:p>
          <a:p>
            <a:pPr lvl="1"/>
            <a:r>
              <a:rPr lang="en-US" dirty="0" smtClean="0">
                <a:solidFill>
                  <a:schemeClr val="tx1"/>
                </a:solidFill>
              </a:rPr>
              <a:t>Lesson 1: Understanding Microsoft Virtualization </a:t>
            </a:r>
            <a:r>
              <a:rPr lang="en-US" dirty="0" smtClean="0">
                <a:solidFill>
                  <a:schemeClr val="tx1"/>
                </a:solidFill>
                <a:ea typeface="Segoe UI" pitchFamily="34" charset="0"/>
                <a:cs typeface="Segoe UI" pitchFamily="34" charset="0"/>
              </a:rPr>
              <a:t>Solutions</a:t>
            </a:r>
          </a:p>
          <a:p>
            <a:pPr lvl="1"/>
            <a:r>
              <a:rPr lang="en-US" dirty="0" smtClean="0">
                <a:solidFill>
                  <a:schemeClr val="tx1"/>
                </a:solidFill>
              </a:rPr>
              <a:t>Lesson 2: Differentiating Microsoft and VMware Terminology and Solutions</a:t>
            </a:r>
          </a:p>
          <a:p>
            <a:pPr lvl="1"/>
            <a:r>
              <a:rPr lang="en-US" dirty="0" smtClean="0">
                <a:solidFill>
                  <a:schemeClr val="tx1"/>
                </a:solidFill>
              </a:rPr>
              <a:t>Lesson 3: Microsoft Server Virtualization Deployment Options</a:t>
            </a:r>
          </a:p>
          <a:p>
            <a:pPr lvl="1"/>
            <a:r>
              <a:rPr lang="en-US" dirty="0" smtClean="0">
                <a:solidFill>
                  <a:schemeClr val="tx1"/>
                </a:solidFill>
              </a:rPr>
              <a:t>Lesson 4: Microsoft Server Virtualization Architecture Solutions</a:t>
            </a:r>
          </a:p>
          <a:p>
            <a:pPr lvl="1"/>
            <a:r>
              <a:rPr lang="en-US" dirty="0" smtClean="0">
                <a:solidFill>
                  <a:schemeClr val="tx1"/>
                </a:solidFill>
              </a:rPr>
              <a:t>Lesson 5: Reviewing the System Center Suite</a:t>
            </a:r>
          </a:p>
          <a:p>
            <a:pPr lvl="1"/>
            <a:r>
              <a:rPr lang="en-US" dirty="0" smtClean="0">
                <a:solidFill>
                  <a:schemeClr val="tx1"/>
                </a:solidFill>
              </a:rPr>
              <a:t>Lesson 6: Understanding Licensing</a:t>
            </a:r>
            <a:r>
              <a:rPr lang="en-US" dirty="0" smtClean="0">
                <a:solidFill>
                  <a:schemeClr val="tx1"/>
                </a:solidFill>
                <a:latin typeface="Segoe" pitchFamily="34" charset="0"/>
              </a:rPr>
              <a:t> </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3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686800" cy="7048083"/>
          </a:xfrm>
        </p:spPr>
        <p:txBody>
          <a:bodyPr/>
          <a:lstStyle/>
          <a:p>
            <a:r>
              <a:rPr lang="en-GB" dirty="0" smtClean="0">
                <a:solidFill>
                  <a:schemeClr val="tx1"/>
                </a:solidFill>
              </a:rPr>
              <a:t>Managing and Protecting Storage in Hyper-V</a:t>
            </a:r>
            <a:endParaRPr lang="en-US" dirty="0" smtClean="0">
              <a:solidFill>
                <a:schemeClr val="tx1"/>
              </a:solidFill>
            </a:endParaRPr>
          </a:p>
          <a:p>
            <a:pPr lvl="1"/>
            <a:r>
              <a:rPr lang="en-US" dirty="0">
                <a:solidFill>
                  <a:schemeClr val="tx1"/>
                </a:solidFill>
              </a:rPr>
              <a:t>Lesson 1: Storage Technologies Overview</a:t>
            </a:r>
          </a:p>
          <a:p>
            <a:pPr lvl="1"/>
            <a:r>
              <a:rPr lang="en-US" dirty="0">
                <a:solidFill>
                  <a:schemeClr val="tx1"/>
                </a:solidFill>
              </a:rPr>
              <a:t>Lesson 2: iSCSI and Highly Available Storage</a:t>
            </a:r>
          </a:p>
          <a:p>
            <a:pPr lvl="1"/>
            <a:r>
              <a:rPr lang="en-US" dirty="0">
                <a:solidFill>
                  <a:schemeClr val="tx1"/>
                </a:solidFill>
              </a:rPr>
              <a:t>Lesson 3: HBAs and Virtual Drives</a:t>
            </a:r>
          </a:p>
          <a:p>
            <a:pPr lvl="1"/>
            <a:r>
              <a:rPr lang="en-US" dirty="0">
                <a:solidFill>
                  <a:schemeClr val="tx1"/>
                </a:solidFill>
              </a:rPr>
              <a:t>Lesson 4: VHDs and Pass-through Disks</a:t>
            </a:r>
          </a:p>
          <a:p>
            <a:pPr lvl="1"/>
            <a:r>
              <a:rPr lang="en-US" dirty="0">
                <a:solidFill>
                  <a:schemeClr val="tx1"/>
                </a:solidFill>
              </a:rPr>
              <a:t>Lesson 5: Snapshots and Backups</a:t>
            </a:r>
          </a:p>
          <a:p>
            <a:pPr lvl="1"/>
            <a:r>
              <a:rPr lang="en-US" dirty="0">
                <a:solidFill>
                  <a:schemeClr val="tx1"/>
                </a:solidFill>
              </a:rPr>
              <a:t>Lesson 6: Storage Migration</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4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5656933"/>
          </a:xfrm>
        </p:spPr>
        <p:txBody>
          <a:bodyPr/>
          <a:lstStyle/>
          <a:p>
            <a:r>
              <a:rPr lang="en-US" dirty="0" smtClean="0">
                <a:solidFill>
                  <a:schemeClr val="tx1"/>
                </a:solidFill>
              </a:rPr>
              <a:t>High Availability</a:t>
            </a:r>
          </a:p>
          <a:p>
            <a:pPr lvl="1"/>
            <a:r>
              <a:rPr lang="en-GB" dirty="0">
                <a:solidFill>
                  <a:schemeClr val="tx1"/>
                </a:solidFill>
              </a:rPr>
              <a:t>Lesson 1: HA Overview</a:t>
            </a:r>
          </a:p>
          <a:p>
            <a:pPr lvl="1"/>
            <a:r>
              <a:rPr lang="en-GB" dirty="0">
                <a:solidFill>
                  <a:schemeClr val="tx1"/>
                </a:solidFill>
              </a:rPr>
              <a:t>Lesson 2: Failover Clusters</a:t>
            </a:r>
          </a:p>
          <a:p>
            <a:pPr lvl="1"/>
            <a:r>
              <a:rPr lang="en-GB" dirty="0">
                <a:solidFill>
                  <a:schemeClr val="tx1"/>
                </a:solidFill>
              </a:rPr>
              <a:t>Lesson 3: Cluster Shared Volumes</a:t>
            </a:r>
          </a:p>
          <a:p>
            <a:pPr lvl="1"/>
            <a:r>
              <a:rPr lang="en-GB" dirty="0">
                <a:solidFill>
                  <a:schemeClr val="tx1"/>
                </a:solidFill>
              </a:rPr>
              <a:t>Lesson 4: Business Continuity</a:t>
            </a:r>
          </a:p>
          <a:p>
            <a:pPr lvl="1"/>
            <a:r>
              <a:rPr lang="en-GB" dirty="0">
                <a:solidFill>
                  <a:schemeClr val="tx1"/>
                </a:solidFill>
              </a:rPr>
              <a:t>Lesson 5: Migrating Virtual </a:t>
            </a:r>
            <a:r>
              <a:rPr lang="en-GB" dirty="0" smtClean="0">
                <a:solidFill>
                  <a:schemeClr val="tx1"/>
                </a:solidFill>
              </a:rPr>
              <a:t>Machines</a:t>
            </a:r>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a typeface="Segoe UI" pitchFamily="34" charset="0"/>
              <a:cs typeface="Segoe UI" pitchFamily="34" charset="0"/>
            </a:endParaRPr>
          </a:p>
          <a:p>
            <a:pPr lvl="1"/>
            <a:endParaRPr lang="en-US"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5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7952946"/>
          </a:xfrm>
        </p:spPr>
        <p:txBody>
          <a:bodyPr/>
          <a:lstStyle/>
          <a:p>
            <a:r>
              <a:rPr lang="en-US" dirty="0" smtClean="0"/>
              <a:t>Managing the Virtualized Server Infrastructure </a:t>
            </a:r>
          </a:p>
          <a:p>
            <a:pPr lvl="1"/>
            <a:r>
              <a:rPr lang="en-US" dirty="0" smtClean="0">
                <a:solidFill>
                  <a:schemeClr val="tx1"/>
                </a:solidFill>
                <a:latin typeface="Segoe UI" pitchFamily="34" charset="0"/>
                <a:ea typeface="Segoe UI" pitchFamily="34" charset="0"/>
                <a:cs typeface="Segoe UI" pitchFamily="34" charset="0"/>
              </a:rPr>
              <a:t>Lesson 1: Managing Physical and Virtual Infrastructures using the System Center Suite</a:t>
            </a:r>
          </a:p>
          <a:p>
            <a:pPr lvl="1"/>
            <a:r>
              <a:rPr lang="en-US" dirty="0" smtClean="0">
                <a:solidFill>
                  <a:schemeClr val="tx1"/>
                </a:solidFill>
                <a:latin typeface="Segoe UI" pitchFamily="34" charset="0"/>
                <a:ea typeface="Segoe UI" pitchFamily="34" charset="0"/>
                <a:cs typeface="Segoe UI" pitchFamily="34" charset="0"/>
              </a:rPr>
              <a:t>Lesson 2: Monitoring and Managing a Heterogeneous Virtualization Infrastructure</a:t>
            </a:r>
          </a:p>
          <a:p>
            <a:pPr lvl="1"/>
            <a:r>
              <a:rPr lang="en-US" dirty="0" smtClean="0">
                <a:solidFill>
                  <a:schemeClr val="tx1"/>
                </a:solidFill>
              </a:rPr>
              <a:t>Lesson 3: </a:t>
            </a:r>
            <a:r>
              <a:rPr lang="en-US" dirty="0" smtClean="0">
                <a:solidFill>
                  <a:schemeClr val="tx1"/>
                </a:solidFill>
                <a:latin typeface="Segoe UI" pitchFamily="34" charset="0"/>
                <a:ea typeface="Segoe UI" pitchFamily="34" charset="0"/>
                <a:cs typeface="Segoe UI" pitchFamily="34" charset="0"/>
              </a:rPr>
              <a:t>Designing a Business Continuity Solution</a:t>
            </a:r>
          </a:p>
          <a:p>
            <a:pPr lvl="1"/>
            <a:r>
              <a:rPr lang="en-US" dirty="0" smtClean="0">
                <a:solidFill>
                  <a:schemeClr val="tx1"/>
                </a:solidFill>
              </a:rPr>
              <a:t>Lesson 4: </a:t>
            </a:r>
            <a:r>
              <a:rPr lang="en-US" dirty="0" smtClean="0">
                <a:solidFill>
                  <a:schemeClr val="tx1"/>
                </a:solidFill>
                <a:latin typeface="Segoe UI" pitchFamily="34" charset="0"/>
                <a:ea typeface="Segoe UI" pitchFamily="34" charset="0"/>
                <a:cs typeface="Segoe UI" pitchFamily="34" charset="0"/>
              </a:rPr>
              <a:t>Designing a Backup and Recovery Solution with System Center Data Protection Manager 2010</a:t>
            </a:r>
          </a:p>
          <a:p>
            <a:pPr lvl="1"/>
            <a:r>
              <a:rPr lang="en-US" dirty="0" smtClean="0">
                <a:solidFill>
                  <a:schemeClr val="tx1"/>
                </a:solidFill>
              </a:rPr>
              <a:t>Lesson 5: </a:t>
            </a:r>
            <a:r>
              <a:rPr lang="en-US" dirty="0" smtClean="0">
                <a:solidFill>
                  <a:schemeClr val="tx1"/>
                </a:solidFill>
                <a:latin typeface="Segoe UI" pitchFamily="34" charset="0"/>
                <a:ea typeface="Segoe UI" pitchFamily="34" charset="0"/>
                <a:cs typeface="Segoe UI" pitchFamily="34" charset="0"/>
              </a:rPr>
              <a:t>Performing Host and Offline Virtual Machine Updates</a:t>
            </a: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a:p>
            <a:pPr lvl="1"/>
            <a:endParaRPr lang="en-US" dirty="0" smtClean="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dirty="0" smtClean="0">
                <a:solidFill>
                  <a:schemeClr val="tx1"/>
                </a:solidFill>
              </a:rPr>
              <a:t>Module 6 Content</a:t>
            </a:r>
            <a:endParaRPr lang="en-US" dirty="0">
              <a:solidFill>
                <a:schemeClr val="tx1"/>
              </a:solidFill>
            </a:endParaRPr>
          </a:p>
        </p:txBody>
      </p:sp>
      <p:sp>
        <p:nvSpPr>
          <p:cNvPr id="6" name="Text Placeholder 5"/>
          <p:cNvSpPr>
            <a:spLocks noGrp="1"/>
          </p:cNvSpPr>
          <p:nvPr>
            <p:ph type="body" sz="quarter" idx="10"/>
          </p:nvPr>
        </p:nvSpPr>
        <p:spPr>
          <a:xfrm>
            <a:off x="381000" y="1219200"/>
            <a:ext cx="8382000" cy="2813078"/>
          </a:xfrm>
        </p:spPr>
        <p:txBody>
          <a:bodyPr/>
          <a:lstStyle/>
          <a:p>
            <a:r>
              <a:rPr lang="en-US" dirty="0" smtClean="0"/>
              <a:t>Microsoft Server Consolidation </a:t>
            </a:r>
          </a:p>
          <a:p>
            <a:pPr lvl="1"/>
            <a:r>
              <a:rPr lang="en-US" dirty="0" smtClean="0">
                <a:solidFill>
                  <a:schemeClr val="tx1"/>
                </a:solidFill>
              </a:rPr>
              <a:t>Lesson 1: </a:t>
            </a:r>
            <a:r>
              <a:rPr lang="en-US" dirty="0" smtClean="0"/>
              <a:t>Envisioning and Planning</a:t>
            </a:r>
          </a:p>
          <a:p>
            <a:pPr lvl="1"/>
            <a:r>
              <a:rPr lang="en-US" dirty="0" smtClean="0">
                <a:solidFill>
                  <a:schemeClr val="tx1"/>
                </a:solidFill>
              </a:rPr>
              <a:t>Lesson 2: </a:t>
            </a:r>
            <a:r>
              <a:rPr lang="en-US" dirty="0" smtClean="0"/>
              <a:t>Assessment</a:t>
            </a:r>
          </a:p>
          <a:p>
            <a:pPr lvl="1"/>
            <a:r>
              <a:rPr lang="en-US" dirty="0" smtClean="0">
                <a:solidFill>
                  <a:schemeClr val="tx1"/>
                </a:solidFill>
              </a:rPr>
              <a:t>Lesson 3: </a:t>
            </a:r>
            <a:r>
              <a:rPr lang="en-US" dirty="0" smtClean="0"/>
              <a:t>Architecture and Design</a:t>
            </a:r>
          </a:p>
          <a:p>
            <a:pPr lvl="1"/>
            <a:r>
              <a:rPr lang="en-US" dirty="0" smtClean="0">
                <a:solidFill>
                  <a:schemeClr val="tx1"/>
                </a:solidFill>
              </a:rPr>
              <a:t>Lesson 4: </a:t>
            </a:r>
            <a:r>
              <a:rPr lang="en-US" dirty="0" smtClean="0"/>
              <a:t>Network and Storage Configuration</a:t>
            </a:r>
          </a:p>
          <a:p>
            <a:pPr lvl="1"/>
            <a:r>
              <a:rPr lang="en-US" dirty="0" smtClean="0">
                <a:solidFill>
                  <a:schemeClr val="tx1"/>
                </a:solidFill>
              </a:rPr>
              <a:t>Lesson 5: </a:t>
            </a:r>
            <a:r>
              <a:rPr lang="en-US" dirty="0" smtClean="0"/>
              <a:t>Security</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Ready2009">
  <a:themeElements>
    <a:clrScheme name="Custom 5">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a:majorFont>
        <a:latin typeface="Segoe UI"/>
        <a:ea typeface=""/>
        <a:cs typeface=""/>
      </a:majorFont>
      <a:minorFont>
        <a:latin typeface="Segoe UI"/>
        <a:ea typeface=""/>
        <a:cs typeface=""/>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solidFill>
              <a:schemeClr val="tx1"/>
            </a:solidFill>
          </a:defRPr>
        </a:defPPr>
      </a:lstStyle>
      <a:style>
        <a:lnRef idx="0">
          <a:schemeClr val="accent1"/>
        </a:lnRef>
        <a:fillRef idx="3">
          <a:schemeClr val="accent1"/>
        </a:fillRef>
        <a:effectRef idx="3">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outs:outSpaceData xmlns:outs="http://schemas.microsoft.com/office/2009/outspace/metadata">
  <outs:relatedDates>
    <outs:relatedDate>
      <outs:type>3</outs:type>
      <outs:displayName>Last Modified</outs:displayName>
      <outs:dateTime>2009-10-07T13:23:40Z</outs:dateTime>
      <outs:isPinned>true</outs:isPinned>
    </outs:relatedDate>
    <outs:relatedDate>
      <outs:type>2</outs:type>
      <outs:displayName>Created</outs:displayName>
      <outs:dateTime>2009-04-04T16:22:44Z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Anders Ravnholt</outs:displayName>
          <outs:accountName/>
        </outs:relatedPerson>
      </outs:people>
      <outs:source>0</outs:source>
      <outs:isPinned>true</outs:isPinned>
    </outs:relatedPeopleItem>
    <outs:relatedPeopleItem>
      <outs:category>Last modified by</outs:category>
      <outs:people>
        <outs:relatedPerson>
          <outs:displayName>Anders Ravnholt</outs:displayName>
          <outs:accountName/>
        </outs:relatedPerson>
      </outs:people>
      <outs:source>0</outs:source>
      <outs:isPinned>true</outs:isPinned>
    </outs:relatedPeopleItem>
    <outs:relatedPeopleItem>
      <outs:category>Manager</outs:category>
      <outs:people>
        <outs:relatedPerson>
          <outs:displayName>&lt;Content Manager Name Here&gt;</outs:displayName>
          <outs:accountName/>
        </outs:relatedPerson>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outs:propertyMetadata>
      <outs:type>1</outs:type>
      <outs:propertyId>0</outs:propertyId>
      <outs:propertyName>Action</outs:propertyName>
      <outs:isPinned>false</outs:isPinned>
    </outs:propertyMetadata>
  </propertyMetadataList>
  <outs:corruptMetadataWasLost/>
</outs:outSpaceData>
</file>

<file path=customXml/item4.xml><?xml version="1.0" encoding="utf-8"?>
<ct:contentTypeSchema xmlns:ct="http://schemas.microsoft.com/office/2006/metadata/contentType" xmlns:ma="http://schemas.microsoft.com/office/2006/metadata/properties/metaAttributes" ct:_="" ma:_="" ma:contentTypeName="Document" ma:contentTypeID="0x010100EF083F8D43615C4884A63CBF8ED21869" ma:contentTypeVersion="0" ma:contentTypeDescription="Create a new document." ma:contentTypeScope="" ma:versionID="b2dd1cd3c3f86e0e7679b87249a65b2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BA123BB6-69D2-41E5-983B-078C64C597F8}">
  <ds:schemaRefs>
    <ds:schemaRef ds:uri="http://schemas.microsoft.com/office/2006/metadata/properties"/>
  </ds:schemaRefs>
</ds:datastoreItem>
</file>

<file path=customXml/itemProps2.xml><?xml version="1.0" encoding="utf-8"?>
<ds:datastoreItem xmlns:ds="http://schemas.openxmlformats.org/officeDocument/2006/customXml" ds:itemID="{F507C6B7-7463-4D31-A0E2-6571A8356C68}">
  <ds:schemaRefs>
    <ds:schemaRef ds:uri="http://schemas.microsoft.com/sharepoint/v3/contenttype/forms"/>
  </ds:schemaRefs>
</ds:datastoreItem>
</file>

<file path=customXml/itemProps3.xml><?xml version="1.0" encoding="utf-8"?>
<ds:datastoreItem xmlns:ds="http://schemas.openxmlformats.org/officeDocument/2006/customXml" ds:itemID="{1737DE84-5D0C-4EE2-AE7C-41AA8D310516}">
  <ds:schemaRefs>
    <ds:schemaRef ds:uri="http://schemas.microsoft.com/office/2009/outspace/metadata"/>
  </ds:schemaRefs>
</ds:datastoreItem>
</file>

<file path=customXml/itemProps4.xml><?xml version="1.0" encoding="utf-8"?>
<ds:datastoreItem xmlns:ds="http://schemas.openxmlformats.org/officeDocument/2006/customXml" ds:itemID="{0266F6FA-D22D-4014-98A1-CAF69EA9A7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Template - Blank - System Center</Template>
  <TotalTime>5324</TotalTime>
  <Words>5008</Words>
  <Application>Microsoft Office PowerPoint</Application>
  <PresentationFormat>On-screen Show (4:3)</PresentationFormat>
  <Paragraphs>474</Paragraphs>
  <Slides>24</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TechReady2009</vt:lpstr>
      <vt:lpstr>Visio</vt:lpstr>
      <vt:lpstr>PowerPoint Presentation</vt:lpstr>
      <vt:lpstr>Class Schedule</vt:lpstr>
      <vt:lpstr>PowerPoint Presentation</vt:lpstr>
      <vt:lpstr>Module 1 Lessons</vt:lpstr>
      <vt:lpstr>Module 2 Content</vt:lpstr>
      <vt:lpstr>Module 3 Content</vt:lpstr>
      <vt:lpstr>Module 4 Content</vt:lpstr>
      <vt:lpstr>Module 5 Content</vt:lpstr>
      <vt:lpstr>Module 6 Content</vt:lpstr>
      <vt:lpstr>Module 7 Content</vt:lpstr>
      <vt:lpstr>Module 8 Content</vt:lpstr>
      <vt:lpstr>Module 9 Content</vt:lpstr>
      <vt:lpstr>Module 1 Lessons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1 Lessons</vt:lpstr>
      <vt:lpstr>Lab Environment</vt:lpstr>
      <vt:lpstr>PowerPoint Presentation</vt:lpstr>
    </vt:vector>
  </TitlesOfParts>
  <Manager>&lt;Content Manager Name Here&gt;</Manager>
  <Company>TechReady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System Center Client Management Bootcamp</dc:subject>
  <dc:creator>Pete Zerger</dc:creator>
  <cp:lastModifiedBy>Vikkie Boyd</cp:lastModifiedBy>
  <cp:revision>150</cp:revision>
  <dcterms:created xsi:type="dcterms:W3CDTF">2010-01-26T01:25:14Z</dcterms:created>
  <dcterms:modified xsi:type="dcterms:W3CDTF">2011-11-07T10:16:49Z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0x010100EF083F8D43615C4884A63CBF8ED21869</vt:lpwstr>
  </property>
</Properties>
</file>