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5"/>
  </p:sldMasterIdLst>
  <p:notesMasterIdLst>
    <p:notesMasterId r:id="rId12"/>
  </p:notesMasterIdLst>
  <p:handoutMasterIdLst>
    <p:handoutMasterId r:id="rId13"/>
  </p:handoutMasterIdLst>
  <p:sldIdLst>
    <p:sldId id="330" r:id="rId6"/>
    <p:sldId id="335" r:id="rId7"/>
    <p:sldId id="336" r:id="rId8"/>
    <p:sldId id="338" r:id="rId9"/>
    <p:sldId id="337" r:id="rId10"/>
    <p:sldId id="271" r:id="rId11"/>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58A7"/>
    <a:srgbClr val="2E59B0"/>
    <a:srgbClr val="40B1FE"/>
    <a:srgbClr val="0059C4"/>
    <a:srgbClr val="629AD8"/>
    <a:srgbClr val="777777"/>
    <a:srgbClr val="161D32"/>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0" autoAdjust="0"/>
    <p:restoredTop sz="78398" autoAdjust="0"/>
  </p:normalViewPr>
  <p:slideViewPr>
    <p:cSldViewPr>
      <p:cViewPr>
        <p:scale>
          <a:sx n="67" d="100"/>
          <a:sy n="67" d="100"/>
        </p:scale>
        <p:origin x="-2940" y="-816"/>
      </p:cViewPr>
      <p:guideLst>
        <p:guide orient="horz" pos="144"/>
        <p:guide orient="horz" pos="895"/>
        <p:guide orient="horz" pos="1484"/>
        <p:guide orient="horz" pos="1200"/>
        <p:guide orient="horz" pos="2736"/>
        <p:guide orient="horz" pos="4176"/>
        <p:guide pos="2880"/>
        <p:guide pos="240"/>
        <p:guide pos="460"/>
        <p:guide pos="5520"/>
        <p:guide pos="864"/>
        <p:guide pos="5299"/>
      </p:guideLst>
    </p:cSldViewPr>
  </p:slideViewPr>
  <p:outlineViewPr>
    <p:cViewPr>
      <p:scale>
        <a:sx n="33" d="100"/>
        <a:sy n="33" d="100"/>
      </p:scale>
      <p:origin x="54"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77" d="100"/>
          <a:sy n="77" d="100"/>
        </p:scale>
        <p:origin x="-302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11/7/2011</a:t>
            </a:fld>
            <a:endParaRPr lang="en-US" dirty="0">
              <a:latin typeface="Segoe"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234623629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11/7/2011</a:t>
            </a:fld>
            <a:endParaRPr lang="en-US" dirty="0">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253255908"/>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lIns="91423" tIns="45712" rIns="91423" bIns="45712">
            <a:normAutofit/>
          </a:bodyPr>
          <a:lstStyle/>
          <a:p>
            <a:r>
              <a:rPr lang="en-US" dirty="0" smtClean="0"/>
              <a:t>Please</a:t>
            </a:r>
            <a:r>
              <a:rPr lang="en-US" baseline="0" dirty="0" smtClean="0"/>
              <a:t> follow these guidelines when building the </a:t>
            </a:r>
            <a:r>
              <a:rPr lang="en-US" baseline="0" dirty="0" smtClean="0"/>
              <a:t>PowerPoint </a:t>
            </a:r>
            <a:r>
              <a:rPr lang="en-US" baseline="0" dirty="0" smtClean="0"/>
              <a:t>deck:</a:t>
            </a:r>
          </a:p>
          <a:p>
            <a:pPr marL="228600" indent="-228600">
              <a:buAutoNum type="arabicPeriod"/>
            </a:pPr>
            <a:r>
              <a:rPr lang="en-US" baseline="0" dirty="0" smtClean="0"/>
              <a:t>Keep one PPT deck for each Module</a:t>
            </a:r>
          </a:p>
          <a:p>
            <a:pPr marL="228600" indent="-228600">
              <a:buAutoNum type="arabicPeriod"/>
            </a:pPr>
            <a:r>
              <a:rPr lang="en-US" baseline="0" dirty="0" smtClean="0"/>
              <a:t>Each Module should contain</a:t>
            </a:r>
          </a:p>
          <a:p>
            <a:pPr marL="441581" lvl="1" indent="-228600">
              <a:buAutoNum type="arabicPeriod"/>
            </a:pPr>
            <a:r>
              <a:rPr lang="en-US" baseline="0" dirty="0" smtClean="0"/>
              <a:t>Objectives</a:t>
            </a:r>
          </a:p>
          <a:p>
            <a:pPr marL="441581" lvl="1" indent="-228600">
              <a:buAutoNum type="arabicPeriod"/>
            </a:pPr>
            <a:r>
              <a:rPr lang="en-US" baseline="0" dirty="0" smtClean="0"/>
              <a:t>Content</a:t>
            </a:r>
          </a:p>
          <a:p>
            <a:pPr marL="441581" lvl="1" indent="-228600">
              <a:buAutoNum type="arabicPeriod"/>
            </a:pPr>
            <a:r>
              <a:rPr lang="en-US" baseline="0" dirty="0" smtClean="0"/>
              <a:t>Summary</a:t>
            </a:r>
          </a:p>
          <a:p>
            <a:pPr marL="228600" indent="-228600">
              <a:buAutoNum type="arabicPeriod"/>
            </a:pPr>
            <a:r>
              <a:rPr lang="en-US" baseline="0" dirty="0" smtClean="0"/>
              <a:t>Typically you should allocate 20-25 slides per hour of instruction</a:t>
            </a:r>
          </a:p>
          <a:p>
            <a:pPr marL="228600" indent="-228600">
              <a:buAutoNum type="arabicPeriod"/>
            </a:pPr>
            <a:r>
              <a:rPr lang="en-US" baseline="0" dirty="0" smtClean="0"/>
              <a:t>Slides should not substitute for a student manual – keep words to a minimum, and use bullets and graphics as much as possible</a:t>
            </a:r>
          </a:p>
          <a:p>
            <a:pPr marL="228600" indent="-228600">
              <a:buAutoNum type="arabicPeriod"/>
            </a:pPr>
            <a:r>
              <a:rPr lang="en-US" baseline="0" dirty="0" smtClean="0"/>
              <a:t>Speaker notes are important</a:t>
            </a:r>
          </a:p>
          <a:p>
            <a:pPr marL="228600" indent="-228600">
              <a:buNone/>
            </a:pPr>
            <a:endParaRPr lang="en-US" dirty="0" smtClean="0"/>
          </a:p>
          <a:p>
            <a:endParaRPr lang="en-US" dirty="0"/>
          </a:p>
        </p:txBody>
      </p:sp>
      <p:sp>
        <p:nvSpPr>
          <p:cNvPr id="4" name="Header Placeholder 3"/>
          <p:cNvSpPr>
            <a:spLocks noGrp="1"/>
          </p:cNvSpPr>
          <p:nvPr>
            <p:ph type="hdr" sz="quarter" idx="10"/>
          </p:nvPr>
        </p:nvSpPr>
        <p:spPr>
          <a:xfrm>
            <a:off x="0" y="1"/>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1"/>
            <a:ext cx="2971800" cy="457200"/>
          </a:xfrm>
          <a:prstGeom prst="rect">
            <a:avLst/>
          </a:prstGeom>
        </p:spPr>
        <p:txBody>
          <a:bodyPr/>
          <a:lstStyle/>
          <a:p>
            <a:fld id="{81331B57-0BE5-4F82-AA58-76F53EFF3ADA}" type="datetime8">
              <a:rPr lang="en-US" smtClean="0"/>
              <a:pPr/>
              <a:t>11/7/2011 10:13 AM</a:t>
            </a:fld>
            <a:endParaRPr lang="en-US" dirty="0"/>
          </a:p>
        </p:txBody>
      </p:sp>
      <p:sp>
        <p:nvSpPr>
          <p:cNvPr id="6" name="Footer Placeholder 5"/>
          <p:cNvSpPr>
            <a:spLocks noGrp="1"/>
          </p:cNvSpPr>
          <p:nvPr>
            <p:ph type="ftr" sz="quarter" idx="12"/>
          </p:nvPr>
        </p:nvSpPr>
        <p:spPr>
          <a:xfrm>
            <a:off x="1" y="8685214"/>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4"/>
            <a:ext cx="684213" cy="457200"/>
          </a:xfrm>
          <a:prstGeom prst="rect">
            <a:avLst/>
          </a:prstGeom>
        </p:spPr>
        <p:txBody>
          <a:bodyPr/>
          <a:lstStyle/>
          <a:p>
            <a:fld id="{EC87E0CF-87F6-4B58-B8B8-DCAB2DAAF3C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a:t>
            </a:fld>
            <a:endParaRPr lang="en-US" dirty="0">
              <a:latin typeface="Segoe"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a:t>
            </a:fld>
            <a:endParaRPr lang="en-US" dirty="0">
              <a:latin typeface="Segoe"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10:13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12"/>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4000" cy="533400"/>
            <a:chOff x="0" y="6324600"/>
            <a:chExt cx="9144000" cy="533400"/>
          </a:xfrm>
        </p:grpSpPr>
        <p:sp>
          <p:nvSpPr>
            <p:cNvPr id="5" name="Rectangle 4"/>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 name="Picture 5"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457200" y="2133600"/>
            <a:ext cx="8382000" cy="666385"/>
          </a:xfrm>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4780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47805"/>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72661"/>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47805"/>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61"/>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1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859" r:id="rId8"/>
    <p:sldLayoutId id="2147483900" r:id="rId9"/>
    <p:sldLayoutId id="2147483902" r:id="rId10"/>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9310" y="1915694"/>
            <a:ext cx="7681913" cy="461665"/>
          </a:xfrm>
        </p:spPr>
        <p:txBody>
          <a:bodyPr/>
          <a:lstStyle/>
          <a:p>
            <a:r>
              <a:rPr lang="en-US" sz="2800" dirty="0" smtClean="0">
                <a:solidFill>
                  <a:schemeClr val="tx1"/>
                </a:solidFill>
              </a:rPr>
              <a:t>Course 50374</a:t>
            </a:r>
          </a:p>
          <a:p>
            <a:r>
              <a:rPr lang="en-US" sz="4000" dirty="0" smtClean="0">
                <a:solidFill>
                  <a:schemeClr val="tx1"/>
                </a:solidFill>
              </a:rPr>
              <a:t>Microsoft Virtualization and Management  for the Experienced VMware IT Pro </a:t>
            </a:r>
            <a:endParaRPr lang="en-US" sz="4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Objectives</a:t>
            </a:r>
            <a:endParaRPr lang="en-US" dirty="0"/>
          </a:p>
        </p:txBody>
      </p:sp>
      <p:sp>
        <p:nvSpPr>
          <p:cNvPr id="3" name="Text Placeholder 2"/>
          <p:cNvSpPr>
            <a:spLocks noGrp="1"/>
          </p:cNvSpPr>
          <p:nvPr>
            <p:ph type="body" sz="quarter" idx="10"/>
          </p:nvPr>
        </p:nvSpPr>
        <p:spPr>
          <a:xfrm>
            <a:off x="457200" y="1145667"/>
            <a:ext cx="8382000" cy="5269135"/>
          </a:xfrm>
        </p:spPr>
        <p:txBody>
          <a:bodyPr/>
          <a:lstStyle/>
          <a:p>
            <a:r>
              <a:rPr lang="en-US" dirty="0" smtClean="0"/>
              <a:t>Provide a Microsoft server virtualization baseline</a:t>
            </a:r>
          </a:p>
          <a:p>
            <a:r>
              <a:rPr lang="en-US" dirty="0" smtClean="0"/>
              <a:t>Provide mapping from VMware to Microsoft virtualization terminology and technology</a:t>
            </a:r>
          </a:p>
          <a:p>
            <a:r>
              <a:rPr lang="en-US" dirty="0" smtClean="0"/>
              <a:t>Demonstrate Microsoft common server virtualization tasks</a:t>
            </a:r>
          </a:p>
          <a:p>
            <a:r>
              <a:rPr lang="en-US" dirty="0" smtClean="0"/>
              <a:t>Demonstrate Microsoft management of heterogeneous environment using System Center</a:t>
            </a:r>
          </a:p>
          <a:p>
            <a:r>
              <a:rPr lang="en-US" dirty="0" smtClean="0"/>
              <a:t>Introduce moving a Microsoft datacenter to a private cloud using System Center</a:t>
            </a:r>
            <a:endParaRPr lang="en-US"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534400" cy="3114699"/>
          </a:xfrm>
        </p:spPr>
        <p:txBody>
          <a:bodyPr/>
          <a:lstStyle/>
          <a:p>
            <a:r>
              <a:rPr lang="en-US" dirty="0" smtClean="0"/>
              <a:t>Day 1</a:t>
            </a:r>
          </a:p>
          <a:p>
            <a:pPr lvl="1"/>
            <a:r>
              <a:rPr lang="en-US" dirty="0" smtClean="0">
                <a:solidFill>
                  <a:srgbClr val="FFFFFF"/>
                </a:solidFill>
              </a:rPr>
              <a:t>Module 1: Course Orientation</a:t>
            </a:r>
          </a:p>
          <a:p>
            <a:pPr lvl="1"/>
            <a:r>
              <a:rPr lang="en-US" dirty="0" smtClean="0"/>
              <a:t>Module 2: Microsoft Hyper-V and System Center Comparison to vSphere and vCenter</a:t>
            </a:r>
          </a:p>
          <a:p>
            <a:pPr lvl="1"/>
            <a:r>
              <a:rPr lang="en-GB" dirty="0" smtClean="0"/>
              <a:t>Module 3: Managing and Protecting Storage in Hyper-V </a:t>
            </a:r>
          </a:p>
          <a:p>
            <a:pPr lvl="1"/>
            <a:r>
              <a:rPr lang="en-US" dirty="0" smtClean="0"/>
              <a:t>Module 4: High Availability</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534400" cy="1778949"/>
          </a:xfrm>
        </p:spPr>
        <p:txBody>
          <a:bodyPr/>
          <a:lstStyle/>
          <a:p>
            <a:r>
              <a:rPr lang="en-US" dirty="0" smtClean="0"/>
              <a:t>Day 2</a:t>
            </a:r>
          </a:p>
          <a:p>
            <a:pPr lvl="1"/>
            <a:r>
              <a:rPr lang="en-US" dirty="0" smtClean="0"/>
              <a:t>Module 5: Managing the Virtualized Server Infrastructure </a:t>
            </a:r>
          </a:p>
          <a:p>
            <a:pPr lvl="1"/>
            <a:r>
              <a:rPr lang="en-US" dirty="0" smtClean="0"/>
              <a:t>Module 6: Microsoft Server Consolidation (Part I)</a:t>
            </a:r>
          </a:p>
        </p:txBody>
      </p:sp>
    </p:spTree>
    <p:extLst>
      <p:ext uri="{BB962C8B-B14F-4D97-AF65-F5344CB8AC3E}">
        <p14:creationId xmlns:p14="http://schemas.microsoft.com/office/powerpoint/2010/main" val="27889454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610600" cy="4585871"/>
          </a:xfrm>
        </p:spPr>
        <p:txBody>
          <a:bodyPr/>
          <a:lstStyle/>
          <a:p>
            <a:r>
              <a:rPr lang="en-US" dirty="0" smtClean="0"/>
              <a:t>Day 3</a:t>
            </a:r>
          </a:p>
          <a:p>
            <a:pPr lvl="1"/>
            <a:r>
              <a:rPr lang="en-US" dirty="0" smtClean="0"/>
              <a:t>Module 6: Microsoft Server Consolidation (Part II)</a:t>
            </a:r>
          </a:p>
          <a:p>
            <a:pPr lvl="1"/>
            <a:r>
              <a:rPr lang="en-US" dirty="0" smtClean="0"/>
              <a:t>Module 7: Automating Processes for Virtualization Management</a:t>
            </a:r>
          </a:p>
          <a:p>
            <a:pPr lvl="1"/>
            <a:r>
              <a:rPr lang="en-US" dirty="0" smtClean="0"/>
              <a:t>Module 8: Building the Foundation for a Private Cloud</a:t>
            </a:r>
          </a:p>
          <a:p>
            <a:endParaRPr lang="en-US" dirty="0" smtClean="0"/>
          </a:p>
          <a:p>
            <a:r>
              <a:rPr lang="en-US" dirty="0" smtClean="0"/>
              <a:t>Optional Module</a:t>
            </a:r>
          </a:p>
          <a:p>
            <a:pPr lvl="1"/>
            <a:r>
              <a:rPr lang="en-US" dirty="0" smtClean="0"/>
              <a:t>Module 9: </a:t>
            </a:r>
            <a:r>
              <a:rPr lang="en-GB" dirty="0" smtClean="0"/>
              <a:t>Preparing </a:t>
            </a:r>
            <a:r>
              <a:rPr lang="en-GB" dirty="0"/>
              <a:t>for Exam 70-659 </a:t>
            </a:r>
            <a:r>
              <a:rPr lang="en-GB" dirty="0" smtClean="0"/>
              <a:t>TS</a:t>
            </a:r>
            <a:r>
              <a:rPr lang="en-GB" dirty="0"/>
              <a:t>: Windows Server 2008 R2, Server Virtualization</a:t>
            </a:r>
            <a:endParaRPr lang="en-US" dirty="0" smtClean="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7" y="2787388"/>
            <a:ext cx="4036747" cy="872081"/>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solidFill>
                <a:latin typeface="Segoe" pitchFamily="34" charset="0"/>
                <a:cs typeface="Arial" charset="0"/>
              </a:rPr>
              <a:t>© </a:t>
            </a:r>
            <a:r>
              <a:rPr lang="en-US" sz="700" dirty="0" smtClean="0">
                <a:solidFill>
                  <a:schemeClr val="bg1"/>
                </a:solidFill>
                <a:latin typeface="Segoe" pitchFamily="34" charset="0"/>
                <a:cs typeface="Arial" charset="0"/>
              </a:rPr>
              <a:t>2011 </a:t>
            </a:r>
            <a:r>
              <a:rPr lang="en-US" sz="700" dirty="0" smtClean="0">
                <a:solidFill>
                  <a:schemeClr val="bg1"/>
                </a:solidFill>
                <a:latin typeface="Segoe" pitchFamily="34" charset="0"/>
                <a:cs typeface="Arial" charset="0"/>
              </a:rPr>
              <a:t>Microsoft </a:t>
            </a:r>
            <a:r>
              <a:rPr lang="en-US" sz="700" dirty="0">
                <a:solidFill>
                  <a:schemeClr val="bg1"/>
                </a:soli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soli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solidFill>
                  <a:schemeClr val="bg1"/>
                </a:solidFill>
                <a:latin typeface="Segoe" pitchFamily="34" charset="0"/>
                <a:cs typeface="Arial" charset="0"/>
              </a:rPr>
            </a:br>
            <a:r>
              <a:rPr lang="en-US" sz="700" dirty="0">
                <a:solidFill>
                  <a:schemeClr val="bg1"/>
                </a:solidFill>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Ready2009">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outs:outSpaceData xmlns:outs="http://schemas.microsoft.com/office/2009/outspace/metadata">
  <outs:relatedDates>
    <outs:relatedDate>
      <outs:type>3</outs:type>
      <outs:displayName>Last Modified</outs:displayName>
      <outs:dateTime>2009-10-07T13:23:40Z</outs:dateTime>
      <outs:isPinned>true</outs:isPinned>
    </outs:relatedDate>
    <outs:relatedDate>
      <outs:type>2</outs:type>
      <outs:displayName>Created</outs:displayName>
      <outs:dateTime>2009-04-04T16:22:44Z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Anders Ravnholt</outs:displayName>
          <outs:accountName/>
        </outs:relatedPerson>
      </outs:people>
      <outs:source>0</outs:source>
      <outs:isPinned>true</outs:isPinned>
    </outs:relatedPeopleItem>
    <outs:relatedPeopleItem>
      <outs:category>Last modified by</outs:category>
      <outs:people>
        <outs:relatedPerson>
          <outs:displayName>Anders Ravnholt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Action</outs:propertyName>
      <outs:isPinned>false</outs:isPinned>
    </outs:propertyMetadata>
  </propertyMetadataList>
  <outs:corruptMetadataWasLost/>
</outs:outSpaceDat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F083F8D43615C4884A63CBF8ED21869" ma:contentTypeVersion="0" ma:contentTypeDescription="Create a new document." ma:contentTypeScope="" ma:versionID="b2dd1cd3c3f86e0e7679b87249a65b2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737DE84-5D0C-4EE2-AE7C-41AA8D310516}">
  <ds:schemaRefs>
    <ds:schemaRef ds:uri="http://schemas.microsoft.com/office/2009/outspace/metadata"/>
  </ds:schemaRefs>
</ds:datastoreItem>
</file>

<file path=customXml/itemProps2.xml><?xml version="1.0" encoding="utf-8"?>
<ds:datastoreItem xmlns:ds="http://schemas.openxmlformats.org/officeDocument/2006/customXml" ds:itemID="{BA123BB6-69D2-41E5-983B-078C64C597F8}">
  <ds:schemaRefs>
    <ds:schemaRef ds:uri="http://schemas.microsoft.com/office/2006/metadata/properties"/>
  </ds:schemaRefs>
</ds:datastoreItem>
</file>

<file path=customXml/itemProps3.xml><?xml version="1.0" encoding="utf-8"?>
<ds:datastoreItem xmlns:ds="http://schemas.openxmlformats.org/officeDocument/2006/customXml" ds:itemID="{F507C6B7-7463-4D31-A0E2-6571A8356C68}">
  <ds:schemaRefs>
    <ds:schemaRef ds:uri="http://schemas.microsoft.com/sharepoint/v3/contenttype/forms"/>
  </ds:schemaRefs>
</ds:datastoreItem>
</file>

<file path=customXml/itemProps4.xml><?xml version="1.0" encoding="utf-8"?>
<ds:datastoreItem xmlns:ds="http://schemas.openxmlformats.org/officeDocument/2006/customXml" ds:itemID="{3EC299EE-A5B1-4FE2-827E-EBFCD42428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Template - Blank - System Center</Template>
  <TotalTime>2203</TotalTime>
  <Words>727</Words>
  <Application>Microsoft Office PowerPoint</Application>
  <PresentationFormat>On-screen Show (4:3)</PresentationFormat>
  <Paragraphs>51</Paragraphs>
  <Slides>6</Slides>
  <Notes>4</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TechReady2009</vt:lpstr>
      <vt:lpstr>PowerPoint Presentation</vt:lpstr>
      <vt:lpstr>Course Objectives</vt:lpstr>
      <vt:lpstr>Class Schedule</vt:lpstr>
      <vt:lpstr>Class Schedule</vt:lpstr>
      <vt:lpstr>Class Schedule</vt:lpstr>
      <vt:lpstr>PowerPoint Presentation</vt:lpstr>
    </vt:vector>
  </TitlesOfParts>
  <Manager>&lt;Content Manager Name Here&gt;</Manager>
  <Company>TechReady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System Center Client Management Bootcamp</dc:subject>
  <dc:creator>Pete Zerger</dc:creator>
  <cp:lastModifiedBy>Vikkie Boyd</cp:lastModifiedBy>
  <cp:revision>26</cp:revision>
  <dcterms:created xsi:type="dcterms:W3CDTF">2010-01-26T01:25:14Z</dcterms:created>
  <dcterms:modified xsi:type="dcterms:W3CDTF">2011-11-07T10:14:51Z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0x010100EF083F8D43615C4884A63CBF8ED21869</vt:lpwstr>
  </property>
</Properties>
</file>