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6" r:id="rId5"/>
  </p:sldMasterIdLst>
  <p:notesMasterIdLst>
    <p:notesMasterId r:id="rId74"/>
  </p:notesMasterIdLst>
  <p:handoutMasterIdLst>
    <p:handoutMasterId r:id="rId75"/>
  </p:handoutMasterIdLst>
  <p:sldIdLst>
    <p:sldId id="330" r:id="rId6"/>
    <p:sldId id="438" r:id="rId7"/>
    <p:sldId id="439" r:id="rId8"/>
    <p:sldId id="257" r:id="rId9"/>
    <p:sldId id="289" r:id="rId10"/>
    <p:sldId id="338" r:id="rId11"/>
    <p:sldId id="339" r:id="rId12"/>
    <p:sldId id="340" r:id="rId13"/>
    <p:sldId id="341" r:id="rId14"/>
    <p:sldId id="342" r:id="rId15"/>
    <p:sldId id="346" r:id="rId16"/>
    <p:sldId id="347" r:id="rId17"/>
    <p:sldId id="348" r:id="rId18"/>
    <p:sldId id="343" r:id="rId19"/>
    <p:sldId id="349" r:id="rId20"/>
    <p:sldId id="345" r:id="rId21"/>
    <p:sldId id="350" r:id="rId22"/>
    <p:sldId id="425" r:id="rId23"/>
    <p:sldId id="351" r:id="rId24"/>
    <p:sldId id="357" r:id="rId25"/>
    <p:sldId id="363" r:id="rId26"/>
    <p:sldId id="364" r:id="rId27"/>
    <p:sldId id="365" r:id="rId28"/>
    <p:sldId id="366" r:id="rId29"/>
    <p:sldId id="367" r:id="rId30"/>
    <p:sldId id="369" r:id="rId31"/>
    <p:sldId id="370" r:id="rId32"/>
    <p:sldId id="373" r:id="rId33"/>
    <p:sldId id="371" r:id="rId34"/>
    <p:sldId id="372" r:id="rId35"/>
    <p:sldId id="359" r:id="rId36"/>
    <p:sldId id="368" r:id="rId37"/>
    <p:sldId id="374" r:id="rId38"/>
    <p:sldId id="375" r:id="rId39"/>
    <p:sldId id="376" r:id="rId40"/>
    <p:sldId id="377" r:id="rId41"/>
    <p:sldId id="360" r:id="rId42"/>
    <p:sldId id="431" r:id="rId43"/>
    <p:sldId id="426" r:id="rId44"/>
    <p:sldId id="352" r:id="rId45"/>
    <p:sldId id="378" r:id="rId46"/>
    <p:sldId id="382" r:id="rId47"/>
    <p:sldId id="387" r:id="rId48"/>
    <p:sldId id="383" r:id="rId49"/>
    <p:sldId id="385" r:id="rId50"/>
    <p:sldId id="384" r:id="rId51"/>
    <p:sldId id="386" r:id="rId52"/>
    <p:sldId id="427" r:id="rId53"/>
    <p:sldId id="353" r:id="rId54"/>
    <p:sldId id="388" r:id="rId55"/>
    <p:sldId id="389" r:id="rId56"/>
    <p:sldId id="390" r:id="rId57"/>
    <p:sldId id="392" r:id="rId58"/>
    <p:sldId id="391" r:id="rId59"/>
    <p:sldId id="432" r:id="rId60"/>
    <p:sldId id="428" r:id="rId61"/>
    <p:sldId id="354" r:id="rId62"/>
    <p:sldId id="393" r:id="rId63"/>
    <p:sldId id="394" r:id="rId64"/>
    <p:sldId id="395" r:id="rId65"/>
    <p:sldId id="396" r:id="rId66"/>
    <p:sldId id="397" r:id="rId67"/>
    <p:sldId id="398" r:id="rId68"/>
    <p:sldId id="399" r:id="rId69"/>
    <p:sldId id="400" r:id="rId70"/>
    <p:sldId id="433" r:id="rId71"/>
    <p:sldId id="337" r:id="rId72"/>
    <p:sldId id="271" r:id="rId73"/>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158A7"/>
    <a:srgbClr val="2E59B0"/>
    <a:srgbClr val="40B1FE"/>
    <a:srgbClr val="0059C4"/>
    <a:srgbClr val="629AD8"/>
    <a:srgbClr val="777777"/>
    <a:srgbClr val="161D32"/>
    <a:srgbClr val="0000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30" autoAdjust="0"/>
    <p:restoredTop sz="78398" autoAdjust="0"/>
  </p:normalViewPr>
  <p:slideViewPr>
    <p:cSldViewPr>
      <p:cViewPr>
        <p:scale>
          <a:sx n="68" d="100"/>
          <a:sy n="68" d="100"/>
        </p:scale>
        <p:origin x="-2910" y="-792"/>
      </p:cViewPr>
      <p:guideLst>
        <p:guide orient="horz" pos="144"/>
        <p:guide orient="horz" pos="895"/>
        <p:guide orient="horz" pos="1484"/>
        <p:guide orient="horz" pos="1200"/>
        <p:guide orient="horz" pos="2736"/>
        <p:guide orient="horz" pos="4176"/>
        <p:guide pos="2880"/>
        <p:guide pos="240"/>
        <p:guide pos="460"/>
        <p:guide pos="5520"/>
        <p:guide pos="864"/>
        <p:guide pos="5299"/>
      </p:guideLst>
    </p:cSldViewPr>
  </p:slideViewPr>
  <p:outlineViewPr>
    <p:cViewPr>
      <p:scale>
        <a:sx n="33" d="100"/>
        <a:sy n="33" d="100"/>
      </p:scale>
      <p:origin x="54" y="0"/>
    </p:cViewPr>
  </p:outlineViewPr>
  <p:notesTextViewPr>
    <p:cViewPr>
      <p:scale>
        <a:sx n="100" d="100"/>
        <a:sy n="100" d="100"/>
      </p:scale>
      <p:origin x="0" y="0"/>
    </p:cViewPr>
  </p:notesTextViewPr>
  <p:sorterViewPr>
    <p:cViewPr>
      <p:scale>
        <a:sx n="100" d="100"/>
        <a:sy n="100" d="100"/>
      </p:scale>
      <p:origin x="0" y="12618"/>
    </p:cViewPr>
  </p:sorterViewPr>
  <p:notesViewPr>
    <p:cSldViewPr showGuides="1">
      <p:cViewPr varScale="1">
        <p:scale>
          <a:sx n="77" d="100"/>
          <a:sy n="77" d="100"/>
        </p:scale>
        <p:origin x="-302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Master" Target="slideMasters/slideMaster1.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11/7/2011</a:t>
            </a:fld>
            <a:endParaRPr lang="en-US" dirty="0">
              <a:latin typeface="Segoe"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289005608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11/7/2011</a:t>
            </a:fld>
            <a:endParaRPr lang="en-US" dirty="0">
              <a:latin typeface="Segoe" pitchFamily="34" charset="0"/>
            </a:endParaRPr>
          </a:p>
        </p:txBody>
      </p:sp>
      <p:sp>
        <p:nvSpPr>
          <p:cNvPr id="10"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11" name="Slide Number Placeholder 4"/>
          <p:cNvSpPr>
            <a:spLocks noGrp="1"/>
          </p:cNvSpPr>
          <p:nvPr>
            <p:ph type="sldNum" sz="quarter" idx="5"/>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3361753595"/>
      </p:ext>
    </p:extLst>
  </p:cSld>
  <p:clrMap bg1="lt1" tx1="dk1" bg2="lt2" tx2="dk2" accent1="accent1" accent2="accent2" accent3="accent3" accent4="accent4" accent5="accent5" accent6="accent6" hlink="hlink" folHlink="folHlink"/>
  <p:hf hdr="0" dt="0"/>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lIns="91423" tIns="45712" rIns="91423" bIns="45712">
            <a:normAutofit/>
          </a:bodyPr>
          <a:lstStyle/>
          <a:p>
            <a:r>
              <a:rPr lang="en-US" dirty="0" smtClean="0"/>
              <a:t>Please</a:t>
            </a:r>
            <a:r>
              <a:rPr lang="en-US" baseline="0" dirty="0" smtClean="0"/>
              <a:t> follow these guidelines when building the </a:t>
            </a:r>
            <a:r>
              <a:rPr lang="en-US" baseline="0" dirty="0" smtClean="0"/>
              <a:t>PowerPoint </a:t>
            </a:r>
            <a:r>
              <a:rPr lang="en-US" baseline="0" dirty="0" smtClean="0"/>
              <a:t>deck:</a:t>
            </a:r>
          </a:p>
          <a:p>
            <a:pPr marL="228600" indent="-228600">
              <a:buAutoNum type="arabicPeriod"/>
            </a:pPr>
            <a:r>
              <a:rPr lang="en-US" baseline="0" dirty="0" smtClean="0"/>
              <a:t>Keep one PPT deck for each Module</a:t>
            </a:r>
          </a:p>
          <a:p>
            <a:pPr marL="228600" indent="-228600">
              <a:buAutoNum type="arabicPeriod"/>
            </a:pPr>
            <a:r>
              <a:rPr lang="en-US" baseline="0" dirty="0" smtClean="0"/>
              <a:t>Each Module should contain</a:t>
            </a:r>
          </a:p>
          <a:p>
            <a:pPr marL="441581" lvl="1" indent="-228600">
              <a:buAutoNum type="arabicPeriod"/>
            </a:pPr>
            <a:r>
              <a:rPr lang="en-US" baseline="0" dirty="0" smtClean="0"/>
              <a:t>Objectives</a:t>
            </a:r>
          </a:p>
          <a:p>
            <a:pPr marL="441581" lvl="1" indent="-228600">
              <a:buAutoNum type="arabicPeriod"/>
            </a:pPr>
            <a:r>
              <a:rPr lang="en-US" baseline="0" dirty="0" smtClean="0"/>
              <a:t>Content</a:t>
            </a:r>
          </a:p>
          <a:p>
            <a:pPr marL="441581" lvl="1" indent="-228600">
              <a:buAutoNum type="arabicPeriod"/>
            </a:pPr>
            <a:r>
              <a:rPr lang="en-US" baseline="0" dirty="0" smtClean="0"/>
              <a:t>Summary</a:t>
            </a:r>
          </a:p>
          <a:p>
            <a:pPr marL="228600" indent="-228600">
              <a:buAutoNum type="arabicPeriod"/>
            </a:pPr>
            <a:r>
              <a:rPr lang="en-US" baseline="0" dirty="0" smtClean="0"/>
              <a:t>Typically you should allocate 20-25 slides per hour of instruction</a:t>
            </a:r>
          </a:p>
          <a:p>
            <a:pPr marL="228600" indent="-228600">
              <a:buAutoNum type="arabicPeriod"/>
            </a:pPr>
            <a:r>
              <a:rPr lang="en-US" baseline="0" dirty="0" smtClean="0"/>
              <a:t>Slides should not substitute for a student manual – keep words to a minimum, and use bullets and graphics as much as possible</a:t>
            </a:r>
          </a:p>
          <a:p>
            <a:pPr marL="228600" indent="-228600">
              <a:buAutoNum type="arabicPeriod"/>
            </a:pPr>
            <a:r>
              <a:rPr lang="en-US" baseline="0" dirty="0" smtClean="0"/>
              <a:t>Speaker notes are important</a:t>
            </a:r>
          </a:p>
          <a:p>
            <a:pPr marL="228600" indent="-228600">
              <a:buNone/>
            </a:pPr>
            <a:endParaRPr lang="en-US" dirty="0" smtClean="0"/>
          </a:p>
          <a:p>
            <a:endParaRPr lang="en-US" dirty="0"/>
          </a:p>
        </p:txBody>
      </p:sp>
      <p:sp>
        <p:nvSpPr>
          <p:cNvPr id="4" name="Header Placeholder 3"/>
          <p:cNvSpPr>
            <a:spLocks noGrp="1"/>
          </p:cNvSpPr>
          <p:nvPr>
            <p:ph type="hdr" sz="quarter" idx="10"/>
          </p:nvPr>
        </p:nvSpPr>
        <p:spPr>
          <a:xfrm>
            <a:off x="0" y="1"/>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1"/>
            <a:ext cx="2971800" cy="457200"/>
          </a:xfrm>
          <a:prstGeom prst="rect">
            <a:avLst/>
          </a:prstGeom>
        </p:spPr>
        <p:txBody>
          <a:bodyPr/>
          <a:lstStyle/>
          <a:p>
            <a:fld id="{81331B57-0BE5-4F82-AA58-76F53EFF3ADA}" type="datetime8">
              <a:rPr lang="en-US" smtClean="0"/>
              <a:pPr/>
              <a:t>11/7/2011 10:55 AM</a:t>
            </a:fld>
            <a:endParaRPr lang="en-US" dirty="0"/>
          </a:p>
        </p:txBody>
      </p:sp>
      <p:sp>
        <p:nvSpPr>
          <p:cNvPr id="6" name="Footer Placeholder 5"/>
          <p:cNvSpPr>
            <a:spLocks noGrp="1"/>
          </p:cNvSpPr>
          <p:nvPr>
            <p:ph type="ftr" sz="quarter" idx="12"/>
          </p:nvPr>
        </p:nvSpPr>
        <p:spPr>
          <a:xfrm>
            <a:off x="1" y="8685214"/>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4"/>
            <a:ext cx="684213" cy="457200"/>
          </a:xfrm>
          <a:prstGeom prst="rect">
            <a:avLst/>
          </a:prstGeo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In order to clearly define items that are in-scope, problem statements must be detailed enough to allow development of project objectives.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For example, stating “Only 2,000 square feet of data center rack space remains” does not establish if one or more data centers are affected, does not specify which data center has remaining space, and does not provide information that defines data center objectives.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Here is a modified statement that enables project scope definition: “Existing physical servers in the Houston data center will be analyzed to determine the number of virtualization candidates and the amount of rack space square footage that would be recovered to support additional server-based projects.”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This more detailed problem statement defines the Houston data center as a target, designates that rack space recovery through virtualization is requested, and defines recovered rack space as a project success measurement. The problem statement could be further refined to include a more specific amount of rack space square footage that could be recovered, providing an even more focused metric to use during project scope identification.</a:t>
            </a:r>
            <a:endParaRPr lang="en-US" sz="900" b="0" i="0" u="none" strike="noStrike" kern="1200" baseline="0" dirty="0" smtClean="0">
              <a:solidFill>
                <a:schemeClr val="tx1"/>
              </a:solidFill>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12</a:t>
            </a:fld>
            <a:endParaRPr lang="en-US" dirty="0">
              <a:latin typeface="Segoe" pitchFamily="34" charset="0"/>
            </a:endParaRPr>
          </a:p>
        </p:txBody>
      </p:sp>
    </p:spTree>
    <p:extLst>
      <p:ext uri="{BB962C8B-B14F-4D97-AF65-F5344CB8AC3E}">
        <p14:creationId xmlns:p14="http://schemas.microsoft.com/office/powerpoint/2010/main" val="2727940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b="0" i="0" u="none" strike="noStrike" kern="1200" baseline="0" dirty="0" smtClean="0">
                <a:solidFill>
                  <a:schemeClr val="tx1"/>
                </a:solidFill>
                <a:latin typeface="Segoe" pitchFamily="34" charset="0"/>
                <a:ea typeface="+mn-ea"/>
                <a:cs typeface="+mn-cs"/>
              </a:rPr>
              <a:t>Defining what problems are considered out of scope is also important to create a successful project plan. Defining out-of-scope items early in the project planning process allows you to refine assumptions and further clarify the objectives on which the project team will focus. An important component of project success is preventing scope creep—the tendency to add tangential problems to the project that may jeopardize the project schedule, budget, and</a:t>
            </a:r>
          </a:p>
          <a:p>
            <a:r>
              <a:rPr lang="en-US" sz="900" b="0" i="0" u="none" strike="noStrike" kern="1200" baseline="0" dirty="0" smtClean="0">
                <a:solidFill>
                  <a:schemeClr val="tx1"/>
                </a:solidFill>
                <a:latin typeface="Segoe" pitchFamily="34" charset="0"/>
                <a:ea typeface="+mn-ea"/>
                <a:cs typeface="+mn-cs"/>
              </a:rPr>
              <a:t>on-time completion.</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Although specifically defining scope exclusions assists in narrowing the span of your server virtualization project, you should state clearly in your deliverables that items not included in the project scope are considered out of scope.</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13</a:t>
            </a:fld>
            <a:endParaRPr lang="en-US" dirty="0">
              <a:latin typeface="Segoe" pitchFamily="34" charset="0"/>
            </a:endParaRPr>
          </a:p>
        </p:txBody>
      </p:sp>
    </p:spTree>
    <p:extLst>
      <p:ext uri="{BB962C8B-B14F-4D97-AF65-F5344CB8AC3E}">
        <p14:creationId xmlns:p14="http://schemas.microsoft.com/office/powerpoint/2010/main" val="1224111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b="0" i="0" u="none" strike="noStrike" kern="1200" baseline="0" dirty="0" smtClean="0">
                <a:solidFill>
                  <a:schemeClr val="tx1"/>
                </a:solidFill>
                <a:latin typeface="Segoe" pitchFamily="34" charset="0"/>
                <a:ea typeface="+mn-ea"/>
                <a:cs typeface="+mn-cs"/>
              </a:rPr>
              <a:t>Every successful project can be attributed to having a great team of people performing the correct roles by working from a concise list of requirements and project scope. Defining a project team consists of establishing the required project roles and identifying the number of project team members needed for each role. In addition, the size of the team should be proportional to the size of the organization and the project. Therefore, smaller organizations</a:t>
            </a:r>
          </a:p>
          <a:p>
            <a:r>
              <a:rPr lang="en-US" sz="900" b="0" i="0" u="none" strike="noStrike" kern="1200" baseline="0" dirty="0" smtClean="0">
                <a:solidFill>
                  <a:schemeClr val="tx1"/>
                </a:solidFill>
                <a:latin typeface="Segoe" pitchFamily="34" charset="0"/>
                <a:ea typeface="+mn-ea"/>
                <a:cs typeface="+mn-cs"/>
              </a:rPr>
              <a:t>may not find the need to implement all of the teams described in this section. </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14</a:t>
            </a:fld>
            <a:endParaRPr lang="en-US" dirty="0">
              <a:latin typeface="Segoe" pitchFamily="34" charset="0"/>
            </a:endParaRPr>
          </a:p>
        </p:txBody>
      </p:sp>
    </p:spTree>
    <p:extLst>
      <p:ext uri="{BB962C8B-B14F-4D97-AF65-F5344CB8AC3E}">
        <p14:creationId xmlns:p14="http://schemas.microsoft.com/office/powerpoint/2010/main" val="3188581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b="0" i="0" u="none" strike="noStrike" kern="1200" baseline="0" dirty="0" smtClean="0">
                <a:solidFill>
                  <a:schemeClr val="tx1"/>
                </a:solidFill>
                <a:latin typeface="Segoe" pitchFamily="34" charset="0"/>
                <a:ea typeface="+mn-ea"/>
                <a:cs typeface="+mn-cs"/>
              </a:rPr>
              <a:t>Steering Committee</a:t>
            </a:r>
          </a:p>
          <a:p>
            <a:r>
              <a:rPr lang="en-US" sz="900" b="0" i="0" u="none" strike="noStrike" kern="1200" baseline="0" dirty="0" smtClean="0">
                <a:solidFill>
                  <a:schemeClr val="tx1"/>
                </a:solidFill>
                <a:latin typeface="Segoe" pitchFamily="34" charset="0"/>
                <a:ea typeface="+mn-ea"/>
                <a:cs typeface="+mn-cs"/>
              </a:rPr>
              <a:t>The steering committee is the bridge between the executive sponsors, the stakeholders, and</a:t>
            </a:r>
          </a:p>
          <a:p>
            <a:r>
              <a:rPr lang="en-US" sz="900" b="0" i="0" u="none" strike="noStrike" kern="1200" baseline="0" dirty="0" smtClean="0">
                <a:solidFill>
                  <a:schemeClr val="tx1"/>
                </a:solidFill>
                <a:latin typeface="Segoe" pitchFamily="34" charset="0"/>
                <a:ea typeface="+mn-ea"/>
                <a:cs typeface="+mn-cs"/>
              </a:rPr>
              <a:t>the project management team. The steering committee helps set the project scope and budgetary</a:t>
            </a:r>
          </a:p>
          <a:p>
            <a:r>
              <a:rPr lang="en-US" sz="900" b="0" i="0" u="none" strike="noStrike" kern="1200" baseline="0" dirty="0" smtClean="0">
                <a:solidFill>
                  <a:schemeClr val="tx1"/>
                </a:solidFill>
                <a:latin typeface="Segoe" pitchFamily="34" charset="0"/>
                <a:ea typeface="+mn-ea"/>
                <a:cs typeface="+mn-cs"/>
              </a:rPr>
              <a:t>requirements. Financial and business decisions are brought to the steering committee</a:t>
            </a:r>
          </a:p>
          <a:p>
            <a:r>
              <a:rPr lang="en-US" sz="900" b="0" i="0" u="none" strike="noStrike" kern="1200" baseline="0" dirty="0" smtClean="0">
                <a:solidFill>
                  <a:schemeClr val="tx1"/>
                </a:solidFill>
                <a:latin typeface="Segoe" pitchFamily="34" charset="0"/>
                <a:ea typeface="+mn-ea"/>
                <a:cs typeface="+mn-cs"/>
              </a:rPr>
              <a:t>for review and approval.</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Project Management Team</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The project management team manages the entire project and is the main public face of the</a:t>
            </a:r>
          </a:p>
          <a:p>
            <a:r>
              <a:rPr lang="en-US" sz="900" b="0" i="0" u="none" strike="noStrike" kern="1200" baseline="0" dirty="0" smtClean="0">
                <a:solidFill>
                  <a:schemeClr val="tx1"/>
                </a:solidFill>
                <a:latin typeface="Segoe" pitchFamily="34" charset="0"/>
                <a:ea typeface="+mn-ea"/>
                <a:cs typeface="+mn-cs"/>
              </a:rPr>
              <a:t>project. There are four primary roles in the project management team:</a:t>
            </a:r>
          </a:p>
          <a:p>
            <a:r>
              <a:rPr lang="en-US" sz="900" b="1" i="0" u="none" strike="noStrike" kern="1200" baseline="0" dirty="0" smtClean="0">
                <a:solidFill>
                  <a:schemeClr val="tx1"/>
                </a:solidFill>
                <a:latin typeface="Segoe" pitchFamily="34" charset="0"/>
                <a:ea typeface="+mn-ea"/>
                <a:cs typeface="+mn-cs"/>
              </a:rPr>
              <a:t>1. </a:t>
            </a:r>
            <a:r>
              <a:rPr lang="en-US" sz="900" b="0" i="0" u="none" strike="noStrike" kern="1200" baseline="0" dirty="0" smtClean="0">
                <a:solidFill>
                  <a:schemeClr val="tx1"/>
                </a:solidFill>
                <a:latin typeface="Segoe" pitchFamily="34" charset="0"/>
                <a:ea typeface="+mn-ea"/>
                <a:cs typeface="+mn-cs"/>
              </a:rPr>
              <a:t>Project manager</a:t>
            </a:r>
          </a:p>
          <a:p>
            <a:r>
              <a:rPr lang="en-US" sz="900" b="1" i="0" u="none" strike="noStrike" kern="1200" baseline="0" dirty="0" smtClean="0">
                <a:solidFill>
                  <a:schemeClr val="tx1"/>
                </a:solidFill>
                <a:latin typeface="Segoe" pitchFamily="34" charset="0"/>
                <a:ea typeface="+mn-ea"/>
                <a:cs typeface="+mn-cs"/>
              </a:rPr>
              <a:t>2. </a:t>
            </a:r>
            <a:r>
              <a:rPr lang="en-US" sz="900" b="0" i="0" u="none" strike="noStrike" kern="1200" baseline="0" dirty="0" smtClean="0">
                <a:solidFill>
                  <a:schemeClr val="tx1"/>
                </a:solidFill>
                <a:latin typeface="Segoe" pitchFamily="34" charset="0"/>
                <a:ea typeface="+mn-ea"/>
                <a:cs typeface="+mn-cs"/>
              </a:rPr>
              <a:t>Project scheduler</a:t>
            </a:r>
          </a:p>
          <a:p>
            <a:r>
              <a:rPr lang="en-US" sz="900" b="1" i="0" u="none" strike="noStrike" kern="1200" baseline="0" dirty="0" smtClean="0">
                <a:solidFill>
                  <a:schemeClr val="tx1"/>
                </a:solidFill>
                <a:latin typeface="Segoe" pitchFamily="34" charset="0"/>
                <a:ea typeface="+mn-ea"/>
                <a:cs typeface="+mn-cs"/>
              </a:rPr>
              <a:t>3. </a:t>
            </a:r>
            <a:r>
              <a:rPr lang="en-US" sz="900" b="0" i="0" u="none" strike="noStrike" kern="1200" baseline="0" dirty="0" smtClean="0">
                <a:solidFill>
                  <a:schemeClr val="tx1"/>
                </a:solidFill>
                <a:latin typeface="Segoe" pitchFamily="34" charset="0"/>
                <a:ea typeface="+mn-ea"/>
                <a:cs typeface="+mn-cs"/>
              </a:rPr>
              <a:t>Budget manager</a:t>
            </a:r>
          </a:p>
          <a:p>
            <a:r>
              <a:rPr lang="en-US" sz="900" b="1" i="0" u="none" strike="noStrike" kern="1200" baseline="0" dirty="0" smtClean="0">
                <a:solidFill>
                  <a:schemeClr val="tx1"/>
                </a:solidFill>
                <a:latin typeface="Segoe" pitchFamily="34" charset="0"/>
                <a:ea typeface="+mn-ea"/>
                <a:cs typeface="+mn-cs"/>
              </a:rPr>
              <a:t>4. </a:t>
            </a:r>
            <a:r>
              <a:rPr lang="en-US" sz="900" b="0" i="0" u="none" strike="noStrike" kern="1200" baseline="0" dirty="0" smtClean="0">
                <a:solidFill>
                  <a:schemeClr val="tx1"/>
                </a:solidFill>
                <a:latin typeface="Segoe" pitchFamily="34" charset="0"/>
                <a:ea typeface="+mn-ea"/>
                <a:cs typeface="+mn-cs"/>
              </a:rPr>
              <a:t>Communications manager</a:t>
            </a:r>
          </a:p>
          <a:p>
            <a:r>
              <a:rPr lang="en-US" sz="900" b="0" i="0" u="none" strike="noStrike" kern="1200" baseline="0" dirty="0" smtClean="0">
                <a:solidFill>
                  <a:schemeClr val="tx1"/>
                </a:solidFill>
                <a:latin typeface="Segoe" pitchFamily="34" charset="0"/>
                <a:ea typeface="+mn-ea"/>
                <a:cs typeface="+mn-cs"/>
              </a:rPr>
              <a:t>The key role within the project management team is the project manager. This individual is</a:t>
            </a:r>
          </a:p>
          <a:p>
            <a:r>
              <a:rPr lang="en-US" sz="900" b="0" i="0" u="none" strike="noStrike" kern="1200" baseline="0" dirty="0" smtClean="0">
                <a:solidFill>
                  <a:schemeClr val="tx1"/>
                </a:solidFill>
                <a:latin typeface="Segoe" pitchFamily="34" charset="0"/>
                <a:ea typeface="+mn-ea"/>
                <a:cs typeface="+mn-cs"/>
              </a:rPr>
              <a:t>ultimately responsible for the project being completed on time and on budget. The project</a:t>
            </a:r>
          </a:p>
          <a:p>
            <a:r>
              <a:rPr lang="en-US" sz="900" b="0" i="0" u="none" strike="noStrike" kern="1200" baseline="0" dirty="0" smtClean="0">
                <a:solidFill>
                  <a:schemeClr val="tx1"/>
                </a:solidFill>
                <a:latin typeface="Segoe" pitchFamily="34" charset="0"/>
                <a:ea typeface="+mn-ea"/>
                <a:cs typeface="+mn-cs"/>
              </a:rPr>
              <a:t>manager is directly responsible for managing the expectations of the project team,</a:t>
            </a:r>
          </a:p>
          <a:p>
            <a:r>
              <a:rPr lang="en-US" sz="900" b="0" i="0" u="none" strike="noStrike" kern="1200" baseline="0" dirty="0" smtClean="0">
                <a:solidFill>
                  <a:schemeClr val="tx1"/>
                </a:solidFill>
                <a:latin typeface="Segoe" pitchFamily="34" charset="0"/>
                <a:ea typeface="+mn-ea"/>
                <a:cs typeface="+mn-cs"/>
              </a:rPr>
              <a:t>executive sponsors, and customers regarding project scope or requirements. </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Architecture Design Team</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The architecture design team provides the subject matter expertise for the overall project,</a:t>
            </a:r>
          </a:p>
          <a:p>
            <a:r>
              <a:rPr lang="en-US" sz="900" b="0" i="0" u="none" strike="noStrike" kern="1200" baseline="0" dirty="0" smtClean="0">
                <a:solidFill>
                  <a:schemeClr val="tx1"/>
                </a:solidFill>
                <a:latin typeface="Segoe" pitchFamily="34" charset="0"/>
                <a:ea typeface="+mn-ea"/>
                <a:cs typeface="+mn-cs"/>
              </a:rPr>
              <a:t>produces the functional specifications, identifies project risks, defines any features of the</a:t>
            </a:r>
          </a:p>
          <a:p>
            <a:r>
              <a:rPr lang="en-US" sz="900" b="0" i="0" u="none" strike="noStrike" kern="1200" baseline="0" dirty="0" smtClean="0">
                <a:solidFill>
                  <a:schemeClr val="tx1"/>
                </a:solidFill>
                <a:latin typeface="Segoe" pitchFamily="34" charset="0"/>
                <a:ea typeface="+mn-ea"/>
                <a:cs typeface="+mn-cs"/>
              </a:rPr>
              <a:t>project, translates the functional specification into a list of tasks, and calls on application and</a:t>
            </a:r>
          </a:p>
          <a:p>
            <a:r>
              <a:rPr lang="en-US" sz="900" b="0" i="0" u="none" strike="noStrike" kern="1200" baseline="0" dirty="0" smtClean="0">
                <a:solidFill>
                  <a:schemeClr val="tx1"/>
                </a:solidFill>
                <a:latin typeface="Segoe" pitchFamily="34" charset="0"/>
                <a:ea typeface="+mn-ea"/>
                <a:cs typeface="+mn-cs"/>
              </a:rPr>
              <a:t>business subject matter experts from the organization to assist when required.</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Subject Matter Expert Team</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The subject matter expert team is assembled from application and business experts specific</a:t>
            </a:r>
          </a:p>
          <a:p>
            <a:r>
              <a:rPr lang="en-US" sz="900" b="0" i="0" u="none" strike="noStrike" kern="1200" baseline="0" dirty="0" smtClean="0">
                <a:solidFill>
                  <a:schemeClr val="tx1"/>
                </a:solidFill>
                <a:latin typeface="Segoe" pitchFamily="34" charset="0"/>
                <a:ea typeface="+mn-ea"/>
                <a:cs typeface="+mn-cs"/>
              </a:rPr>
              <a:t>to the servers and applications that are considered in scope for the project. The subject matter</a:t>
            </a:r>
          </a:p>
          <a:p>
            <a:r>
              <a:rPr lang="en-US" sz="900" b="0" i="0" u="none" strike="noStrike" kern="1200" baseline="0" dirty="0" smtClean="0">
                <a:solidFill>
                  <a:schemeClr val="tx1"/>
                </a:solidFill>
                <a:latin typeface="Segoe" pitchFamily="34" charset="0"/>
                <a:ea typeface="+mn-ea"/>
                <a:cs typeface="+mn-cs"/>
              </a:rPr>
              <a:t>experts have specific knowledge about application daily operations, unique server configuration,</a:t>
            </a:r>
          </a:p>
          <a:p>
            <a:r>
              <a:rPr lang="en-US" sz="900" b="0" i="0" u="none" strike="noStrike" kern="1200" baseline="0" dirty="0" smtClean="0">
                <a:solidFill>
                  <a:schemeClr val="tx1"/>
                </a:solidFill>
                <a:latin typeface="Segoe" pitchFamily="34" charset="0"/>
                <a:ea typeface="+mn-ea"/>
                <a:cs typeface="+mn-cs"/>
              </a:rPr>
              <a:t>application and business dependencies, and business operations. This information</a:t>
            </a:r>
          </a:p>
          <a:p>
            <a:r>
              <a:rPr lang="en-US" sz="900" b="0" i="0" u="none" strike="noStrike" kern="1200" baseline="0" dirty="0" smtClean="0">
                <a:solidFill>
                  <a:schemeClr val="tx1"/>
                </a:solidFill>
                <a:latin typeface="Segoe" pitchFamily="34" charset="0"/>
                <a:ea typeface="+mn-ea"/>
                <a:cs typeface="+mn-cs"/>
              </a:rPr>
              <a:t>is required during specification creation, project feature definition, and testing. The unique</a:t>
            </a:r>
          </a:p>
          <a:p>
            <a:r>
              <a:rPr lang="en-US" sz="900" b="0" i="0" u="none" strike="noStrike" kern="1200" baseline="0" dirty="0" smtClean="0">
                <a:solidFill>
                  <a:schemeClr val="tx1"/>
                </a:solidFill>
                <a:latin typeface="Segoe" pitchFamily="34" charset="0"/>
                <a:ea typeface="+mn-ea"/>
                <a:cs typeface="+mn-cs"/>
              </a:rPr>
              <a:t>knowledge these team members bring to the process is also used to determine server consolidation</a:t>
            </a:r>
          </a:p>
          <a:p>
            <a:r>
              <a:rPr lang="en-US" sz="900" b="0" i="0" u="none" strike="noStrike" kern="1200" baseline="0" dirty="0" smtClean="0">
                <a:solidFill>
                  <a:schemeClr val="tx1"/>
                </a:solidFill>
                <a:latin typeface="Segoe" pitchFamily="34" charset="0"/>
                <a:ea typeface="+mn-ea"/>
                <a:cs typeface="+mn-cs"/>
              </a:rPr>
              <a:t>ratios as well as workload placement.</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Test Team</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The test team manages everything related to testing the proposed virtualization project</a:t>
            </a:r>
          </a:p>
          <a:p>
            <a:r>
              <a:rPr lang="en-US" sz="900" b="0" i="0" u="none" strike="noStrike" kern="1200" baseline="0" dirty="0" smtClean="0">
                <a:solidFill>
                  <a:schemeClr val="tx1"/>
                </a:solidFill>
                <a:latin typeface="Segoe" pitchFamily="34" charset="0"/>
                <a:ea typeface="+mn-ea"/>
                <a:cs typeface="+mn-cs"/>
              </a:rPr>
              <a:t>implementation plan. They develop the test strategy, write the procedures, assemble the test</a:t>
            </a:r>
          </a:p>
          <a:p>
            <a:r>
              <a:rPr lang="en-US" sz="900" b="0" i="0" u="none" strike="noStrike" kern="1200" baseline="0" dirty="0" smtClean="0">
                <a:solidFill>
                  <a:schemeClr val="tx1"/>
                </a:solidFill>
                <a:latin typeface="Segoe" pitchFamily="34" charset="0"/>
                <a:ea typeface="+mn-ea"/>
                <a:cs typeface="+mn-cs"/>
              </a:rPr>
              <a:t>schedule and plans, and conduct the tests. There are three primary roles within the test team:</a:t>
            </a:r>
          </a:p>
          <a:p>
            <a:r>
              <a:rPr lang="en-US" sz="900" b="1" i="0" u="none" strike="noStrike" kern="1200" baseline="0" dirty="0" smtClean="0">
                <a:solidFill>
                  <a:schemeClr val="tx1"/>
                </a:solidFill>
                <a:latin typeface="Segoe" pitchFamily="34" charset="0"/>
                <a:ea typeface="+mn-ea"/>
                <a:cs typeface="+mn-cs"/>
              </a:rPr>
              <a:t>1. </a:t>
            </a:r>
            <a:r>
              <a:rPr lang="en-US" sz="900" b="0" i="0" u="none" strike="noStrike" kern="1200" baseline="0" dirty="0" smtClean="0">
                <a:solidFill>
                  <a:schemeClr val="tx1"/>
                </a:solidFill>
                <a:latin typeface="Segoe" pitchFamily="34" charset="0"/>
                <a:ea typeface="+mn-ea"/>
                <a:cs typeface="+mn-cs"/>
              </a:rPr>
              <a:t>Test manager</a:t>
            </a:r>
          </a:p>
          <a:p>
            <a:r>
              <a:rPr lang="en-US" sz="900" b="1" i="0" u="none" strike="noStrike" kern="1200" baseline="0" dirty="0" smtClean="0">
                <a:solidFill>
                  <a:schemeClr val="tx1"/>
                </a:solidFill>
                <a:latin typeface="Segoe" pitchFamily="34" charset="0"/>
                <a:ea typeface="+mn-ea"/>
                <a:cs typeface="+mn-cs"/>
              </a:rPr>
              <a:t>2. </a:t>
            </a:r>
            <a:r>
              <a:rPr lang="en-US" sz="900" b="0" i="0" u="none" strike="noStrike" kern="1200" baseline="0" dirty="0" smtClean="0">
                <a:solidFill>
                  <a:schemeClr val="tx1"/>
                </a:solidFill>
                <a:latin typeface="Segoe" pitchFamily="34" charset="0"/>
                <a:ea typeface="+mn-ea"/>
                <a:cs typeface="+mn-cs"/>
              </a:rPr>
              <a:t>Test engineer</a:t>
            </a:r>
          </a:p>
          <a:p>
            <a:r>
              <a:rPr lang="en-US" sz="900" b="1" i="0" u="none" strike="noStrike" kern="1200" baseline="0" dirty="0" smtClean="0">
                <a:solidFill>
                  <a:schemeClr val="tx1"/>
                </a:solidFill>
                <a:latin typeface="Segoe" pitchFamily="34" charset="0"/>
                <a:ea typeface="+mn-ea"/>
                <a:cs typeface="+mn-cs"/>
              </a:rPr>
              <a:t>3. </a:t>
            </a:r>
            <a:r>
              <a:rPr lang="en-US" sz="900" b="0" i="0" u="none" strike="noStrike" kern="1200" baseline="0" dirty="0" smtClean="0">
                <a:solidFill>
                  <a:schemeClr val="tx1"/>
                </a:solidFill>
                <a:latin typeface="Segoe" pitchFamily="34" charset="0"/>
                <a:ea typeface="+mn-ea"/>
                <a:cs typeface="+mn-cs"/>
              </a:rPr>
              <a:t>Subject matter expert</a:t>
            </a:r>
          </a:p>
          <a:p>
            <a:r>
              <a:rPr lang="en-US" sz="900" b="0" i="0" u="none" strike="noStrike" kern="1200" baseline="0" dirty="0" smtClean="0">
                <a:solidFill>
                  <a:schemeClr val="tx1"/>
                </a:solidFill>
                <a:latin typeface="Segoe" pitchFamily="34" charset="0"/>
                <a:ea typeface="+mn-ea"/>
                <a:cs typeface="+mn-cs"/>
              </a:rPr>
              <a:t>The test manager supervises the testing strategy, the testing schedule, and the test engineers.</a:t>
            </a:r>
          </a:p>
          <a:p>
            <a:r>
              <a:rPr lang="en-US" sz="900" b="0" i="0" u="none" strike="noStrike" kern="1200" baseline="0" dirty="0" smtClean="0">
                <a:solidFill>
                  <a:schemeClr val="tx1"/>
                </a:solidFill>
                <a:latin typeface="Segoe" pitchFamily="34" charset="0"/>
                <a:ea typeface="+mn-ea"/>
                <a:cs typeface="+mn-cs"/>
              </a:rPr>
              <a:t>The test manager’s primary responsibility is to ensure that the testing methodology</a:t>
            </a:r>
          </a:p>
          <a:p>
            <a:r>
              <a:rPr lang="en-US" sz="900" b="0" i="0" u="none" strike="noStrike" kern="1200" baseline="0" dirty="0" smtClean="0">
                <a:solidFill>
                  <a:schemeClr val="tx1"/>
                </a:solidFill>
                <a:latin typeface="Segoe" pitchFamily="34" charset="0"/>
                <a:ea typeface="+mn-ea"/>
                <a:cs typeface="+mn-cs"/>
              </a:rPr>
              <a:t>has a minimal impact on the testing schedule.</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Operations Team</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The operations team focuses on the post-deployment operations strategy and management</a:t>
            </a:r>
          </a:p>
          <a:p>
            <a:r>
              <a:rPr lang="en-US" sz="900" b="0" i="0" u="none" strike="noStrike" kern="1200" baseline="0" dirty="0" smtClean="0">
                <a:solidFill>
                  <a:schemeClr val="tx1"/>
                </a:solidFill>
                <a:latin typeface="Segoe" pitchFamily="34" charset="0"/>
                <a:ea typeface="+mn-ea"/>
                <a:cs typeface="+mn-cs"/>
              </a:rPr>
              <a:t>of the new virtualization infrastructure. Within the operations/management team, there are three primary roles:</a:t>
            </a:r>
          </a:p>
          <a:p>
            <a:r>
              <a:rPr lang="en-US" sz="900" b="1" i="0" u="none" strike="noStrike" kern="1200" baseline="0" dirty="0" smtClean="0">
                <a:solidFill>
                  <a:schemeClr val="tx1"/>
                </a:solidFill>
                <a:latin typeface="Segoe" pitchFamily="34" charset="0"/>
                <a:ea typeface="+mn-ea"/>
                <a:cs typeface="+mn-cs"/>
              </a:rPr>
              <a:t>1. </a:t>
            </a:r>
            <a:r>
              <a:rPr lang="en-US" sz="900" b="0" i="0" u="none" strike="noStrike" kern="1200" baseline="0" dirty="0" smtClean="0">
                <a:solidFill>
                  <a:schemeClr val="tx1"/>
                </a:solidFill>
                <a:latin typeface="Segoe" pitchFamily="34" charset="0"/>
                <a:ea typeface="+mn-ea"/>
                <a:cs typeface="+mn-cs"/>
              </a:rPr>
              <a:t>Operations manager</a:t>
            </a:r>
          </a:p>
          <a:p>
            <a:r>
              <a:rPr lang="en-US" sz="900" b="1" i="0" u="none" strike="noStrike" kern="1200" baseline="0" dirty="0" smtClean="0">
                <a:solidFill>
                  <a:schemeClr val="tx1"/>
                </a:solidFill>
                <a:latin typeface="Segoe" pitchFamily="34" charset="0"/>
                <a:ea typeface="+mn-ea"/>
                <a:cs typeface="+mn-cs"/>
              </a:rPr>
              <a:t>2. </a:t>
            </a:r>
            <a:r>
              <a:rPr lang="en-US" sz="900" b="0" i="0" u="none" strike="noStrike" kern="1200" baseline="0" dirty="0" smtClean="0">
                <a:solidFill>
                  <a:schemeClr val="tx1"/>
                </a:solidFill>
                <a:latin typeface="Segoe" pitchFamily="34" charset="0"/>
                <a:ea typeface="+mn-ea"/>
                <a:cs typeface="+mn-cs"/>
              </a:rPr>
              <a:t>Operations engineer</a:t>
            </a:r>
          </a:p>
          <a:p>
            <a:r>
              <a:rPr lang="en-US" sz="900" b="1" i="0" u="none" strike="noStrike" kern="1200" baseline="0" dirty="0" smtClean="0">
                <a:solidFill>
                  <a:schemeClr val="tx1"/>
                </a:solidFill>
                <a:latin typeface="Segoe" pitchFamily="34" charset="0"/>
                <a:ea typeface="+mn-ea"/>
                <a:cs typeface="+mn-cs"/>
              </a:rPr>
              <a:t>3. </a:t>
            </a:r>
            <a:r>
              <a:rPr lang="en-US" sz="900" b="0" i="0" u="none" strike="noStrike" kern="1200" baseline="0" dirty="0" smtClean="0">
                <a:solidFill>
                  <a:schemeClr val="tx1"/>
                </a:solidFill>
                <a:latin typeface="Segoe" pitchFamily="34" charset="0"/>
                <a:ea typeface="+mn-ea"/>
                <a:cs typeface="+mn-cs"/>
              </a:rPr>
              <a:t>Training manager</a:t>
            </a:r>
          </a:p>
          <a:p>
            <a:r>
              <a:rPr lang="en-US" sz="900" b="0" i="0" u="none" strike="noStrike" kern="1200" baseline="0" dirty="0" smtClean="0">
                <a:solidFill>
                  <a:schemeClr val="tx1"/>
                </a:solidFill>
                <a:latin typeface="Segoe" pitchFamily="34" charset="0"/>
                <a:ea typeface="+mn-ea"/>
                <a:cs typeface="+mn-cs"/>
              </a:rPr>
              <a:t>The operations manager oversees the entire operations team, defines the operations and</a:t>
            </a:r>
          </a:p>
          <a:p>
            <a:r>
              <a:rPr lang="en-US" sz="900" b="0" i="0" u="none" strike="noStrike" kern="1200" baseline="0" dirty="0" smtClean="0">
                <a:solidFill>
                  <a:schemeClr val="tx1"/>
                </a:solidFill>
                <a:latin typeface="Segoe" pitchFamily="34" charset="0"/>
                <a:ea typeface="+mn-ea"/>
                <a:cs typeface="+mn-cs"/>
              </a:rPr>
              <a:t>disaster recovery strategy, defines the management requirements, and assists in the creation</a:t>
            </a:r>
          </a:p>
          <a:p>
            <a:r>
              <a:rPr lang="en-US" sz="900" b="0" i="0" u="none" strike="noStrike" kern="1200" baseline="0" dirty="0" smtClean="0">
                <a:solidFill>
                  <a:schemeClr val="tx1"/>
                </a:solidFill>
                <a:latin typeface="Segoe" pitchFamily="34" charset="0"/>
                <a:ea typeface="+mn-ea"/>
                <a:cs typeface="+mn-cs"/>
              </a:rPr>
              <a:t>of disaster recovery plans. The operations engineers are responsible for defining, creating,</a:t>
            </a:r>
          </a:p>
          <a:p>
            <a:r>
              <a:rPr lang="en-US" sz="900" b="0" i="0" u="none" strike="noStrike" kern="1200" baseline="0" dirty="0" smtClean="0">
                <a:solidFill>
                  <a:schemeClr val="tx1"/>
                </a:solidFill>
                <a:latin typeface="Segoe" pitchFamily="34" charset="0"/>
                <a:ea typeface="+mn-ea"/>
                <a:cs typeface="+mn-cs"/>
              </a:rPr>
              <a:t>and testing the operations and disaster recovery plans and procedures. The training manager</a:t>
            </a:r>
          </a:p>
          <a:p>
            <a:r>
              <a:rPr lang="en-US" sz="900" b="0" i="0" u="none" strike="noStrike" kern="1200" baseline="0" dirty="0" smtClean="0">
                <a:solidFill>
                  <a:schemeClr val="tx1"/>
                </a:solidFill>
                <a:latin typeface="Segoe" pitchFamily="34" charset="0"/>
                <a:ea typeface="+mn-ea"/>
                <a:cs typeface="+mn-cs"/>
              </a:rPr>
              <a:t>defines, creates, and delivers training for the new virtualization technology to the operations</a:t>
            </a:r>
          </a:p>
          <a:p>
            <a:r>
              <a:rPr lang="en-US" sz="900" b="0" i="0" u="none" strike="noStrike" kern="1200" baseline="0" dirty="0" smtClean="0">
                <a:solidFill>
                  <a:schemeClr val="tx1"/>
                </a:solidFill>
                <a:latin typeface="Segoe" pitchFamily="34" charset="0"/>
                <a:ea typeface="+mn-ea"/>
                <a:cs typeface="+mn-cs"/>
              </a:rPr>
              <a:t>team.</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Monitoring Team</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The monitoring team has the responsibility to define the requirements, procedures, and</a:t>
            </a:r>
          </a:p>
          <a:p>
            <a:r>
              <a:rPr lang="en-US" sz="900" b="0" i="0" u="none" strike="noStrike" kern="1200" baseline="0" dirty="0" smtClean="0">
                <a:solidFill>
                  <a:schemeClr val="tx1"/>
                </a:solidFill>
                <a:latin typeface="Segoe" pitchFamily="34" charset="0"/>
                <a:ea typeface="+mn-ea"/>
                <a:cs typeface="+mn-cs"/>
              </a:rPr>
              <a:t>tool integration needed to successfully monitor the new virtualization infrastructure. The</a:t>
            </a:r>
          </a:p>
          <a:p>
            <a:r>
              <a:rPr lang="en-US" sz="900" b="0" i="0" u="none" strike="noStrike" kern="1200" baseline="0" dirty="0" smtClean="0">
                <a:solidFill>
                  <a:schemeClr val="tx1"/>
                </a:solidFill>
                <a:latin typeface="Segoe" pitchFamily="34" charset="0"/>
                <a:ea typeface="+mn-ea"/>
                <a:cs typeface="+mn-cs"/>
              </a:rPr>
              <a:t>monitoring team works closely with the architecture design team and operations team to</a:t>
            </a:r>
          </a:p>
          <a:p>
            <a:r>
              <a:rPr lang="en-US" sz="900" b="0" i="0" u="none" strike="noStrike" kern="1200" baseline="0" dirty="0" smtClean="0">
                <a:solidFill>
                  <a:schemeClr val="tx1"/>
                </a:solidFill>
                <a:latin typeface="Segoe" pitchFamily="34" charset="0"/>
                <a:ea typeface="+mn-ea"/>
                <a:cs typeface="+mn-cs"/>
              </a:rPr>
              <a:t>ensure that any new tools required to monitor the new virtualization infrastructure can be</a:t>
            </a:r>
          </a:p>
          <a:p>
            <a:r>
              <a:rPr lang="en-US" sz="900" b="0" i="0" u="none" strike="noStrike" kern="1200" baseline="0" dirty="0" smtClean="0">
                <a:solidFill>
                  <a:schemeClr val="tx1"/>
                </a:solidFill>
                <a:latin typeface="Segoe" pitchFamily="34" charset="0"/>
                <a:ea typeface="+mn-ea"/>
                <a:cs typeface="+mn-cs"/>
              </a:rPr>
              <a:t>integrated in the existing monitoring environment. In conjunction, they also work to define</a:t>
            </a:r>
          </a:p>
          <a:p>
            <a:r>
              <a:rPr lang="en-US" sz="900" b="0" i="0" u="none" strike="noStrike" kern="1200" baseline="0" dirty="0" smtClean="0">
                <a:solidFill>
                  <a:schemeClr val="tx1"/>
                </a:solidFill>
                <a:latin typeface="Segoe" pitchFamily="34" charset="0"/>
                <a:ea typeface="+mn-ea"/>
                <a:cs typeface="+mn-cs"/>
              </a:rPr>
              <a:t>the appropriate monitoring components, rules, triggers, alerts, and any specialized code to</a:t>
            </a:r>
          </a:p>
          <a:p>
            <a:r>
              <a:rPr lang="en-US" sz="900" b="0" i="0" u="none" strike="noStrike" kern="1200" baseline="0" dirty="0" smtClean="0">
                <a:solidFill>
                  <a:schemeClr val="tx1"/>
                </a:solidFill>
                <a:latin typeface="Segoe" pitchFamily="34" charset="0"/>
                <a:ea typeface="+mn-ea"/>
                <a:cs typeface="+mn-cs"/>
              </a:rPr>
              <a:t>develop, as well as any automated issue recovery procedures, problem workflow procedures,</a:t>
            </a:r>
          </a:p>
          <a:p>
            <a:r>
              <a:rPr lang="en-US" sz="900" b="0" i="0" u="none" strike="noStrike" kern="1200" baseline="0" dirty="0" smtClean="0">
                <a:solidFill>
                  <a:schemeClr val="tx1"/>
                </a:solidFill>
                <a:latin typeface="Segoe" pitchFamily="34" charset="0"/>
                <a:ea typeface="+mn-ea"/>
                <a:cs typeface="+mn-cs"/>
              </a:rPr>
              <a:t>and report generation.</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15</a:t>
            </a:fld>
            <a:endParaRPr lang="en-US" dirty="0">
              <a:latin typeface="Segoe" pitchFamily="34" charset="0"/>
            </a:endParaRPr>
          </a:p>
        </p:txBody>
      </p:sp>
    </p:spTree>
    <p:extLst>
      <p:ext uri="{BB962C8B-B14F-4D97-AF65-F5344CB8AC3E}">
        <p14:creationId xmlns:p14="http://schemas.microsoft.com/office/powerpoint/2010/main" val="6288003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b="0" i="0" u="none" strike="noStrike" kern="1200" baseline="0" dirty="0" smtClean="0">
                <a:solidFill>
                  <a:schemeClr val="tx1"/>
                </a:solidFill>
                <a:latin typeface="Segoe" pitchFamily="34" charset="0"/>
                <a:ea typeface="+mn-ea"/>
                <a:cs typeface="+mn-cs"/>
              </a:rPr>
              <a:t>Risks cannot be avoided, but they can be mitigated. Before you can mitigate a risk, however, you have to identify it, assign a likelihood and impact, and document it. After you understand the risk, you can develop an approach to mitigating the risk. </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Identifying risks is a team process, so every member of the envisioning team should attend a risk identification brainstorming session. The focus of the brainstorming session should be to identify any risk that might affect the virtualization project. </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You should collect both technical and business risks to ensure that you have identified as many potential risks to the project as possible. </a:t>
            </a:r>
          </a:p>
          <a:p>
            <a:r>
              <a:rPr lang="en-US" sz="900" b="0" i="0" u="none" strike="noStrike" kern="1200" baseline="0" dirty="0" smtClean="0">
                <a:solidFill>
                  <a:schemeClr val="tx1"/>
                </a:solidFill>
                <a:latin typeface="Segoe" pitchFamily="34" charset="0"/>
                <a:ea typeface="+mn-ea"/>
                <a:cs typeface="+mn-cs"/>
              </a:rPr>
              <a:t>For example, technical risks should include resource risks, design risks, solution risks, and assumption risks. Business risks include budgetary risks, project schedule risks, personnel risks, and other nontechnical risks.</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Document your risks and track their status on a weekly basis at a minimum</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16</a:t>
            </a:fld>
            <a:endParaRPr lang="en-US" dirty="0">
              <a:latin typeface="Segoe" pitchFamily="34" charset="0"/>
            </a:endParaRPr>
          </a:p>
        </p:txBody>
      </p:sp>
    </p:spTree>
    <p:extLst>
      <p:ext uri="{BB962C8B-B14F-4D97-AF65-F5344CB8AC3E}">
        <p14:creationId xmlns:p14="http://schemas.microsoft.com/office/powerpoint/2010/main" val="6252269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b="0" i="0" u="none" strike="noStrike" kern="1200" baseline="0" dirty="0" smtClean="0">
                <a:solidFill>
                  <a:schemeClr val="tx1"/>
                </a:solidFill>
                <a:latin typeface="Segoe" pitchFamily="34" charset="0"/>
                <a:ea typeface="+mn-ea"/>
                <a:cs typeface="+mn-cs"/>
              </a:rPr>
              <a:t>Examples of common risks that many projects share include the following:</a:t>
            </a:r>
          </a:p>
          <a:p>
            <a:endParaRPr lang="en-US" sz="900" b="0" i="0" u="none" strike="noStrike" kern="1200" baseline="0" dirty="0" smtClean="0">
              <a:solidFill>
                <a:schemeClr val="tx1"/>
              </a:solidFill>
              <a:latin typeface="Segoe" pitchFamily="34" charset="0"/>
              <a:ea typeface="+mn-ea"/>
              <a:cs typeface="+mn-cs"/>
            </a:endParaRPr>
          </a:p>
          <a:p>
            <a:r>
              <a:rPr lang="en-US" sz="900" b="1" i="0" u="none" strike="noStrike" kern="1200" baseline="0" dirty="0" smtClean="0">
                <a:solidFill>
                  <a:schemeClr val="tx1"/>
                </a:solidFill>
                <a:latin typeface="Segoe" pitchFamily="34" charset="0"/>
                <a:ea typeface="+mn-ea"/>
                <a:cs typeface="+mn-cs"/>
              </a:rPr>
              <a:t>Changing scope </a:t>
            </a:r>
            <a:r>
              <a:rPr lang="en-US" sz="900" b="0" i="0" u="none" strike="noStrike" kern="1200" baseline="0" dirty="0" smtClean="0">
                <a:solidFill>
                  <a:schemeClr val="tx1"/>
                </a:solidFill>
                <a:latin typeface="Segoe" pitchFamily="34" charset="0"/>
                <a:ea typeface="+mn-ea"/>
                <a:cs typeface="+mn-cs"/>
              </a:rPr>
              <a:t>Scope changes have an impact on project schedule and budget.</a:t>
            </a:r>
          </a:p>
          <a:p>
            <a:endParaRPr lang="en-US" sz="900" b="0" i="0" u="none" strike="noStrike" kern="1200" baseline="0" dirty="0" smtClean="0">
              <a:solidFill>
                <a:schemeClr val="tx1"/>
              </a:solidFill>
              <a:latin typeface="Segoe" pitchFamily="34" charset="0"/>
              <a:ea typeface="+mn-ea"/>
              <a:cs typeface="+mn-cs"/>
            </a:endParaRPr>
          </a:p>
          <a:p>
            <a:r>
              <a:rPr lang="en-US" sz="900" b="1" i="0" u="none" strike="noStrike" kern="1200" baseline="0" dirty="0" smtClean="0">
                <a:solidFill>
                  <a:schemeClr val="tx1"/>
                </a:solidFill>
                <a:latin typeface="Segoe" pitchFamily="34" charset="0"/>
                <a:ea typeface="+mn-ea"/>
                <a:cs typeface="+mn-cs"/>
              </a:rPr>
              <a:t>Loss of key project team members </a:t>
            </a:r>
            <a:r>
              <a:rPr lang="en-US" sz="900" b="0" i="0" u="none" strike="noStrike" kern="1200" baseline="0" dirty="0" smtClean="0">
                <a:solidFill>
                  <a:schemeClr val="tx1"/>
                </a:solidFill>
                <a:latin typeface="Segoe" pitchFamily="34" charset="0"/>
                <a:ea typeface="+mn-ea"/>
                <a:cs typeface="+mn-cs"/>
              </a:rPr>
              <a:t>Project members get reassigned to other projects,</a:t>
            </a:r>
          </a:p>
          <a:p>
            <a:r>
              <a:rPr lang="en-US" sz="900" b="0" i="0" u="none" strike="noStrike" kern="1200" baseline="0" dirty="0" smtClean="0">
                <a:solidFill>
                  <a:schemeClr val="tx1"/>
                </a:solidFill>
                <a:latin typeface="Segoe" pitchFamily="34" charset="0"/>
                <a:ea typeface="+mn-ea"/>
                <a:cs typeface="+mn-cs"/>
              </a:rPr>
              <a:t>change jobs within the company, or leave the company to seek new employment.</a:t>
            </a:r>
          </a:p>
          <a:p>
            <a:endParaRPr lang="en-US" sz="900" b="0" i="0" u="none" strike="noStrike" kern="1200" baseline="0" dirty="0" smtClean="0">
              <a:solidFill>
                <a:schemeClr val="tx1"/>
              </a:solidFill>
              <a:latin typeface="Segoe" pitchFamily="34" charset="0"/>
              <a:ea typeface="+mn-ea"/>
              <a:cs typeface="+mn-cs"/>
            </a:endParaRPr>
          </a:p>
          <a:p>
            <a:r>
              <a:rPr lang="en-US" sz="900" b="1" i="0" u="none" strike="noStrike" kern="1200" baseline="0" dirty="0" smtClean="0">
                <a:solidFill>
                  <a:schemeClr val="tx1"/>
                </a:solidFill>
                <a:latin typeface="Segoe" pitchFamily="34" charset="0"/>
                <a:ea typeface="+mn-ea"/>
                <a:cs typeface="+mn-cs"/>
              </a:rPr>
              <a:t>Poor communication </a:t>
            </a:r>
            <a:r>
              <a:rPr lang="en-US" sz="900" b="0" i="0" u="none" strike="noStrike" kern="1200" baseline="0" dirty="0" smtClean="0">
                <a:solidFill>
                  <a:schemeClr val="tx1"/>
                </a:solidFill>
                <a:latin typeface="Segoe" pitchFamily="34" charset="0"/>
                <a:ea typeface="+mn-ea"/>
                <a:cs typeface="+mn-cs"/>
              </a:rPr>
              <a:t>Poor communication among the project team members and</a:t>
            </a:r>
          </a:p>
          <a:p>
            <a:r>
              <a:rPr lang="en-US" sz="900" b="0" i="0" u="none" strike="noStrike" kern="1200" baseline="0" dirty="0" smtClean="0">
                <a:solidFill>
                  <a:schemeClr val="tx1"/>
                </a:solidFill>
                <a:latin typeface="Segoe" pitchFamily="34" charset="0"/>
                <a:ea typeface="+mn-ea"/>
                <a:cs typeface="+mn-cs"/>
              </a:rPr>
              <a:t>between the team and those stakeholders outside the project can increase the possibility</a:t>
            </a:r>
          </a:p>
          <a:p>
            <a:r>
              <a:rPr lang="en-US" sz="900" b="0" i="0" u="none" strike="noStrike" kern="1200" baseline="0" dirty="0" smtClean="0">
                <a:solidFill>
                  <a:schemeClr val="tx1"/>
                </a:solidFill>
                <a:latin typeface="Segoe" pitchFamily="34" charset="0"/>
                <a:ea typeface="+mn-ea"/>
                <a:cs typeface="+mn-cs"/>
              </a:rPr>
              <a:t>of incorrect assumptions and project shortfalls, resulting in customer satisfaction</a:t>
            </a:r>
          </a:p>
          <a:p>
            <a:r>
              <a:rPr lang="en-US" sz="900" b="0" i="0" u="none" strike="noStrike" kern="1200" baseline="0" dirty="0" smtClean="0">
                <a:solidFill>
                  <a:schemeClr val="tx1"/>
                </a:solidFill>
                <a:latin typeface="Segoe" pitchFamily="34" charset="0"/>
                <a:ea typeface="+mn-ea"/>
                <a:cs typeface="+mn-cs"/>
              </a:rPr>
              <a:t>issues.</a:t>
            </a:r>
          </a:p>
          <a:p>
            <a:endParaRPr lang="en-US" sz="900" b="0" i="0" u="none" strike="noStrike" kern="1200" baseline="0" dirty="0" smtClean="0">
              <a:solidFill>
                <a:schemeClr val="tx1"/>
              </a:solidFill>
              <a:latin typeface="Segoe" pitchFamily="34" charset="0"/>
              <a:ea typeface="+mn-ea"/>
              <a:cs typeface="+mn-cs"/>
            </a:endParaRPr>
          </a:p>
          <a:p>
            <a:r>
              <a:rPr lang="en-US" sz="900" b="1" i="0" u="none" strike="noStrike" kern="1200" baseline="0" dirty="0" smtClean="0">
                <a:solidFill>
                  <a:schemeClr val="tx1"/>
                </a:solidFill>
                <a:latin typeface="Segoe" pitchFamily="34" charset="0"/>
                <a:ea typeface="+mn-ea"/>
                <a:cs typeface="+mn-cs"/>
              </a:rPr>
              <a:t>Impact on security </a:t>
            </a:r>
            <a:r>
              <a:rPr lang="en-US" sz="900" b="0" i="0" u="none" strike="noStrike" kern="1200" baseline="0" dirty="0" smtClean="0">
                <a:solidFill>
                  <a:schemeClr val="tx1"/>
                </a:solidFill>
                <a:latin typeface="Segoe" pitchFamily="34" charset="0"/>
                <a:ea typeface="+mn-ea"/>
                <a:cs typeface="+mn-cs"/>
              </a:rPr>
              <a:t>Network security (blocked ports on routers and firewalls) can affect</a:t>
            </a:r>
          </a:p>
          <a:p>
            <a:r>
              <a:rPr lang="en-US" sz="900" b="0" i="0" u="none" strike="noStrike" kern="1200" baseline="0" dirty="0" smtClean="0">
                <a:solidFill>
                  <a:schemeClr val="tx1"/>
                </a:solidFill>
                <a:latin typeface="Segoe" pitchFamily="34" charset="0"/>
                <a:ea typeface="+mn-ea"/>
                <a:cs typeface="+mn-cs"/>
              </a:rPr>
              <a:t>the automated discovery and inventory of servers, resulting in servers having to be</a:t>
            </a:r>
          </a:p>
          <a:p>
            <a:r>
              <a:rPr lang="en-US" sz="900" b="0" i="0" u="none" strike="noStrike" kern="1200" baseline="0" dirty="0" smtClean="0">
                <a:solidFill>
                  <a:schemeClr val="tx1"/>
                </a:solidFill>
                <a:latin typeface="Segoe" pitchFamily="34" charset="0"/>
                <a:ea typeface="+mn-ea"/>
                <a:cs typeface="+mn-cs"/>
              </a:rPr>
              <a:t>inventoried by hand.</a:t>
            </a:r>
          </a:p>
          <a:p>
            <a:endParaRPr lang="en-US" sz="900" b="0" i="0" u="none" strike="noStrike" kern="1200" baseline="0" dirty="0" smtClean="0">
              <a:solidFill>
                <a:schemeClr val="tx1"/>
              </a:solidFill>
              <a:latin typeface="Segoe" pitchFamily="34" charset="0"/>
              <a:ea typeface="+mn-ea"/>
              <a:cs typeface="+mn-cs"/>
            </a:endParaRPr>
          </a:p>
          <a:p>
            <a:r>
              <a:rPr lang="en-US" sz="900" b="1" i="0" u="none" strike="noStrike" kern="1200" baseline="0" dirty="0" smtClean="0">
                <a:solidFill>
                  <a:schemeClr val="tx1"/>
                </a:solidFill>
                <a:latin typeface="Segoe" pitchFamily="34" charset="0"/>
                <a:ea typeface="+mn-ea"/>
                <a:cs typeface="+mn-cs"/>
              </a:rPr>
              <a:t>Funding changes </a:t>
            </a:r>
            <a:r>
              <a:rPr lang="en-US" sz="900" b="0" i="0" u="none" strike="noStrike" kern="1200" baseline="0" dirty="0" smtClean="0">
                <a:solidFill>
                  <a:schemeClr val="tx1"/>
                </a:solidFill>
                <a:latin typeface="Segoe" pitchFamily="34" charset="0"/>
                <a:ea typeface="+mn-ea"/>
                <a:cs typeface="+mn-cs"/>
              </a:rPr>
              <a:t>Funding changes that reduce the project’s budget can affect the</a:t>
            </a:r>
          </a:p>
          <a:p>
            <a:r>
              <a:rPr lang="en-US" sz="900" b="0" i="0" u="none" strike="noStrike" kern="1200" baseline="0" dirty="0" smtClean="0">
                <a:solidFill>
                  <a:schemeClr val="tx1"/>
                </a:solidFill>
                <a:latin typeface="Segoe" pitchFamily="34" charset="0"/>
                <a:ea typeface="+mn-ea"/>
                <a:cs typeface="+mn-cs"/>
              </a:rPr>
              <a:t>scope and return on investment of the project.</a:t>
            </a:r>
          </a:p>
          <a:p>
            <a:endParaRPr lang="en-US" sz="900" b="0" i="0" u="none" strike="noStrike" kern="1200" baseline="0" dirty="0" smtClean="0">
              <a:solidFill>
                <a:schemeClr val="tx1"/>
              </a:solidFill>
              <a:latin typeface="Segoe" pitchFamily="34" charset="0"/>
              <a:ea typeface="+mn-ea"/>
              <a:cs typeface="+mn-cs"/>
            </a:endParaRPr>
          </a:p>
          <a:p>
            <a:r>
              <a:rPr lang="en-US" sz="900" b="0" i="0" u="none" strike="noStrike" kern="1200" baseline="0" dirty="0" smtClean="0">
                <a:solidFill>
                  <a:schemeClr val="tx1"/>
                </a:solidFill>
                <a:latin typeface="Segoe" pitchFamily="34" charset="0"/>
                <a:ea typeface="+mn-ea"/>
                <a:cs typeface="+mn-cs"/>
              </a:rPr>
              <a:t>The following list gives some examples of common risks that are specific to virtualization</a:t>
            </a:r>
          </a:p>
          <a:p>
            <a:r>
              <a:rPr lang="en-US" sz="900" b="0" i="0" u="none" strike="noStrike" kern="1200" baseline="0" dirty="0" smtClean="0">
                <a:solidFill>
                  <a:schemeClr val="tx1"/>
                </a:solidFill>
                <a:latin typeface="Segoe" pitchFamily="34" charset="0"/>
                <a:ea typeface="+mn-ea"/>
                <a:cs typeface="+mn-cs"/>
              </a:rPr>
              <a:t>projects:</a:t>
            </a:r>
          </a:p>
          <a:p>
            <a:endParaRPr lang="en-US" sz="900" b="0" i="0" u="none" strike="noStrike" kern="1200" baseline="0" dirty="0" smtClean="0">
              <a:solidFill>
                <a:schemeClr val="tx1"/>
              </a:solidFill>
              <a:latin typeface="Segoe" pitchFamily="34" charset="0"/>
              <a:ea typeface="+mn-ea"/>
              <a:cs typeface="+mn-cs"/>
            </a:endParaRPr>
          </a:p>
          <a:p>
            <a:r>
              <a:rPr lang="en-US" sz="900" b="1" i="0" u="none" strike="noStrike" kern="1200" baseline="0" dirty="0" smtClean="0">
                <a:solidFill>
                  <a:schemeClr val="tx1"/>
                </a:solidFill>
                <a:latin typeface="Segoe" pitchFamily="34" charset="0"/>
                <a:ea typeface="+mn-ea"/>
                <a:cs typeface="+mn-cs"/>
              </a:rPr>
              <a:t>Change in operations processes </a:t>
            </a:r>
            <a:r>
              <a:rPr lang="en-US" sz="900" b="0" i="0" u="none" strike="noStrike" kern="1200" baseline="0" dirty="0" smtClean="0">
                <a:solidFill>
                  <a:schemeClr val="tx1"/>
                </a:solidFill>
                <a:latin typeface="Segoe" pitchFamily="34" charset="0"/>
                <a:ea typeface="+mn-ea"/>
                <a:cs typeface="+mn-cs"/>
              </a:rPr>
              <a:t>Virtualization will mandate changes to existing processes</a:t>
            </a:r>
          </a:p>
          <a:p>
            <a:r>
              <a:rPr lang="en-US" sz="900" b="0" i="0" u="none" strike="noStrike" kern="1200" baseline="0" dirty="0" smtClean="0">
                <a:solidFill>
                  <a:schemeClr val="tx1"/>
                </a:solidFill>
                <a:latin typeface="Segoe" pitchFamily="34" charset="0"/>
                <a:ea typeface="+mn-ea"/>
                <a:cs typeface="+mn-cs"/>
              </a:rPr>
              <a:t>and potentially increase operational costs.</a:t>
            </a:r>
          </a:p>
          <a:p>
            <a:endParaRPr lang="en-US" sz="900" b="0" i="0" u="none" strike="noStrike" kern="1200" baseline="0" dirty="0" smtClean="0">
              <a:solidFill>
                <a:schemeClr val="tx1"/>
              </a:solidFill>
              <a:latin typeface="Segoe" pitchFamily="34" charset="0"/>
              <a:ea typeface="+mn-ea"/>
              <a:cs typeface="+mn-cs"/>
            </a:endParaRPr>
          </a:p>
          <a:p>
            <a:r>
              <a:rPr lang="en-US" sz="900" b="1" i="0" u="none" strike="noStrike" kern="1200" baseline="0" dirty="0" smtClean="0">
                <a:solidFill>
                  <a:schemeClr val="tx1"/>
                </a:solidFill>
                <a:latin typeface="Segoe" pitchFamily="34" charset="0"/>
                <a:ea typeface="+mn-ea"/>
                <a:cs typeface="+mn-cs"/>
              </a:rPr>
              <a:t>“My server” syndrome </a:t>
            </a:r>
            <a:r>
              <a:rPr lang="en-US" sz="900" b="0" i="0" u="none" strike="noStrike" kern="1200" baseline="0" dirty="0" smtClean="0">
                <a:solidFill>
                  <a:schemeClr val="tx1"/>
                </a:solidFill>
                <a:latin typeface="Segoe" pitchFamily="34" charset="0"/>
                <a:ea typeface="+mn-ea"/>
                <a:cs typeface="+mn-cs"/>
              </a:rPr>
              <a:t>Business units refuse to combine their servers with other business</a:t>
            </a:r>
          </a:p>
          <a:p>
            <a:r>
              <a:rPr lang="en-US" sz="900" b="0" i="0" u="none" strike="noStrike" kern="1200" baseline="0" dirty="0" smtClean="0">
                <a:solidFill>
                  <a:schemeClr val="tx1"/>
                </a:solidFill>
                <a:latin typeface="Segoe" pitchFamily="34" charset="0"/>
                <a:ea typeface="+mn-ea"/>
                <a:cs typeface="+mn-cs"/>
              </a:rPr>
              <a:t>units, reducing the consolidation ratio that could be achieved.</a:t>
            </a:r>
          </a:p>
          <a:p>
            <a:endParaRPr lang="en-US" sz="900" b="0" i="0" u="none" strike="noStrike" kern="1200" baseline="0" dirty="0" smtClean="0">
              <a:solidFill>
                <a:schemeClr val="tx1"/>
              </a:solidFill>
              <a:latin typeface="Segoe" pitchFamily="34" charset="0"/>
              <a:ea typeface="+mn-ea"/>
              <a:cs typeface="+mn-cs"/>
            </a:endParaRPr>
          </a:p>
          <a:p>
            <a:r>
              <a:rPr lang="en-US" sz="900" b="1" i="0" u="none" strike="noStrike" kern="1200" baseline="0" dirty="0" smtClean="0">
                <a:solidFill>
                  <a:schemeClr val="tx1"/>
                </a:solidFill>
                <a:latin typeface="Segoe" pitchFamily="34" charset="0"/>
                <a:ea typeface="+mn-ea"/>
                <a:cs typeface="+mn-cs"/>
              </a:rPr>
              <a:t>Chargeback</a:t>
            </a:r>
            <a:r>
              <a:rPr lang="en-US" sz="900" b="0" i="0" u="none" strike="noStrike" kern="1200" baseline="0" dirty="0" smtClean="0">
                <a:solidFill>
                  <a:schemeClr val="tx1"/>
                </a:solidFill>
                <a:latin typeface="Segoe" pitchFamily="34" charset="0"/>
                <a:ea typeface="+mn-ea"/>
                <a:cs typeface="+mn-cs"/>
              </a:rPr>
              <a:t> Consensus on a business unit chargeback model for virtualized servers</a:t>
            </a:r>
          </a:p>
          <a:p>
            <a:r>
              <a:rPr lang="en-US" sz="900" b="0" i="0" u="none" strike="noStrike" kern="1200" baseline="0" dirty="0" smtClean="0">
                <a:solidFill>
                  <a:schemeClr val="tx1"/>
                </a:solidFill>
                <a:latin typeface="Segoe" pitchFamily="34" charset="0"/>
                <a:ea typeface="+mn-ea"/>
                <a:cs typeface="+mn-cs"/>
              </a:rPr>
              <a:t>cannot be reached, delaying the adoption and deployment of the virtualization solution</a:t>
            </a:r>
          </a:p>
          <a:p>
            <a:r>
              <a:rPr lang="en-US" sz="900" b="0" i="0" u="none" strike="noStrike" kern="1200" baseline="0" dirty="0" smtClean="0">
                <a:solidFill>
                  <a:schemeClr val="tx1"/>
                </a:solidFill>
                <a:latin typeface="Segoe" pitchFamily="34" charset="0"/>
                <a:ea typeface="+mn-ea"/>
                <a:cs typeface="+mn-cs"/>
              </a:rPr>
              <a:t>in the environment.</a:t>
            </a:r>
          </a:p>
          <a:p>
            <a:endParaRPr lang="en-US" sz="900" b="0" i="0" u="none" strike="noStrike" kern="1200" baseline="0" dirty="0" smtClean="0">
              <a:solidFill>
                <a:schemeClr val="tx1"/>
              </a:solidFill>
              <a:latin typeface="Segoe" pitchFamily="34" charset="0"/>
              <a:ea typeface="+mn-ea"/>
              <a:cs typeface="+mn-cs"/>
            </a:endParaRPr>
          </a:p>
          <a:p>
            <a:r>
              <a:rPr lang="en-US" sz="900" b="1" i="0" u="none" strike="noStrike" kern="1200" baseline="0" dirty="0" smtClean="0">
                <a:solidFill>
                  <a:schemeClr val="tx1"/>
                </a:solidFill>
                <a:latin typeface="Segoe" pitchFamily="34" charset="0"/>
                <a:ea typeface="+mn-ea"/>
                <a:cs typeface="+mn-cs"/>
              </a:rPr>
              <a:t>Poor consolidation planning </a:t>
            </a:r>
            <a:r>
              <a:rPr lang="en-US" sz="900" b="0" i="0" u="none" strike="noStrike" kern="1200" baseline="0" dirty="0" smtClean="0">
                <a:solidFill>
                  <a:schemeClr val="tx1"/>
                </a:solidFill>
                <a:latin typeface="Segoe" pitchFamily="34" charset="0"/>
                <a:ea typeface="+mn-ea"/>
                <a:cs typeface="+mn-cs"/>
              </a:rPr>
              <a:t>Baseline performance for the host hardware is not</a:t>
            </a:r>
          </a:p>
          <a:p>
            <a:r>
              <a:rPr lang="en-US" sz="900" b="0" i="0" u="none" strike="noStrike" kern="1200" baseline="0" dirty="0" smtClean="0">
                <a:solidFill>
                  <a:schemeClr val="tx1"/>
                </a:solidFill>
                <a:latin typeface="Segoe" pitchFamily="34" charset="0"/>
                <a:ea typeface="+mn-ea"/>
                <a:cs typeface="+mn-cs"/>
              </a:rPr>
              <a:t>captured or used during consolidation planning, resulting in overutilization of the host</a:t>
            </a:r>
          </a:p>
          <a:p>
            <a:r>
              <a:rPr lang="en-US" sz="900" b="0" i="0" u="none" strike="noStrike" kern="1200" baseline="0" dirty="0" smtClean="0">
                <a:solidFill>
                  <a:schemeClr val="tx1"/>
                </a:solidFill>
                <a:latin typeface="Segoe" pitchFamily="34" charset="0"/>
                <a:ea typeface="+mn-ea"/>
                <a:cs typeface="+mn-cs"/>
              </a:rPr>
              <a:t>hardware because inaccurate theoretical performance numbers are used instead of actual</a:t>
            </a:r>
          </a:p>
          <a:p>
            <a:r>
              <a:rPr lang="en-US" sz="900" b="0" i="0" u="none" strike="noStrike" kern="1200" baseline="0" dirty="0" smtClean="0">
                <a:solidFill>
                  <a:schemeClr val="tx1"/>
                </a:solidFill>
                <a:latin typeface="Segoe" pitchFamily="34" charset="0"/>
                <a:ea typeface="+mn-ea"/>
                <a:cs typeface="+mn-cs"/>
              </a:rPr>
              <a:t>performance data.</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17</a:t>
            </a:fld>
            <a:endParaRPr lang="en-US" dirty="0">
              <a:latin typeface="Segoe" pitchFamily="34" charset="0"/>
            </a:endParaRPr>
          </a:p>
        </p:txBody>
      </p:sp>
    </p:spTree>
    <p:extLst>
      <p:ext uri="{BB962C8B-B14F-4D97-AF65-F5344CB8AC3E}">
        <p14:creationId xmlns:p14="http://schemas.microsoft.com/office/powerpoint/2010/main" val="2734578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lesson provides an overview of a server consolidation project assessment phase.</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18</a:t>
            </a:fld>
            <a:endParaRPr lang="en-US" dirty="0">
              <a:latin typeface="Segoe" pitchFamily="34" charset="0"/>
            </a:endParaRPr>
          </a:p>
        </p:txBody>
      </p:sp>
    </p:spTree>
    <p:extLst>
      <p:ext uri="{BB962C8B-B14F-4D97-AF65-F5344CB8AC3E}">
        <p14:creationId xmlns:p14="http://schemas.microsoft.com/office/powerpoint/2010/main" val="1089366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The assessment phase of a server consolidation project is key to collecting the data that will be used to make to consolidation decisions.  During the assessment phase you collect data from all of the server systems so that you can understand the hardware and software requirements, supportability requirements, and performance characteristics. Using that information, you decide if the server is a candidate for virtualization, or if there is a requirement or performance characteristic that prevents it from being virtualized.</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19</a:t>
            </a:fld>
            <a:endParaRPr lang="en-US" dirty="0">
              <a:latin typeface="Segoe" pitchFamily="34" charset="0"/>
            </a:endParaRPr>
          </a:p>
        </p:txBody>
      </p:sp>
    </p:spTree>
    <p:extLst>
      <p:ext uri="{BB962C8B-B14F-4D97-AF65-F5344CB8AC3E}">
        <p14:creationId xmlns:p14="http://schemas.microsoft.com/office/powerpoint/2010/main" val="40236542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During Data Discovery, you need to collect</a:t>
            </a:r>
            <a:r>
              <a:rPr lang="en-US" baseline="0" dirty="0" smtClean="0"/>
              <a:t> all of this information in order to make server consolidation decisions, based on location, capability, performance, and supportability.</a:t>
            </a:r>
            <a:endParaRPr lang="en-US" dirty="0" smtClean="0"/>
          </a:p>
          <a:p>
            <a:endParaRPr lang="en-US" dirty="0" smtClean="0"/>
          </a:p>
          <a:p>
            <a:r>
              <a:rPr lang="en-US" dirty="0" smtClean="0"/>
              <a:t>You can do all of this manually, or you can use a tool that automates this process. MAP is a tool provided by Microsoft that automates the process</a:t>
            </a:r>
            <a:r>
              <a:rPr lang="en-US" baseline="0" dirty="0" smtClean="0"/>
              <a:t> by collecting and analyzing the data to make server consolidation recommendations.</a:t>
            </a:r>
          </a:p>
          <a:p>
            <a:endParaRPr lang="en-US" baseline="0" dirty="0" smtClean="0"/>
          </a:p>
          <a:p>
            <a:r>
              <a:rPr lang="en-US" baseline="0" dirty="0" smtClean="0"/>
              <a:t>Using an automated data collection method means that you must be able to reach out across the network and gather information remotely. To do this, you must have access to the systems you are trying to discover (local admin rights) and you must be able to get to the machines over the network (required ports open on the firewall).</a:t>
            </a:r>
          </a:p>
          <a:p>
            <a:endParaRPr lang="en-US" baseline="0" dirty="0" smtClean="0"/>
          </a:p>
          <a:p>
            <a:r>
              <a:rPr lang="en-US" baseline="0" dirty="0" smtClean="0"/>
              <a:t>Once this challenge has been overcome, the </a:t>
            </a:r>
            <a:r>
              <a:rPr lang="en-US" baseline="0" dirty="0" smtClean="0"/>
              <a:t>MAP </a:t>
            </a:r>
            <a:r>
              <a:rPr lang="en-US" baseline="0" dirty="0" smtClean="0"/>
              <a:t>tool can gather inventory, application, and performance information on the server candidates and place this information into a SQL database for analysis</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20</a:t>
            </a:fld>
            <a:endParaRPr lang="en-US" dirty="0">
              <a:latin typeface="Segoe" pitchFamily="34" charset="0"/>
            </a:endParaRPr>
          </a:p>
        </p:txBody>
      </p:sp>
    </p:spTree>
    <p:extLst>
      <p:ext uri="{BB962C8B-B14F-4D97-AF65-F5344CB8AC3E}">
        <p14:creationId xmlns:p14="http://schemas.microsoft.com/office/powerpoint/2010/main" val="19042877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The Microsoft Assessment and Planning (MAP) solution accelerator is Microsoft’s solution for performing inventory discovery, performance discovery, and server consolidation analysis. The tool is a freely downloadable from Microsoft and provides a wizard user interface to the process and tasks associated with collecting hardware/software inventory, collecting performance data on the candidate servers, and performing a server consolidation analysis. The tool also produces a server consolidation proposal with all of the results of the analysis, and an Excel spreadsheet that contains the performance information.</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Optionally you can produce a report on the potential ROI that you will experience based on the analysis performed.</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21</a:t>
            </a:fld>
            <a:endParaRPr lang="en-US" dirty="0">
              <a:latin typeface="Segoe" pitchFamily="34" charset="0"/>
            </a:endParaRPr>
          </a:p>
        </p:txBody>
      </p:sp>
    </p:spTree>
    <p:extLst>
      <p:ext uri="{BB962C8B-B14F-4D97-AF65-F5344CB8AC3E}">
        <p14:creationId xmlns:p14="http://schemas.microsoft.com/office/powerpoint/2010/main" val="965203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a:t>
            </a:fld>
            <a:endParaRPr lang="en-US" dirty="0">
              <a:latin typeface="Segoe"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The first step is to gather hardware and software inventory for the potential server consolidation candidates. The inventory collection is performed using different technologies based on data and environment requirements.</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22</a:t>
            </a:fld>
            <a:endParaRPr lang="en-US" dirty="0">
              <a:latin typeface="Segoe" pitchFamily="34" charset="0"/>
            </a:endParaRPr>
          </a:p>
        </p:txBody>
      </p:sp>
    </p:spTree>
    <p:extLst>
      <p:ext uri="{BB962C8B-B14F-4D97-AF65-F5344CB8AC3E}">
        <p14:creationId xmlns:p14="http://schemas.microsoft.com/office/powerpoint/2010/main" val="1636933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When discovering data, you have a list of options to choose from to select the actual computers from which you want to gather data. The method you choose really is driven by the boundaries of your discovery (a single machine up to an enterprise). </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23</a:t>
            </a:fld>
            <a:endParaRPr lang="en-US" dirty="0">
              <a:latin typeface="Segoe" pitchFamily="34" charset="0"/>
            </a:endParaRPr>
          </a:p>
        </p:txBody>
      </p:sp>
    </p:spTree>
    <p:extLst>
      <p:ext uri="{BB962C8B-B14F-4D97-AF65-F5344CB8AC3E}">
        <p14:creationId xmlns:p14="http://schemas.microsoft.com/office/powerpoint/2010/main" val="4125203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Unless you select</a:t>
            </a:r>
            <a:r>
              <a:rPr lang="en-US" baseline="0" dirty="0" smtClean="0"/>
              <a:t> the manual method of discovery, you must provide the required credentials to get local administrative rights on the remote servers.</a:t>
            </a:r>
          </a:p>
          <a:p>
            <a:endParaRPr lang="en-US" baseline="0" dirty="0" smtClean="0"/>
          </a:p>
          <a:p>
            <a:r>
              <a:rPr lang="en-US" baseline="0" dirty="0" smtClean="0"/>
              <a:t>Depending on how your environment is setup, this might only require providing a single enterprise level account and password, or you might have to provide multiple accounts and credentials.</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24</a:t>
            </a:fld>
            <a:endParaRPr lang="en-US" dirty="0">
              <a:latin typeface="Segoe" pitchFamily="34" charset="0"/>
            </a:endParaRPr>
          </a:p>
        </p:txBody>
      </p:sp>
    </p:spTree>
    <p:extLst>
      <p:ext uri="{BB962C8B-B14F-4D97-AF65-F5344CB8AC3E}">
        <p14:creationId xmlns:p14="http://schemas.microsoft.com/office/powerpoint/2010/main" val="33987269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Once you have selected all of the discovery methods, entered all of the required accounts and credentials, and specified</a:t>
            </a:r>
            <a:r>
              <a:rPr lang="en-US" baseline="0" dirty="0" smtClean="0"/>
              <a:t> the names of the machines to collect, then the discovery process can start.</a:t>
            </a:r>
          </a:p>
          <a:p>
            <a:endParaRPr lang="en-US" baseline="0" dirty="0" smtClean="0"/>
          </a:p>
          <a:p>
            <a:r>
              <a:rPr lang="en-US" baseline="0" dirty="0" smtClean="0"/>
              <a:t>During discovery, you are provided with a status screen. The discovery process can take a few minutes to a few hours depending on the number of machines.</a:t>
            </a:r>
          </a:p>
          <a:p>
            <a:endParaRPr lang="en-US" baseline="0" dirty="0" smtClean="0"/>
          </a:p>
          <a:p>
            <a:r>
              <a:rPr lang="en-US" sz="900" kern="1200" dirty="0" smtClean="0">
                <a:solidFill>
                  <a:schemeClr val="tx1"/>
                </a:solidFill>
                <a:effectLst/>
                <a:latin typeface="Segoe" pitchFamily="34" charset="0"/>
                <a:ea typeface="+mn-ea"/>
                <a:cs typeface="+mn-cs"/>
              </a:rPr>
              <a:t>MAP status will provide success and failure information. Failures can be caused by lack of proper credentials, firewall rules, network congestion, or other factors</a:t>
            </a:r>
            <a:r>
              <a:rPr lang="en-US" sz="900" b="1" kern="1200" dirty="0" smtClean="0">
                <a:solidFill>
                  <a:schemeClr val="tx1"/>
                </a:solidFill>
                <a:effectLst/>
                <a:latin typeface="Segoe" pitchFamily="34" charset="0"/>
                <a:ea typeface="+mn-ea"/>
                <a:cs typeface="+mn-cs"/>
              </a:rPr>
              <a:t> </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25</a:t>
            </a:fld>
            <a:endParaRPr lang="en-US" dirty="0">
              <a:latin typeface="Segoe" pitchFamily="34" charset="0"/>
            </a:endParaRPr>
          </a:p>
        </p:txBody>
      </p:sp>
    </p:spTree>
    <p:extLst>
      <p:ext uri="{BB962C8B-B14F-4D97-AF65-F5344CB8AC3E}">
        <p14:creationId xmlns:p14="http://schemas.microsoft.com/office/powerpoint/2010/main" val="387472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Performance</a:t>
            </a:r>
            <a:r>
              <a:rPr lang="en-US" baseline="0" dirty="0" smtClean="0"/>
              <a:t> data is collected periodically over the network. The default collection interval is every 5 minutes</a:t>
            </a:r>
          </a:p>
          <a:p>
            <a:endParaRPr lang="en-US" baseline="0" dirty="0" smtClean="0"/>
          </a:p>
          <a:p>
            <a:r>
              <a:rPr lang="en-US" baseline="0" dirty="0" smtClean="0"/>
              <a:t>The MAP tool will collect data from up to 130 computers concurrently a single time (depending on the performance of the collection machine and network speed)</a:t>
            </a:r>
          </a:p>
          <a:p>
            <a:endParaRPr lang="en-US" baseline="0" dirty="0" smtClean="0"/>
          </a:p>
          <a:p>
            <a:r>
              <a:rPr lang="en-US" baseline="0" dirty="0" smtClean="0"/>
              <a:t>Collection period is typically less than 20 seconds and can impact a server by 10-15% CPU during that period</a:t>
            </a:r>
          </a:p>
          <a:p>
            <a:endParaRPr lang="en-US" baseline="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26</a:t>
            </a:fld>
            <a:endParaRPr lang="en-US" dirty="0">
              <a:latin typeface="Segoe" pitchFamily="34" charset="0"/>
            </a:endParaRPr>
          </a:p>
        </p:txBody>
      </p:sp>
    </p:spTree>
    <p:extLst>
      <p:ext uri="{BB962C8B-B14F-4D97-AF65-F5344CB8AC3E}">
        <p14:creationId xmlns:p14="http://schemas.microsoft.com/office/powerpoint/2010/main" val="17341342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Before</a:t>
            </a:r>
            <a:r>
              <a:rPr lang="en-US" baseline="0" dirty="0" smtClean="0"/>
              <a:t> performance data can be collected, the MAP tool must know what machine to collect data from. MAP does not allow you to select machines directly from the Inventory data. You must product a report of the inventoried machines, export that list, modify it if required, and then create an input file with one machine per line for import.</a:t>
            </a:r>
          </a:p>
          <a:p>
            <a:endParaRPr lang="en-US" baseline="0" dirty="0" smtClean="0"/>
          </a:p>
          <a:p>
            <a:r>
              <a:rPr lang="en-US" baseline="0" dirty="0" smtClean="0"/>
              <a:t>Once you specify the input file, MAP verifies that it has inventory data for each machine.</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27</a:t>
            </a:fld>
            <a:endParaRPr lang="en-US" dirty="0">
              <a:latin typeface="Segoe" pitchFamily="34" charset="0"/>
            </a:endParaRPr>
          </a:p>
        </p:txBody>
      </p:sp>
    </p:spTree>
    <p:extLst>
      <p:ext uri="{BB962C8B-B14F-4D97-AF65-F5344CB8AC3E}">
        <p14:creationId xmlns:p14="http://schemas.microsoft.com/office/powerpoint/2010/main" val="10884409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In order to collect performance information, the performance</a:t>
            </a:r>
            <a:r>
              <a:rPr lang="en-US" baseline="0" dirty="0" smtClean="0"/>
              <a:t> wizard must have the appropriate credentials to get to the remote machines and logon with administrative rights. The credentials are not stored in the MAP database. They are encrypted and stored in RAM and destroyed when the MAP tool closes.</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28</a:t>
            </a:fld>
            <a:endParaRPr lang="en-US" dirty="0">
              <a:latin typeface="Segoe" pitchFamily="34" charset="0"/>
            </a:endParaRPr>
          </a:p>
        </p:txBody>
      </p:sp>
    </p:spTree>
    <p:extLst>
      <p:ext uri="{BB962C8B-B14F-4D97-AF65-F5344CB8AC3E}">
        <p14:creationId xmlns:p14="http://schemas.microsoft.com/office/powerpoint/2010/main" val="6265008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Another requirement is to specify the length of time to collect performance data. The minimum is 60 minutes. However, it is recommended to collect at least 24 hours of data to get a good view of the server’s performance over an entire day. If the performance varies over a monthly basis, then collect the data for a minimum of 30 days. Consider things like monthly peaks in performance, backup windows, special jobs that run on the servers, and other critical factors when defining data collection duration.</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29</a:t>
            </a:fld>
            <a:endParaRPr lang="en-US" dirty="0">
              <a:latin typeface="Segoe" pitchFamily="34" charset="0"/>
            </a:endParaRPr>
          </a:p>
        </p:txBody>
      </p:sp>
    </p:spTree>
    <p:extLst>
      <p:ext uri="{BB962C8B-B14F-4D97-AF65-F5344CB8AC3E}">
        <p14:creationId xmlns:p14="http://schemas.microsoft.com/office/powerpoint/2010/main" val="27790246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During performance data collection, a status screen will be displayed. You can use this status screen to keep track of the collection performance and any failures.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this example, there was one failure during data collection. This was actually a machine that was inventoried, but was not running during the performance data collection.</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30</a:t>
            </a:fld>
            <a:endParaRPr lang="en-US" dirty="0">
              <a:latin typeface="Segoe" pitchFamily="34" charset="0"/>
            </a:endParaRPr>
          </a:p>
        </p:txBody>
      </p:sp>
    </p:spTree>
    <p:extLst>
      <p:ext uri="{BB962C8B-B14F-4D97-AF65-F5344CB8AC3E}">
        <p14:creationId xmlns:p14="http://schemas.microsoft.com/office/powerpoint/2010/main" val="15121796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Once all the data is collected, you need to analyze the data to make decisions on server consolidation. While you could do this manually, MAP includes a wizard that helps you perform the analysis.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While you may have collected data from 100’s to 1000’s of computers, when you use the Server Virtualization Planning Wizard, you get to define the servers to group together for consolidation analysis. This is done by providing a input file to the wizard so it knows what data records to use during the consolidation assessment.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order to perform the analysis for a group of machines, you need to define a virtualization host hardware configuration so that the limitations of the host are taken into consideration. If you want to compare different host approaches like blades versus large rack mount servers so you can optimize for space or power or cost, then you can run the same set of consolidation candidates with different host hardware configurations so you know the required number of host for each approach.</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At the end of the analysis, MAP produces a report that describes the results of the analysis.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31</a:t>
            </a:fld>
            <a:endParaRPr lang="en-US" dirty="0">
              <a:latin typeface="Segoe" pitchFamily="34" charset="0"/>
            </a:endParaRPr>
          </a:p>
        </p:txBody>
      </p:sp>
    </p:spTree>
    <p:extLst>
      <p:ext uri="{BB962C8B-B14F-4D97-AF65-F5344CB8AC3E}">
        <p14:creationId xmlns:p14="http://schemas.microsoft.com/office/powerpoint/2010/main" val="3113726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US" sz="900" kern="1200" dirty="0" smtClean="0">
                <a:solidFill>
                  <a:schemeClr val="tx1"/>
                </a:solidFill>
                <a:effectLst/>
                <a:latin typeface="Segoe" pitchFamily="34" charset="0"/>
                <a:ea typeface="+mn-ea"/>
                <a:cs typeface="+mn-cs"/>
              </a:rPr>
              <a:t>In Module </a:t>
            </a:r>
            <a:r>
              <a:rPr lang="en-US" sz="900" u="sng" kern="1200" dirty="0" smtClean="0">
                <a:solidFill>
                  <a:schemeClr val="tx1"/>
                </a:solidFill>
                <a:effectLst/>
                <a:latin typeface="Segoe" pitchFamily="34" charset="0"/>
                <a:ea typeface="+mn-ea"/>
                <a:cs typeface="+mn-cs"/>
              </a:rPr>
              <a:t>6</a:t>
            </a:r>
            <a:r>
              <a:rPr lang="en-US" sz="900" strike="sngStrike" kern="1200" dirty="0" smtClean="0">
                <a:solidFill>
                  <a:schemeClr val="tx1"/>
                </a:solidFill>
                <a:effectLst/>
                <a:latin typeface="Segoe" pitchFamily="34" charset="0"/>
                <a:ea typeface="+mn-ea"/>
                <a:cs typeface="+mn-cs"/>
              </a:rPr>
              <a:t>4</a:t>
            </a:r>
            <a:r>
              <a:rPr lang="en-US" sz="900" kern="1200" dirty="0" smtClean="0">
                <a:solidFill>
                  <a:schemeClr val="tx1"/>
                </a:solidFill>
                <a:effectLst/>
                <a:latin typeface="Segoe" pitchFamily="34" charset="0"/>
                <a:ea typeface="+mn-ea"/>
                <a:cs typeface="+mn-cs"/>
              </a:rPr>
              <a:t>, the focus is on how to plan and design a Microsoft-based Server Consolidation project.</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After completing this module, students will be able to:</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the phases of a Server Consolidation project</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Use the MAP 5.0 Solution Accelerator Toolkit to perform assessments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best practices for Server Consolidation architecture and design</a:t>
            </a:r>
            <a:endParaRPr lang="en-GB" sz="900" kern="1200" dirty="0" smtClean="0">
              <a:solidFill>
                <a:schemeClr val="tx1"/>
              </a:solidFill>
              <a:effectLst/>
              <a:latin typeface="Segoe" pitchFamily="34" charset="0"/>
              <a:ea typeface="+mn-ea"/>
              <a:cs typeface="+mn-cs"/>
            </a:endParaRPr>
          </a:p>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11/7/2011 10:55 AM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Before</a:t>
            </a:r>
            <a:r>
              <a:rPr lang="en-US" baseline="0" dirty="0" smtClean="0"/>
              <a:t> you can perform a server consolidation assessment, you need to define the host hardware that you will using. This includes the CPU, Memory, Storage, and Networking configuration.</a:t>
            </a:r>
          </a:p>
          <a:p>
            <a:endParaRPr lang="en-US" baseline="0" dirty="0" smtClean="0"/>
          </a:p>
          <a:p>
            <a:r>
              <a:rPr lang="en-US" baseline="0" dirty="0" smtClean="0"/>
              <a:t>Once you define a host hardware configuration, you can reuse it for server consolidation analysis.</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32</a:t>
            </a:fld>
            <a:endParaRPr lang="en-US" dirty="0">
              <a:latin typeface="Segoe" pitchFamily="34" charset="0"/>
            </a:endParaRPr>
          </a:p>
        </p:txBody>
      </p:sp>
    </p:spTree>
    <p:extLst>
      <p:ext uri="{BB962C8B-B14F-4D97-AF65-F5344CB8AC3E}">
        <p14:creationId xmlns:p14="http://schemas.microsoft.com/office/powerpoint/2010/main" val="36638109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When you run the server consolidation wizard, there are a series of choices: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Which virtualization platform do you want to use for the server consolidation?</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Which host hardware configuration do you want to use?</a:t>
            </a:r>
            <a:endParaRPr lang="en-GB" sz="900" kern="1200" dirty="0" smtClean="0">
              <a:solidFill>
                <a:schemeClr val="tx1"/>
              </a:solidFill>
              <a:effectLst/>
              <a:latin typeface="Segoe"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pitchFamily="34" charset="0"/>
                <a:ea typeface="+mn-ea"/>
                <a:cs typeface="+mn-cs"/>
              </a:rPr>
              <a:t>What host and guest thresholds do you want to set for the consolidation analysis? </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33</a:t>
            </a:fld>
            <a:endParaRPr lang="en-US" dirty="0">
              <a:latin typeface="Segoe" pitchFamily="34" charset="0"/>
            </a:endParaRPr>
          </a:p>
        </p:txBody>
      </p:sp>
    </p:spTree>
    <p:extLst>
      <p:ext uri="{BB962C8B-B14F-4D97-AF65-F5344CB8AC3E}">
        <p14:creationId xmlns:p14="http://schemas.microsoft.com/office/powerpoint/2010/main" val="9185203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The next set of information required is the list of computers from inventory to use for the server consolidation analysis. Here you can subdivide the computers in the groupings that you want to analyze.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For example, if you want only the computers in the Houston datacenter to be considered for this analysis run, then you must provide the list of only those computers. The inventory and performance database will have the information on all of the computers that have been inventoried to date.</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You have two choices regarding data separation. You can collect all of the servers into a single database and use input files to only select the group you want for analysis, or you can use separate databases to store the server data based on the grouping you want to use for analysis.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If there is a chance that you might want to consolidate multiple locations or set of machines for analysis, then you must have that set of machines in a single database.</a:t>
            </a:r>
            <a:endParaRPr lang="en-GB" sz="900" kern="1200" dirty="0" smtClean="0">
              <a:solidFill>
                <a:schemeClr val="tx1"/>
              </a:solidFill>
              <a:effectLst/>
              <a:latin typeface="Segoe" pitchFamily="34" charset="0"/>
              <a:ea typeface="+mn-ea"/>
              <a:cs typeface="+mn-cs"/>
            </a:endParaRPr>
          </a:p>
          <a:p>
            <a:endParaRPr lang="en-US" baseline="0" dirty="0" smtClean="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34</a:t>
            </a:fld>
            <a:endParaRPr lang="en-US" dirty="0">
              <a:latin typeface="Segoe" pitchFamily="34" charset="0"/>
            </a:endParaRPr>
          </a:p>
        </p:txBody>
      </p:sp>
    </p:spTree>
    <p:extLst>
      <p:ext uri="{BB962C8B-B14F-4D97-AF65-F5344CB8AC3E}">
        <p14:creationId xmlns:p14="http://schemas.microsoft.com/office/powerpoint/2010/main" val="37450654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Once a server consolidation analysis has been completed, the MAP tool will provide a summary of the consolidation analysis. In order to get the information out of the MAP tool into a usable format, you can use the Generate Report/Proposal option.</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information is very useful data to understand if the consolidation can meet the goals that you set out for the project or if you need to adjust some aspect of the host configuration or set of servers that you are using for the consolidation analysis. </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35</a:t>
            </a:fld>
            <a:endParaRPr lang="en-US" dirty="0">
              <a:latin typeface="Segoe" pitchFamily="34" charset="0"/>
            </a:endParaRPr>
          </a:p>
        </p:txBody>
      </p:sp>
    </p:spTree>
    <p:extLst>
      <p:ext uri="{BB962C8B-B14F-4D97-AF65-F5344CB8AC3E}">
        <p14:creationId xmlns:p14="http://schemas.microsoft.com/office/powerpoint/2010/main" val="40226763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This is an example of a proposal that details the analysis performed, the analysis results and recommendations, and information about the number of hosts recommended and how the virtual machines are placed on each host.</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addition, the consolidation report provides an Excel spreadsheet with all the performance information and a summary of the workload consolidation by host.</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If you make any changes to the group of server and re-run the analysis, you have to rerun the proposal and reports again.</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36</a:t>
            </a:fld>
            <a:endParaRPr lang="en-US" dirty="0">
              <a:latin typeface="Segoe" pitchFamily="34" charset="0"/>
            </a:endParaRPr>
          </a:p>
        </p:txBody>
      </p:sp>
    </p:spTree>
    <p:extLst>
      <p:ext uri="{BB962C8B-B14F-4D97-AF65-F5344CB8AC3E}">
        <p14:creationId xmlns:p14="http://schemas.microsoft.com/office/powerpoint/2010/main" val="14952249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One thing to consider when performing server consolidation analysis, is creating a list of applications and the vendor support status. Not all vendors support software running in a virtual machine. This could be due to missing hardware in the virtual machine environment, lack of testing on the vendor’s part, only specific versions being supported, and so on. </a:t>
            </a: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However, it is your choice to virtualize an application and accept the risk and potential lack of support.</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If you decide to virtualize a non-supported application, make sure that you verify that it performs properly and verify any advanced features that you might want to utilize.</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37</a:t>
            </a:fld>
            <a:endParaRPr lang="en-US" dirty="0">
              <a:latin typeface="Segoe" pitchFamily="34" charset="0"/>
            </a:endParaRPr>
          </a:p>
        </p:txBody>
      </p:sp>
    </p:spTree>
    <p:extLst>
      <p:ext uri="{BB962C8B-B14F-4D97-AF65-F5344CB8AC3E}">
        <p14:creationId xmlns:p14="http://schemas.microsoft.com/office/powerpoint/2010/main" val="4152469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11/7/2011 10:55 AM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38</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lesson provides an overview of a server consolidation project architecture phase.</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39</a:t>
            </a:fld>
            <a:endParaRPr lang="en-US" dirty="0">
              <a:latin typeface="Segoe" pitchFamily="34" charset="0"/>
            </a:endParaRPr>
          </a:p>
        </p:txBody>
      </p:sp>
    </p:spTree>
    <p:extLst>
      <p:ext uri="{BB962C8B-B14F-4D97-AF65-F5344CB8AC3E}">
        <p14:creationId xmlns:p14="http://schemas.microsoft.com/office/powerpoint/2010/main" val="33775945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When planning the architecture for each of the products, you need to plan for the following:</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Base computer hardware capabilities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Network and storage advanced scenarios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Security of the systems, access, and penetration</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High availability of the solution</a:t>
            </a:r>
            <a:endParaRPr lang="en-GB" sz="900" kern="1200" dirty="0" smtClean="0">
              <a:solidFill>
                <a:schemeClr val="tx1"/>
              </a:solidFill>
              <a:effectLst/>
              <a:latin typeface="Segoe"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pitchFamily="34" charset="0"/>
                <a:ea typeface="+mn-ea"/>
                <a:cs typeface="+mn-cs"/>
              </a:rPr>
              <a:t>Business continuity of the solution</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40</a:t>
            </a:fld>
            <a:endParaRPr lang="en-US" dirty="0">
              <a:latin typeface="Segoe" pitchFamily="34" charset="0"/>
            </a:endParaRPr>
          </a:p>
        </p:txBody>
      </p:sp>
    </p:spTree>
    <p:extLst>
      <p:ext uri="{BB962C8B-B14F-4D97-AF65-F5344CB8AC3E}">
        <p14:creationId xmlns:p14="http://schemas.microsoft.com/office/powerpoint/2010/main" val="16873045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Server consolidation involves combining workloads from physical servers to run on a single computer</a:t>
            </a:r>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While most server consolidation happens in data center environments, consolidation</a:t>
            </a:r>
            <a:r>
              <a:rPr lang="en-US" baseline="0" dirty="0" smtClean="0"/>
              <a:t> can also happen in remote offices, or in retail locations where multiple services need to exist</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Benchmarking hardware is just as much an exercise to determine the maximum real performance a compilation of hardware can provide, as making sure that you have it all properly configured to achieve that maximum performance. Just updating a single driver can make a huge difference. Make sure that you have updated all of the firmware of the components and test each component individually (network, disk, processor, etc) and then test them as a unit.</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Once you have this information on how the system performs under load you can get a better sense of how many hosts you will need to consolidate.</a:t>
            </a:r>
            <a:endParaRPr lang="en-US" dirty="0" smtClean="0"/>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41</a:t>
            </a:fld>
            <a:endParaRPr lang="en-US" dirty="0">
              <a:latin typeface="Segoe" pitchFamily="34" charset="0"/>
            </a:endParaRPr>
          </a:p>
        </p:txBody>
      </p:sp>
    </p:spTree>
    <p:extLst>
      <p:ext uri="{BB962C8B-B14F-4D97-AF65-F5344CB8AC3E}">
        <p14:creationId xmlns:p14="http://schemas.microsoft.com/office/powerpoint/2010/main" val="2790337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Envisioning is the first step in a successful server consolidation project. During envisioning, an initial project team should focus on the following items: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Defining the vision behind the project</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Identifying the specific problems to solve with virtualization</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Establishing and obtaining consensus for the project scope</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Establishing the project team, roles, and responsibilities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Determining project risks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goal of the envisioning phase is to produce a set of deliverables that defines the project, helps justify the project, and establishes a preliminary budget for labor and resources. These deliverables will typically be the basis on which the project will be approved and will allow it to continue on to the next phase</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a:t>
            </a:fld>
            <a:endParaRPr lang="en-US" dirty="0">
              <a:latin typeface="Segoe" pitchFamily="34" charset="0"/>
            </a:endParaRPr>
          </a:p>
        </p:txBody>
      </p:sp>
    </p:spTree>
    <p:extLst>
      <p:ext uri="{BB962C8B-B14F-4D97-AF65-F5344CB8AC3E}">
        <p14:creationId xmlns:p14="http://schemas.microsoft.com/office/powerpoint/2010/main" val="5945593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All hypervisors have overhead.</a:t>
            </a:r>
            <a:r>
              <a:rPr lang="en-US" baseline="0" dirty="0" smtClean="0"/>
              <a:t> You are better off reserving more than it really requires and having a reserve in the system, than under estimating and ending up with poor performance or worse system crashes and loss of data.</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42</a:t>
            </a:fld>
            <a:endParaRPr lang="en-US" dirty="0">
              <a:latin typeface="Segoe" pitchFamily="34" charset="0"/>
            </a:endParaRPr>
          </a:p>
        </p:txBody>
      </p:sp>
    </p:spTree>
    <p:extLst>
      <p:ext uri="{BB962C8B-B14F-4D97-AF65-F5344CB8AC3E}">
        <p14:creationId xmlns:p14="http://schemas.microsoft.com/office/powerpoint/2010/main" val="27030535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Architecture recommendations are focused on performance of the system and maximizing the consolidation ratio of VMs per host. There may be cost considerations that alter these recommendations.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For example, while maximizing the RAM in a machine allows you to achieve a higher consolidation ratio for a specific host, the cost of the larger RAM chips might make using more hosts with less RAM more cost effective.</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43</a:t>
            </a:fld>
            <a:endParaRPr lang="en-US" dirty="0">
              <a:latin typeface="Segoe" pitchFamily="34" charset="0"/>
            </a:endParaRPr>
          </a:p>
        </p:txBody>
      </p:sp>
    </p:spTree>
    <p:extLst>
      <p:ext uri="{BB962C8B-B14F-4D97-AF65-F5344CB8AC3E}">
        <p14:creationId xmlns:p14="http://schemas.microsoft.com/office/powerpoint/2010/main" val="14262707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Depending on your approach, defining VM hardware profiles can help you define host hardware requirements.  If you are trying to achieve a specific consolidation ratio, then knowing the standard VM template configuration will allow you to define the minimum size requirements of the virtualization host. Once you decide on the host hardware configuration, then the VM template will allow you to understand the maximum consolidation ration that the host can achieve. </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44</a:t>
            </a:fld>
            <a:endParaRPr lang="en-US" dirty="0">
              <a:latin typeface="Segoe" pitchFamily="34" charset="0"/>
            </a:endParaRPr>
          </a:p>
        </p:txBody>
      </p:sp>
    </p:spTree>
    <p:extLst>
      <p:ext uri="{BB962C8B-B14F-4D97-AF65-F5344CB8AC3E}">
        <p14:creationId xmlns:p14="http://schemas.microsoft.com/office/powerpoint/2010/main" val="42457246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When you define VM profiles, you will probably need to define multiple profiles to meet the needs of different server configurations. In this example, three profile size options are defined. If VM-VM clustering is required you should probably define another profile for that purpose.</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45</a:t>
            </a:fld>
            <a:endParaRPr lang="en-US" dirty="0">
              <a:latin typeface="Segoe" pitchFamily="34" charset="0"/>
            </a:endParaRPr>
          </a:p>
        </p:txBody>
      </p:sp>
    </p:spTree>
    <p:extLst>
      <p:ext uri="{BB962C8B-B14F-4D97-AF65-F5344CB8AC3E}">
        <p14:creationId xmlns:p14="http://schemas.microsoft.com/office/powerpoint/2010/main" val="26393420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If you are utilizing a version of Hyper-V prior to R2 SP1, to optimize consolidation ratios of VMs per host you need to use the maximum memory utilization numbers from the performance information and set that as the amount of RAM you assign the server.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If you are leveraging the dynamic memory capabilities of R2 SP1, you can also determine the minimum and maximum memory that the VM will require and define that in the hardware profile to optimize the RAM utilization.</a:t>
            </a:r>
            <a:endParaRPr lang="en-GB" sz="900" kern="1200" dirty="0" smtClean="0">
              <a:solidFill>
                <a:schemeClr val="tx1"/>
              </a:solidFill>
              <a:effectLst/>
              <a:latin typeface="Segoe" pitchFamily="34" charset="0"/>
              <a:ea typeface="+mn-ea"/>
              <a:cs typeface="+mn-cs"/>
            </a:endParaRPr>
          </a:p>
          <a:p>
            <a:endParaRPr lang="en-US" baseline="0" dirty="0" smtClean="0"/>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46</a:t>
            </a:fld>
            <a:endParaRPr lang="en-US" dirty="0">
              <a:latin typeface="Segoe" pitchFamily="34" charset="0"/>
            </a:endParaRPr>
          </a:p>
        </p:txBody>
      </p:sp>
    </p:spTree>
    <p:extLst>
      <p:ext uri="{BB962C8B-B14F-4D97-AF65-F5344CB8AC3E}">
        <p14:creationId xmlns:p14="http://schemas.microsoft.com/office/powerpoint/2010/main" val="7912684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Benchmarking is an art as well as a science.</a:t>
            </a:r>
            <a:r>
              <a:rPr lang="en-US" baseline="0" dirty="0" smtClean="0"/>
              <a:t>  There are two main approaches to benchmarking</a:t>
            </a:r>
          </a:p>
          <a:p>
            <a:endParaRPr lang="en-US" baseline="0" dirty="0" smtClean="0"/>
          </a:p>
          <a:p>
            <a:pPr marL="228600" indent="-228600">
              <a:buAutoNum type="arabicParenR"/>
            </a:pPr>
            <a:r>
              <a:rPr lang="en-US" baseline="0" dirty="0" smtClean="0"/>
              <a:t>Use defined benchmarking tools</a:t>
            </a:r>
          </a:p>
          <a:p>
            <a:pPr marL="228600" indent="-228600">
              <a:buAutoNum type="arabicParenR"/>
            </a:pPr>
            <a:r>
              <a:rPr lang="en-US" baseline="0" dirty="0" smtClean="0"/>
              <a:t>Use real world loads during benchmarking</a:t>
            </a:r>
          </a:p>
          <a:p>
            <a:pPr marL="228600" indent="-228600">
              <a:buAutoNum type="arabicParenR"/>
            </a:pPr>
            <a:endParaRPr lang="en-US" baseline="0" dirty="0" smtClean="0"/>
          </a:p>
          <a:p>
            <a:pPr marL="0" indent="0">
              <a:buNone/>
            </a:pPr>
            <a:r>
              <a:rPr lang="en-US" baseline="0" dirty="0" smtClean="0"/>
              <a:t>Using defined tools makes it much easier to benchmark and takes less time to setup. But they are also not typical of what a corporate load might look like. So while you might perform a set of tests, they might now </a:t>
            </a:r>
            <a:r>
              <a:rPr lang="en-US" baseline="0" dirty="0" smtClean="0"/>
              <a:t>accurately </a:t>
            </a:r>
            <a:r>
              <a:rPr lang="en-US" baseline="0" dirty="0" smtClean="0"/>
              <a:t>represent your environment.</a:t>
            </a:r>
          </a:p>
          <a:p>
            <a:pPr marL="0" indent="0">
              <a:buNone/>
            </a:pPr>
            <a:endParaRPr lang="en-US" baseline="0" dirty="0" smtClean="0"/>
          </a:p>
          <a:p>
            <a:pPr marL="0" indent="0">
              <a:buNone/>
            </a:pPr>
            <a:r>
              <a:rPr lang="en-US" baseline="0" dirty="0" smtClean="0"/>
              <a:t>Using real world loads to benchmark will provide much better consolidation workload evaluation, but it typically requires time to develop the test and figure out how to scale it to represent multiple servers. It also typically requires more infrastructure to create the load.</a:t>
            </a:r>
          </a:p>
          <a:p>
            <a:pPr marL="0" indent="0">
              <a:buNone/>
            </a:pPr>
            <a:endParaRPr lang="en-US" baseline="0" dirty="0" smtClean="0"/>
          </a:p>
          <a:p>
            <a:r>
              <a:rPr lang="en-US" sz="900" kern="1200" dirty="0" smtClean="0">
                <a:solidFill>
                  <a:schemeClr val="tx1"/>
                </a:solidFill>
                <a:effectLst/>
                <a:latin typeface="Segoe" pitchFamily="34" charset="0"/>
                <a:ea typeface="+mn-ea"/>
                <a:cs typeface="+mn-cs"/>
              </a:rPr>
              <a:t>If you use tools like the Exchange Load Stress tool, then you can simulate real world loads and be able to easily reproduce the tests.</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47</a:t>
            </a:fld>
            <a:endParaRPr lang="en-US" dirty="0">
              <a:latin typeface="Segoe" pitchFamily="34" charset="0"/>
            </a:endParaRPr>
          </a:p>
        </p:txBody>
      </p:sp>
    </p:spTree>
    <p:extLst>
      <p:ext uri="{BB962C8B-B14F-4D97-AF65-F5344CB8AC3E}">
        <p14:creationId xmlns:p14="http://schemas.microsoft.com/office/powerpoint/2010/main" val="37352670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lesson covers best practices and recommendations for network and storage configurations during a server consolidation project.</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48</a:t>
            </a:fld>
            <a:endParaRPr lang="en-US" dirty="0">
              <a:latin typeface="Segoe" pitchFamily="34" charset="0"/>
            </a:endParaRPr>
          </a:p>
        </p:txBody>
      </p:sp>
    </p:spTree>
    <p:extLst>
      <p:ext uri="{BB962C8B-B14F-4D97-AF65-F5344CB8AC3E}">
        <p14:creationId xmlns:p14="http://schemas.microsoft.com/office/powerpoint/2010/main" val="20012375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Proper isolation of network traffic is key to achieving performance goals. Dedicating NICs for specific purposes not only isolates the traffic, but can also simplify the troubleshooting of network issues.</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Leveraging NICs with multiple ports per card will help to achieve the required number of network adapters. If you are leveraging more than a single NIC for a traffic type, say iSCSI for example, it is best to leverage ports from different NICs to achieve better fault tolerance in the event of a multi-port network adapter failure.</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Make sure that only the management NIC has been enabled for management traffic so you can get to the machine in the case of high network utilization or incorrect network configuration.</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Remember that if you are forming host clusters, that cluster traffic will flow across the management NIC and Live Migration NIC.</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NIC teaming allows you to combine multiple NICs together, but ensure that you are using the latest teaming drivers from the OEM.</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49</a:t>
            </a:fld>
            <a:endParaRPr lang="en-US" dirty="0">
              <a:latin typeface="Segoe" pitchFamily="34" charset="0"/>
            </a:endParaRPr>
          </a:p>
        </p:txBody>
      </p:sp>
    </p:spTree>
    <p:extLst>
      <p:ext uri="{BB962C8B-B14F-4D97-AF65-F5344CB8AC3E}">
        <p14:creationId xmlns:p14="http://schemas.microsoft.com/office/powerpoint/2010/main" val="15046136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When planning storage infrastructure, you have to consider the architecture of the virtualization host and the virtual machines..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host architecture will require storage for the actual host system, storage for the VMs that the host is running, and storage for things like clustering</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host requires storage for the root partition and storage for virtual machines that are created in the default storage location. You also need to maintain storage for logs, memory dumps, and temporary file storage.</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In addition to the host, you need storage defined for the VMs virtual disk files, or connectivity to network based storage solutions like iSCSI or NAS. VMs will need storage for the actual virtual disks, any snapshots that might be taken, and any differential disk files.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50</a:t>
            </a:fld>
            <a:endParaRPr lang="en-US" dirty="0">
              <a:latin typeface="Segoe" pitchFamily="34" charset="0"/>
            </a:endParaRPr>
          </a:p>
        </p:txBody>
      </p:sp>
    </p:spTree>
    <p:extLst>
      <p:ext uri="{BB962C8B-B14F-4D97-AF65-F5344CB8AC3E}">
        <p14:creationId xmlns:p14="http://schemas.microsoft.com/office/powerpoint/2010/main" val="35059977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The root partition requires storage for the boot OS files, logs, pagefile, memory dumps, and so on.  To provide fault tolerance, leverage two disks in a RAID 1 mirror configuration so that the loss of a single disk does not cause the system to crash.</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Unless you change the default configuration of Hyper-V, the system disk will be used for storing virtual machine files. This is not a recommended storage approach for Hyper-V hosts because it is possible to use all of the system disk space.</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51</a:t>
            </a:fld>
            <a:endParaRPr lang="en-US" dirty="0">
              <a:latin typeface="Segoe" pitchFamily="34" charset="0"/>
            </a:endParaRPr>
          </a:p>
        </p:txBody>
      </p:sp>
    </p:spTree>
    <p:extLst>
      <p:ext uri="{BB962C8B-B14F-4D97-AF65-F5344CB8AC3E}">
        <p14:creationId xmlns:p14="http://schemas.microsoft.com/office/powerpoint/2010/main" val="876211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Although it is often tempting to jump directly into the design and implementation of a solution, in all but the simplest environments, following a more rigorous project plan will help to ensure a successful server virtualization infrastructure deployment.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first step to complete is to define the vision statement for the project and help focus the team around the main goals. A vision statement defines the desired end state of your environment after the project is complete. Vision statements should be concise—typically, a single sentence, and never more than two paragraphs long. All team members should be involved when developing the vision statement to ensure that it is a shared vision and that it covers the intended goals. A good vision statement builds trust and focus between the team technical members and executive sponsors. Vision statements should also attempt to provide the team with positive motivation and offer context for decision making.</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7</a:t>
            </a:fld>
            <a:endParaRPr lang="en-US" dirty="0">
              <a:latin typeface="Segoe" pitchFamily="34" charset="0"/>
            </a:endParaRPr>
          </a:p>
        </p:txBody>
      </p:sp>
    </p:spTree>
    <p:extLst>
      <p:ext uri="{BB962C8B-B14F-4D97-AF65-F5344CB8AC3E}">
        <p14:creationId xmlns:p14="http://schemas.microsoft.com/office/powerpoint/2010/main" val="37414893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Pass-through disks</a:t>
            </a:r>
            <a:r>
              <a:rPr lang="en-US" baseline="0" dirty="0" smtClean="0"/>
              <a:t> are volumes that have to be initialized by the host OS, but are not accessible by the Host OS.</a:t>
            </a:r>
            <a:endParaRPr lang="en-US" dirty="0" smtClean="0"/>
          </a:p>
          <a:p>
            <a:endParaRPr lang="en-US" dirty="0" smtClean="0"/>
          </a:p>
          <a:p>
            <a:r>
              <a:rPr lang="en-US" dirty="0" smtClean="0"/>
              <a:t>Performance of pass-through, fixed and dynamic disks are very close, differencing</a:t>
            </a:r>
            <a:r>
              <a:rPr lang="en-US" baseline="0" dirty="0" smtClean="0"/>
              <a:t> a little slower</a:t>
            </a:r>
          </a:p>
          <a:p>
            <a:endParaRPr lang="en-US" baseline="0" dirty="0" smtClean="0"/>
          </a:p>
          <a:p>
            <a:r>
              <a:rPr lang="en-US" baseline="0" dirty="0" smtClean="0"/>
              <a:t>For maximum performance use pass through disks</a:t>
            </a:r>
          </a:p>
          <a:p>
            <a:r>
              <a:rPr lang="en-US" baseline="0" dirty="0" smtClean="0"/>
              <a:t>For maximum performance + flexibility use fixed disks</a:t>
            </a:r>
          </a:p>
          <a:p>
            <a:r>
              <a:rPr lang="en-US" baseline="0" dirty="0" smtClean="0"/>
              <a:t>For maximum performance + flexibility + low disk space use dynamic</a:t>
            </a:r>
          </a:p>
          <a:p>
            <a:endParaRPr lang="en-US" baseline="0" dirty="0" smtClean="0"/>
          </a:p>
          <a:p>
            <a:r>
              <a:rPr lang="en-US" baseline="0" dirty="0" smtClean="0"/>
              <a:t>Need to plan for snapshot file storage when sizing the disk architecture</a:t>
            </a:r>
          </a:p>
          <a:p>
            <a:endParaRPr lang="en-US" baseline="0" dirty="0" smtClean="0"/>
          </a:p>
          <a:p>
            <a:r>
              <a:rPr lang="en-US" baseline="0" dirty="0" smtClean="0"/>
              <a:t>Store your ISO files on a disk other than the VM storage</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52</a:t>
            </a:fld>
            <a:endParaRPr lang="en-US" dirty="0">
              <a:latin typeface="Segoe" pitchFamily="34" charset="0"/>
            </a:endParaRPr>
          </a:p>
        </p:txBody>
      </p:sp>
    </p:spTree>
    <p:extLst>
      <p:ext uri="{BB962C8B-B14F-4D97-AF65-F5344CB8AC3E}">
        <p14:creationId xmlns:p14="http://schemas.microsoft.com/office/powerpoint/2010/main" val="21594954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smtClean="0"/>
          </a:p>
          <a:p>
            <a:endParaRPr lang="en-US" dirty="0" smtClean="0"/>
          </a:p>
          <a:p>
            <a:r>
              <a:rPr lang="en-US" dirty="0" smtClean="0"/>
              <a:t>Shared Storage – single LUN per</a:t>
            </a:r>
            <a:r>
              <a:rPr lang="en-US" baseline="0" dirty="0" smtClean="0"/>
              <a:t> VM</a:t>
            </a:r>
          </a:p>
          <a:p>
            <a:endParaRPr lang="en-US" baseline="0" dirty="0" smtClean="0"/>
          </a:p>
          <a:p>
            <a:pPr marL="171450" indent="-171450">
              <a:buFontTx/>
              <a:buChar char="-"/>
            </a:pPr>
            <a:r>
              <a:rPr lang="en-US" baseline="0" dirty="0" smtClean="0"/>
              <a:t>Drive letter limit will restrict how many VMs per node</a:t>
            </a:r>
          </a:p>
          <a:p>
            <a:pPr marL="171450" indent="-171450">
              <a:buFontTx/>
              <a:buChar char="-"/>
            </a:pPr>
            <a:r>
              <a:rPr lang="en-US" baseline="0" dirty="0" smtClean="0"/>
              <a:t>Can use Volume GUIDs to get around drive letter limit</a:t>
            </a:r>
          </a:p>
          <a:p>
            <a:pPr marL="171450" indent="-171450">
              <a:buFontTx/>
              <a:buChar char="-"/>
            </a:pPr>
            <a:r>
              <a:rPr lang="en-US" baseline="0" dirty="0" smtClean="0"/>
              <a:t>Can only have a single VM per LUN for single VM failover</a:t>
            </a:r>
          </a:p>
          <a:p>
            <a:pPr marL="171450" indent="-171450">
              <a:buFontTx/>
              <a:buChar char="-"/>
            </a:pPr>
            <a:r>
              <a:rPr lang="en-US" baseline="0" dirty="0" smtClean="0"/>
              <a:t>Lots of work to setup LUN for each VM</a:t>
            </a:r>
          </a:p>
          <a:p>
            <a:pPr marL="171450" indent="-171450">
              <a:buFontTx/>
              <a:buChar char="-"/>
            </a:pPr>
            <a:endParaRPr lang="en-US" baseline="0" dirty="0" smtClean="0"/>
          </a:p>
          <a:p>
            <a:pPr marL="0" indent="0">
              <a:buFontTx/>
              <a:buNone/>
            </a:pPr>
            <a:r>
              <a:rPr lang="en-US" baseline="0" dirty="0" smtClean="0"/>
              <a:t>Using CSVs</a:t>
            </a:r>
          </a:p>
          <a:p>
            <a:pPr marL="0" indent="0">
              <a:buFontTx/>
              <a:buNone/>
            </a:pPr>
            <a:endParaRPr lang="en-US" baseline="0" dirty="0" smtClean="0"/>
          </a:p>
          <a:p>
            <a:pPr marL="171450" indent="-171450">
              <a:buFontTx/>
              <a:buChar char="-"/>
            </a:pPr>
            <a:r>
              <a:rPr lang="en-US" baseline="0" dirty="0" smtClean="0"/>
              <a:t>Single large LUN that can be shared by all the cluster nodes</a:t>
            </a:r>
          </a:p>
          <a:p>
            <a:pPr marL="171450" indent="-171450">
              <a:buFontTx/>
              <a:buChar char="-"/>
            </a:pPr>
            <a:r>
              <a:rPr lang="en-US" dirty="0" smtClean="0"/>
              <a:t>Can</a:t>
            </a:r>
            <a:r>
              <a:rPr lang="en-US" baseline="0" dirty="0" smtClean="0"/>
              <a:t> store multiple VMs per LUN</a:t>
            </a:r>
          </a:p>
          <a:p>
            <a:pPr marL="171450" indent="-171450">
              <a:buFontTx/>
              <a:buChar char="-"/>
            </a:pPr>
            <a:r>
              <a:rPr lang="en-US" baseline="0" dirty="0" smtClean="0"/>
              <a:t>Can failover single VM at a time</a:t>
            </a:r>
          </a:p>
          <a:p>
            <a:pPr marL="171450" indent="-171450">
              <a:buFontTx/>
              <a:buChar char="-"/>
            </a:pPr>
            <a:r>
              <a:rPr lang="en-US" baseline="0" dirty="0" smtClean="0"/>
              <a:t>Simplifies LUN creation and management</a:t>
            </a:r>
          </a:p>
          <a:p>
            <a:pPr marL="171450" indent="-171450">
              <a:buFontTx/>
              <a:buChar char="-"/>
            </a:pPr>
            <a:r>
              <a:rPr lang="en-US" baseline="0" dirty="0" smtClean="0"/>
              <a:t>Create large TB size LUNS</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53</a:t>
            </a:fld>
            <a:endParaRPr lang="en-US" dirty="0">
              <a:latin typeface="Segoe" pitchFamily="34" charset="0"/>
            </a:endParaRPr>
          </a:p>
        </p:txBody>
      </p:sp>
    </p:spTree>
    <p:extLst>
      <p:ext uri="{BB962C8B-B14F-4D97-AF65-F5344CB8AC3E}">
        <p14:creationId xmlns:p14="http://schemas.microsoft.com/office/powerpoint/2010/main" val="37974632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DAS </a:t>
            </a:r>
          </a:p>
          <a:p>
            <a:pPr marL="171450" indent="-171450">
              <a:buFontTx/>
              <a:buChar char="-"/>
            </a:pPr>
            <a:r>
              <a:rPr lang="en-US" dirty="0" smtClean="0"/>
              <a:t>the best choice for remote offices where there</a:t>
            </a:r>
            <a:r>
              <a:rPr lang="en-US" baseline="0" dirty="0" smtClean="0"/>
              <a:t> is only one or two servers</a:t>
            </a:r>
          </a:p>
          <a:p>
            <a:endParaRPr lang="en-US" dirty="0" smtClean="0"/>
          </a:p>
          <a:p>
            <a:r>
              <a:rPr lang="en-US" dirty="0" smtClean="0"/>
              <a:t>iSCSI</a:t>
            </a:r>
          </a:p>
          <a:p>
            <a:pPr marL="171450" indent="-171450">
              <a:buFontTx/>
              <a:buChar char="-"/>
            </a:pPr>
            <a:r>
              <a:rPr lang="en-US" dirty="0" smtClean="0"/>
              <a:t>Can be used anywhere</a:t>
            </a:r>
          </a:p>
          <a:p>
            <a:pPr marL="171450" indent="-171450">
              <a:buFontTx/>
              <a:buChar char="-"/>
            </a:pPr>
            <a:r>
              <a:rPr lang="en-US" dirty="0" smtClean="0"/>
              <a:t>Best if you dedicate networking for iSCSI traffic</a:t>
            </a:r>
          </a:p>
          <a:p>
            <a:pPr marL="171450" indent="-171450">
              <a:buFontTx/>
              <a:buChar char="-"/>
            </a:pPr>
            <a:r>
              <a:rPr lang="en-US" dirty="0" smtClean="0"/>
              <a:t>Best</a:t>
            </a:r>
            <a:r>
              <a:rPr lang="en-US" baseline="0" dirty="0" smtClean="0"/>
              <a:t> if you leverage 10 GigE</a:t>
            </a:r>
          </a:p>
          <a:p>
            <a:pPr marL="171450" indent="-171450">
              <a:buFontTx/>
              <a:buChar char="-"/>
            </a:pPr>
            <a:r>
              <a:rPr lang="en-US" dirty="0" smtClean="0"/>
              <a:t>MPIO</a:t>
            </a:r>
            <a:r>
              <a:rPr lang="en-US" baseline="0" dirty="0" smtClean="0"/>
              <a:t> is required to get the same fault tolerance as a SAN</a:t>
            </a:r>
          </a:p>
          <a:p>
            <a:pPr marL="171450" indent="-171450">
              <a:buFontTx/>
              <a:buChar char="-"/>
            </a:pPr>
            <a:endParaRPr lang="en-US" baseline="0" dirty="0" smtClean="0"/>
          </a:p>
          <a:p>
            <a:pPr marL="0" indent="0">
              <a:buFontTx/>
              <a:buNone/>
            </a:pPr>
            <a:r>
              <a:rPr lang="en-US" baseline="0" dirty="0" smtClean="0"/>
              <a:t>SAN</a:t>
            </a:r>
          </a:p>
          <a:p>
            <a:pPr marL="171450" indent="-171450">
              <a:buFontTx/>
              <a:buChar char="-"/>
            </a:pPr>
            <a:r>
              <a:rPr lang="en-US" baseline="0" dirty="0" smtClean="0"/>
              <a:t>The typical high end standard for enterprise storage</a:t>
            </a:r>
          </a:p>
          <a:p>
            <a:pPr marL="171450" indent="-171450">
              <a:buFontTx/>
              <a:buChar char="-"/>
            </a:pPr>
            <a:r>
              <a:rPr lang="en-US" baseline="0" dirty="0" smtClean="0"/>
              <a:t>Tiering and thin provisioning make is more cost effective now</a:t>
            </a:r>
          </a:p>
          <a:p>
            <a:pPr marL="171450" indent="-171450">
              <a:buFontTx/>
              <a:buChar char="-"/>
            </a:pPr>
            <a:r>
              <a:rPr lang="en-US" baseline="0" dirty="0" smtClean="0"/>
              <a:t>Leverage 8GB FC if you can afford it</a:t>
            </a:r>
          </a:p>
          <a:p>
            <a:pPr marL="171450" indent="-171450">
              <a:buFontTx/>
              <a:buChar char="-"/>
            </a:pPr>
            <a:r>
              <a:rPr lang="en-US" dirty="0" smtClean="0"/>
              <a:t>Build</a:t>
            </a:r>
            <a:r>
              <a:rPr lang="en-US" baseline="0" dirty="0" smtClean="0"/>
              <a:t> RAID 10 arrays with lots of spindles to get best performance</a:t>
            </a: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54</a:t>
            </a:fld>
            <a:endParaRPr lang="en-US" dirty="0">
              <a:latin typeface="Segoe" pitchFamily="34" charset="0"/>
            </a:endParaRPr>
          </a:p>
        </p:txBody>
      </p:sp>
    </p:spTree>
    <p:extLst>
      <p:ext uri="{BB962C8B-B14F-4D97-AF65-F5344CB8AC3E}">
        <p14:creationId xmlns:p14="http://schemas.microsoft.com/office/powerpoint/2010/main" val="5966728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11/7/2011 10:55 AM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55</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lesson covers security best practices and recommendations for a server consolidation project.</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56</a:t>
            </a:fld>
            <a:endParaRPr lang="en-US" dirty="0">
              <a:latin typeface="Segoe" pitchFamily="34" charset="0"/>
            </a:endParaRPr>
          </a:p>
        </p:txBody>
      </p:sp>
    </p:spTree>
    <p:extLst>
      <p:ext uri="{BB962C8B-B14F-4D97-AF65-F5344CB8AC3E}">
        <p14:creationId xmlns:p14="http://schemas.microsoft.com/office/powerpoint/2010/main" val="13111372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The Hyper-V microkernel architecture is designed to isolate the parent partition from the child partitions to prevent security attacks and compromises of the system. In addition, the driver model is designed to prevent poorly written drivers from crashing the parent partition. This is accomplished by having the drivers run outside the kernel in user mode. All activities are isolated to the appropriate partition and hardware virtualization is utilized to increase performance and increase the security of certain actions. </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57</a:t>
            </a:fld>
            <a:endParaRPr lang="en-US" dirty="0">
              <a:latin typeface="Segoe" pitchFamily="34" charset="0"/>
            </a:endParaRPr>
          </a:p>
        </p:txBody>
      </p:sp>
    </p:spTree>
    <p:extLst>
      <p:ext uri="{BB962C8B-B14F-4D97-AF65-F5344CB8AC3E}">
        <p14:creationId xmlns:p14="http://schemas.microsoft.com/office/powerpoint/2010/main" val="40268991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While the Hyper-V architecture provides a secure building block, other best practices should be followed to achieve the smallest attack surface for your Hyper-V servers:</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Leveraging Server Core to reduce the number of services and components that can attacked</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Patching the Hyper-V systems with critical OS security patches at a minimum to plug known issues</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Securing the physical hardware behind a locked door and restricting access to the systems to help prevent system theft, system compromise, and unplanned outages</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Setting a standard that applications that do not assist in managing the Hyper-V host will be loaded in the management partition</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Using role based security to provide controlled access</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Leveraging technologies like BitLocker on systems that cannot be behind lock and key</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effectLst/>
                <a:latin typeface="Segoe" pitchFamily="34" charset="0"/>
                <a:ea typeface="+mn-ea"/>
                <a:cs typeface="+mn-cs"/>
              </a:rPr>
              <a:t>Configuring antivirus tools on the Hyper-V hosts to prevent Hyper-V resource from being scanned</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58</a:t>
            </a:fld>
            <a:endParaRPr lang="en-US" dirty="0">
              <a:latin typeface="Segoe" pitchFamily="34" charset="0"/>
            </a:endParaRPr>
          </a:p>
        </p:txBody>
      </p:sp>
    </p:spTree>
    <p:extLst>
      <p:ext uri="{BB962C8B-B14F-4D97-AF65-F5344CB8AC3E}">
        <p14:creationId xmlns:p14="http://schemas.microsoft.com/office/powerpoint/2010/main" val="38002049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In addition to securing the host, you must also consider the security best practices for the virtual machine. Just like a physical server, you need to protect the hard disks of a virtual machine from theft. That involves applying appropriate security access controls at the host level where the VHDs are stored as well as controlling access to the files on the virtual hard disks.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Just like a physical server you need to keep the virtual machines properly patched, leverage firewalls and intrusion protection solutions to protect from network attacks, and ensure that virtual machines are using the latest drivers.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Hardening the guest OS from attack by turning off unnecessary services or changing default ports for known services is also a best practice that should be followed.</a:t>
            </a:r>
            <a:r>
              <a:rPr lang="en-US" sz="900" b="1"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59</a:t>
            </a:fld>
            <a:endParaRPr lang="en-US" dirty="0">
              <a:latin typeface="Segoe" pitchFamily="34" charset="0"/>
            </a:endParaRPr>
          </a:p>
        </p:txBody>
      </p:sp>
    </p:spTree>
    <p:extLst>
      <p:ext uri="{BB962C8B-B14F-4D97-AF65-F5344CB8AC3E}">
        <p14:creationId xmlns:p14="http://schemas.microsoft.com/office/powerpoint/2010/main" val="108115716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Domain isolation using IPSec enables IT administrators to restrict TCP/IP communications of domain members that are trusted computers. With domain isolation, only systems that are members of trusted domains are allowed to make connections across the network.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Active Directory Group Policy centrally manages the access controls for network logon rights. Nearly all TCP/IP network connections can be secured without application changes, because Internet Protocol security (IPSec) works at the network layer below the application layer to provide authentication and per-packet security, end-to-end between computers. Network traffic can be authenticated, or authenticated and encrypted, in a variety of customizable scenarios.</a:t>
            </a:r>
            <a:r>
              <a:rPr lang="en-US" sz="900" b="1"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60</a:t>
            </a:fld>
            <a:endParaRPr lang="en-US" dirty="0">
              <a:latin typeface="Segoe" pitchFamily="34" charset="0"/>
            </a:endParaRPr>
          </a:p>
        </p:txBody>
      </p:sp>
    </p:spTree>
    <p:extLst>
      <p:ext uri="{BB962C8B-B14F-4D97-AF65-F5344CB8AC3E}">
        <p14:creationId xmlns:p14="http://schemas.microsoft.com/office/powerpoint/2010/main" val="139110130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While domain isolation using IPSec limits communications to only domain members and trusted domain members, you may want to further restrict communications between trusted domain members. Leveraging server isolation using IPSec, you can restrict which trusted domain members can communicate with each other.</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This can be used to restrict which machines can access the Hyper-V management console over the management NIC. It also encrypts the communication over the wire to prevent sniffing of network traffic.</a:t>
            </a:r>
            <a:r>
              <a:rPr lang="en-US" sz="900" b="1"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61</a:t>
            </a:fld>
            <a:endParaRPr lang="en-US" dirty="0">
              <a:latin typeface="Segoe" pitchFamily="34" charset="0"/>
            </a:endParaRPr>
          </a:p>
        </p:txBody>
      </p:sp>
    </p:spTree>
    <p:extLst>
      <p:ext uri="{BB962C8B-B14F-4D97-AF65-F5344CB8AC3E}">
        <p14:creationId xmlns:p14="http://schemas.microsoft.com/office/powerpoint/2010/main" val="3690016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Defining the problems you are trying to solve with your server consolidation project also helps bring clarity to the vision and scope of the project. The problem statements should include both technical and business problems that you are experiencing within your company. By including both types of problems, you will ensure that all aspects of your business are considered during the planning and design phase. </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Problem statements should include a description that identifies the problem in a quantitative manner. In this way, you will have more concrete criteria against which to measure the proposed solution and assess how the solution solves the stated problems. In addition to stating the problem, you need to state a measurable target for the problem resolution After you have collected all the problem statements and defined the project metrics, you need to determine which problems should be included in the scope of the planned project and which problems should be dealt with at a later time. To assist in that categorization, you should define a set of priorities and assign a priority to each problem statement. The simplest set of priorities includes High, Normal, and Low, but you could also use a more granular scale, if needed.</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8</a:t>
            </a:fld>
            <a:endParaRPr lang="en-US" dirty="0">
              <a:latin typeface="Segoe" pitchFamily="34" charset="0"/>
            </a:endParaRPr>
          </a:p>
        </p:txBody>
      </p:sp>
    </p:spTree>
    <p:extLst>
      <p:ext uri="{BB962C8B-B14F-4D97-AF65-F5344CB8AC3E}">
        <p14:creationId xmlns:p14="http://schemas.microsoft.com/office/powerpoint/2010/main" val="41386398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In order to enable network traffic that is required to access or manage Hyper-V and virtual machine resources, several firewall rules are configured during the installation of Hyper-V. Changing these rules can have adverse effects on remote management of Hyper-V parent or child partitions.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To prevent changes that could result in a denial of service, you should consider using security policy to enforce these rules on Hyper-V servers.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62</a:t>
            </a:fld>
            <a:endParaRPr lang="en-US" dirty="0">
              <a:latin typeface="Segoe" pitchFamily="34" charset="0"/>
            </a:endParaRPr>
          </a:p>
        </p:txBody>
      </p:sp>
    </p:spTree>
    <p:extLst>
      <p:ext uri="{BB962C8B-B14F-4D97-AF65-F5344CB8AC3E}">
        <p14:creationId xmlns:p14="http://schemas.microsoft.com/office/powerpoint/2010/main" val="28631756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For scenarios where Hyper-V hosts are placed in locations that cannot be physically secured, or there is a higher than average risk that a host could be stolen, BitLocker can be used to reduce the risk of loss of data.</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While BitLocker will not prevent the physical hard disk from being stolen, it renders the data on the hard disk effectively useless if it is stolen. BitLocker uses full disk encryption to protect the data on the disk. In order to read the data, you must have the key that was used to encrypt the data.</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BitLocker will not prevent data from being stolen across the network from a Hyper-V server that has provided the encryption key to access its disk. Once the key has been provided, the data is decrypted when it is being taken off the disk. So if someone gains access to the Hyper-V host over the network, the data can be copied off the server and it is no longer encrypted.</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63</a:t>
            </a:fld>
            <a:endParaRPr lang="en-US" dirty="0">
              <a:latin typeface="Segoe" pitchFamily="34" charset="0"/>
            </a:endParaRPr>
          </a:p>
        </p:txBody>
      </p:sp>
    </p:spTree>
    <p:extLst>
      <p:ext uri="{BB962C8B-B14F-4D97-AF65-F5344CB8AC3E}">
        <p14:creationId xmlns:p14="http://schemas.microsoft.com/office/powerpoint/2010/main" val="179494565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Hyper-V leverages the Authorization Manager (AzMan) framework to define role-based access controls. Authorization Manager allows you to define administrative roles tailored to individual jobs in your environment, to grant permissions that are needed to perform the functions related to a specific role, and to assign users and groups to the defined roles.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As opposed to a file or folder ACL that is stored with the object, the definitions of roles, tasks, and operations, and the assignment of users and groups to the roles are saved separately from the objects they affect in an authorization store that can be managed through the Authorization Manager MMC. By default, Hyper-V creates a file-based authorization store when it is installed.  In addition to the Authorization Manager MMC, you also can manage an authorization store through Authorization Manager APIs that support scripting languages such as Visual Basic Scripting (VBScript).</a:t>
            </a:r>
            <a:r>
              <a:rPr lang="en-US" sz="900" b="1" kern="1200" dirty="0" smtClean="0">
                <a:solidFill>
                  <a:schemeClr val="tx1"/>
                </a:solidFill>
                <a:effectLst/>
                <a:latin typeface="Segoe" pitchFamily="34" charset="0"/>
                <a:ea typeface="+mn-ea"/>
                <a:cs typeface="+mn-cs"/>
              </a:rPr>
              <a:t> </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64</a:t>
            </a:fld>
            <a:endParaRPr lang="en-US" dirty="0">
              <a:latin typeface="Segoe" pitchFamily="34" charset="0"/>
            </a:endParaRPr>
          </a:p>
        </p:txBody>
      </p:sp>
    </p:spTree>
    <p:extLst>
      <p:ext uri="{BB962C8B-B14F-4D97-AF65-F5344CB8AC3E}">
        <p14:creationId xmlns:p14="http://schemas.microsoft.com/office/powerpoint/2010/main" val="311357430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By default the authorization store is defined and maintained individually on each Hyper-V host. However, this configuration can be altered such that a single store can be created, referenced, and maintained in Active Directory.</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Authorization Manager allows you to define role based access controls to limit what roles can do within the administrative context of Hyper-V. Editing the rules that define the roles take effect immediately, so making a mistake in a rule can potentially lock you out of the Hyper-V console or prevent you from managing or accessing virtual machines. Follow best practices by planning your role based access control and backup the default file so you can always use it to reset the policy if you make a mistake.</a:t>
            </a:r>
            <a:r>
              <a:rPr lang="en-US" sz="900" b="1" kern="1200" dirty="0" smtClean="0">
                <a:solidFill>
                  <a:schemeClr val="tx1"/>
                </a:solidFill>
                <a:effectLst/>
                <a:latin typeface="Segoe" pitchFamily="34" charset="0"/>
                <a:ea typeface="+mn-ea"/>
                <a:cs typeface="+mn-cs"/>
              </a:rPr>
              <a:t> </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65</a:t>
            </a:fld>
            <a:endParaRPr lang="en-US" dirty="0">
              <a:latin typeface="Segoe" pitchFamily="34" charset="0"/>
            </a:endParaRPr>
          </a:p>
        </p:txBody>
      </p:sp>
    </p:spTree>
    <p:extLst>
      <p:ext uri="{BB962C8B-B14F-4D97-AF65-F5344CB8AC3E}">
        <p14:creationId xmlns:p14="http://schemas.microsoft.com/office/powerpoint/2010/main" val="35036505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11/7/2011 10:55 AM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66</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11/7/2011 10:55 AM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67</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11/7/2011 10:55 AM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68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Here are some example technical and business problem statements. Each of these statements defines measurable problems that can be evaluated and metrics that can gauge project success.</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9</a:t>
            </a:fld>
            <a:endParaRPr lang="en-US" dirty="0">
              <a:latin typeface="Segoe" pitchFamily="34" charset="0"/>
            </a:endParaRPr>
          </a:p>
        </p:txBody>
      </p:sp>
    </p:spTree>
    <p:extLst>
      <p:ext uri="{BB962C8B-B14F-4D97-AF65-F5344CB8AC3E}">
        <p14:creationId xmlns:p14="http://schemas.microsoft.com/office/powerpoint/2010/main" val="3760520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Establishing project scope is an import part of making a project successful. With a defined scope, all team members can agree on the work that is required to make the project a success. Defining project scope requires you to understand the problems you are trying to solve and requires you to fully understand what is in scope for the project team to work on, and what the project team should not waste time on.</a:t>
            </a:r>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10</a:t>
            </a:fld>
            <a:endParaRPr lang="en-US" dirty="0">
              <a:latin typeface="Segoe" pitchFamily="34" charset="0"/>
            </a:endParaRPr>
          </a:p>
        </p:txBody>
      </p:sp>
    </p:spTree>
    <p:extLst>
      <p:ext uri="{BB962C8B-B14F-4D97-AF65-F5344CB8AC3E}">
        <p14:creationId xmlns:p14="http://schemas.microsoft.com/office/powerpoint/2010/main" val="539024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When you define project assumptions, you are defining the parameters that the project must operate within. This also allows you to generate definitions of what is in scope for a project and therefore what you need to take into account for the design and solution, and what is out of scope that you do not have to take into account for the design.</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The assumptions should also help the team understand what might be out of scope during the first phases of a project, but what might be in scope for a future phase of the project.</a:t>
            </a:r>
            <a:endParaRPr lang="en-GB" sz="900" kern="1200" dirty="0" smtClean="0">
              <a:solidFill>
                <a:schemeClr val="tx1"/>
              </a:solidFill>
              <a:effectLst/>
              <a:latin typeface="Segoe" pitchFamily="34" charset="0"/>
              <a:ea typeface="+mn-ea"/>
              <a:cs typeface="+mn-cs"/>
            </a:endParaRPr>
          </a:p>
          <a:p>
            <a:endParaRPr lang="en-GB"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11</a:t>
            </a:fld>
            <a:endParaRPr lang="en-US" dirty="0">
              <a:latin typeface="Segoe" pitchFamily="34" charset="0"/>
            </a:endParaRPr>
          </a:p>
        </p:txBody>
      </p:sp>
    </p:spTree>
    <p:extLst>
      <p:ext uri="{BB962C8B-B14F-4D97-AF65-F5344CB8AC3E}">
        <p14:creationId xmlns:p14="http://schemas.microsoft.com/office/powerpoint/2010/main" val="40102230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838200" y="1676400"/>
            <a:ext cx="7391400" cy="1661993"/>
          </a:xfrm>
        </p:spPr>
        <p:txBody>
          <a:bodyPr/>
          <a:lstStyle>
            <a:lvl1pPr>
              <a:defRPr sz="6000"/>
            </a:lvl1pPr>
          </a:lstStyle>
          <a:p>
            <a:r>
              <a:rPr lang="en-US" dirty="0" smtClean="0"/>
              <a:t>Click to edit Master title style</a:t>
            </a:r>
            <a:endParaRPr lang="en-US" dirty="0"/>
          </a:p>
        </p:txBody>
      </p:sp>
      <p:grpSp>
        <p:nvGrpSpPr>
          <p:cNvPr id="10" name="Group 9"/>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8" name="Picture 7"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457200" y="2133600"/>
            <a:ext cx="8382000" cy="666385"/>
          </a:xfrm>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12"/>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grpSp>
        <p:nvGrpSpPr>
          <p:cNvPr id="4" name="Group 3"/>
          <p:cNvGrpSpPr/>
          <p:nvPr userDrawn="1"/>
        </p:nvGrpSpPr>
        <p:grpSpPr>
          <a:xfrm>
            <a:off x="0" y="6324600"/>
            <a:ext cx="9144000" cy="533400"/>
            <a:chOff x="0" y="6324600"/>
            <a:chExt cx="9144000" cy="533400"/>
          </a:xfrm>
        </p:grpSpPr>
        <p:sp>
          <p:nvSpPr>
            <p:cNvPr id="5" name="Rectangle 4"/>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6" name="Picture 5"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1" y="144780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80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47805"/>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72661"/>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7" y="1447805"/>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61"/>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1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860" r:id="rId1"/>
    <p:sldLayoutId id="2147483768" r:id="rId2"/>
    <p:sldLayoutId id="2147483769" r:id="rId3"/>
    <p:sldLayoutId id="2147483770" r:id="rId4"/>
    <p:sldLayoutId id="2147483771" r:id="rId5"/>
    <p:sldLayoutId id="2147483772" r:id="rId6"/>
    <p:sldLayoutId id="2147483773" r:id="rId7"/>
    <p:sldLayoutId id="2147483774" r:id="rId8"/>
    <p:sldLayoutId id="2147483859" r:id="rId9"/>
    <p:sldLayoutId id="2147483900" r:id="rId10"/>
    <p:sldLayoutId id="2147483902" r:id="rId11"/>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hyperlink" Target="http://technet.microsoft.com/en-us/library/dd283076(WS.10).aspx" TargetMode="External"/><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9310" y="1915694"/>
            <a:ext cx="7681913" cy="461665"/>
          </a:xfrm>
        </p:spPr>
        <p:txBody>
          <a:bodyPr/>
          <a:lstStyle/>
          <a:p>
            <a:r>
              <a:rPr lang="en-US" sz="2800" dirty="0" smtClean="0">
                <a:solidFill>
                  <a:schemeClr val="tx1"/>
                </a:solidFill>
              </a:rPr>
              <a:t>Course 50374</a:t>
            </a:r>
          </a:p>
          <a:p>
            <a:r>
              <a:rPr lang="en-US" sz="4000" dirty="0" smtClean="0">
                <a:solidFill>
                  <a:schemeClr val="tx1"/>
                </a:solidFill>
              </a:rPr>
              <a:t>Microsoft Virtualization and Management  for the Experienced VMware IT Pro </a:t>
            </a:r>
            <a:endParaRPr lang="en-US" sz="40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Establishing Project Scope</a:t>
            </a:r>
            <a:endParaRPr lang="en-US" dirty="0"/>
          </a:p>
        </p:txBody>
      </p:sp>
      <p:sp>
        <p:nvSpPr>
          <p:cNvPr id="3" name="Text Placeholder 2"/>
          <p:cNvSpPr>
            <a:spLocks noGrp="1"/>
          </p:cNvSpPr>
          <p:nvPr>
            <p:ph type="body" sz="quarter" idx="10"/>
          </p:nvPr>
        </p:nvSpPr>
        <p:spPr>
          <a:xfrm>
            <a:off x="381000" y="1447800"/>
            <a:ext cx="8382000" cy="2068259"/>
          </a:xfrm>
        </p:spPr>
        <p:txBody>
          <a:bodyPr/>
          <a:lstStyle/>
          <a:p>
            <a:r>
              <a:rPr lang="en-US" dirty="0" smtClean="0"/>
              <a:t>Scope is based on problem statements</a:t>
            </a:r>
          </a:p>
          <a:p>
            <a:r>
              <a:rPr lang="en-US" dirty="0" smtClean="0"/>
              <a:t>Defining assumptions</a:t>
            </a:r>
          </a:p>
          <a:p>
            <a:r>
              <a:rPr lang="en-US" dirty="0" smtClean="0"/>
              <a:t>Defining In-Scope</a:t>
            </a:r>
          </a:p>
          <a:p>
            <a:r>
              <a:rPr lang="en-US" dirty="0" smtClean="0"/>
              <a:t>Defining Out-Of-Scope</a:t>
            </a:r>
            <a:endParaRPr lang="en-US" dirty="0"/>
          </a:p>
        </p:txBody>
      </p:sp>
    </p:spTree>
    <p:extLst>
      <p:ext uri="{BB962C8B-B14F-4D97-AF65-F5344CB8AC3E}">
        <p14:creationId xmlns:p14="http://schemas.microsoft.com/office/powerpoint/2010/main" val="32259481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Defining Assumptions</a:t>
            </a:r>
            <a:endParaRPr lang="en-US" dirty="0"/>
          </a:p>
        </p:txBody>
      </p:sp>
      <p:sp>
        <p:nvSpPr>
          <p:cNvPr id="3" name="Text Placeholder 2"/>
          <p:cNvSpPr>
            <a:spLocks noGrp="1"/>
          </p:cNvSpPr>
          <p:nvPr>
            <p:ph type="body" sz="quarter" idx="10"/>
          </p:nvPr>
        </p:nvSpPr>
        <p:spPr>
          <a:xfrm>
            <a:off x="381000" y="1447800"/>
            <a:ext cx="8382000" cy="2850011"/>
          </a:xfrm>
        </p:spPr>
        <p:txBody>
          <a:bodyPr/>
          <a:lstStyle/>
          <a:p>
            <a:r>
              <a:rPr lang="en-US" dirty="0" smtClean="0"/>
              <a:t>Define the parameters for what is in scope and out of scope</a:t>
            </a:r>
          </a:p>
          <a:p>
            <a:r>
              <a:rPr lang="en-US" dirty="0" smtClean="0"/>
              <a:t>Example assumptions</a:t>
            </a:r>
          </a:p>
          <a:p>
            <a:pPr lvl="1"/>
            <a:r>
              <a:rPr lang="en-US" dirty="0" smtClean="0"/>
              <a:t>Data the customer will provide</a:t>
            </a:r>
          </a:p>
          <a:p>
            <a:pPr lvl="1"/>
            <a:r>
              <a:rPr lang="en-US" dirty="0" smtClean="0"/>
              <a:t>Hardware/Software the customer will provide</a:t>
            </a:r>
          </a:p>
          <a:p>
            <a:pPr lvl="1"/>
            <a:r>
              <a:rPr lang="en-US" dirty="0" smtClean="0"/>
              <a:t>Any integration requirements (VMware)</a:t>
            </a:r>
          </a:p>
        </p:txBody>
      </p:sp>
    </p:spTree>
    <p:extLst>
      <p:ext uri="{BB962C8B-B14F-4D97-AF65-F5344CB8AC3E}">
        <p14:creationId xmlns:p14="http://schemas.microsoft.com/office/powerpoint/2010/main" val="211749169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Defining In-Scope Work</a:t>
            </a:r>
            <a:endParaRPr lang="en-US" dirty="0"/>
          </a:p>
        </p:txBody>
      </p:sp>
      <p:sp>
        <p:nvSpPr>
          <p:cNvPr id="3" name="Text Placeholder 2"/>
          <p:cNvSpPr>
            <a:spLocks noGrp="1"/>
          </p:cNvSpPr>
          <p:nvPr>
            <p:ph type="body" sz="quarter" idx="10"/>
          </p:nvPr>
        </p:nvSpPr>
        <p:spPr>
          <a:xfrm>
            <a:off x="381000" y="1447800"/>
            <a:ext cx="8382000" cy="4659737"/>
          </a:xfrm>
        </p:spPr>
        <p:txBody>
          <a:bodyPr/>
          <a:lstStyle/>
          <a:p>
            <a:r>
              <a:rPr lang="en-US" dirty="0" smtClean="0"/>
              <a:t>Work that is relevant to the defined problem statements</a:t>
            </a:r>
          </a:p>
          <a:p>
            <a:r>
              <a:rPr lang="en-US" dirty="0" smtClean="0"/>
              <a:t>Examples of topics includes</a:t>
            </a:r>
          </a:p>
          <a:p>
            <a:pPr lvl="1"/>
            <a:r>
              <a:rPr lang="en-US" dirty="0" smtClean="0"/>
              <a:t>Locations – Houston Datacenter</a:t>
            </a:r>
          </a:p>
          <a:p>
            <a:pPr lvl="1"/>
            <a:r>
              <a:rPr lang="en-US" dirty="0" smtClean="0"/>
              <a:t>Servers – All Windows Server 2003 servers</a:t>
            </a:r>
          </a:p>
          <a:p>
            <a:pPr lvl="1"/>
            <a:r>
              <a:rPr lang="en-US" dirty="0" smtClean="0"/>
              <a:t>Applications – All File and Print servers</a:t>
            </a:r>
          </a:p>
          <a:p>
            <a:pPr lvl="1"/>
            <a:r>
              <a:rPr lang="en-US" dirty="0" smtClean="0"/>
              <a:t>Scripts – Development of automation scripts</a:t>
            </a:r>
          </a:p>
          <a:p>
            <a:pPr lvl="1"/>
            <a:r>
              <a:rPr lang="en-US" dirty="0" smtClean="0"/>
              <a:t>Installation – Installation of Hyper-V hosts</a:t>
            </a:r>
          </a:p>
          <a:p>
            <a:pPr lvl="1"/>
            <a:r>
              <a:rPr lang="en-US" dirty="0" smtClean="0"/>
              <a:t>Documentation – Architecture, Project plan, procedures</a:t>
            </a:r>
            <a:endParaRPr lang="en-US" dirty="0"/>
          </a:p>
        </p:txBody>
      </p:sp>
    </p:spTree>
    <p:extLst>
      <p:ext uri="{BB962C8B-B14F-4D97-AF65-F5344CB8AC3E}">
        <p14:creationId xmlns:p14="http://schemas.microsoft.com/office/powerpoint/2010/main" val="216960415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Defining Out-Of-Scope Work</a:t>
            </a:r>
            <a:endParaRPr lang="en-US" dirty="0"/>
          </a:p>
        </p:txBody>
      </p:sp>
      <p:sp>
        <p:nvSpPr>
          <p:cNvPr id="3" name="Text Placeholder 2"/>
          <p:cNvSpPr>
            <a:spLocks noGrp="1"/>
          </p:cNvSpPr>
          <p:nvPr>
            <p:ph type="body" sz="quarter" idx="10"/>
          </p:nvPr>
        </p:nvSpPr>
        <p:spPr>
          <a:xfrm>
            <a:off x="381000" y="1447800"/>
            <a:ext cx="8382000" cy="3323987"/>
          </a:xfrm>
        </p:spPr>
        <p:txBody>
          <a:bodyPr/>
          <a:lstStyle/>
          <a:p>
            <a:r>
              <a:rPr lang="en-US" dirty="0" smtClean="0"/>
              <a:t>Work that is specifically not in scope for the project</a:t>
            </a:r>
          </a:p>
          <a:p>
            <a:r>
              <a:rPr lang="en-US" dirty="0" smtClean="0"/>
              <a:t>Examples of topics include</a:t>
            </a:r>
          </a:p>
          <a:p>
            <a:pPr lvl="1"/>
            <a:r>
              <a:rPr lang="en-US" dirty="0" smtClean="0"/>
              <a:t>Locations – Hong Kong Datacenter</a:t>
            </a:r>
          </a:p>
          <a:p>
            <a:pPr lvl="1"/>
            <a:r>
              <a:rPr lang="en-US" dirty="0" smtClean="0"/>
              <a:t>Applications - SQL Server</a:t>
            </a:r>
          </a:p>
          <a:p>
            <a:pPr lvl="1"/>
            <a:r>
              <a:rPr lang="en-US" dirty="0" smtClean="0"/>
              <a:t>OS version – Red Hat Linux systems</a:t>
            </a:r>
          </a:p>
          <a:p>
            <a:pPr lvl="1"/>
            <a:r>
              <a:rPr lang="en-US" dirty="0" smtClean="0"/>
              <a:t>Actions – Operations Training</a:t>
            </a:r>
            <a:endParaRPr lang="en-US" dirty="0"/>
          </a:p>
        </p:txBody>
      </p:sp>
    </p:spTree>
    <p:extLst>
      <p:ext uri="{BB962C8B-B14F-4D97-AF65-F5344CB8AC3E}">
        <p14:creationId xmlns:p14="http://schemas.microsoft.com/office/powerpoint/2010/main" val="149665451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Establishing The Project Team</a:t>
            </a:r>
            <a:endParaRPr lang="en-US" dirty="0"/>
          </a:p>
        </p:txBody>
      </p:sp>
      <p:sp>
        <p:nvSpPr>
          <p:cNvPr id="3" name="Text Placeholder 2"/>
          <p:cNvSpPr>
            <a:spLocks noGrp="1"/>
          </p:cNvSpPr>
          <p:nvPr>
            <p:ph type="body" sz="quarter" idx="10"/>
          </p:nvPr>
        </p:nvSpPr>
        <p:spPr>
          <a:xfrm>
            <a:off x="381000" y="1447800"/>
            <a:ext cx="8382000" cy="3933384"/>
          </a:xfrm>
        </p:spPr>
        <p:txBody>
          <a:bodyPr/>
          <a:lstStyle/>
          <a:p>
            <a:r>
              <a:rPr lang="en-US" dirty="0" smtClean="0"/>
              <a:t>Successful projects have project teams with defined roles and responsibilities</a:t>
            </a:r>
          </a:p>
          <a:p>
            <a:r>
              <a:rPr lang="en-US" dirty="0" smtClean="0"/>
              <a:t>Team size is directly related to project size</a:t>
            </a:r>
          </a:p>
          <a:p>
            <a:r>
              <a:rPr lang="en-US" dirty="0" smtClean="0"/>
              <a:t>Process</a:t>
            </a:r>
          </a:p>
          <a:p>
            <a:pPr lvl="1"/>
            <a:r>
              <a:rPr lang="en-US" dirty="0" smtClean="0"/>
              <a:t>Define the roles</a:t>
            </a:r>
          </a:p>
          <a:p>
            <a:pPr lvl="1"/>
            <a:r>
              <a:rPr lang="en-US" dirty="0" smtClean="0"/>
              <a:t>Define the number of members required</a:t>
            </a:r>
          </a:p>
          <a:p>
            <a:pPr lvl="1"/>
            <a:r>
              <a:rPr lang="en-US" dirty="0" smtClean="0"/>
              <a:t>Define the role leaders</a:t>
            </a:r>
          </a:p>
          <a:p>
            <a:pPr lvl="1"/>
            <a:r>
              <a:rPr lang="en-US" dirty="0" smtClean="0"/>
              <a:t>Ensure separation of key roles</a:t>
            </a:r>
            <a:endParaRPr lang="en-US" dirty="0"/>
          </a:p>
        </p:txBody>
      </p:sp>
    </p:spTree>
    <p:extLst>
      <p:ext uri="{BB962C8B-B14F-4D97-AF65-F5344CB8AC3E}">
        <p14:creationId xmlns:p14="http://schemas.microsoft.com/office/powerpoint/2010/main" val="112197770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Project Teams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067954"/>
              </p:ext>
            </p:extLst>
          </p:nvPr>
        </p:nvGraphicFramePr>
        <p:xfrm>
          <a:off x="533400" y="1219200"/>
          <a:ext cx="8382000" cy="5405120"/>
        </p:xfrm>
        <a:graphic>
          <a:graphicData uri="http://schemas.openxmlformats.org/drawingml/2006/table">
            <a:tbl>
              <a:tblPr firstRow="1" bandRow="1">
                <a:tableStyleId>{5C22544A-7EE6-4342-B048-85BDC9FD1C3A}</a:tableStyleId>
              </a:tblPr>
              <a:tblGrid>
                <a:gridCol w="2530415"/>
                <a:gridCol w="5851585"/>
              </a:tblGrid>
              <a:tr h="370840">
                <a:tc>
                  <a:txBody>
                    <a:bodyPr/>
                    <a:lstStyle/>
                    <a:p>
                      <a:r>
                        <a:rPr lang="en-US" dirty="0" smtClean="0"/>
                        <a:t>Team</a:t>
                      </a:r>
                      <a:endParaRPr lang="en-US" dirty="0"/>
                    </a:p>
                  </a:txBody>
                  <a:tcPr/>
                </a:tc>
                <a:tc>
                  <a:txBody>
                    <a:bodyPr/>
                    <a:lstStyle/>
                    <a:p>
                      <a:r>
                        <a:rPr lang="en-US" dirty="0" smtClean="0"/>
                        <a:t>Description</a:t>
                      </a:r>
                      <a:endParaRPr lang="en-US" dirty="0"/>
                    </a:p>
                  </a:txBody>
                  <a:tcPr/>
                </a:tc>
              </a:tr>
              <a:tr h="370840">
                <a:tc>
                  <a:txBody>
                    <a:bodyPr/>
                    <a:lstStyle/>
                    <a:p>
                      <a:r>
                        <a:rPr lang="en-US" dirty="0" smtClean="0"/>
                        <a:t>Steering Committee</a:t>
                      </a:r>
                      <a:endParaRPr lang="en-US" dirty="0"/>
                    </a:p>
                  </a:txBody>
                  <a:tcPr/>
                </a:tc>
                <a:tc>
                  <a:txBody>
                    <a:bodyPr/>
                    <a:lstStyle/>
                    <a:p>
                      <a:r>
                        <a:rPr lang="en-US" dirty="0" smtClean="0"/>
                        <a:t>Provides</a:t>
                      </a:r>
                      <a:r>
                        <a:rPr lang="en-US" baseline="0" dirty="0" smtClean="0"/>
                        <a:t> project direction and team integration</a:t>
                      </a:r>
                      <a:endParaRPr lang="en-US" dirty="0"/>
                    </a:p>
                  </a:txBody>
                  <a:tcPr/>
                </a:tc>
              </a:tr>
              <a:tr h="370840">
                <a:tc>
                  <a:txBody>
                    <a:bodyPr/>
                    <a:lstStyle/>
                    <a:p>
                      <a:r>
                        <a:rPr lang="en-US" dirty="0" smtClean="0"/>
                        <a:t>Project Management</a:t>
                      </a:r>
                      <a:endParaRPr lang="en-US" dirty="0"/>
                    </a:p>
                  </a:txBody>
                  <a:tcPr/>
                </a:tc>
                <a:tc>
                  <a:txBody>
                    <a:bodyPr/>
                    <a:lstStyle/>
                    <a:p>
                      <a:r>
                        <a:rPr lang="en-US" dirty="0" smtClean="0"/>
                        <a:t>Manages the overall project, schedule, requirements, budget, and communications</a:t>
                      </a:r>
                      <a:endParaRPr lang="en-US" dirty="0"/>
                    </a:p>
                  </a:txBody>
                  <a:tcPr/>
                </a:tc>
              </a:tr>
              <a:tr h="370840">
                <a:tc>
                  <a:txBody>
                    <a:bodyPr/>
                    <a:lstStyle/>
                    <a:p>
                      <a:r>
                        <a:rPr lang="en-US" dirty="0" smtClean="0"/>
                        <a:t>Architecture Design</a:t>
                      </a:r>
                      <a:endParaRPr lang="en-US" dirty="0"/>
                    </a:p>
                  </a:txBody>
                  <a:tcPr/>
                </a:tc>
                <a:tc>
                  <a:txBody>
                    <a:bodyPr/>
                    <a:lstStyle/>
                    <a:p>
                      <a:r>
                        <a:rPr lang="en-US" dirty="0" smtClean="0"/>
                        <a:t>Provides overall subject matter expertise, specifications, feature</a:t>
                      </a:r>
                      <a:r>
                        <a:rPr lang="en-US" baseline="0" dirty="0" smtClean="0"/>
                        <a:t> definition, technical risk, and manages the SME team,</a:t>
                      </a:r>
                      <a:endParaRPr lang="en-US" dirty="0"/>
                    </a:p>
                  </a:txBody>
                  <a:tcPr/>
                </a:tc>
              </a:tr>
              <a:tr h="370840">
                <a:tc>
                  <a:txBody>
                    <a:bodyPr/>
                    <a:lstStyle/>
                    <a:p>
                      <a:r>
                        <a:rPr lang="en-US" dirty="0" smtClean="0"/>
                        <a:t>Subject Matter Expert</a:t>
                      </a:r>
                      <a:endParaRPr lang="en-US" dirty="0"/>
                    </a:p>
                  </a:txBody>
                  <a:tcPr/>
                </a:tc>
                <a:tc>
                  <a:txBody>
                    <a:bodyPr/>
                    <a:lstStyle/>
                    <a:p>
                      <a:r>
                        <a:rPr lang="en-US" dirty="0" smtClean="0"/>
                        <a:t>Provides specific technical expertise</a:t>
                      </a:r>
                      <a:r>
                        <a:rPr lang="en-US" baseline="0" dirty="0" smtClean="0"/>
                        <a:t> for project requirements, specifications, features, and test requirements</a:t>
                      </a:r>
                      <a:endParaRPr lang="en-US" dirty="0"/>
                    </a:p>
                  </a:txBody>
                  <a:tcPr/>
                </a:tc>
              </a:tr>
              <a:tr h="370840">
                <a:tc>
                  <a:txBody>
                    <a:bodyPr/>
                    <a:lstStyle/>
                    <a:p>
                      <a:r>
                        <a:rPr lang="en-US" dirty="0" smtClean="0"/>
                        <a:t>Test</a:t>
                      </a:r>
                      <a:endParaRPr lang="en-US" dirty="0"/>
                    </a:p>
                  </a:txBody>
                  <a:tcPr/>
                </a:tc>
                <a:tc>
                  <a:txBody>
                    <a:bodyPr/>
                    <a:lstStyle/>
                    <a:p>
                      <a:r>
                        <a:rPr lang="en-US" dirty="0" smtClean="0"/>
                        <a:t>Develops the testing strategy, plans, procedures, and conducts the testing.</a:t>
                      </a:r>
                      <a:endParaRPr lang="en-US" dirty="0"/>
                    </a:p>
                  </a:txBody>
                  <a:tcPr/>
                </a:tc>
              </a:tr>
              <a:tr h="370840">
                <a:tc>
                  <a:txBody>
                    <a:bodyPr/>
                    <a:lstStyle/>
                    <a:p>
                      <a:r>
                        <a:rPr lang="en-US" dirty="0" smtClean="0"/>
                        <a:t>Operations</a:t>
                      </a:r>
                      <a:endParaRPr lang="en-US" dirty="0"/>
                    </a:p>
                  </a:txBody>
                  <a:tcPr/>
                </a:tc>
                <a:tc>
                  <a:txBody>
                    <a:bodyPr/>
                    <a:lstStyle/>
                    <a:p>
                      <a:r>
                        <a:rPr lang="en-US" dirty="0" smtClean="0"/>
                        <a:t>Defines</a:t>
                      </a:r>
                      <a:r>
                        <a:rPr lang="en-US" baseline="0" dirty="0" smtClean="0"/>
                        <a:t> operational strategy and requirements, defines and tests the DR strategy, and provides operational training.</a:t>
                      </a:r>
                      <a:endParaRPr lang="en-US" dirty="0"/>
                    </a:p>
                  </a:txBody>
                  <a:tcPr/>
                </a:tc>
              </a:tr>
              <a:tr h="370840">
                <a:tc>
                  <a:txBody>
                    <a:bodyPr/>
                    <a:lstStyle/>
                    <a:p>
                      <a:r>
                        <a:rPr lang="en-US" dirty="0" smtClean="0"/>
                        <a:t>Monitoring</a:t>
                      </a:r>
                      <a:endParaRPr lang="en-US" dirty="0"/>
                    </a:p>
                  </a:txBody>
                  <a:tcPr/>
                </a:tc>
                <a:tc>
                  <a:txBody>
                    <a:bodyPr/>
                    <a:lstStyle/>
                    <a:p>
                      <a:r>
                        <a:rPr lang="en-US" dirty="0" smtClean="0"/>
                        <a:t>Defines requirements, procedures, and tools that are needed to monitor the new</a:t>
                      </a:r>
                      <a:r>
                        <a:rPr lang="en-US" baseline="0" dirty="0" smtClean="0"/>
                        <a:t> virtualization infrastructure.</a:t>
                      </a:r>
                      <a:endParaRPr lang="en-US" dirty="0"/>
                    </a:p>
                  </a:txBody>
                  <a:tcPr/>
                </a:tc>
              </a:tr>
            </a:tbl>
          </a:graphicData>
        </a:graphic>
      </p:graphicFrame>
    </p:spTree>
    <p:extLst>
      <p:ext uri="{BB962C8B-B14F-4D97-AF65-F5344CB8AC3E}">
        <p14:creationId xmlns:p14="http://schemas.microsoft.com/office/powerpoint/2010/main" val="39028708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Project Risks</a:t>
            </a:r>
            <a:endParaRPr lang="en-US" dirty="0"/>
          </a:p>
        </p:txBody>
      </p:sp>
      <p:sp>
        <p:nvSpPr>
          <p:cNvPr id="3" name="Text Placeholder 2"/>
          <p:cNvSpPr>
            <a:spLocks noGrp="1"/>
          </p:cNvSpPr>
          <p:nvPr>
            <p:ph type="body" sz="quarter" idx="10"/>
          </p:nvPr>
        </p:nvSpPr>
        <p:spPr>
          <a:xfrm>
            <a:off x="381000" y="1447800"/>
            <a:ext cx="8382000" cy="5041380"/>
          </a:xfrm>
        </p:spPr>
        <p:txBody>
          <a:bodyPr/>
          <a:lstStyle/>
          <a:p>
            <a:r>
              <a:rPr lang="en-US" sz="2800" dirty="0" smtClean="0"/>
              <a:t>Risks cannot be avoided, but can be mitigated</a:t>
            </a:r>
          </a:p>
          <a:p>
            <a:r>
              <a:rPr lang="en-US" sz="2800" dirty="0" smtClean="0"/>
              <a:t>Risk identification is a task for all team members</a:t>
            </a:r>
          </a:p>
          <a:p>
            <a:r>
              <a:rPr lang="en-US" sz="2800" dirty="0" smtClean="0"/>
              <a:t>Start project with a brainstorming session to identify risks</a:t>
            </a:r>
          </a:p>
          <a:p>
            <a:r>
              <a:rPr lang="en-US" sz="2800" dirty="0" smtClean="0"/>
              <a:t>Document risks with</a:t>
            </a:r>
          </a:p>
          <a:p>
            <a:pPr lvl="1"/>
            <a:r>
              <a:rPr lang="en-US" sz="2400" dirty="0" smtClean="0"/>
              <a:t>Unique tracking number</a:t>
            </a:r>
          </a:p>
          <a:p>
            <a:pPr lvl="1"/>
            <a:r>
              <a:rPr lang="en-US" sz="2400" dirty="0" smtClean="0"/>
              <a:t>Title</a:t>
            </a:r>
          </a:p>
          <a:p>
            <a:pPr lvl="1"/>
            <a:r>
              <a:rPr lang="en-US" sz="2400" dirty="0" smtClean="0"/>
              <a:t>Probability</a:t>
            </a:r>
          </a:p>
          <a:p>
            <a:pPr lvl="1"/>
            <a:r>
              <a:rPr lang="en-US" sz="2400" dirty="0" smtClean="0"/>
              <a:t>Impact</a:t>
            </a:r>
          </a:p>
          <a:p>
            <a:pPr lvl="1"/>
            <a:r>
              <a:rPr lang="en-US" sz="2400" dirty="0" smtClean="0"/>
              <a:t>Mitigation Strategy</a:t>
            </a:r>
          </a:p>
          <a:p>
            <a:pPr lvl="1"/>
            <a:r>
              <a:rPr lang="en-US" sz="2400" dirty="0" smtClean="0"/>
              <a:t>Date information</a:t>
            </a:r>
          </a:p>
          <a:p>
            <a:pPr lvl="1"/>
            <a:r>
              <a:rPr lang="en-US" sz="2400" dirty="0" smtClean="0"/>
              <a:t>Owner</a:t>
            </a:r>
            <a:endParaRPr lang="en-US" sz="2400" dirty="0"/>
          </a:p>
        </p:txBody>
      </p:sp>
    </p:spTree>
    <p:extLst>
      <p:ext uri="{BB962C8B-B14F-4D97-AF65-F5344CB8AC3E}">
        <p14:creationId xmlns:p14="http://schemas.microsoft.com/office/powerpoint/2010/main" val="309352589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Project Risks</a:t>
            </a:r>
            <a:endParaRPr lang="en-US" dirty="0"/>
          </a:p>
        </p:txBody>
      </p:sp>
      <p:sp>
        <p:nvSpPr>
          <p:cNvPr id="3" name="Text Placeholder 2"/>
          <p:cNvSpPr>
            <a:spLocks noGrp="1"/>
          </p:cNvSpPr>
          <p:nvPr>
            <p:ph type="body" sz="quarter" idx="10"/>
          </p:nvPr>
        </p:nvSpPr>
        <p:spPr>
          <a:xfrm>
            <a:off x="381000" y="1447800"/>
            <a:ext cx="8382000" cy="3151632"/>
          </a:xfrm>
        </p:spPr>
        <p:txBody>
          <a:bodyPr/>
          <a:lstStyle/>
          <a:p>
            <a:r>
              <a:rPr lang="en-US" dirty="0" smtClean="0"/>
              <a:t>Scope Creep</a:t>
            </a:r>
          </a:p>
          <a:p>
            <a:r>
              <a:rPr lang="en-US" dirty="0" smtClean="0"/>
              <a:t>Lack of proper resources</a:t>
            </a:r>
          </a:p>
          <a:p>
            <a:r>
              <a:rPr lang="en-US" dirty="0" smtClean="0"/>
              <a:t>Poor communication</a:t>
            </a:r>
          </a:p>
          <a:p>
            <a:r>
              <a:rPr lang="en-US" dirty="0" smtClean="0"/>
              <a:t>Funding issues</a:t>
            </a:r>
          </a:p>
          <a:p>
            <a:r>
              <a:rPr lang="en-US" dirty="0" smtClean="0"/>
              <a:t>Improper server consolidation planning</a:t>
            </a:r>
          </a:p>
          <a:p>
            <a:r>
              <a:rPr lang="en-US" dirty="0" smtClean="0"/>
              <a:t>Politics</a:t>
            </a:r>
            <a:endParaRPr lang="en-US" dirty="0"/>
          </a:p>
        </p:txBody>
      </p:sp>
    </p:spTree>
    <p:extLst>
      <p:ext uri="{BB962C8B-B14F-4D97-AF65-F5344CB8AC3E}">
        <p14:creationId xmlns:p14="http://schemas.microsoft.com/office/powerpoint/2010/main" val="26842231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6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2609945"/>
          </a:xfrm>
        </p:spPr>
        <p:txBody>
          <a:bodyPr/>
          <a:lstStyle/>
          <a:p>
            <a:pPr>
              <a:buNone/>
            </a:pPr>
            <a:r>
              <a:rPr lang="en-US" dirty="0" smtClean="0">
                <a:solidFill>
                  <a:schemeClr val="tx1"/>
                </a:solidFill>
              </a:rPr>
              <a:t>Lesson 1: Envisioning and planning</a:t>
            </a:r>
          </a:p>
          <a:p>
            <a:pPr>
              <a:buNone/>
            </a:pPr>
            <a:r>
              <a:rPr lang="en-US" dirty="0" smtClean="0">
                <a:solidFill>
                  <a:schemeClr val="tx2"/>
                </a:solidFill>
              </a:rPr>
              <a:t>Lesson 2: Assessment</a:t>
            </a:r>
          </a:p>
          <a:p>
            <a:pPr>
              <a:buNone/>
            </a:pPr>
            <a:r>
              <a:rPr lang="en-US" dirty="0" smtClean="0">
                <a:solidFill>
                  <a:schemeClr val="tx1"/>
                </a:solidFill>
              </a:rPr>
              <a:t>Lesson 3: Architecture</a:t>
            </a:r>
          </a:p>
          <a:p>
            <a:pPr>
              <a:buNone/>
            </a:pPr>
            <a:r>
              <a:rPr lang="en-US" dirty="0" smtClean="0">
                <a:solidFill>
                  <a:schemeClr val="tx1"/>
                </a:solidFill>
              </a:rPr>
              <a:t>Lesson 4: Network and storage configuration</a:t>
            </a:r>
          </a:p>
          <a:p>
            <a:pPr>
              <a:buNone/>
            </a:pPr>
            <a:r>
              <a:rPr lang="en-US" dirty="0" smtClean="0">
                <a:solidFill>
                  <a:schemeClr val="tx1"/>
                </a:solidFill>
              </a:rPr>
              <a:t>Lesson 5: Security</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Overview</a:t>
            </a:r>
            <a:endParaRPr lang="en-US" dirty="0"/>
          </a:p>
        </p:txBody>
      </p:sp>
      <p:sp>
        <p:nvSpPr>
          <p:cNvPr id="3" name="Text Placeholder 2"/>
          <p:cNvSpPr>
            <a:spLocks noGrp="1"/>
          </p:cNvSpPr>
          <p:nvPr>
            <p:ph type="body" sz="quarter" idx="10"/>
          </p:nvPr>
        </p:nvSpPr>
        <p:spPr>
          <a:xfrm>
            <a:off x="381000" y="1447800"/>
            <a:ext cx="8382000" cy="4382738"/>
          </a:xfrm>
        </p:spPr>
        <p:txBody>
          <a:bodyPr/>
          <a:lstStyle/>
          <a:p>
            <a:r>
              <a:rPr lang="en-US" dirty="0" smtClean="0"/>
              <a:t>Assessment is the process of collecting and analyzing server consolidation data to determine what systems can be virtualized and how to optimize the workload consolidation</a:t>
            </a:r>
          </a:p>
          <a:p>
            <a:r>
              <a:rPr lang="en-US" dirty="0" smtClean="0"/>
              <a:t>Discover data</a:t>
            </a:r>
          </a:p>
          <a:p>
            <a:r>
              <a:rPr lang="en-US" dirty="0" smtClean="0"/>
              <a:t>Assess requirements and performance</a:t>
            </a:r>
          </a:p>
          <a:p>
            <a:r>
              <a:rPr lang="en-US" dirty="0" smtClean="0"/>
              <a:t>Identify application support limitations</a:t>
            </a:r>
          </a:p>
          <a:p>
            <a:r>
              <a:rPr lang="en-US" dirty="0"/>
              <a:t>Identify </a:t>
            </a:r>
            <a:r>
              <a:rPr lang="en-US" dirty="0" smtClean="0"/>
              <a:t>Candidates</a:t>
            </a:r>
            <a:endParaRPr lang="en-US" dirty="0"/>
          </a:p>
        </p:txBody>
      </p:sp>
    </p:spTree>
    <p:extLst>
      <p:ext uri="{BB962C8B-B14F-4D97-AF65-F5344CB8AC3E}">
        <p14:creationId xmlns:p14="http://schemas.microsoft.com/office/powerpoint/2010/main" val="421807781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Schedule</a:t>
            </a:r>
            <a:endParaRPr lang="en-US" dirty="0"/>
          </a:p>
        </p:txBody>
      </p:sp>
      <p:sp>
        <p:nvSpPr>
          <p:cNvPr id="3" name="Text Placeholder 2"/>
          <p:cNvSpPr>
            <a:spLocks noGrp="1"/>
          </p:cNvSpPr>
          <p:nvPr>
            <p:ph type="body" sz="quarter" idx="10"/>
          </p:nvPr>
        </p:nvSpPr>
        <p:spPr>
          <a:xfrm>
            <a:off x="381000" y="1447800"/>
            <a:ext cx="8534400" cy="1778949"/>
          </a:xfrm>
        </p:spPr>
        <p:txBody>
          <a:bodyPr/>
          <a:lstStyle/>
          <a:p>
            <a:r>
              <a:rPr lang="en-US" dirty="0" smtClean="0"/>
              <a:t>Day 2</a:t>
            </a:r>
          </a:p>
          <a:p>
            <a:pPr lvl="1"/>
            <a:r>
              <a:rPr lang="en-US" dirty="0" smtClean="0"/>
              <a:t>Module 5: Managing the Virtualized Server Infrastructure </a:t>
            </a:r>
          </a:p>
          <a:p>
            <a:pPr lvl="1"/>
            <a:r>
              <a:rPr lang="en-US" dirty="0">
                <a:solidFill>
                  <a:schemeClr val="tx2"/>
                </a:solidFill>
              </a:rPr>
              <a:t>Module 6: Microsoft Server Consolidation (Part I)</a:t>
            </a:r>
          </a:p>
        </p:txBody>
      </p:sp>
    </p:spTree>
    <p:extLst>
      <p:ext uri="{BB962C8B-B14F-4D97-AF65-F5344CB8AC3E}">
        <p14:creationId xmlns:p14="http://schemas.microsoft.com/office/powerpoint/2010/main" val="2327431269"/>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Discover Data</a:t>
            </a:r>
            <a:endParaRPr lang="en-US" dirty="0"/>
          </a:p>
        </p:txBody>
      </p:sp>
      <p:sp>
        <p:nvSpPr>
          <p:cNvPr id="3" name="Text Placeholder 2"/>
          <p:cNvSpPr>
            <a:spLocks noGrp="1"/>
          </p:cNvSpPr>
          <p:nvPr>
            <p:ph type="body" sz="quarter" idx="10"/>
          </p:nvPr>
        </p:nvSpPr>
        <p:spPr>
          <a:xfrm>
            <a:off x="381000" y="1143000"/>
            <a:ext cx="8382000" cy="5650778"/>
          </a:xfrm>
        </p:spPr>
        <p:txBody>
          <a:bodyPr/>
          <a:lstStyle/>
          <a:p>
            <a:r>
              <a:rPr lang="en-US" sz="2800" dirty="0" smtClean="0"/>
              <a:t>Collect Active Directory Information</a:t>
            </a:r>
          </a:p>
          <a:p>
            <a:r>
              <a:rPr lang="en-US" sz="2800" dirty="0" smtClean="0"/>
              <a:t>Collect hardware/software inventory data</a:t>
            </a:r>
          </a:p>
          <a:p>
            <a:r>
              <a:rPr lang="en-US" sz="2800" dirty="0" smtClean="0"/>
              <a:t>Collect networking information</a:t>
            </a:r>
          </a:p>
          <a:p>
            <a:r>
              <a:rPr lang="en-US" sz="2800" dirty="0" smtClean="0"/>
              <a:t>Collect performance data</a:t>
            </a:r>
          </a:p>
          <a:p>
            <a:r>
              <a:rPr lang="en-US" sz="2800" dirty="0" smtClean="0"/>
              <a:t>Collect application specific data</a:t>
            </a:r>
          </a:p>
          <a:p>
            <a:endParaRPr lang="en-US" sz="2800" dirty="0"/>
          </a:p>
          <a:p>
            <a:r>
              <a:rPr lang="en-US" sz="2800" dirty="0" smtClean="0"/>
              <a:t>Utilize Microsoft Assessment and Planning (MAP) tool to automate this process</a:t>
            </a:r>
          </a:p>
          <a:p>
            <a:pPr lvl="1"/>
            <a:r>
              <a:rPr lang="en-US" sz="2400" dirty="0" smtClean="0"/>
              <a:t>Requires admin credentials on remote servers</a:t>
            </a:r>
          </a:p>
          <a:p>
            <a:pPr lvl="1"/>
            <a:r>
              <a:rPr lang="en-US" sz="2400" dirty="0" smtClean="0"/>
              <a:t>Requires remote registry, remote admin and WMI</a:t>
            </a:r>
          </a:p>
          <a:p>
            <a:pPr lvl="1"/>
            <a:r>
              <a:rPr lang="en-US" sz="2400" dirty="0" smtClean="0"/>
              <a:t>Automates data discovery</a:t>
            </a:r>
          </a:p>
          <a:p>
            <a:pPr lvl="1"/>
            <a:r>
              <a:rPr lang="en-US" sz="2400" dirty="0" smtClean="0"/>
              <a:t>Automates performance data collection</a:t>
            </a:r>
          </a:p>
          <a:p>
            <a:pPr lvl="1"/>
            <a:r>
              <a:rPr lang="en-US" sz="2400" dirty="0" smtClean="0"/>
              <a:t>Collects application specific information</a:t>
            </a:r>
            <a:endParaRPr lang="en-US" sz="2400" dirty="0"/>
          </a:p>
        </p:txBody>
      </p:sp>
    </p:spTree>
    <p:extLst>
      <p:ext uri="{BB962C8B-B14F-4D97-AF65-F5344CB8AC3E}">
        <p14:creationId xmlns:p14="http://schemas.microsoft.com/office/powerpoint/2010/main" val="428447782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09398"/>
          </a:xfrm>
        </p:spPr>
        <p:txBody>
          <a:bodyPr/>
          <a:lstStyle/>
          <a:p>
            <a:r>
              <a:rPr lang="en-US" sz="4400" dirty="0" smtClean="0"/>
              <a:t>Microsoft Assessment &amp; Planning</a:t>
            </a:r>
            <a:endParaRPr lang="en-US" sz="4400" dirty="0"/>
          </a:p>
        </p:txBody>
      </p:sp>
      <p:pic>
        <p:nvPicPr>
          <p:cNvPr id="4" name="Picture 2" descr="C:\Users\roblarso\Documents\JSC\MAP5\Step1.png"/>
          <p:cNvPicPr>
            <a:picLocks noChangeAspect="1" noChangeArrowheads="1"/>
          </p:cNvPicPr>
          <p:nvPr/>
        </p:nvPicPr>
        <p:blipFill rotWithShape="1">
          <a:blip r:embed="rId3">
            <a:extLst>
              <a:ext uri="{28A0092B-C50C-407E-A947-70E740481C1C}">
                <a14:useLocalDpi xmlns:a14="http://schemas.microsoft.com/office/drawing/2010/main" val="0"/>
              </a:ext>
            </a:extLst>
          </a:blip>
          <a:srcRect b="5495"/>
          <a:stretch/>
        </p:blipFill>
        <p:spPr bwMode="auto">
          <a:xfrm>
            <a:off x="457200" y="990600"/>
            <a:ext cx="8001000" cy="56710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908027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 Inventory</a:t>
            </a:r>
            <a:endParaRPr lang="en-US" dirty="0"/>
          </a:p>
        </p:txBody>
      </p:sp>
      <p:pic>
        <p:nvPicPr>
          <p:cNvPr id="2050" name="Picture 2" descr="C:\Users\roblarso\Documents\JSC\MAP5\Step2.png"/>
          <p:cNvPicPr>
            <a:picLocks noChangeAspect="1" noChangeArrowheads="1"/>
          </p:cNvPicPr>
          <p:nvPr/>
        </p:nvPicPr>
        <p:blipFill rotWithShape="1">
          <a:blip r:embed="rId3">
            <a:extLst>
              <a:ext uri="{28A0092B-C50C-407E-A947-70E740481C1C}">
                <a14:useLocalDpi xmlns:a14="http://schemas.microsoft.com/office/drawing/2010/main" val="0"/>
              </a:ext>
            </a:extLst>
          </a:blip>
          <a:srcRect b="5488"/>
          <a:stretch/>
        </p:blipFill>
        <p:spPr bwMode="auto">
          <a:xfrm>
            <a:off x="762000" y="1066800"/>
            <a:ext cx="7543800" cy="5347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079496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 Discovery Methods</a:t>
            </a:r>
            <a:endParaRPr lang="en-US" dirty="0"/>
          </a:p>
        </p:txBody>
      </p:sp>
      <p:pic>
        <p:nvPicPr>
          <p:cNvPr id="3074" name="Picture 2" descr="C:\Users\roblarso\Documents\JSC\MAP5\Step3.png"/>
          <p:cNvPicPr>
            <a:picLocks noChangeAspect="1" noChangeArrowheads="1"/>
          </p:cNvPicPr>
          <p:nvPr/>
        </p:nvPicPr>
        <p:blipFill rotWithShape="1">
          <a:blip r:embed="rId3">
            <a:extLst>
              <a:ext uri="{28A0092B-C50C-407E-A947-70E740481C1C}">
                <a14:useLocalDpi xmlns:a14="http://schemas.microsoft.com/office/drawing/2010/main" val="0"/>
              </a:ext>
            </a:extLst>
          </a:blip>
          <a:srcRect b="5209"/>
          <a:stretch/>
        </p:blipFill>
        <p:spPr bwMode="auto">
          <a:xfrm>
            <a:off x="662465" y="990600"/>
            <a:ext cx="7871935" cy="5596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294615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 Discovery Credentials</a:t>
            </a:r>
            <a:endParaRPr lang="en-US" dirty="0"/>
          </a:p>
        </p:txBody>
      </p:sp>
      <p:pic>
        <p:nvPicPr>
          <p:cNvPr id="4098" name="Picture 2" descr="C:\Users\roblarso\Documents\JSC\MAP5\Step7.png"/>
          <p:cNvPicPr>
            <a:picLocks noChangeAspect="1" noChangeArrowheads="1"/>
          </p:cNvPicPr>
          <p:nvPr/>
        </p:nvPicPr>
        <p:blipFill rotWithShape="1">
          <a:blip r:embed="rId3">
            <a:extLst>
              <a:ext uri="{28A0092B-C50C-407E-A947-70E740481C1C}">
                <a14:useLocalDpi xmlns:a14="http://schemas.microsoft.com/office/drawing/2010/main" val="0"/>
              </a:ext>
            </a:extLst>
          </a:blip>
          <a:srcRect b="5430"/>
          <a:stretch/>
        </p:blipFill>
        <p:spPr bwMode="auto">
          <a:xfrm>
            <a:off x="762000" y="1143000"/>
            <a:ext cx="7620000" cy="5404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17056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 Discovery Progress</a:t>
            </a:r>
            <a:endParaRPr lang="en-US" dirty="0"/>
          </a:p>
        </p:txBody>
      </p:sp>
      <p:pic>
        <p:nvPicPr>
          <p:cNvPr id="5122" name="Picture 2" descr="C:\Users\roblarso\Documents\JSC\MAP5\Step10.png"/>
          <p:cNvPicPr>
            <a:picLocks noChangeAspect="1" noChangeArrowheads="1"/>
          </p:cNvPicPr>
          <p:nvPr/>
        </p:nvPicPr>
        <p:blipFill rotWithShape="1">
          <a:blip r:embed="rId3">
            <a:extLst>
              <a:ext uri="{28A0092B-C50C-407E-A947-70E740481C1C}">
                <a14:useLocalDpi xmlns:a14="http://schemas.microsoft.com/office/drawing/2010/main" val="0"/>
              </a:ext>
            </a:extLst>
          </a:blip>
          <a:srcRect b="5368"/>
          <a:stretch/>
        </p:blipFill>
        <p:spPr bwMode="auto">
          <a:xfrm>
            <a:off x="823274" y="1066800"/>
            <a:ext cx="7634926" cy="5418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838194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Data</a:t>
            </a:r>
            <a:endParaRPr lang="en-US" dirty="0"/>
          </a:p>
        </p:txBody>
      </p:sp>
      <p:sp>
        <p:nvSpPr>
          <p:cNvPr id="3" name="Text Placeholder 2"/>
          <p:cNvSpPr>
            <a:spLocks noGrp="1"/>
          </p:cNvSpPr>
          <p:nvPr>
            <p:ph type="body" sz="quarter" idx="10"/>
          </p:nvPr>
        </p:nvSpPr>
        <p:spPr>
          <a:xfrm>
            <a:off x="381000" y="1295400"/>
            <a:ext cx="8382000" cy="5324535"/>
          </a:xfrm>
        </p:spPr>
        <p:txBody>
          <a:bodyPr/>
          <a:lstStyle/>
          <a:p>
            <a:r>
              <a:rPr lang="en-US" sz="2800" dirty="0" smtClean="0"/>
              <a:t>Performance data is required during server consolidation analysis to determine how to combine workloads</a:t>
            </a:r>
          </a:p>
          <a:p>
            <a:r>
              <a:rPr lang="en-US" sz="2800" dirty="0" smtClean="0"/>
              <a:t>Performance data includes</a:t>
            </a:r>
          </a:p>
          <a:p>
            <a:pPr lvl="1"/>
            <a:r>
              <a:rPr lang="en-US" sz="2400" dirty="0" smtClean="0"/>
              <a:t>Network</a:t>
            </a:r>
          </a:p>
          <a:p>
            <a:pPr lvl="1"/>
            <a:r>
              <a:rPr lang="en-US" sz="2400" dirty="0" smtClean="0"/>
              <a:t>CPU</a:t>
            </a:r>
          </a:p>
          <a:p>
            <a:pPr lvl="1"/>
            <a:r>
              <a:rPr lang="en-US" sz="2400" dirty="0" smtClean="0"/>
              <a:t>Memory</a:t>
            </a:r>
          </a:p>
          <a:p>
            <a:pPr lvl="1"/>
            <a:r>
              <a:rPr lang="en-US" sz="2400" dirty="0" smtClean="0"/>
              <a:t>Disk</a:t>
            </a:r>
          </a:p>
          <a:p>
            <a:r>
              <a:rPr lang="en-US" sz="2800" dirty="0" smtClean="0"/>
              <a:t>Performance data must be collected long enough so that the low and high trends of the server can be collected. </a:t>
            </a:r>
          </a:p>
          <a:p>
            <a:pPr lvl="1"/>
            <a:r>
              <a:rPr lang="en-US" sz="2400" dirty="0" smtClean="0"/>
              <a:t>MAP minimum collection time is 60 minutes</a:t>
            </a:r>
          </a:p>
          <a:p>
            <a:pPr lvl="1"/>
            <a:r>
              <a:rPr lang="en-US" sz="2400" dirty="0" smtClean="0"/>
              <a:t>Typical production servers might require 30 days</a:t>
            </a:r>
          </a:p>
        </p:txBody>
      </p:sp>
    </p:spTree>
    <p:extLst>
      <p:ext uri="{BB962C8B-B14F-4D97-AF65-F5344CB8AC3E}">
        <p14:creationId xmlns:p14="http://schemas.microsoft.com/office/powerpoint/2010/main" val="94636474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 Computer List</a:t>
            </a:r>
            <a:endParaRPr lang="en-US" dirty="0"/>
          </a:p>
        </p:txBody>
      </p:sp>
      <p:pic>
        <p:nvPicPr>
          <p:cNvPr id="6146" name="Picture 2" descr="C:\Users\roblarso\Documents\JSC\MAP5\Perf\Step1.png"/>
          <p:cNvPicPr>
            <a:picLocks noChangeAspect="1" noChangeArrowheads="1"/>
          </p:cNvPicPr>
          <p:nvPr/>
        </p:nvPicPr>
        <p:blipFill rotWithShape="1">
          <a:blip r:embed="rId3">
            <a:extLst>
              <a:ext uri="{28A0092B-C50C-407E-A947-70E740481C1C}">
                <a14:useLocalDpi xmlns:a14="http://schemas.microsoft.com/office/drawing/2010/main" val="0"/>
              </a:ext>
            </a:extLst>
          </a:blip>
          <a:srcRect b="5677"/>
          <a:stretch/>
        </p:blipFill>
        <p:spPr bwMode="auto">
          <a:xfrm>
            <a:off x="685800" y="1066800"/>
            <a:ext cx="7620000" cy="5390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596028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 Performance Credentials</a:t>
            </a:r>
            <a:endParaRPr lang="en-US" dirty="0"/>
          </a:p>
        </p:txBody>
      </p:sp>
      <p:pic>
        <p:nvPicPr>
          <p:cNvPr id="7170" name="Picture 2" descr="C:\Users\roblarso\Documents\JSC\MAP5\Perf\Step2.png"/>
          <p:cNvPicPr>
            <a:picLocks noChangeAspect="1" noChangeArrowheads="1"/>
          </p:cNvPicPr>
          <p:nvPr/>
        </p:nvPicPr>
        <p:blipFill rotWithShape="1">
          <a:blip r:embed="rId3">
            <a:extLst>
              <a:ext uri="{28A0092B-C50C-407E-A947-70E740481C1C}">
                <a14:useLocalDpi xmlns:a14="http://schemas.microsoft.com/office/drawing/2010/main" val="0"/>
              </a:ext>
            </a:extLst>
          </a:blip>
          <a:srcRect b="5530"/>
          <a:stretch/>
        </p:blipFill>
        <p:spPr bwMode="auto">
          <a:xfrm>
            <a:off x="685800" y="1147762"/>
            <a:ext cx="7613650" cy="5394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206976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 Performance Duration</a:t>
            </a:r>
            <a:endParaRPr lang="en-US" dirty="0"/>
          </a:p>
        </p:txBody>
      </p:sp>
      <p:pic>
        <p:nvPicPr>
          <p:cNvPr id="8195" name="Picture 3" descr="C:\Users\roblarso\Documents\JSC\MAP5\Perf\Step4.png"/>
          <p:cNvPicPr>
            <a:picLocks noChangeAspect="1" noChangeArrowheads="1"/>
          </p:cNvPicPr>
          <p:nvPr/>
        </p:nvPicPr>
        <p:blipFill rotWithShape="1">
          <a:blip r:embed="rId3">
            <a:extLst>
              <a:ext uri="{28A0092B-C50C-407E-A947-70E740481C1C}">
                <a14:useLocalDpi xmlns:a14="http://schemas.microsoft.com/office/drawing/2010/main" val="0"/>
              </a:ext>
            </a:extLst>
          </a:blip>
          <a:srcRect b="5509"/>
          <a:stretch/>
        </p:blipFill>
        <p:spPr bwMode="auto">
          <a:xfrm>
            <a:off x="914400" y="1219200"/>
            <a:ext cx="7391400" cy="52381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49040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Schedule</a:t>
            </a:r>
            <a:endParaRPr lang="en-US" dirty="0"/>
          </a:p>
        </p:txBody>
      </p:sp>
      <p:sp>
        <p:nvSpPr>
          <p:cNvPr id="3" name="Text Placeholder 2"/>
          <p:cNvSpPr>
            <a:spLocks noGrp="1"/>
          </p:cNvSpPr>
          <p:nvPr>
            <p:ph type="body" sz="quarter" idx="10"/>
          </p:nvPr>
        </p:nvSpPr>
        <p:spPr>
          <a:xfrm>
            <a:off x="381000" y="1447800"/>
            <a:ext cx="8610600" cy="4585871"/>
          </a:xfrm>
        </p:spPr>
        <p:txBody>
          <a:bodyPr/>
          <a:lstStyle/>
          <a:p>
            <a:r>
              <a:rPr lang="en-US" dirty="0" smtClean="0"/>
              <a:t>Day 3</a:t>
            </a:r>
          </a:p>
          <a:p>
            <a:pPr lvl="1"/>
            <a:r>
              <a:rPr lang="en-US" dirty="0">
                <a:solidFill>
                  <a:schemeClr val="tx2"/>
                </a:solidFill>
              </a:rPr>
              <a:t>Module 6: Microsoft Server Consolidation (Part II)</a:t>
            </a:r>
          </a:p>
          <a:p>
            <a:pPr lvl="1"/>
            <a:r>
              <a:rPr lang="en-US" dirty="0" smtClean="0"/>
              <a:t>Module 7: Automating Processes for Virtualization Management</a:t>
            </a:r>
          </a:p>
          <a:p>
            <a:pPr lvl="1"/>
            <a:r>
              <a:rPr lang="en-US" dirty="0" smtClean="0"/>
              <a:t>Module 8: Building the Foundation for a Private Cloud</a:t>
            </a:r>
          </a:p>
          <a:p>
            <a:endParaRPr lang="en-US" dirty="0" smtClean="0"/>
          </a:p>
          <a:p>
            <a:r>
              <a:rPr lang="en-US" dirty="0" smtClean="0"/>
              <a:t>Optional Module</a:t>
            </a:r>
          </a:p>
          <a:p>
            <a:pPr lvl="1"/>
            <a:r>
              <a:rPr lang="en-US" dirty="0" smtClean="0"/>
              <a:t>Module 9: </a:t>
            </a:r>
            <a:r>
              <a:rPr lang="en-GB" dirty="0" smtClean="0"/>
              <a:t>Preparing </a:t>
            </a:r>
            <a:r>
              <a:rPr lang="en-GB" dirty="0"/>
              <a:t>for Exam 70-659 </a:t>
            </a:r>
            <a:r>
              <a:rPr lang="en-GB" dirty="0" smtClean="0"/>
              <a:t>TS</a:t>
            </a:r>
            <a:r>
              <a:rPr lang="en-GB" dirty="0"/>
              <a:t>: Windows Server 2008 R2, Server Virtualization</a:t>
            </a:r>
            <a:endParaRPr lang="en-US" dirty="0" smtClean="0"/>
          </a:p>
        </p:txBody>
      </p:sp>
    </p:spTree>
    <p:extLst>
      <p:ext uri="{BB962C8B-B14F-4D97-AF65-F5344CB8AC3E}">
        <p14:creationId xmlns:p14="http://schemas.microsoft.com/office/powerpoint/2010/main" val="1878314820"/>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 Performance Status</a:t>
            </a:r>
            <a:endParaRPr lang="en-US" dirty="0"/>
          </a:p>
        </p:txBody>
      </p:sp>
      <p:pic>
        <p:nvPicPr>
          <p:cNvPr id="9218" name="Picture 2" descr="C:\Users\roblarso\Documents\JSC\MAP5\Perf\Step6.png"/>
          <p:cNvPicPr>
            <a:picLocks noChangeAspect="1" noChangeArrowheads="1"/>
          </p:cNvPicPr>
          <p:nvPr/>
        </p:nvPicPr>
        <p:blipFill rotWithShape="1">
          <a:blip r:embed="rId3">
            <a:extLst>
              <a:ext uri="{28A0092B-C50C-407E-A947-70E740481C1C}">
                <a14:useLocalDpi xmlns:a14="http://schemas.microsoft.com/office/drawing/2010/main" val="0"/>
              </a:ext>
            </a:extLst>
          </a:blip>
          <a:srcRect b="5330"/>
          <a:stretch/>
        </p:blipFill>
        <p:spPr bwMode="auto">
          <a:xfrm>
            <a:off x="838200" y="1109662"/>
            <a:ext cx="7664450" cy="5441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90504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 Data</a:t>
            </a:r>
            <a:endParaRPr lang="en-US" dirty="0"/>
          </a:p>
        </p:txBody>
      </p:sp>
      <p:sp>
        <p:nvSpPr>
          <p:cNvPr id="3" name="Text Placeholder 2"/>
          <p:cNvSpPr>
            <a:spLocks noGrp="1"/>
          </p:cNvSpPr>
          <p:nvPr>
            <p:ph type="body" sz="quarter" idx="10"/>
          </p:nvPr>
        </p:nvSpPr>
        <p:spPr>
          <a:xfrm>
            <a:off x="381000" y="1447800"/>
            <a:ext cx="8382000" cy="4998291"/>
          </a:xfrm>
        </p:spPr>
        <p:txBody>
          <a:bodyPr/>
          <a:lstStyle/>
          <a:p>
            <a:r>
              <a:rPr lang="en-US" dirty="0" smtClean="0"/>
              <a:t>Automated assessment using MAP greatly speeds up the process</a:t>
            </a:r>
          </a:p>
          <a:p>
            <a:pPr lvl="1"/>
            <a:r>
              <a:rPr lang="en-US" dirty="0" smtClean="0"/>
              <a:t>Wizard based process</a:t>
            </a:r>
          </a:p>
          <a:p>
            <a:pPr lvl="2"/>
            <a:r>
              <a:rPr lang="en-GB" b="1" dirty="0"/>
              <a:t>Server Virtualization Planning </a:t>
            </a:r>
            <a:r>
              <a:rPr lang="en-GB" b="1" dirty="0" smtClean="0"/>
              <a:t>Wizard</a:t>
            </a:r>
          </a:p>
          <a:p>
            <a:pPr lvl="1"/>
            <a:r>
              <a:rPr lang="en-US" dirty="0" smtClean="0"/>
              <a:t>Requires input of what machines to analyze</a:t>
            </a:r>
          </a:p>
          <a:p>
            <a:pPr lvl="2"/>
            <a:r>
              <a:rPr lang="en-US" dirty="0" smtClean="0"/>
              <a:t>While you can initially query AD, during analysis you must provide an input file with the machines to analyze from the database</a:t>
            </a:r>
          </a:p>
          <a:p>
            <a:pPr lvl="1"/>
            <a:r>
              <a:rPr lang="en-US" dirty="0" smtClean="0"/>
              <a:t>Requires a defined host hardware configuration</a:t>
            </a:r>
          </a:p>
          <a:p>
            <a:pPr lvl="1"/>
            <a:r>
              <a:rPr lang="en-US" dirty="0" smtClean="0"/>
              <a:t>Generates reports of analysis</a:t>
            </a:r>
          </a:p>
          <a:p>
            <a:pPr lvl="2"/>
            <a:r>
              <a:rPr lang="en-US" dirty="0" smtClean="0"/>
              <a:t>Produces predefined reports that describe the results of the analysis</a:t>
            </a:r>
            <a:endParaRPr lang="en-US" dirty="0"/>
          </a:p>
        </p:txBody>
      </p:sp>
    </p:spTree>
    <p:extLst>
      <p:ext uri="{BB962C8B-B14F-4D97-AF65-F5344CB8AC3E}">
        <p14:creationId xmlns:p14="http://schemas.microsoft.com/office/powerpoint/2010/main" val="4290897861"/>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 Define Host Hardware</a:t>
            </a:r>
            <a:endParaRPr lang="en-US" dirty="0"/>
          </a:p>
        </p:txBody>
      </p:sp>
      <p:pic>
        <p:nvPicPr>
          <p:cNvPr id="10243" name="Picture 3" descr="C:\Users\roblarso\Documents\JSC\MAP5\HW\Step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149285"/>
            <a:ext cx="3600748" cy="297180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roblarso\Documents\JSC\MAP5\HW\Step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1" y="1143000"/>
            <a:ext cx="3594143" cy="2971800"/>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C:\Users\roblarso\Documents\JSC\MAP5\HW\Step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81693" y="4028388"/>
            <a:ext cx="3439460" cy="2824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893621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 Server Consolidation</a:t>
            </a:r>
            <a:endParaRPr lang="en-US" dirty="0"/>
          </a:p>
        </p:txBody>
      </p:sp>
      <p:sp>
        <p:nvSpPr>
          <p:cNvPr id="3" name="Text Placeholder 2"/>
          <p:cNvSpPr>
            <a:spLocks noGrp="1"/>
          </p:cNvSpPr>
          <p:nvPr>
            <p:ph type="body" sz="quarter" idx="10"/>
          </p:nvPr>
        </p:nvSpPr>
        <p:spPr/>
        <p:txBody>
          <a:bodyPr/>
          <a:lstStyle/>
          <a:p>
            <a:endParaRPr lang="en-US" dirty="0"/>
          </a:p>
        </p:txBody>
      </p:sp>
      <p:pic>
        <p:nvPicPr>
          <p:cNvPr id="11267" name="Picture 3" descr="C:\Users\roblarso\Documents\JSC\MAP5\SvrConsolidation\Ste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43000"/>
            <a:ext cx="4337973" cy="358140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Users\roblarso\Documents\JSC\MAP5\SvrConsolidation\Step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1143001"/>
            <a:ext cx="4332780" cy="3581399"/>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C:\Users\roblarso\Documents\JSC\MAP5\SvrConsolidation\Step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3260104"/>
            <a:ext cx="4359200" cy="3579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41775"/>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 Server Consolidation</a:t>
            </a:r>
            <a:endParaRPr lang="en-US" dirty="0"/>
          </a:p>
        </p:txBody>
      </p:sp>
      <p:pic>
        <p:nvPicPr>
          <p:cNvPr id="12290" name="Picture 2" descr="C:\Users\roblarso\Documents\JSC\MAP5\SvrConsolidation\Step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371600"/>
            <a:ext cx="3886200" cy="3203171"/>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C:\Users\roblarso\Documents\JSC\MAP5\SvrConsolidation\Step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787" y="1371600"/>
            <a:ext cx="4648200" cy="1373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861449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 Server Consolidation</a:t>
            </a:r>
            <a:endParaRPr lang="en-US" dirty="0"/>
          </a:p>
        </p:txBody>
      </p:sp>
      <p:pic>
        <p:nvPicPr>
          <p:cNvPr id="13314" name="Picture 2" descr="C:\Users\roblarso\Documents\JSC\MAP5\SvrConsolidation\Step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1" y="1066800"/>
            <a:ext cx="6324600" cy="4513732"/>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Users\roblarso\Documents\JSC\MAP5\SvrConsolidation\Step1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5181600"/>
            <a:ext cx="4572000" cy="1557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1347870"/>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 Consolidation Reports</a:t>
            </a:r>
            <a:endParaRPr lang="en-US" dirty="0"/>
          </a:p>
        </p:txBody>
      </p:sp>
      <p:pic>
        <p:nvPicPr>
          <p:cNvPr id="14339" name="Picture 3" descr="C:\Users\roblarso\Documents\JSC\MAP5\SvrConsolidation\Step1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812" y="1066800"/>
            <a:ext cx="4876006" cy="3461543"/>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C:\Users\roblarso\Documents\JSC\MAP5\SvrConsolidation\Step1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4336" y="3147083"/>
            <a:ext cx="5534526" cy="3685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132479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 Support Limits</a:t>
            </a:r>
            <a:endParaRPr lang="en-US" dirty="0"/>
          </a:p>
        </p:txBody>
      </p:sp>
      <p:sp>
        <p:nvSpPr>
          <p:cNvPr id="3" name="Text Placeholder 2"/>
          <p:cNvSpPr>
            <a:spLocks noGrp="1"/>
          </p:cNvSpPr>
          <p:nvPr>
            <p:ph type="body" sz="quarter" idx="10"/>
          </p:nvPr>
        </p:nvSpPr>
        <p:spPr>
          <a:xfrm>
            <a:off x="381000" y="1447800"/>
            <a:ext cx="8382000" cy="5164491"/>
          </a:xfrm>
        </p:spPr>
        <p:txBody>
          <a:bodyPr/>
          <a:lstStyle/>
          <a:p>
            <a:r>
              <a:rPr lang="en-US" dirty="0" smtClean="0"/>
              <a:t>Not all vendors support virtualization</a:t>
            </a:r>
          </a:p>
          <a:p>
            <a:pPr lvl="1"/>
            <a:r>
              <a:rPr lang="en-US" dirty="0" smtClean="0"/>
              <a:t>Product version limits</a:t>
            </a:r>
          </a:p>
          <a:p>
            <a:pPr lvl="1"/>
            <a:r>
              <a:rPr lang="en-US" dirty="0" smtClean="0"/>
              <a:t>Configuration limits</a:t>
            </a:r>
          </a:p>
          <a:p>
            <a:pPr lvl="1"/>
            <a:r>
              <a:rPr lang="en-US" dirty="0" smtClean="0"/>
              <a:t>Role limits</a:t>
            </a:r>
          </a:p>
          <a:p>
            <a:pPr lvl="1"/>
            <a:r>
              <a:rPr lang="en-US" dirty="0" smtClean="0"/>
              <a:t>Operating System limits</a:t>
            </a:r>
          </a:p>
          <a:p>
            <a:r>
              <a:rPr lang="en-US" dirty="0" smtClean="0"/>
              <a:t>If you decide to virtualize anyway</a:t>
            </a:r>
          </a:p>
          <a:p>
            <a:pPr lvl="1"/>
            <a:r>
              <a:rPr lang="en-US" dirty="0" smtClean="0"/>
              <a:t>Test, test, test</a:t>
            </a:r>
          </a:p>
          <a:p>
            <a:pPr lvl="1"/>
            <a:r>
              <a:rPr lang="en-US" dirty="0" smtClean="0"/>
              <a:t>Verify compatibility with advanced features like snapshots, live motion, storage migration</a:t>
            </a:r>
          </a:p>
          <a:p>
            <a:pPr lvl="1"/>
            <a:r>
              <a:rPr lang="en-US" dirty="0" smtClean="0"/>
              <a:t>Understand disk write caching requirements</a:t>
            </a:r>
          </a:p>
          <a:p>
            <a:pPr lvl="1"/>
            <a:r>
              <a:rPr lang="en-US" dirty="0" smtClean="0"/>
              <a:t>Validate the disaster recovery procedures</a:t>
            </a:r>
            <a:endParaRPr lang="en-US" dirty="0"/>
          </a:p>
        </p:txBody>
      </p:sp>
    </p:spTree>
    <p:extLst>
      <p:ext uri="{BB962C8B-B14F-4D97-AF65-F5344CB8AC3E}">
        <p14:creationId xmlns:p14="http://schemas.microsoft.com/office/powerpoint/2010/main" val="87725792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1523494"/>
          </a:xfrm>
        </p:spPr>
        <p:txBody>
          <a:bodyPr/>
          <a:lstStyle/>
          <a:p>
            <a:r>
              <a:rPr sz="4800" dirty="0" smtClean="0">
                <a:solidFill>
                  <a:schemeClr val="accent1">
                    <a:lumMod val="60000"/>
                    <a:lumOff val="40000"/>
                  </a:schemeClr>
                </a:solidFill>
              </a:rPr>
              <a:t>Lab L:</a:t>
            </a:r>
            <a:br>
              <a:rPr sz="4800" dirty="0" smtClean="0">
                <a:solidFill>
                  <a:schemeClr val="accent1">
                    <a:lumMod val="60000"/>
                    <a:lumOff val="40000"/>
                  </a:schemeClr>
                </a:solidFill>
              </a:rPr>
            </a:br>
            <a:r>
              <a:rPr lang="en-US" sz="4800" dirty="0" smtClean="0">
                <a:solidFill>
                  <a:schemeClr val="accent1">
                    <a:lumMod val="60000"/>
                    <a:lumOff val="40000"/>
                  </a:schemeClr>
                </a:solidFill>
              </a:rPr>
              <a:t>Performing a MAP 5.0 Assessment</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6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2609945"/>
          </a:xfrm>
        </p:spPr>
        <p:txBody>
          <a:bodyPr/>
          <a:lstStyle/>
          <a:p>
            <a:pPr>
              <a:buNone/>
            </a:pPr>
            <a:r>
              <a:rPr lang="en-US" dirty="0" smtClean="0">
                <a:solidFill>
                  <a:schemeClr val="tx1"/>
                </a:solidFill>
              </a:rPr>
              <a:t>Lesson 1: Envisioning and planning</a:t>
            </a:r>
          </a:p>
          <a:p>
            <a:pPr>
              <a:buNone/>
            </a:pPr>
            <a:r>
              <a:rPr lang="en-US" dirty="0" smtClean="0">
                <a:solidFill>
                  <a:schemeClr val="tx1"/>
                </a:solidFill>
              </a:rPr>
              <a:t>Lesson 2: Assessment</a:t>
            </a:r>
          </a:p>
          <a:p>
            <a:pPr>
              <a:buNone/>
            </a:pPr>
            <a:r>
              <a:rPr lang="en-US" dirty="0" smtClean="0">
                <a:solidFill>
                  <a:schemeClr val="tx2"/>
                </a:solidFill>
              </a:rPr>
              <a:t>Lesson 3: Architecture</a:t>
            </a:r>
          </a:p>
          <a:p>
            <a:pPr>
              <a:buNone/>
            </a:pPr>
            <a:r>
              <a:rPr lang="en-US" dirty="0" smtClean="0">
                <a:solidFill>
                  <a:schemeClr val="tx1"/>
                </a:solidFill>
              </a:rPr>
              <a:t>Lesson 4: Network and storage configuration</a:t>
            </a:r>
          </a:p>
          <a:p>
            <a:pPr>
              <a:buNone/>
            </a:pPr>
            <a:r>
              <a:rPr lang="en-US" dirty="0" smtClean="0">
                <a:solidFill>
                  <a:schemeClr val="tx1"/>
                </a:solidFill>
              </a:rPr>
              <a:t>Lesson 5: Security</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txBox="1">
            <a:spLocks noChangeArrowheads="1"/>
          </p:cNvSpPr>
          <p:nvPr/>
        </p:nvSpPr>
        <p:spPr>
          <a:xfrm>
            <a:off x="757551" y="2805759"/>
            <a:ext cx="8005449" cy="1523495"/>
          </a:xfrm>
          <a:prstGeom prst="rect">
            <a:avLst/>
          </a:prstGeom>
        </p:spPr>
        <p:txBody>
          <a:bodyPr vert="horz" wrap="square" lIns="0" tIns="0" rIns="0" bIns="0" rtlCol="0" anchor="t">
            <a:no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Module 6:</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Microsoft Server Consolidation</a:t>
            </a: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a:t>
            </a:r>
            <a:endParaRPr lang="en-US" dirty="0"/>
          </a:p>
        </p:txBody>
      </p:sp>
      <p:sp>
        <p:nvSpPr>
          <p:cNvPr id="3" name="Text Placeholder 2"/>
          <p:cNvSpPr>
            <a:spLocks noGrp="1"/>
          </p:cNvSpPr>
          <p:nvPr>
            <p:ph type="body" sz="quarter" idx="10"/>
          </p:nvPr>
        </p:nvSpPr>
        <p:spPr>
          <a:xfrm>
            <a:off x="381000" y="1447800"/>
            <a:ext cx="8382000" cy="4093428"/>
          </a:xfrm>
        </p:spPr>
        <p:txBody>
          <a:bodyPr/>
          <a:lstStyle/>
          <a:p>
            <a:r>
              <a:rPr lang="en-US" sz="2800" dirty="0" smtClean="0"/>
              <a:t>Microsoft’s Virtualization and Management Strategy</a:t>
            </a:r>
          </a:p>
          <a:p>
            <a:pPr lvl="1"/>
            <a:r>
              <a:rPr lang="en-US" sz="2400" dirty="0" smtClean="0"/>
              <a:t>Windows Server 2008 R2 with Hyper-V role</a:t>
            </a:r>
          </a:p>
          <a:p>
            <a:pPr lvl="1"/>
            <a:r>
              <a:rPr lang="en-US" sz="2400" dirty="0" smtClean="0"/>
              <a:t>Hyper-V Server 2008 R2</a:t>
            </a:r>
          </a:p>
          <a:p>
            <a:pPr lvl="1"/>
            <a:r>
              <a:rPr lang="en-US" sz="2400" dirty="0" smtClean="0"/>
              <a:t>Virtual Machine Manager (VMM) 2008 R2</a:t>
            </a:r>
          </a:p>
          <a:p>
            <a:r>
              <a:rPr lang="en-US" sz="2800" dirty="0" smtClean="0"/>
              <a:t>Architecture involves planning </a:t>
            </a:r>
          </a:p>
          <a:p>
            <a:pPr lvl="1"/>
            <a:r>
              <a:rPr lang="en-US" sz="2400" dirty="0" smtClean="0"/>
              <a:t>Sizing hardware</a:t>
            </a:r>
          </a:p>
          <a:p>
            <a:pPr lvl="1"/>
            <a:r>
              <a:rPr lang="en-US" sz="2400" dirty="0" smtClean="0"/>
              <a:t>Security</a:t>
            </a:r>
          </a:p>
          <a:p>
            <a:pPr lvl="1"/>
            <a:r>
              <a:rPr lang="en-US" sz="2400" dirty="0" smtClean="0"/>
              <a:t>High Availability</a:t>
            </a:r>
          </a:p>
          <a:p>
            <a:pPr lvl="1"/>
            <a:r>
              <a:rPr lang="en-US" sz="2400" dirty="0" smtClean="0"/>
              <a:t>Business Continuity</a:t>
            </a:r>
            <a:endParaRPr lang="en-US" sz="2400" dirty="0"/>
          </a:p>
        </p:txBody>
      </p:sp>
    </p:spTree>
    <p:extLst>
      <p:ext uri="{BB962C8B-B14F-4D97-AF65-F5344CB8AC3E}">
        <p14:creationId xmlns:p14="http://schemas.microsoft.com/office/powerpoint/2010/main" val="271874207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Host Sizing</a:t>
            </a:r>
            <a:endParaRPr lang="en-US" dirty="0"/>
          </a:p>
        </p:txBody>
      </p:sp>
      <p:sp>
        <p:nvSpPr>
          <p:cNvPr id="3" name="Text Placeholder 2"/>
          <p:cNvSpPr>
            <a:spLocks noGrp="1"/>
          </p:cNvSpPr>
          <p:nvPr>
            <p:ph type="body" sz="quarter" idx="10"/>
          </p:nvPr>
        </p:nvSpPr>
        <p:spPr>
          <a:xfrm>
            <a:off x="381000" y="1447800"/>
            <a:ext cx="8382000" cy="3767185"/>
          </a:xfrm>
        </p:spPr>
        <p:txBody>
          <a:bodyPr/>
          <a:lstStyle/>
          <a:p>
            <a:r>
              <a:rPr lang="en-US" sz="2800" dirty="0" smtClean="0"/>
              <a:t>Determine multiple workloads that will be combined</a:t>
            </a:r>
          </a:p>
          <a:p>
            <a:pPr lvl="1"/>
            <a:r>
              <a:rPr lang="en-US" sz="2400" dirty="0" smtClean="0"/>
              <a:t>Processor, memory, network and storage I/O are critical.</a:t>
            </a:r>
          </a:p>
          <a:p>
            <a:r>
              <a:rPr lang="en-US" sz="2800" dirty="0" smtClean="0"/>
              <a:t>Design at least one Hyper-V server architecture</a:t>
            </a:r>
          </a:p>
          <a:p>
            <a:r>
              <a:rPr lang="en-US" sz="2800" dirty="0" smtClean="0"/>
              <a:t>Benchmark the hardware to determine real world performance</a:t>
            </a:r>
          </a:p>
          <a:p>
            <a:r>
              <a:rPr lang="en-US" sz="2800" dirty="0" smtClean="0"/>
              <a:t>Use this information during assessment phase to correctly determine they number of Hyper-V hosts required for the consolidation project</a:t>
            </a:r>
          </a:p>
        </p:txBody>
      </p:sp>
    </p:spTree>
    <p:extLst>
      <p:ext uri="{BB962C8B-B14F-4D97-AF65-F5344CB8AC3E}">
        <p14:creationId xmlns:p14="http://schemas.microsoft.com/office/powerpoint/2010/main" val="222951181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4797"/>
          </a:xfrm>
        </p:spPr>
        <p:txBody>
          <a:bodyPr/>
          <a:lstStyle/>
          <a:p>
            <a:r>
              <a:rPr lang="en-US" dirty="0" smtClean="0"/>
              <a:t>Host Architecture Pattern</a:t>
            </a:r>
            <a:endParaRPr lang="en-US" dirty="0"/>
          </a:p>
        </p:txBody>
      </p:sp>
      <p:sp>
        <p:nvSpPr>
          <p:cNvPr id="3" name="Text Placeholder 2"/>
          <p:cNvSpPr>
            <a:spLocks noGrp="1"/>
          </p:cNvSpPr>
          <p:nvPr>
            <p:ph type="body" sz="quarter" idx="10"/>
          </p:nvPr>
        </p:nvSpPr>
        <p:spPr>
          <a:xfrm>
            <a:off x="381000" y="1447800"/>
            <a:ext cx="8382000" cy="4715137"/>
          </a:xfrm>
        </p:spPr>
        <p:txBody>
          <a:bodyPr/>
          <a:lstStyle/>
          <a:p>
            <a:r>
              <a:rPr lang="en-US" dirty="0" smtClean="0"/>
              <a:t>Start by reserving capacity for the Hyper-V host</a:t>
            </a:r>
          </a:p>
          <a:p>
            <a:pPr lvl="1"/>
            <a:r>
              <a:rPr lang="en-US" dirty="0" smtClean="0"/>
              <a:t>1 Processor Core </a:t>
            </a:r>
          </a:p>
          <a:p>
            <a:pPr lvl="1"/>
            <a:r>
              <a:rPr lang="en-US" dirty="0" smtClean="0"/>
              <a:t>1GB RAM</a:t>
            </a:r>
          </a:p>
          <a:p>
            <a:pPr lvl="1"/>
            <a:r>
              <a:rPr lang="en-US" dirty="0" smtClean="0"/>
              <a:t>1 NIC for management</a:t>
            </a:r>
          </a:p>
          <a:p>
            <a:pPr lvl="1"/>
            <a:r>
              <a:rPr lang="en-US" dirty="0" smtClean="0"/>
              <a:t>RAID 1 partition for system purposes</a:t>
            </a:r>
          </a:p>
          <a:p>
            <a:pPr lvl="2"/>
            <a:r>
              <a:rPr lang="en-US" dirty="0" smtClean="0"/>
              <a:t>20GB + amount of RAM in server</a:t>
            </a:r>
          </a:p>
          <a:p>
            <a:r>
              <a:rPr lang="en-US" dirty="0" smtClean="0"/>
              <a:t>Remaining capacity for virtual machine guests</a:t>
            </a:r>
          </a:p>
          <a:p>
            <a:pPr marL="0" indent="0">
              <a:buNone/>
            </a:pPr>
            <a:endParaRPr lang="en-US" dirty="0" smtClean="0"/>
          </a:p>
        </p:txBody>
      </p:sp>
    </p:spTree>
    <p:extLst>
      <p:ext uri="{BB962C8B-B14F-4D97-AF65-F5344CB8AC3E}">
        <p14:creationId xmlns:p14="http://schemas.microsoft.com/office/powerpoint/2010/main" val="3536623100"/>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610600" cy="1218795"/>
          </a:xfrm>
        </p:spPr>
        <p:txBody>
          <a:bodyPr/>
          <a:lstStyle/>
          <a:p>
            <a:r>
              <a:rPr lang="en-US" sz="4400" dirty="0" smtClean="0"/>
              <a:t>Host Architecture Recommendations</a:t>
            </a:r>
            <a:endParaRPr lang="en-US" sz="4400" dirty="0"/>
          </a:p>
        </p:txBody>
      </p:sp>
      <p:sp>
        <p:nvSpPr>
          <p:cNvPr id="3" name="Text Placeholder 2"/>
          <p:cNvSpPr>
            <a:spLocks noGrp="1"/>
          </p:cNvSpPr>
          <p:nvPr>
            <p:ph type="body" sz="quarter" idx="10"/>
          </p:nvPr>
        </p:nvSpPr>
        <p:spPr>
          <a:xfrm>
            <a:off x="381000" y="1239841"/>
            <a:ext cx="8382000" cy="4758226"/>
          </a:xfrm>
        </p:spPr>
        <p:txBody>
          <a:bodyPr/>
          <a:lstStyle/>
          <a:p>
            <a:r>
              <a:rPr lang="en-US" sz="2800" dirty="0" smtClean="0"/>
              <a:t>Recommendations</a:t>
            </a:r>
          </a:p>
          <a:p>
            <a:pPr lvl="1"/>
            <a:r>
              <a:rPr lang="en-US" sz="2400" dirty="0" smtClean="0"/>
              <a:t>Fastest processor speed you can afford</a:t>
            </a:r>
          </a:p>
          <a:p>
            <a:pPr lvl="1"/>
            <a:r>
              <a:rPr lang="en-US" sz="2400" dirty="0" smtClean="0"/>
              <a:t>Minimum 4 cores per processor, more is better</a:t>
            </a:r>
          </a:p>
          <a:p>
            <a:pPr lvl="1"/>
            <a:r>
              <a:rPr lang="en-US" sz="2400" dirty="0" smtClean="0"/>
              <a:t>More Host RAM = More VM density = better consolidation ratio</a:t>
            </a:r>
          </a:p>
          <a:p>
            <a:pPr lvl="1"/>
            <a:r>
              <a:rPr lang="en-US" sz="2400" dirty="0" smtClean="0"/>
              <a:t>Dedicate NICs for iSCSI, Live Migration, Backup, and VM traffic</a:t>
            </a:r>
          </a:p>
          <a:p>
            <a:pPr lvl="1"/>
            <a:r>
              <a:rPr lang="en-US" sz="2400" dirty="0" smtClean="0"/>
              <a:t>Dedicate internal RAID1 for system drive</a:t>
            </a:r>
          </a:p>
          <a:p>
            <a:pPr lvl="1"/>
            <a:r>
              <a:rPr lang="en-US" sz="2400" dirty="0" smtClean="0"/>
              <a:t>Leverage RAID 10 SAN for VM storage</a:t>
            </a:r>
          </a:p>
          <a:p>
            <a:pPr lvl="1"/>
            <a:r>
              <a:rPr lang="en-US" sz="2400" dirty="0" smtClean="0"/>
              <a:t>Leverage CSV to minimize drive letter requirements</a:t>
            </a:r>
          </a:p>
          <a:p>
            <a:r>
              <a:rPr lang="en-US" sz="2800" dirty="0" smtClean="0"/>
              <a:t>Buy Hyper-V certified configurations for best results</a:t>
            </a:r>
          </a:p>
        </p:txBody>
      </p:sp>
    </p:spTree>
    <p:extLst>
      <p:ext uri="{BB962C8B-B14F-4D97-AF65-F5344CB8AC3E}">
        <p14:creationId xmlns:p14="http://schemas.microsoft.com/office/powerpoint/2010/main" val="561085867"/>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610600" cy="1329595"/>
          </a:xfrm>
        </p:spPr>
        <p:txBody>
          <a:bodyPr/>
          <a:lstStyle/>
          <a:p>
            <a:r>
              <a:rPr lang="en-US" dirty="0" smtClean="0"/>
              <a:t>Virtual Machine Hardware Profiles</a:t>
            </a:r>
            <a:endParaRPr lang="en-US" dirty="0"/>
          </a:p>
        </p:txBody>
      </p:sp>
      <p:sp>
        <p:nvSpPr>
          <p:cNvPr id="3" name="Text Placeholder 2"/>
          <p:cNvSpPr>
            <a:spLocks noGrp="1"/>
          </p:cNvSpPr>
          <p:nvPr>
            <p:ph type="body" sz="quarter" idx="10"/>
          </p:nvPr>
        </p:nvSpPr>
        <p:spPr>
          <a:xfrm>
            <a:off x="381000" y="1447800"/>
            <a:ext cx="8382000" cy="5250668"/>
          </a:xfrm>
        </p:spPr>
        <p:txBody>
          <a:bodyPr/>
          <a:lstStyle/>
          <a:p>
            <a:r>
              <a:rPr lang="en-US" dirty="0" smtClean="0"/>
              <a:t>Define a set of hardware profiles</a:t>
            </a:r>
          </a:p>
          <a:p>
            <a:pPr lvl="1"/>
            <a:r>
              <a:rPr lang="en-US" dirty="0" smtClean="0"/>
              <a:t>Number of Processor Cores</a:t>
            </a:r>
          </a:p>
          <a:p>
            <a:pPr lvl="1"/>
            <a:r>
              <a:rPr lang="en-US" dirty="0" smtClean="0"/>
              <a:t>Amount of RAM</a:t>
            </a:r>
          </a:p>
          <a:p>
            <a:pPr lvl="1"/>
            <a:r>
              <a:rPr lang="en-US" dirty="0" smtClean="0"/>
              <a:t>Number of network adapters and VLANs</a:t>
            </a:r>
          </a:p>
          <a:p>
            <a:pPr lvl="1"/>
            <a:r>
              <a:rPr lang="en-US" dirty="0" smtClean="0"/>
              <a:t>Number of SCSI adapters</a:t>
            </a:r>
          </a:p>
          <a:p>
            <a:r>
              <a:rPr lang="en-US" dirty="0" smtClean="0"/>
              <a:t>Example</a:t>
            </a:r>
          </a:p>
          <a:p>
            <a:pPr lvl="1"/>
            <a:r>
              <a:rPr lang="en-US" dirty="0" smtClean="0"/>
              <a:t>2 cores</a:t>
            </a:r>
          </a:p>
          <a:p>
            <a:pPr lvl="1"/>
            <a:r>
              <a:rPr lang="en-US" dirty="0" smtClean="0"/>
              <a:t>4GB RAM</a:t>
            </a:r>
          </a:p>
          <a:p>
            <a:pPr lvl="1"/>
            <a:r>
              <a:rPr lang="en-US" dirty="0" smtClean="0"/>
              <a:t>1 NIC</a:t>
            </a:r>
          </a:p>
          <a:p>
            <a:pPr lvl="1"/>
            <a:r>
              <a:rPr lang="en-US" dirty="0" smtClean="0"/>
              <a:t>Boot Disk on IDE</a:t>
            </a:r>
          </a:p>
          <a:p>
            <a:pPr lvl="1"/>
            <a:r>
              <a:rPr lang="en-US" dirty="0" smtClean="0"/>
              <a:t>1 SCSI adapter with data disk</a:t>
            </a:r>
            <a:endParaRPr lang="en-US" dirty="0"/>
          </a:p>
        </p:txBody>
      </p:sp>
    </p:spTree>
    <p:extLst>
      <p:ext uri="{BB962C8B-B14F-4D97-AF65-F5344CB8AC3E}">
        <p14:creationId xmlns:p14="http://schemas.microsoft.com/office/powerpoint/2010/main" val="342074794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Machine Hardware Profiles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108942990"/>
              </p:ext>
            </p:extLst>
          </p:nvPr>
        </p:nvGraphicFramePr>
        <p:xfrm>
          <a:off x="381000" y="1981200"/>
          <a:ext cx="8382000" cy="3108960"/>
        </p:xfrm>
        <a:graphic>
          <a:graphicData uri="http://schemas.openxmlformats.org/drawingml/2006/table">
            <a:tbl>
              <a:tblPr firstRow="1" bandRow="1">
                <a:tableStyleId>{5C22544A-7EE6-4342-B048-85BDC9FD1C3A}</a:tableStyleId>
              </a:tblPr>
              <a:tblGrid>
                <a:gridCol w="2095500"/>
                <a:gridCol w="2095500"/>
                <a:gridCol w="2095500"/>
                <a:gridCol w="2095500"/>
              </a:tblGrid>
              <a:tr h="370840">
                <a:tc>
                  <a:txBody>
                    <a:bodyPr/>
                    <a:lstStyle/>
                    <a:p>
                      <a:pPr algn="ctr"/>
                      <a:endParaRPr lang="en-US" sz="2400" dirty="0"/>
                    </a:p>
                  </a:txBody>
                  <a:tcPr/>
                </a:tc>
                <a:tc>
                  <a:txBody>
                    <a:bodyPr/>
                    <a:lstStyle/>
                    <a:p>
                      <a:pPr algn="ctr"/>
                      <a:r>
                        <a:rPr lang="en-US" sz="2400" dirty="0" smtClean="0"/>
                        <a:t>Small</a:t>
                      </a:r>
                      <a:endParaRPr lang="en-US" sz="2400" dirty="0"/>
                    </a:p>
                  </a:txBody>
                  <a:tcPr/>
                </a:tc>
                <a:tc>
                  <a:txBody>
                    <a:bodyPr/>
                    <a:lstStyle/>
                    <a:p>
                      <a:pPr algn="ctr"/>
                      <a:r>
                        <a:rPr lang="en-US" sz="2400" dirty="0" smtClean="0"/>
                        <a:t>Medium</a:t>
                      </a:r>
                      <a:endParaRPr lang="en-US" sz="2400" dirty="0"/>
                    </a:p>
                  </a:txBody>
                  <a:tcPr/>
                </a:tc>
                <a:tc>
                  <a:txBody>
                    <a:bodyPr/>
                    <a:lstStyle/>
                    <a:p>
                      <a:pPr algn="ctr"/>
                      <a:r>
                        <a:rPr lang="en-US" sz="2400" dirty="0" smtClean="0"/>
                        <a:t>Large</a:t>
                      </a:r>
                      <a:endParaRPr lang="en-US" sz="2400" dirty="0"/>
                    </a:p>
                  </a:txBody>
                  <a:tcPr/>
                </a:tc>
              </a:tr>
              <a:tr h="370840">
                <a:tc>
                  <a:txBody>
                    <a:bodyPr/>
                    <a:lstStyle/>
                    <a:p>
                      <a:pPr algn="ctr"/>
                      <a:r>
                        <a:rPr lang="en-US" sz="2400" dirty="0" smtClean="0"/>
                        <a:t>Processor</a:t>
                      </a:r>
                      <a:endParaRPr lang="en-US" sz="2400" dirty="0"/>
                    </a:p>
                  </a:txBody>
                  <a:tcPr/>
                </a:tc>
                <a:tc>
                  <a:txBody>
                    <a:bodyPr/>
                    <a:lstStyle/>
                    <a:p>
                      <a:pPr algn="ctr"/>
                      <a:r>
                        <a:rPr lang="en-US" sz="2400" dirty="0" smtClean="0"/>
                        <a:t>1 Core</a:t>
                      </a:r>
                      <a:endParaRPr lang="en-US" sz="2400" dirty="0"/>
                    </a:p>
                  </a:txBody>
                  <a:tcPr/>
                </a:tc>
                <a:tc>
                  <a:txBody>
                    <a:bodyPr/>
                    <a:lstStyle/>
                    <a:p>
                      <a:pPr algn="ctr"/>
                      <a:r>
                        <a:rPr lang="en-US" sz="2400" dirty="0" smtClean="0"/>
                        <a:t>2 Cores</a:t>
                      </a:r>
                      <a:endParaRPr lang="en-US" sz="2400" dirty="0"/>
                    </a:p>
                  </a:txBody>
                  <a:tcPr/>
                </a:tc>
                <a:tc>
                  <a:txBody>
                    <a:bodyPr/>
                    <a:lstStyle/>
                    <a:p>
                      <a:pPr algn="ctr"/>
                      <a:r>
                        <a:rPr lang="en-US" sz="2400" dirty="0" smtClean="0"/>
                        <a:t>4 Cores</a:t>
                      </a:r>
                      <a:endParaRPr lang="en-US" sz="2400" dirty="0"/>
                    </a:p>
                  </a:txBody>
                  <a:tcPr/>
                </a:tc>
              </a:tr>
              <a:tr h="370840">
                <a:tc>
                  <a:txBody>
                    <a:bodyPr/>
                    <a:lstStyle/>
                    <a:p>
                      <a:pPr algn="ctr"/>
                      <a:r>
                        <a:rPr lang="en-US" sz="2400" dirty="0" smtClean="0"/>
                        <a:t>Memory</a:t>
                      </a:r>
                      <a:endParaRPr lang="en-US" sz="2400" dirty="0"/>
                    </a:p>
                  </a:txBody>
                  <a:tcPr/>
                </a:tc>
                <a:tc>
                  <a:txBody>
                    <a:bodyPr/>
                    <a:lstStyle/>
                    <a:p>
                      <a:pPr algn="ctr"/>
                      <a:r>
                        <a:rPr lang="en-US" sz="2400" dirty="0" smtClean="0"/>
                        <a:t>2 GB</a:t>
                      </a:r>
                      <a:endParaRPr lang="en-US" sz="2400" dirty="0"/>
                    </a:p>
                  </a:txBody>
                  <a:tcPr/>
                </a:tc>
                <a:tc>
                  <a:txBody>
                    <a:bodyPr/>
                    <a:lstStyle/>
                    <a:p>
                      <a:pPr algn="ctr"/>
                      <a:r>
                        <a:rPr lang="en-US" sz="2400" dirty="0" smtClean="0"/>
                        <a:t>4</a:t>
                      </a:r>
                      <a:r>
                        <a:rPr lang="en-US" sz="2400" baseline="0" dirty="0" smtClean="0"/>
                        <a:t> GB</a:t>
                      </a:r>
                      <a:endParaRPr lang="en-US" sz="2400" dirty="0"/>
                    </a:p>
                  </a:txBody>
                  <a:tcPr/>
                </a:tc>
                <a:tc>
                  <a:txBody>
                    <a:bodyPr/>
                    <a:lstStyle/>
                    <a:p>
                      <a:pPr algn="ctr"/>
                      <a:r>
                        <a:rPr lang="en-US" sz="2400" dirty="0" smtClean="0"/>
                        <a:t>16 GB</a:t>
                      </a:r>
                      <a:endParaRPr lang="en-US" sz="2400" dirty="0"/>
                    </a:p>
                  </a:txBody>
                  <a:tcPr/>
                </a:tc>
              </a:tr>
              <a:tr h="370840">
                <a:tc>
                  <a:txBody>
                    <a:bodyPr/>
                    <a:lstStyle/>
                    <a:p>
                      <a:pPr algn="ctr"/>
                      <a:r>
                        <a:rPr lang="en-US" sz="2400" dirty="0" smtClean="0"/>
                        <a:t>Network</a:t>
                      </a:r>
                      <a:endParaRPr lang="en-US" sz="2400" dirty="0"/>
                    </a:p>
                  </a:txBody>
                  <a:tcPr/>
                </a:tc>
                <a:tc>
                  <a:txBody>
                    <a:bodyPr/>
                    <a:lstStyle/>
                    <a:p>
                      <a:pPr algn="ctr"/>
                      <a:r>
                        <a:rPr lang="en-US" sz="2400" dirty="0" smtClean="0"/>
                        <a:t>1 NIC</a:t>
                      </a:r>
                      <a:endParaRPr lang="en-US" sz="2400" dirty="0"/>
                    </a:p>
                  </a:txBody>
                  <a:tcPr/>
                </a:tc>
                <a:tc>
                  <a:txBody>
                    <a:bodyPr/>
                    <a:lstStyle/>
                    <a:p>
                      <a:pPr algn="ctr"/>
                      <a:r>
                        <a:rPr lang="en-US" sz="2400" dirty="0" smtClean="0"/>
                        <a:t>2 NIC</a:t>
                      </a:r>
                      <a:endParaRPr lang="en-US" sz="2400" dirty="0"/>
                    </a:p>
                  </a:txBody>
                  <a:tcPr/>
                </a:tc>
                <a:tc>
                  <a:txBody>
                    <a:bodyPr/>
                    <a:lstStyle/>
                    <a:p>
                      <a:pPr algn="ctr"/>
                      <a:r>
                        <a:rPr lang="en-US" sz="2400" dirty="0" smtClean="0"/>
                        <a:t>2 NIC</a:t>
                      </a:r>
                      <a:endParaRPr lang="en-US" sz="2400" dirty="0"/>
                    </a:p>
                  </a:txBody>
                  <a:tcPr/>
                </a:tc>
              </a:tr>
              <a:tr h="370840">
                <a:tc>
                  <a:txBody>
                    <a:bodyPr/>
                    <a:lstStyle/>
                    <a:p>
                      <a:pPr algn="ctr"/>
                      <a:r>
                        <a:rPr lang="en-US" sz="2400" dirty="0" smtClean="0"/>
                        <a:t>Boot Disk</a:t>
                      </a:r>
                      <a:endParaRPr lang="en-US" sz="2400" dirty="0"/>
                    </a:p>
                  </a:txBody>
                  <a:tcPr/>
                </a:tc>
                <a:tc>
                  <a:txBody>
                    <a:bodyPr/>
                    <a:lstStyle/>
                    <a:p>
                      <a:pPr algn="ctr"/>
                      <a:r>
                        <a:rPr lang="en-US" sz="2400" dirty="0" smtClean="0"/>
                        <a:t>30GB</a:t>
                      </a:r>
                      <a:endParaRPr lang="en-US" sz="2400" dirty="0"/>
                    </a:p>
                  </a:txBody>
                  <a:tcPr/>
                </a:tc>
                <a:tc>
                  <a:txBody>
                    <a:bodyPr/>
                    <a:lstStyle/>
                    <a:p>
                      <a:pPr algn="ctr"/>
                      <a:r>
                        <a:rPr lang="en-US" sz="2400" dirty="0" smtClean="0"/>
                        <a:t>40 GB</a:t>
                      </a:r>
                      <a:endParaRPr lang="en-US" sz="2400" dirty="0"/>
                    </a:p>
                  </a:txBody>
                  <a:tcPr/>
                </a:tc>
                <a:tc>
                  <a:txBody>
                    <a:bodyPr/>
                    <a:lstStyle/>
                    <a:p>
                      <a:pPr algn="ctr"/>
                      <a:r>
                        <a:rPr lang="en-US" sz="2400" dirty="0" smtClean="0"/>
                        <a:t>50 GB</a:t>
                      </a:r>
                      <a:endParaRPr lang="en-US" sz="2400" dirty="0"/>
                    </a:p>
                  </a:txBody>
                  <a:tcPr/>
                </a:tc>
              </a:tr>
              <a:tr h="370840">
                <a:tc>
                  <a:txBody>
                    <a:bodyPr/>
                    <a:lstStyle/>
                    <a:p>
                      <a:pPr algn="ctr"/>
                      <a:r>
                        <a:rPr lang="en-US" sz="2400" dirty="0" smtClean="0"/>
                        <a:t>Data</a:t>
                      </a:r>
                      <a:r>
                        <a:rPr lang="en-US" sz="2400" baseline="0" dirty="0" smtClean="0"/>
                        <a:t> Disk</a:t>
                      </a:r>
                      <a:endParaRPr lang="en-US" sz="2400" dirty="0"/>
                    </a:p>
                  </a:txBody>
                  <a:tcPr/>
                </a:tc>
                <a:tc>
                  <a:txBody>
                    <a:bodyPr/>
                    <a:lstStyle/>
                    <a:p>
                      <a:pPr algn="ctr"/>
                      <a:r>
                        <a:rPr lang="en-US" sz="2400" dirty="0" smtClean="0"/>
                        <a:t>SCSI</a:t>
                      </a:r>
                      <a:endParaRPr lang="en-US" sz="2400" dirty="0"/>
                    </a:p>
                  </a:txBody>
                  <a:tcPr/>
                </a:tc>
                <a:tc>
                  <a:txBody>
                    <a:bodyPr/>
                    <a:lstStyle/>
                    <a:p>
                      <a:pPr algn="ctr"/>
                      <a:r>
                        <a:rPr lang="en-US" sz="2400" dirty="0" smtClean="0"/>
                        <a:t>SCSI or iSCSI</a:t>
                      </a:r>
                      <a:endParaRPr lang="en-US" sz="2400" dirty="0"/>
                    </a:p>
                  </a:txBody>
                  <a:tcPr/>
                </a:tc>
                <a:tc>
                  <a:txBody>
                    <a:bodyPr/>
                    <a:lstStyle/>
                    <a:p>
                      <a:pPr algn="ctr"/>
                      <a:r>
                        <a:rPr lang="en-US" sz="2400" dirty="0" smtClean="0"/>
                        <a:t>Passthrough or iSCSI</a:t>
                      </a:r>
                      <a:endParaRPr lang="en-US" sz="2400" dirty="0"/>
                    </a:p>
                  </a:txBody>
                  <a:tcPr/>
                </a:tc>
              </a:tr>
            </a:tbl>
          </a:graphicData>
        </a:graphic>
      </p:graphicFrame>
    </p:spTree>
    <p:extLst>
      <p:ext uri="{BB962C8B-B14F-4D97-AF65-F5344CB8AC3E}">
        <p14:creationId xmlns:p14="http://schemas.microsoft.com/office/powerpoint/2010/main" val="1063253850"/>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 Profile Assignment</a:t>
            </a:r>
            <a:endParaRPr lang="en-US" dirty="0"/>
          </a:p>
        </p:txBody>
      </p:sp>
      <p:sp>
        <p:nvSpPr>
          <p:cNvPr id="3" name="Text Placeholder 2"/>
          <p:cNvSpPr>
            <a:spLocks noGrp="1"/>
          </p:cNvSpPr>
          <p:nvPr>
            <p:ph type="body" sz="quarter" idx="10"/>
          </p:nvPr>
        </p:nvSpPr>
        <p:spPr>
          <a:xfrm>
            <a:off x="381000" y="1447800"/>
            <a:ext cx="8382000" cy="4721292"/>
          </a:xfrm>
        </p:spPr>
        <p:txBody>
          <a:bodyPr/>
          <a:lstStyle/>
          <a:p>
            <a:r>
              <a:rPr lang="en-US" sz="2400" dirty="0" smtClean="0"/>
              <a:t>Assign the consolidated server to one of the defined virtual machine hardware profiles</a:t>
            </a:r>
          </a:p>
          <a:p>
            <a:r>
              <a:rPr lang="en-US" sz="2400" dirty="0" smtClean="0"/>
              <a:t>Pros</a:t>
            </a:r>
          </a:p>
          <a:p>
            <a:pPr lvl="1"/>
            <a:r>
              <a:rPr lang="en-US" sz="2000" dirty="0" smtClean="0"/>
              <a:t>Simplifies the workload consolidation calculations</a:t>
            </a:r>
          </a:p>
          <a:p>
            <a:pPr lvl="1"/>
            <a:r>
              <a:rPr lang="en-US" sz="2000" dirty="0" smtClean="0"/>
              <a:t>Standardizes the virtual machines configuration</a:t>
            </a:r>
          </a:p>
          <a:p>
            <a:pPr lvl="1"/>
            <a:r>
              <a:rPr lang="en-US" sz="2000" dirty="0" smtClean="0"/>
              <a:t>Makes it easier to plan for fault tolerance</a:t>
            </a:r>
          </a:p>
          <a:p>
            <a:r>
              <a:rPr lang="en-US" sz="2400" dirty="0" smtClean="0"/>
              <a:t>Cons</a:t>
            </a:r>
          </a:p>
          <a:p>
            <a:pPr lvl="1"/>
            <a:r>
              <a:rPr lang="en-US" sz="2000" dirty="0" smtClean="0"/>
              <a:t>Does not minimize resource usage </a:t>
            </a:r>
          </a:p>
          <a:p>
            <a:pPr lvl="1"/>
            <a:r>
              <a:rPr lang="en-US" sz="2000" dirty="0" smtClean="0"/>
              <a:t>Can leave memory unused</a:t>
            </a:r>
          </a:p>
          <a:p>
            <a:pPr lvl="1"/>
            <a:r>
              <a:rPr lang="en-US" sz="2000" dirty="0" smtClean="0"/>
              <a:t>Can leave processor cores underutilized</a:t>
            </a:r>
          </a:p>
          <a:p>
            <a:r>
              <a:rPr lang="en-US" sz="2800" dirty="0" smtClean="0"/>
              <a:t>Recommendation</a:t>
            </a:r>
          </a:p>
          <a:p>
            <a:pPr lvl="1"/>
            <a:r>
              <a:rPr lang="en-US" sz="2400" dirty="0" smtClean="0"/>
              <a:t>Leverage VM hardware profiles for planning, then optimize based on required resources</a:t>
            </a:r>
          </a:p>
        </p:txBody>
      </p:sp>
    </p:spTree>
    <p:extLst>
      <p:ext uri="{BB962C8B-B14F-4D97-AF65-F5344CB8AC3E}">
        <p14:creationId xmlns:p14="http://schemas.microsoft.com/office/powerpoint/2010/main" val="3339818324"/>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Benchmarking Architecture</a:t>
            </a:r>
            <a:endParaRPr lang="en-US" dirty="0"/>
          </a:p>
        </p:txBody>
      </p:sp>
      <p:sp>
        <p:nvSpPr>
          <p:cNvPr id="3" name="Text Placeholder 2"/>
          <p:cNvSpPr>
            <a:spLocks noGrp="1"/>
          </p:cNvSpPr>
          <p:nvPr>
            <p:ph type="body" sz="quarter" idx="10"/>
          </p:nvPr>
        </p:nvSpPr>
        <p:spPr>
          <a:xfrm>
            <a:off x="381000" y="1447800"/>
            <a:ext cx="8382000" cy="5072158"/>
          </a:xfrm>
        </p:spPr>
        <p:txBody>
          <a:bodyPr/>
          <a:lstStyle/>
          <a:p>
            <a:r>
              <a:rPr lang="en-US" sz="2800" dirty="0" smtClean="0"/>
              <a:t>Benchmark to obtain the best prediction of the number of hosts and the configuration required when performing a physical to virtual server consolidation</a:t>
            </a:r>
          </a:p>
          <a:p>
            <a:r>
              <a:rPr lang="en-US" sz="2800" dirty="0"/>
              <a:t>Benchmark </a:t>
            </a:r>
            <a:r>
              <a:rPr lang="en-US" sz="2800" dirty="0" smtClean="0"/>
              <a:t>the components</a:t>
            </a:r>
          </a:p>
          <a:p>
            <a:pPr lvl="1"/>
            <a:r>
              <a:rPr lang="en-US" sz="2400" dirty="0" smtClean="0"/>
              <a:t>CPU, RAM, Disk I/O, Network I/O</a:t>
            </a:r>
          </a:p>
          <a:p>
            <a:r>
              <a:rPr lang="en-US" sz="2800" dirty="0"/>
              <a:t>Benchmark </a:t>
            </a:r>
            <a:r>
              <a:rPr lang="en-US" sz="2800" dirty="0" smtClean="0"/>
              <a:t>a single system</a:t>
            </a:r>
          </a:p>
          <a:p>
            <a:pPr lvl="1"/>
            <a:r>
              <a:rPr lang="en-US" sz="2400" dirty="0" smtClean="0"/>
              <a:t>Single VM</a:t>
            </a:r>
          </a:p>
          <a:p>
            <a:pPr lvl="1"/>
            <a:r>
              <a:rPr lang="en-US" sz="2400" dirty="0" smtClean="0"/>
              <a:t>Multiple VMs</a:t>
            </a:r>
          </a:p>
          <a:p>
            <a:r>
              <a:rPr lang="en-US" sz="2800" dirty="0"/>
              <a:t>Benchmark </a:t>
            </a:r>
            <a:r>
              <a:rPr lang="en-US" sz="2800" dirty="0" smtClean="0"/>
              <a:t>the supporting infrastructure</a:t>
            </a:r>
          </a:p>
          <a:p>
            <a:pPr lvl="1"/>
            <a:r>
              <a:rPr lang="en-US" sz="2400" dirty="0" smtClean="0"/>
              <a:t>Network switches</a:t>
            </a:r>
          </a:p>
          <a:p>
            <a:pPr lvl="1"/>
            <a:r>
              <a:rPr lang="en-US" sz="2400" dirty="0" smtClean="0"/>
              <a:t>SAN</a:t>
            </a:r>
            <a:endParaRPr lang="en-US" sz="2400" dirty="0"/>
          </a:p>
        </p:txBody>
      </p:sp>
    </p:spTree>
    <p:extLst>
      <p:ext uri="{BB962C8B-B14F-4D97-AF65-F5344CB8AC3E}">
        <p14:creationId xmlns:p14="http://schemas.microsoft.com/office/powerpoint/2010/main" val="4160811123"/>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6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2609945"/>
          </a:xfrm>
        </p:spPr>
        <p:txBody>
          <a:bodyPr/>
          <a:lstStyle/>
          <a:p>
            <a:pPr>
              <a:buNone/>
            </a:pPr>
            <a:r>
              <a:rPr lang="en-US" dirty="0" smtClean="0">
                <a:solidFill>
                  <a:schemeClr val="tx1"/>
                </a:solidFill>
              </a:rPr>
              <a:t>Lesson 1: Envisioning and planning</a:t>
            </a:r>
          </a:p>
          <a:p>
            <a:pPr>
              <a:buNone/>
            </a:pPr>
            <a:r>
              <a:rPr lang="en-US" dirty="0" smtClean="0">
                <a:solidFill>
                  <a:schemeClr val="tx1"/>
                </a:solidFill>
              </a:rPr>
              <a:t>Lesson 2: Assessment</a:t>
            </a:r>
          </a:p>
          <a:p>
            <a:pPr>
              <a:buNone/>
            </a:pPr>
            <a:r>
              <a:rPr lang="en-US" dirty="0" smtClean="0">
                <a:solidFill>
                  <a:srgbClr val="FFFFFF"/>
                </a:solidFill>
              </a:rPr>
              <a:t>Lesson 3: Architecture</a:t>
            </a:r>
          </a:p>
          <a:p>
            <a:pPr>
              <a:buNone/>
            </a:pPr>
            <a:r>
              <a:rPr lang="en-US" dirty="0" smtClean="0">
                <a:solidFill>
                  <a:schemeClr val="tx2"/>
                </a:solidFill>
              </a:rPr>
              <a:t>Lesson 4: Network and storage configuration</a:t>
            </a:r>
          </a:p>
          <a:p>
            <a:pPr>
              <a:buNone/>
            </a:pPr>
            <a:r>
              <a:rPr lang="en-US" dirty="0" smtClean="0">
                <a:solidFill>
                  <a:schemeClr val="tx1"/>
                </a:solidFill>
              </a:rPr>
              <a:t>Lesson 5: Security</a:t>
            </a: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Architecture</a:t>
            </a:r>
            <a:endParaRPr lang="en-US" dirty="0"/>
          </a:p>
        </p:txBody>
      </p:sp>
      <p:sp>
        <p:nvSpPr>
          <p:cNvPr id="3" name="Text Placeholder 2"/>
          <p:cNvSpPr>
            <a:spLocks noGrp="1"/>
          </p:cNvSpPr>
          <p:nvPr>
            <p:ph type="body" sz="quarter" idx="10"/>
          </p:nvPr>
        </p:nvSpPr>
        <p:spPr>
          <a:xfrm>
            <a:off x="381000" y="1447800"/>
            <a:ext cx="8382000" cy="5330690"/>
          </a:xfrm>
        </p:spPr>
        <p:txBody>
          <a:bodyPr/>
          <a:lstStyle/>
          <a:p>
            <a:r>
              <a:rPr lang="en-US" sz="2400" dirty="0" smtClean="0"/>
              <a:t>Network I/O is key to consolidated workloads</a:t>
            </a:r>
          </a:p>
          <a:p>
            <a:r>
              <a:rPr lang="en-US" sz="2400" dirty="0" smtClean="0"/>
              <a:t>Leverage multiple NICs and multi-port NICs</a:t>
            </a:r>
          </a:p>
          <a:p>
            <a:r>
              <a:rPr lang="en-US" sz="2400" dirty="0" smtClean="0"/>
              <a:t>One NIC dedicated to management traffic</a:t>
            </a:r>
          </a:p>
          <a:p>
            <a:r>
              <a:rPr lang="en-US" sz="2400" dirty="0" smtClean="0"/>
              <a:t>One or more NICs dedicated to VM traffic</a:t>
            </a:r>
          </a:p>
          <a:p>
            <a:pPr lvl="1"/>
            <a:r>
              <a:rPr lang="en-US" sz="2000" dirty="0" smtClean="0"/>
              <a:t>Use 10 GigE NICs for higher consolidation</a:t>
            </a:r>
          </a:p>
          <a:p>
            <a:r>
              <a:rPr lang="en-US" sz="2400" dirty="0" smtClean="0"/>
              <a:t>Two or more NICs dedicated to iSCSI with MPIO</a:t>
            </a:r>
          </a:p>
          <a:p>
            <a:r>
              <a:rPr lang="en-US" sz="2400" dirty="0" smtClean="0"/>
              <a:t>One NIC dedicated for Live Migration traffic</a:t>
            </a:r>
          </a:p>
          <a:p>
            <a:r>
              <a:rPr lang="en-US" sz="2400" dirty="0" smtClean="0"/>
              <a:t>One NIC dedicated for backup</a:t>
            </a:r>
            <a:endParaRPr lang="en-US" sz="2400" dirty="0"/>
          </a:p>
          <a:p>
            <a:r>
              <a:rPr lang="en-US" sz="2400" dirty="0" smtClean="0"/>
              <a:t>Ensure that network switches are not over subscribed on the backplane</a:t>
            </a:r>
          </a:p>
          <a:p>
            <a:r>
              <a:rPr lang="en-US" sz="2400" dirty="0" smtClean="0"/>
              <a:t>Leverage VLANs for traffic separation</a:t>
            </a:r>
          </a:p>
          <a:p>
            <a:r>
              <a:rPr lang="en-US" sz="2400" dirty="0" smtClean="0"/>
              <a:t>Leverage NIC teaming to minimize configuration issues for VM traffic</a:t>
            </a:r>
          </a:p>
          <a:p>
            <a:pPr lvl="1"/>
            <a:r>
              <a:rPr lang="en-US" sz="2000" dirty="0" smtClean="0"/>
              <a:t>Remember that it is not officially Microsoft supported</a:t>
            </a:r>
          </a:p>
        </p:txBody>
      </p:sp>
    </p:spTree>
    <p:extLst>
      <p:ext uri="{BB962C8B-B14F-4D97-AF65-F5344CB8AC3E}">
        <p14:creationId xmlns:p14="http://schemas.microsoft.com/office/powerpoint/2010/main" val="229448442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6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2609945"/>
          </a:xfrm>
        </p:spPr>
        <p:txBody>
          <a:bodyPr/>
          <a:lstStyle/>
          <a:p>
            <a:pPr>
              <a:buNone/>
            </a:pPr>
            <a:r>
              <a:rPr lang="en-US" dirty="0" smtClean="0">
                <a:solidFill>
                  <a:schemeClr val="tx2"/>
                </a:solidFill>
              </a:rPr>
              <a:t>Lesson 1: Envisioning and planning</a:t>
            </a:r>
          </a:p>
          <a:p>
            <a:pPr>
              <a:buNone/>
            </a:pPr>
            <a:r>
              <a:rPr lang="en-US" dirty="0" smtClean="0">
                <a:solidFill>
                  <a:schemeClr val="tx1"/>
                </a:solidFill>
              </a:rPr>
              <a:t>Lesson 2: Assessment</a:t>
            </a:r>
          </a:p>
          <a:p>
            <a:pPr>
              <a:buNone/>
            </a:pPr>
            <a:r>
              <a:rPr lang="en-US" dirty="0" smtClean="0">
                <a:solidFill>
                  <a:schemeClr val="tx1"/>
                </a:solidFill>
              </a:rPr>
              <a:t>Lesson 3: Architecture</a:t>
            </a:r>
          </a:p>
          <a:p>
            <a:pPr>
              <a:buNone/>
            </a:pPr>
            <a:r>
              <a:rPr lang="en-US" dirty="0" smtClean="0">
                <a:solidFill>
                  <a:schemeClr val="tx1"/>
                </a:solidFill>
              </a:rPr>
              <a:t>Lesson 4: Network and storage configuration</a:t>
            </a:r>
          </a:p>
          <a:p>
            <a:pPr>
              <a:buNone/>
            </a:pPr>
            <a:r>
              <a:rPr lang="en-US" dirty="0" smtClean="0">
                <a:solidFill>
                  <a:schemeClr val="tx1"/>
                </a:solidFill>
              </a:rPr>
              <a:t>Lesson 5: Security</a:t>
            </a:r>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Planning</a:t>
            </a:r>
            <a:endParaRPr lang="en-US" dirty="0"/>
          </a:p>
        </p:txBody>
      </p:sp>
      <p:sp>
        <p:nvSpPr>
          <p:cNvPr id="3" name="Text Placeholder 2"/>
          <p:cNvSpPr>
            <a:spLocks noGrp="1"/>
          </p:cNvSpPr>
          <p:nvPr>
            <p:ph type="body" sz="quarter" idx="10"/>
          </p:nvPr>
        </p:nvSpPr>
        <p:spPr>
          <a:xfrm>
            <a:off x="381000" y="1447800"/>
            <a:ext cx="8382000" cy="4936736"/>
          </a:xfrm>
        </p:spPr>
        <p:txBody>
          <a:bodyPr/>
          <a:lstStyle/>
          <a:p>
            <a:r>
              <a:rPr lang="en-US" sz="2400" dirty="0" smtClean="0"/>
              <a:t>Host Storage Architecture involves</a:t>
            </a:r>
          </a:p>
          <a:p>
            <a:pPr lvl="1"/>
            <a:r>
              <a:rPr lang="en-US" sz="2000" dirty="0" smtClean="0"/>
              <a:t>System drive</a:t>
            </a:r>
          </a:p>
          <a:p>
            <a:pPr lvl="1"/>
            <a:r>
              <a:rPr lang="en-US" sz="2000" dirty="0" smtClean="0"/>
              <a:t>VM storage</a:t>
            </a:r>
          </a:p>
          <a:p>
            <a:pPr lvl="1"/>
            <a:r>
              <a:rPr lang="en-US" sz="2000" dirty="0" smtClean="0"/>
              <a:t>Cluster Storage</a:t>
            </a:r>
          </a:p>
          <a:p>
            <a:r>
              <a:rPr lang="en-US" sz="2400" dirty="0" smtClean="0"/>
              <a:t>System Drive</a:t>
            </a:r>
          </a:p>
          <a:p>
            <a:pPr lvl="1"/>
            <a:r>
              <a:rPr lang="en-US" sz="2000" dirty="0" smtClean="0"/>
              <a:t>Boot and logs</a:t>
            </a:r>
          </a:p>
          <a:p>
            <a:pPr lvl="1"/>
            <a:r>
              <a:rPr lang="en-US" sz="2000" dirty="0" smtClean="0"/>
              <a:t>Default VM storage location</a:t>
            </a:r>
          </a:p>
          <a:p>
            <a:r>
              <a:rPr lang="en-US" sz="2400" dirty="0" smtClean="0"/>
              <a:t>VM Storage</a:t>
            </a:r>
          </a:p>
          <a:p>
            <a:pPr lvl="1"/>
            <a:r>
              <a:rPr lang="en-US" sz="2000" dirty="0" smtClean="0"/>
              <a:t>VHDs</a:t>
            </a:r>
          </a:p>
          <a:p>
            <a:pPr lvl="1"/>
            <a:r>
              <a:rPr lang="en-US" sz="2000" dirty="0" smtClean="0"/>
              <a:t>AVHDs</a:t>
            </a:r>
          </a:p>
          <a:p>
            <a:pPr lvl="1"/>
            <a:r>
              <a:rPr lang="en-US" sz="2000" dirty="0" smtClean="0"/>
              <a:t>Snapshot files</a:t>
            </a:r>
          </a:p>
          <a:p>
            <a:r>
              <a:rPr lang="en-US" sz="2400" dirty="0" smtClean="0"/>
              <a:t>Cluster Storage</a:t>
            </a:r>
          </a:p>
          <a:p>
            <a:pPr lvl="1"/>
            <a:r>
              <a:rPr lang="en-US" sz="2000" dirty="0" smtClean="0"/>
              <a:t>Shared disks for VM storage</a:t>
            </a:r>
          </a:p>
          <a:p>
            <a:pPr lvl="1"/>
            <a:r>
              <a:rPr lang="en-US" sz="2000" dirty="0" smtClean="0"/>
              <a:t>Clustered Shared Volumes (CSV)</a:t>
            </a:r>
            <a:endParaRPr lang="en-US" sz="2000" dirty="0"/>
          </a:p>
        </p:txBody>
      </p:sp>
    </p:spTree>
    <p:extLst>
      <p:ext uri="{BB962C8B-B14F-4D97-AF65-F5344CB8AC3E}">
        <p14:creationId xmlns:p14="http://schemas.microsoft.com/office/powerpoint/2010/main" val="80517850"/>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 System Drive</a:t>
            </a:r>
            <a:endParaRPr lang="en-US" dirty="0"/>
          </a:p>
        </p:txBody>
      </p:sp>
      <p:sp>
        <p:nvSpPr>
          <p:cNvPr id="3" name="Text Placeholder 2"/>
          <p:cNvSpPr>
            <a:spLocks noGrp="1"/>
          </p:cNvSpPr>
          <p:nvPr>
            <p:ph type="body" sz="quarter" idx="10"/>
          </p:nvPr>
        </p:nvSpPr>
        <p:spPr>
          <a:xfrm>
            <a:off x="381000" y="1447800"/>
            <a:ext cx="8382000" cy="4635115"/>
          </a:xfrm>
        </p:spPr>
        <p:txBody>
          <a:bodyPr/>
          <a:lstStyle/>
          <a:p>
            <a:r>
              <a:rPr lang="en-US" sz="2400" dirty="0" smtClean="0"/>
              <a:t>Recommend RAID 1 using fast disks (SAS or SSD)</a:t>
            </a:r>
          </a:p>
          <a:p>
            <a:pPr lvl="1"/>
            <a:r>
              <a:rPr lang="en-US" sz="2400" dirty="0" smtClean="0"/>
              <a:t>Boot OS</a:t>
            </a:r>
          </a:p>
          <a:p>
            <a:pPr lvl="1"/>
            <a:r>
              <a:rPr lang="en-US" sz="2400" dirty="0" smtClean="0"/>
              <a:t>Event Logs</a:t>
            </a:r>
          </a:p>
          <a:p>
            <a:pPr lvl="1"/>
            <a:r>
              <a:rPr lang="en-US" sz="2400" dirty="0" smtClean="0"/>
              <a:t>Default VM Storage location</a:t>
            </a:r>
          </a:p>
          <a:p>
            <a:pPr lvl="2"/>
            <a:r>
              <a:rPr lang="en-US" sz="1800" dirty="0" smtClean="0"/>
              <a:t>C:\Users\Public\Documents\Hyper-V\Virtual Hard Disks\</a:t>
            </a:r>
          </a:p>
          <a:p>
            <a:pPr lvl="2"/>
            <a:r>
              <a:rPr lang="en-US" sz="1800" dirty="0" smtClean="0"/>
              <a:t>Need to change this immediately so the system drive does not run out of space.</a:t>
            </a:r>
          </a:p>
          <a:p>
            <a:pPr lvl="1"/>
            <a:r>
              <a:rPr lang="en-US" sz="2400" dirty="0" smtClean="0"/>
              <a:t>Default VM Configuration files location</a:t>
            </a:r>
          </a:p>
          <a:p>
            <a:pPr lvl="2"/>
            <a:r>
              <a:rPr lang="en-US" sz="1800" dirty="0" smtClean="0"/>
              <a:t>C:\ProgramData\Microsoft\Windows\Hyper-V\</a:t>
            </a:r>
          </a:p>
          <a:p>
            <a:pPr lvl="2"/>
            <a:r>
              <a:rPr lang="en-US" sz="1800" dirty="0"/>
              <a:t>Need to change this immediately so the system drive does not run out of space.</a:t>
            </a:r>
          </a:p>
          <a:p>
            <a:pPr lvl="1"/>
            <a:r>
              <a:rPr lang="en-US" sz="2400" dirty="0" smtClean="0"/>
              <a:t>Snapshot storage</a:t>
            </a:r>
          </a:p>
          <a:p>
            <a:pPr lvl="2"/>
            <a:r>
              <a:rPr lang="en-US" sz="1800" dirty="0" smtClean="0"/>
              <a:t>Default is for snapshot storage files to reside where the VM configuration files are located</a:t>
            </a:r>
            <a:endParaRPr lang="en-US" sz="1800" dirty="0"/>
          </a:p>
        </p:txBody>
      </p:sp>
    </p:spTree>
    <p:extLst>
      <p:ext uri="{BB962C8B-B14F-4D97-AF65-F5344CB8AC3E}">
        <p14:creationId xmlns:p14="http://schemas.microsoft.com/office/powerpoint/2010/main" val="2072487557"/>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 VM Storage</a:t>
            </a:r>
            <a:endParaRPr lang="en-US" dirty="0"/>
          </a:p>
        </p:txBody>
      </p:sp>
      <p:sp>
        <p:nvSpPr>
          <p:cNvPr id="3" name="Text Placeholder 2"/>
          <p:cNvSpPr>
            <a:spLocks noGrp="1"/>
          </p:cNvSpPr>
          <p:nvPr>
            <p:ph type="body" sz="quarter" idx="10"/>
          </p:nvPr>
        </p:nvSpPr>
        <p:spPr>
          <a:xfrm>
            <a:off x="381000" y="1447800"/>
            <a:ext cx="8382000" cy="5201424"/>
          </a:xfrm>
        </p:spPr>
        <p:txBody>
          <a:bodyPr/>
          <a:lstStyle/>
          <a:p>
            <a:r>
              <a:rPr lang="en-US" dirty="0" smtClean="0"/>
              <a:t>Disk Type</a:t>
            </a:r>
          </a:p>
          <a:p>
            <a:pPr lvl="1"/>
            <a:r>
              <a:rPr lang="en-US" dirty="0" smtClean="0"/>
              <a:t>Fixed – All sectors allocated at creation</a:t>
            </a:r>
          </a:p>
          <a:p>
            <a:pPr lvl="1"/>
            <a:r>
              <a:rPr lang="en-US" dirty="0" smtClean="0"/>
              <a:t>Dynamic – Expanded as needed in 2MB chunks</a:t>
            </a:r>
          </a:p>
          <a:p>
            <a:pPr lvl="1"/>
            <a:r>
              <a:rPr lang="en-US" dirty="0" smtClean="0"/>
              <a:t>Differencing – Overlay approach using parent/child linking</a:t>
            </a:r>
          </a:p>
          <a:p>
            <a:pPr lvl="1"/>
            <a:r>
              <a:rPr lang="en-US" dirty="0" smtClean="0"/>
              <a:t>Pass-through – dedicated LUN</a:t>
            </a:r>
          </a:p>
          <a:p>
            <a:r>
              <a:rPr lang="en-US" dirty="0" smtClean="0"/>
              <a:t>When you power on a VM the snapshot files are allocated</a:t>
            </a:r>
          </a:p>
          <a:p>
            <a:pPr lvl="1"/>
            <a:r>
              <a:rPr lang="en-US" dirty="0" smtClean="0"/>
              <a:t>File for storing memory contents</a:t>
            </a:r>
          </a:p>
          <a:p>
            <a:pPr lvl="1"/>
            <a:r>
              <a:rPr lang="en-US" dirty="0" smtClean="0"/>
              <a:t>File for storing current state information</a:t>
            </a:r>
          </a:p>
          <a:p>
            <a:r>
              <a:rPr lang="en-US" dirty="0" smtClean="0"/>
              <a:t>Access DVD in VM using ISO files</a:t>
            </a:r>
          </a:p>
        </p:txBody>
      </p:sp>
    </p:spTree>
    <p:extLst>
      <p:ext uri="{BB962C8B-B14F-4D97-AF65-F5344CB8AC3E}">
        <p14:creationId xmlns:p14="http://schemas.microsoft.com/office/powerpoint/2010/main" val="3156755464"/>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 Failover Clusters</a:t>
            </a:r>
            <a:endParaRPr lang="en-US" dirty="0"/>
          </a:p>
        </p:txBody>
      </p:sp>
      <p:sp>
        <p:nvSpPr>
          <p:cNvPr id="3" name="Text Placeholder 2"/>
          <p:cNvSpPr>
            <a:spLocks noGrp="1"/>
          </p:cNvSpPr>
          <p:nvPr>
            <p:ph type="body" sz="quarter" idx="10"/>
          </p:nvPr>
        </p:nvSpPr>
        <p:spPr>
          <a:xfrm>
            <a:off x="381000" y="1447800"/>
            <a:ext cx="8382000" cy="4684359"/>
          </a:xfrm>
        </p:spPr>
        <p:txBody>
          <a:bodyPr/>
          <a:lstStyle/>
          <a:p>
            <a:r>
              <a:rPr lang="en-US" sz="2800" dirty="0" smtClean="0"/>
              <a:t>Hyper-V can be configured as a failover cluster of up to 16 nodes</a:t>
            </a:r>
          </a:p>
          <a:p>
            <a:r>
              <a:rPr lang="en-US" sz="2800" dirty="0" smtClean="0"/>
              <a:t>VMs must be placed on shared storage so they can be mobile</a:t>
            </a:r>
          </a:p>
          <a:p>
            <a:r>
              <a:rPr lang="en-US" sz="2800" dirty="0" smtClean="0"/>
              <a:t>Shared storage</a:t>
            </a:r>
          </a:p>
          <a:p>
            <a:pPr lvl="1"/>
            <a:r>
              <a:rPr lang="en-US" sz="2400" dirty="0" smtClean="0"/>
              <a:t>Single LUN per VM</a:t>
            </a:r>
          </a:p>
          <a:p>
            <a:pPr lvl="1"/>
            <a:r>
              <a:rPr lang="en-US" sz="2400" dirty="0" smtClean="0"/>
              <a:t>Cluster Shared Volume (CSV) shared by multiple VMs</a:t>
            </a:r>
          </a:p>
          <a:p>
            <a:r>
              <a:rPr lang="en-US" sz="2800" dirty="0" smtClean="0"/>
              <a:t>Recommend using CSVs </a:t>
            </a:r>
          </a:p>
          <a:p>
            <a:pPr lvl="1"/>
            <a:r>
              <a:rPr lang="en-US" sz="2400" dirty="0" smtClean="0"/>
              <a:t>Reduces the number of LUNs to manage</a:t>
            </a:r>
          </a:p>
          <a:p>
            <a:pPr lvl="1"/>
            <a:r>
              <a:rPr lang="en-US" sz="2400" dirty="0" smtClean="0"/>
              <a:t>Simplifies drive letter management</a:t>
            </a:r>
          </a:p>
          <a:p>
            <a:pPr lvl="1"/>
            <a:r>
              <a:rPr lang="en-US" sz="2400" dirty="0" smtClean="0"/>
              <a:t>Simplifies cluster management</a:t>
            </a:r>
            <a:endParaRPr lang="en-US" sz="2400" dirty="0"/>
          </a:p>
        </p:txBody>
      </p:sp>
    </p:spTree>
    <p:extLst>
      <p:ext uri="{BB962C8B-B14F-4D97-AF65-F5344CB8AC3E}">
        <p14:creationId xmlns:p14="http://schemas.microsoft.com/office/powerpoint/2010/main" val="2782700279"/>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 Architecture</a:t>
            </a:r>
            <a:endParaRPr lang="en-US" dirty="0"/>
          </a:p>
        </p:txBody>
      </p:sp>
      <p:sp>
        <p:nvSpPr>
          <p:cNvPr id="3" name="Text Placeholder 2"/>
          <p:cNvSpPr>
            <a:spLocks noGrp="1"/>
          </p:cNvSpPr>
          <p:nvPr>
            <p:ph type="body" sz="quarter" idx="10"/>
          </p:nvPr>
        </p:nvSpPr>
        <p:spPr>
          <a:xfrm>
            <a:off x="381000" y="1219200"/>
            <a:ext cx="8382000" cy="5429179"/>
          </a:xfrm>
        </p:spPr>
        <p:txBody>
          <a:bodyPr/>
          <a:lstStyle/>
          <a:p>
            <a:r>
              <a:rPr lang="en-US" sz="2400" dirty="0" smtClean="0"/>
              <a:t>DAS</a:t>
            </a:r>
          </a:p>
          <a:p>
            <a:pPr lvl="1"/>
            <a:r>
              <a:rPr lang="en-US" sz="2000" dirty="0" smtClean="0"/>
              <a:t>Ideal for standalone hosts or hosts in remote offices where it is not cost effective to have iSCSI or SAN</a:t>
            </a:r>
          </a:p>
          <a:p>
            <a:r>
              <a:rPr lang="en-US" sz="2400" dirty="0" smtClean="0"/>
              <a:t>iSCSI</a:t>
            </a:r>
          </a:p>
          <a:p>
            <a:pPr lvl="1"/>
            <a:r>
              <a:rPr lang="en-US" sz="2000" dirty="0" smtClean="0"/>
              <a:t>Using 10 GigE NICs can achieve 1250 MB/s</a:t>
            </a:r>
          </a:p>
          <a:p>
            <a:pPr lvl="1"/>
            <a:r>
              <a:rPr lang="en-US" sz="2000" dirty="0" smtClean="0"/>
              <a:t>Great lower cost alternative to SAN</a:t>
            </a:r>
          </a:p>
          <a:p>
            <a:pPr lvl="1"/>
            <a:r>
              <a:rPr lang="en-US" sz="2000" dirty="0" smtClean="0"/>
              <a:t>Must leverage multiple NICS and MPIO in load balancing configuration for maximum throughput</a:t>
            </a:r>
          </a:p>
          <a:p>
            <a:r>
              <a:rPr lang="en-US" sz="2400" dirty="0" smtClean="0"/>
              <a:t>SAN</a:t>
            </a:r>
          </a:p>
          <a:p>
            <a:pPr lvl="1"/>
            <a:r>
              <a:rPr lang="en-US" sz="2000" dirty="0" smtClean="0"/>
              <a:t>Requires dedicated fiber channel HBA</a:t>
            </a:r>
          </a:p>
          <a:p>
            <a:pPr lvl="1"/>
            <a:r>
              <a:rPr lang="en-US" sz="2000" dirty="0" smtClean="0"/>
              <a:t>4GB FC can achieve 425 MB/s</a:t>
            </a:r>
          </a:p>
          <a:p>
            <a:pPr lvl="1"/>
            <a:r>
              <a:rPr lang="en-US" sz="2000" dirty="0" smtClean="0"/>
              <a:t>8GB FC can achieve 850 MB/s</a:t>
            </a:r>
          </a:p>
          <a:p>
            <a:pPr lvl="1"/>
            <a:r>
              <a:rPr lang="en-US" sz="2000" dirty="0" smtClean="0"/>
              <a:t>Supports tiered storage</a:t>
            </a:r>
          </a:p>
          <a:p>
            <a:r>
              <a:rPr lang="en-US" sz="2400" dirty="0" smtClean="0"/>
              <a:t>Recommendation</a:t>
            </a:r>
          </a:p>
          <a:p>
            <a:pPr lvl="1"/>
            <a:r>
              <a:rPr lang="en-US" sz="2000" dirty="0" smtClean="0"/>
              <a:t>Pick the best storage based on location, number of hosts, network capabilities, or storage standards</a:t>
            </a:r>
            <a:endParaRPr lang="en-US" sz="2000" dirty="0"/>
          </a:p>
        </p:txBody>
      </p:sp>
    </p:spTree>
    <p:extLst>
      <p:ext uri="{BB962C8B-B14F-4D97-AF65-F5344CB8AC3E}">
        <p14:creationId xmlns:p14="http://schemas.microsoft.com/office/powerpoint/2010/main" val="3412774915"/>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1523494"/>
          </a:xfrm>
        </p:spPr>
        <p:txBody>
          <a:bodyPr/>
          <a:lstStyle/>
          <a:p>
            <a:r>
              <a:rPr sz="4800" dirty="0" smtClean="0">
                <a:solidFill>
                  <a:schemeClr val="accent1">
                    <a:lumMod val="60000"/>
                    <a:lumOff val="40000"/>
                  </a:schemeClr>
                </a:solidFill>
              </a:rPr>
              <a:t>Lab M:</a:t>
            </a:r>
            <a:br>
              <a:rPr sz="4800" dirty="0" smtClean="0">
                <a:solidFill>
                  <a:schemeClr val="accent1">
                    <a:lumMod val="60000"/>
                    <a:lumOff val="40000"/>
                  </a:schemeClr>
                </a:solidFill>
              </a:rPr>
            </a:br>
            <a:r>
              <a:rPr lang="en-US" sz="4800" dirty="0" smtClean="0">
                <a:solidFill>
                  <a:schemeClr val="accent1">
                    <a:lumMod val="60000"/>
                    <a:lumOff val="40000"/>
                  </a:schemeClr>
                </a:solidFill>
              </a:rPr>
              <a:t>Performing a V2V Migration from vSphere to Hyper-V R2</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6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2609945"/>
          </a:xfrm>
        </p:spPr>
        <p:txBody>
          <a:bodyPr/>
          <a:lstStyle/>
          <a:p>
            <a:pPr>
              <a:buNone/>
            </a:pPr>
            <a:r>
              <a:rPr lang="en-US" dirty="0" smtClean="0">
                <a:solidFill>
                  <a:schemeClr val="tx1"/>
                </a:solidFill>
              </a:rPr>
              <a:t>Lesson 1: Envisioning and planning</a:t>
            </a:r>
          </a:p>
          <a:p>
            <a:pPr>
              <a:buNone/>
            </a:pPr>
            <a:r>
              <a:rPr lang="en-US" dirty="0" smtClean="0">
                <a:solidFill>
                  <a:schemeClr val="tx1"/>
                </a:solidFill>
              </a:rPr>
              <a:t>Lesson 2: Assessment</a:t>
            </a:r>
          </a:p>
          <a:p>
            <a:pPr>
              <a:buNone/>
            </a:pPr>
            <a:r>
              <a:rPr lang="en-US" dirty="0" smtClean="0">
                <a:solidFill>
                  <a:srgbClr val="FFFFFF"/>
                </a:solidFill>
              </a:rPr>
              <a:t>Lesson 3: Architecture</a:t>
            </a:r>
          </a:p>
          <a:p>
            <a:pPr>
              <a:buNone/>
            </a:pPr>
            <a:r>
              <a:rPr lang="en-US" dirty="0" smtClean="0">
                <a:solidFill>
                  <a:schemeClr val="tx1"/>
                </a:solidFill>
              </a:rPr>
              <a:t>Lesson 4: Network and storage configuration</a:t>
            </a:r>
          </a:p>
          <a:p>
            <a:pPr>
              <a:buNone/>
            </a:pPr>
            <a:r>
              <a:rPr lang="en-US" dirty="0" smtClean="0">
                <a:solidFill>
                  <a:schemeClr val="tx2"/>
                </a:solidFill>
              </a:rPr>
              <a:t>Lesson 5: Security</a:t>
            </a: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 Architecture</a:t>
            </a:r>
            <a:endParaRPr lang="en-US" dirty="0"/>
          </a:p>
        </p:txBody>
      </p:sp>
      <p:sp>
        <p:nvSpPr>
          <p:cNvPr id="3" name="Text Placeholder 2"/>
          <p:cNvSpPr>
            <a:spLocks noGrp="1"/>
          </p:cNvSpPr>
          <p:nvPr>
            <p:ph type="body" sz="quarter" idx="10"/>
          </p:nvPr>
        </p:nvSpPr>
        <p:spPr>
          <a:xfrm>
            <a:off x="381000" y="1447800"/>
            <a:ext cx="8382000" cy="3939540"/>
          </a:xfrm>
        </p:spPr>
        <p:txBody>
          <a:bodyPr/>
          <a:lstStyle/>
          <a:p>
            <a:r>
              <a:rPr lang="en-US" dirty="0" smtClean="0"/>
              <a:t>Microkernel hypervisor</a:t>
            </a:r>
          </a:p>
          <a:p>
            <a:r>
              <a:rPr lang="en-US" dirty="0" smtClean="0"/>
              <a:t>Drivers run outside the kernel</a:t>
            </a:r>
          </a:p>
          <a:p>
            <a:r>
              <a:rPr lang="en-US" dirty="0" smtClean="0"/>
              <a:t>Host activities are performed from parent partition virtual machine</a:t>
            </a:r>
          </a:p>
          <a:p>
            <a:r>
              <a:rPr lang="en-US" dirty="0" smtClean="0"/>
              <a:t>Guest activities are performed from the guest partition virtual machine</a:t>
            </a:r>
          </a:p>
          <a:p>
            <a:r>
              <a:rPr lang="en-US" dirty="0" smtClean="0"/>
              <a:t>Hardware virtualization utilized to offload actions from software</a:t>
            </a:r>
            <a:endParaRPr lang="en-US" dirty="0"/>
          </a:p>
        </p:txBody>
      </p:sp>
    </p:spTree>
    <p:extLst>
      <p:ext uri="{BB962C8B-B14F-4D97-AF65-F5344CB8AC3E}">
        <p14:creationId xmlns:p14="http://schemas.microsoft.com/office/powerpoint/2010/main" val="1550945093"/>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4797"/>
          </a:xfrm>
        </p:spPr>
        <p:txBody>
          <a:bodyPr/>
          <a:lstStyle/>
          <a:p>
            <a:r>
              <a:rPr lang="en-US" dirty="0" smtClean="0"/>
              <a:t>Hyper-V Security Best Practices</a:t>
            </a:r>
            <a:endParaRPr lang="en-US" dirty="0"/>
          </a:p>
        </p:txBody>
      </p:sp>
      <p:sp>
        <p:nvSpPr>
          <p:cNvPr id="3" name="Text Placeholder 2"/>
          <p:cNvSpPr>
            <a:spLocks noGrp="1"/>
          </p:cNvSpPr>
          <p:nvPr>
            <p:ph type="body" sz="quarter" idx="10"/>
          </p:nvPr>
        </p:nvSpPr>
        <p:spPr>
          <a:xfrm>
            <a:off x="381000" y="1447800"/>
            <a:ext cx="8382000" cy="4869025"/>
          </a:xfrm>
        </p:spPr>
        <p:txBody>
          <a:bodyPr/>
          <a:lstStyle/>
          <a:p>
            <a:r>
              <a:rPr lang="en-US" sz="2800" dirty="0" smtClean="0"/>
              <a:t>Leverage Server Core install</a:t>
            </a:r>
          </a:p>
          <a:p>
            <a:r>
              <a:rPr lang="en-US" sz="2800" dirty="0" smtClean="0"/>
              <a:t>Keep Hyper-V systems patched</a:t>
            </a:r>
          </a:p>
          <a:p>
            <a:r>
              <a:rPr lang="en-US" sz="2800" dirty="0" smtClean="0"/>
              <a:t>Secure physical servers and storage</a:t>
            </a:r>
          </a:p>
          <a:p>
            <a:r>
              <a:rPr lang="en-US" sz="2800" dirty="0" smtClean="0"/>
              <a:t>Harden security using Windows Server 2008 Security Compliance Management Toolkit</a:t>
            </a:r>
          </a:p>
          <a:p>
            <a:r>
              <a:rPr lang="en-US" sz="2800" dirty="0" smtClean="0"/>
              <a:t>Configure Anti-Virus to exclude Hyper-V resources</a:t>
            </a:r>
          </a:p>
          <a:p>
            <a:r>
              <a:rPr lang="en-US" sz="2800" dirty="0" smtClean="0"/>
              <a:t>Do not run applications on the management OS</a:t>
            </a:r>
          </a:p>
          <a:p>
            <a:r>
              <a:rPr lang="en-US" sz="2800" dirty="0" smtClean="0"/>
              <a:t>Do not grant VM admins permissions on the </a:t>
            </a:r>
            <a:r>
              <a:rPr lang="en-US" sz="2800" dirty="0"/>
              <a:t>management </a:t>
            </a:r>
            <a:r>
              <a:rPr lang="en-US" sz="2800" dirty="0" smtClean="0"/>
              <a:t>OS</a:t>
            </a:r>
          </a:p>
          <a:p>
            <a:r>
              <a:rPr lang="en-US" sz="2800" dirty="0" smtClean="0"/>
              <a:t>Use BitLocker to protect storage on non-clustered systems</a:t>
            </a:r>
            <a:endParaRPr lang="en-US" sz="2800" dirty="0"/>
          </a:p>
        </p:txBody>
      </p:sp>
    </p:spTree>
    <p:extLst>
      <p:ext uri="{BB962C8B-B14F-4D97-AF65-F5344CB8AC3E}">
        <p14:creationId xmlns:p14="http://schemas.microsoft.com/office/powerpoint/2010/main" val="3273716796"/>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 VM Best Practices</a:t>
            </a:r>
            <a:endParaRPr lang="en-US" dirty="0"/>
          </a:p>
        </p:txBody>
      </p:sp>
      <p:sp>
        <p:nvSpPr>
          <p:cNvPr id="3" name="Text Placeholder 2"/>
          <p:cNvSpPr>
            <a:spLocks noGrp="1"/>
          </p:cNvSpPr>
          <p:nvPr>
            <p:ph type="body" sz="quarter" idx="10"/>
          </p:nvPr>
        </p:nvSpPr>
        <p:spPr>
          <a:xfrm>
            <a:off x="381000" y="1447800"/>
            <a:ext cx="8382000" cy="5441490"/>
          </a:xfrm>
        </p:spPr>
        <p:txBody>
          <a:bodyPr/>
          <a:lstStyle/>
          <a:p>
            <a:r>
              <a:rPr lang="en-US" dirty="0" smtClean="0"/>
              <a:t>Secure VHDs and snapshots files</a:t>
            </a:r>
          </a:p>
          <a:p>
            <a:r>
              <a:rPr lang="en-US" dirty="0" smtClean="0"/>
              <a:t>Define networks or VLANs to isolate traffic</a:t>
            </a:r>
          </a:p>
          <a:p>
            <a:r>
              <a:rPr lang="en-US" dirty="0" smtClean="0"/>
              <a:t>Only add required hardware to VM</a:t>
            </a:r>
          </a:p>
          <a:p>
            <a:r>
              <a:rPr lang="en-US" dirty="0" smtClean="0"/>
              <a:t>Harden the OS in the VMs using security compliance toolkits</a:t>
            </a:r>
          </a:p>
          <a:p>
            <a:r>
              <a:rPr lang="en-US" dirty="0" smtClean="0"/>
              <a:t>Leverage firewalls, anti-virus and intrusion protection as appropriate</a:t>
            </a:r>
          </a:p>
          <a:p>
            <a:r>
              <a:rPr lang="en-US" dirty="0" smtClean="0"/>
              <a:t>Keep VMs security patched</a:t>
            </a:r>
          </a:p>
          <a:p>
            <a:pPr lvl="1"/>
            <a:r>
              <a:rPr lang="en-US" dirty="0" smtClean="0"/>
              <a:t>Do not forget about VMs that are offline or templates</a:t>
            </a:r>
          </a:p>
          <a:p>
            <a:r>
              <a:rPr lang="en-US" dirty="0" smtClean="0"/>
              <a:t>Install the latest Integration Services</a:t>
            </a:r>
            <a:endParaRPr lang="en-US" dirty="0"/>
          </a:p>
        </p:txBody>
      </p:sp>
    </p:spTree>
    <p:extLst>
      <p:ext uri="{BB962C8B-B14F-4D97-AF65-F5344CB8AC3E}">
        <p14:creationId xmlns:p14="http://schemas.microsoft.com/office/powerpoint/2010/main" val="207441561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Envisioning Overview</a:t>
            </a:r>
            <a:endParaRPr lang="en-US" dirty="0"/>
          </a:p>
        </p:txBody>
      </p:sp>
      <p:sp>
        <p:nvSpPr>
          <p:cNvPr id="3" name="Text Placeholder 2"/>
          <p:cNvSpPr>
            <a:spLocks noGrp="1"/>
          </p:cNvSpPr>
          <p:nvPr>
            <p:ph type="body" sz="quarter" idx="10"/>
          </p:nvPr>
        </p:nvSpPr>
        <p:spPr>
          <a:xfrm>
            <a:off x="381000" y="1447800"/>
            <a:ext cx="8382000" cy="3256276"/>
          </a:xfrm>
        </p:spPr>
        <p:txBody>
          <a:bodyPr/>
          <a:lstStyle/>
          <a:p>
            <a:r>
              <a:rPr lang="en-US" dirty="0" smtClean="0"/>
              <a:t>During Envisioning phase of a project the team should be focused on</a:t>
            </a:r>
          </a:p>
          <a:p>
            <a:pPr lvl="1"/>
            <a:r>
              <a:rPr lang="en-US" dirty="0" smtClean="0"/>
              <a:t>Defining the project vision</a:t>
            </a:r>
          </a:p>
          <a:p>
            <a:pPr lvl="1"/>
            <a:r>
              <a:rPr lang="en-US" dirty="0" smtClean="0"/>
              <a:t>Identifying the problem to solve</a:t>
            </a:r>
          </a:p>
          <a:p>
            <a:pPr lvl="1"/>
            <a:r>
              <a:rPr lang="en-US" dirty="0" smtClean="0"/>
              <a:t>Establishing project scope</a:t>
            </a:r>
          </a:p>
          <a:p>
            <a:pPr lvl="1"/>
            <a:r>
              <a:rPr lang="en-US" dirty="0" smtClean="0"/>
              <a:t>Establishing project team</a:t>
            </a:r>
          </a:p>
          <a:p>
            <a:pPr lvl="1"/>
            <a:r>
              <a:rPr lang="en-US" dirty="0" smtClean="0"/>
              <a:t>Determining project risks </a:t>
            </a:r>
          </a:p>
        </p:txBody>
      </p:sp>
    </p:spTree>
    <p:extLst>
      <p:ext uri="{BB962C8B-B14F-4D97-AF65-F5344CB8AC3E}">
        <p14:creationId xmlns:p14="http://schemas.microsoft.com/office/powerpoint/2010/main" val="68549590"/>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 Domain Isolation</a:t>
            </a:r>
            <a:endParaRPr lang="en-US" dirty="0"/>
          </a:p>
        </p:txBody>
      </p:sp>
      <p:sp>
        <p:nvSpPr>
          <p:cNvPr id="3" name="Text Placeholder 2"/>
          <p:cNvSpPr>
            <a:spLocks noGrp="1"/>
          </p:cNvSpPr>
          <p:nvPr>
            <p:ph type="body" sz="quarter" idx="10"/>
          </p:nvPr>
        </p:nvSpPr>
        <p:spPr>
          <a:xfrm>
            <a:off x="381000" y="1447800"/>
            <a:ext cx="8382000" cy="4284250"/>
          </a:xfrm>
        </p:spPr>
        <p:txBody>
          <a:bodyPr/>
          <a:lstStyle/>
          <a:p>
            <a:r>
              <a:rPr lang="en-US" dirty="0" smtClean="0"/>
              <a:t>Leverage IPSec-based domain isolation when using Kerberos authentication</a:t>
            </a:r>
          </a:p>
          <a:p>
            <a:r>
              <a:rPr lang="en-US" dirty="0" smtClean="0"/>
              <a:t>Prevents unauthorized systems from gaining access to Hyper-V hosts or virtual machines</a:t>
            </a:r>
          </a:p>
          <a:p>
            <a:r>
              <a:rPr lang="en-US" dirty="0" smtClean="0"/>
              <a:t>Prevents rouge computers from scanning for servers</a:t>
            </a:r>
          </a:p>
          <a:p>
            <a:r>
              <a:rPr lang="en-US" dirty="0" smtClean="0"/>
              <a:t>Note that IPSec hardware accelerators are not effective in virtual environments</a:t>
            </a:r>
            <a:endParaRPr lang="en-US" dirty="0"/>
          </a:p>
        </p:txBody>
      </p:sp>
    </p:spTree>
    <p:extLst>
      <p:ext uri="{BB962C8B-B14F-4D97-AF65-F5344CB8AC3E}">
        <p14:creationId xmlns:p14="http://schemas.microsoft.com/office/powerpoint/2010/main" val="2662483899"/>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 Server Isolation</a:t>
            </a:r>
            <a:endParaRPr lang="en-US" dirty="0"/>
          </a:p>
        </p:txBody>
      </p:sp>
      <p:sp>
        <p:nvSpPr>
          <p:cNvPr id="3" name="Text Placeholder 2"/>
          <p:cNvSpPr>
            <a:spLocks noGrp="1"/>
          </p:cNvSpPr>
          <p:nvPr>
            <p:ph type="body" sz="quarter" idx="10"/>
          </p:nvPr>
        </p:nvSpPr>
        <p:spPr>
          <a:xfrm>
            <a:off x="381000" y="1447800"/>
            <a:ext cx="8382000" cy="3397853"/>
          </a:xfrm>
        </p:spPr>
        <p:txBody>
          <a:bodyPr/>
          <a:lstStyle/>
          <a:p>
            <a:r>
              <a:rPr lang="en-US" dirty="0" smtClean="0"/>
              <a:t>Leverage IPSec-based server isolation to restrict access to Hyper-V management OS  and parent partition.</a:t>
            </a:r>
          </a:p>
          <a:p>
            <a:r>
              <a:rPr lang="en-US" dirty="0" smtClean="0"/>
              <a:t>Configure management console connection to Hyper-V management NIC</a:t>
            </a:r>
          </a:p>
          <a:p>
            <a:r>
              <a:rPr lang="en-US" dirty="0" smtClean="0"/>
              <a:t>Encrypts the data across the link</a:t>
            </a:r>
          </a:p>
          <a:p>
            <a:r>
              <a:rPr lang="en-US" dirty="0" smtClean="0"/>
              <a:t>Minimal impact on the performance</a:t>
            </a:r>
            <a:endParaRPr lang="en-US" dirty="0"/>
          </a:p>
        </p:txBody>
      </p:sp>
    </p:spTree>
    <p:extLst>
      <p:ext uri="{BB962C8B-B14F-4D97-AF65-F5344CB8AC3E}">
        <p14:creationId xmlns:p14="http://schemas.microsoft.com/office/powerpoint/2010/main" val="430012521"/>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 Firewall Exceptions</a:t>
            </a:r>
            <a:endParaRPr lang="en-US" dirty="0"/>
          </a:p>
        </p:txBody>
      </p:sp>
      <p:sp>
        <p:nvSpPr>
          <p:cNvPr id="3" name="Text Placeholder 2"/>
          <p:cNvSpPr>
            <a:spLocks noGrp="1"/>
          </p:cNvSpPr>
          <p:nvPr>
            <p:ph type="body" sz="quarter" idx="10"/>
          </p:nvPr>
        </p:nvSpPr>
        <p:spPr>
          <a:xfrm>
            <a:off x="381000" y="1143000"/>
            <a:ext cx="8382000" cy="1335750"/>
          </a:xfrm>
        </p:spPr>
        <p:txBody>
          <a:bodyPr/>
          <a:lstStyle/>
          <a:p>
            <a:r>
              <a:rPr lang="en-US" sz="2800" dirty="0" smtClean="0"/>
              <a:t>Set by default when Hyper-V installed</a:t>
            </a:r>
          </a:p>
          <a:p>
            <a:r>
              <a:rPr lang="en-US" sz="2800" dirty="0" smtClean="0"/>
              <a:t>Should not be changed by GPO or local policy</a:t>
            </a:r>
          </a:p>
          <a:p>
            <a:r>
              <a:rPr lang="en-US" sz="2800" dirty="0" smtClean="0"/>
              <a:t>Use security policy to set permanently</a:t>
            </a:r>
            <a:endParaRPr lang="en-US" sz="2800" dirty="0"/>
          </a:p>
        </p:txBody>
      </p:sp>
      <p:graphicFrame>
        <p:nvGraphicFramePr>
          <p:cNvPr id="5" name="Table 4"/>
          <p:cNvGraphicFramePr>
            <a:graphicFrameLocks noGrp="1"/>
          </p:cNvGraphicFramePr>
          <p:nvPr>
            <p:extLst>
              <p:ext uri="{D42A27DB-BD31-4B8C-83A1-F6EECF244321}">
                <p14:modId xmlns:p14="http://schemas.microsoft.com/office/powerpoint/2010/main" val="2418297612"/>
              </p:ext>
            </p:extLst>
          </p:nvPr>
        </p:nvGraphicFramePr>
        <p:xfrm>
          <a:off x="304800" y="2667000"/>
          <a:ext cx="8610600" cy="3986138"/>
        </p:xfrm>
        <a:graphic>
          <a:graphicData uri="http://schemas.openxmlformats.org/drawingml/2006/table">
            <a:tbl>
              <a:tblPr/>
              <a:tblGrid>
                <a:gridCol w="3000854"/>
                <a:gridCol w="3753418"/>
                <a:gridCol w="1856328"/>
              </a:tblGrid>
              <a:tr h="226090">
                <a:tc>
                  <a:txBody>
                    <a:bodyPr/>
                    <a:lstStyle/>
                    <a:p>
                      <a:pPr algn="ctr" fontAlgn="b"/>
                      <a:r>
                        <a:rPr lang="en-US" sz="1600" b="1" i="0" u="none" strike="noStrike" dirty="0">
                          <a:solidFill>
                            <a:srgbClr val="FFFFFF"/>
                          </a:solidFill>
                          <a:effectLst/>
                          <a:latin typeface="Calibri"/>
                        </a:rPr>
                        <a:t>Rule Name</a:t>
                      </a:r>
                    </a:p>
                  </a:txBody>
                  <a:tcPr marL="5264" marR="5264" marT="5264" marB="0" anchor="b">
                    <a:lnL>
                      <a:noFill/>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4F81BD"/>
                    </a:solidFill>
                  </a:tcPr>
                </a:tc>
                <a:tc>
                  <a:txBody>
                    <a:bodyPr/>
                    <a:lstStyle/>
                    <a:p>
                      <a:pPr algn="ctr" fontAlgn="b"/>
                      <a:r>
                        <a:rPr lang="en-US" sz="1600" b="1" i="0" u="none" strike="noStrike" dirty="0">
                          <a:solidFill>
                            <a:srgbClr val="FFFFFF"/>
                          </a:solidFill>
                          <a:effectLst/>
                          <a:latin typeface="Calibri"/>
                        </a:rPr>
                        <a:t>Description</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4F81BD"/>
                    </a:solidFill>
                  </a:tcPr>
                </a:tc>
                <a:tc>
                  <a:txBody>
                    <a:bodyPr/>
                    <a:lstStyle/>
                    <a:p>
                      <a:pPr algn="ctr" fontAlgn="b"/>
                      <a:r>
                        <a:rPr lang="en-US" sz="1600" b="1" i="0" u="none" strike="noStrike" dirty="0">
                          <a:solidFill>
                            <a:srgbClr val="FFFFFF"/>
                          </a:solidFill>
                          <a:effectLst/>
                          <a:latin typeface="Calibri"/>
                        </a:rPr>
                        <a:t>Port</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4F81BD"/>
                    </a:solidFill>
                  </a:tcPr>
                </a:tc>
              </a:tr>
              <a:tr h="290349">
                <a:tc>
                  <a:txBody>
                    <a:bodyPr/>
                    <a:lstStyle/>
                    <a:p>
                      <a:pPr algn="l" fontAlgn="b"/>
                      <a:r>
                        <a:rPr lang="en-US" sz="1200" b="0" i="0" u="none" strike="noStrike" dirty="0">
                          <a:solidFill>
                            <a:srgbClr val="000000"/>
                          </a:solidFill>
                          <a:effectLst/>
                          <a:latin typeface="Calibri"/>
                        </a:rPr>
                        <a:t>Hyper-V - WMI (Async-In)</a:t>
                      </a:r>
                    </a:p>
                  </a:txBody>
                  <a:tcPr marL="5264" marR="5264" marT="5264"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b"/>
                      <a:r>
                        <a:rPr lang="en-US" sz="1200" b="0" i="0" u="none" strike="noStrike" dirty="0">
                          <a:solidFill>
                            <a:srgbClr val="000000"/>
                          </a:solidFill>
                          <a:effectLst/>
                          <a:latin typeface="Calibri"/>
                        </a:rPr>
                        <a:t>Inbound rule for Hyper-V to allow asynchronous WMI traffic</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ctr" fontAlgn="b"/>
                      <a:r>
                        <a:rPr lang="en-US" sz="1200" b="0" i="0" u="none" strike="noStrike" dirty="0">
                          <a:solidFill>
                            <a:srgbClr val="000000"/>
                          </a:solidFill>
                          <a:effectLst/>
                          <a:latin typeface="Calibri"/>
                        </a:rPr>
                        <a:t>TCP any</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346601">
                <a:tc>
                  <a:txBody>
                    <a:bodyPr/>
                    <a:lstStyle/>
                    <a:p>
                      <a:pPr algn="l" fontAlgn="b"/>
                      <a:r>
                        <a:rPr lang="en-US" sz="1200" b="0" i="0" u="none" strike="noStrike" dirty="0">
                          <a:solidFill>
                            <a:srgbClr val="000000"/>
                          </a:solidFill>
                          <a:effectLst/>
                          <a:latin typeface="Calibri"/>
                        </a:rPr>
                        <a:t>Hyper-V - WMI (DCOM-In)</a:t>
                      </a:r>
                    </a:p>
                  </a:txBody>
                  <a:tcPr marL="5264" marR="5264" marT="5264"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l" fontAlgn="b"/>
                      <a:r>
                        <a:rPr lang="en-US" sz="1200" b="0" i="0" u="none" strike="noStrike" dirty="0">
                          <a:solidFill>
                            <a:srgbClr val="000000"/>
                          </a:solidFill>
                          <a:effectLst/>
                          <a:latin typeface="Calibri"/>
                        </a:rPr>
                        <a:t>Inbound rule for Hyper-V to allow WMI management using DCOM</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fontAlgn="b"/>
                      <a:r>
                        <a:rPr lang="en-US" sz="1200" b="0" i="0" u="none" strike="noStrike" dirty="0">
                          <a:solidFill>
                            <a:srgbClr val="000000"/>
                          </a:solidFill>
                          <a:effectLst/>
                          <a:latin typeface="Calibri"/>
                        </a:rPr>
                        <a:t>TCP 135</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r>
              <a:tr h="173300">
                <a:tc>
                  <a:txBody>
                    <a:bodyPr/>
                    <a:lstStyle/>
                    <a:p>
                      <a:pPr algn="l" fontAlgn="b"/>
                      <a:r>
                        <a:rPr lang="en-US" sz="1200" b="0" i="0" u="none" strike="noStrike" dirty="0">
                          <a:solidFill>
                            <a:srgbClr val="000000"/>
                          </a:solidFill>
                          <a:effectLst/>
                          <a:latin typeface="Calibri"/>
                        </a:rPr>
                        <a:t>Hyper-V - WMI (TCP-In)</a:t>
                      </a:r>
                    </a:p>
                  </a:txBody>
                  <a:tcPr marL="5264" marR="5264" marT="5264"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b"/>
                      <a:r>
                        <a:rPr lang="en-US" sz="1200" b="0" i="0" u="none" strike="noStrike" dirty="0">
                          <a:solidFill>
                            <a:srgbClr val="000000"/>
                          </a:solidFill>
                          <a:effectLst/>
                          <a:latin typeface="Calibri"/>
                        </a:rPr>
                        <a:t>Inbound rule for Hyper-V to allow remote WMI traffic</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ctr" fontAlgn="b"/>
                      <a:r>
                        <a:rPr lang="en-US" sz="1200" b="0" i="0" u="none" strike="noStrike" dirty="0">
                          <a:solidFill>
                            <a:srgbClr val="000000"/>
                          </a:solidFill>
                          <a:effectLst/>
                          <a:latin typeface="Calibri"/>
                        </a:rPr>
                        <a:t>TCP any</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290349">
                <a:tc>
                  <a:txBody>
                    <a:bodyPr/>
                    <a:lstStyle/>
                    <a:p>
                      <a:pPr algn="l" fontAlgn="b"/>
                      <a:r>
                        <a:rPr lang="en-US" sz="1200" b="0" i="0" u="none" strike="noStrike" dirty="0">
                          <a:solidFill>
                            <a:srgbClr val="000000"/>
                          </a:solidFill>
                          <a:effectLst/>
                          <a:latin typeface="Calibri"/>
                        </a:rPr>
                        <a:t>Hyper-V - WMI (TCP-Out)</a:t>
                      </a:r>
                    </a:p>
                  </a:txBody>
                  <a:tcPr marL="5264" marR="5264" marT="5264"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l" fontAlgn="b"/>
                      <a:r>
                        <a:rPr lang="en-US" sz="1200" b="0" i="0" u="none" strike="noStrike" dirty="0">
                          <a:solidFill>
                            <a:srgbClr val="000000"/>
                          </a:solidFill>
                          <a:effectLst/>
                          <a:latin typeface="Calibri"/>
                        </a:rPr>
                        <a:t>Outbound rule for Hyper-V to allow remote WMI traffic</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fontAlgn="b"/>
                      <a:r>
                        <a:rPr lang="en-US" sz="1200" b="0" i="0" u="none" strike="noStrike" dirty="0">
                          <a:solidFill>
                            <a:srgbClr val="000000"/>
                          </a:solidFill>
                          <a:effectLst/>
                          <a:latin typeface="Calibri"/>
                        </a:rPr>
                        <a:t>TCP any</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r>
              <a:tr h="346601">
                <a:tc>
                  <a:txBody>
                    <a:bodyPr/>
                    <a:lstStyle/>
                    <a:p>
                      <a:pPr algn="l" fontAlgn="b"/>
                      <a:r>
                        <a:rPr lang="en-US" sz="1200" b="0" i="0" u="none" strike="noStrike" dirty="0">
                          <a:solidFill>
                            <a:srgbClr val="000000"/>
                          </a:solidFill>
                          <a:effectLst/>
                          <a:latin typeface="Calibri"/>
                        </a:rPr>
                        <a:t>Hyper-V (RPC)</a:t>
                      </a:r>
                    </a:p>
                  </a:txBody>
                  <a:tcPr marL="5264" marR="5264" marT="5264"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b"/>
                      <a:r>
                        <a:rPr lang="en-US" sz="1200" b="0" i="0" u="none" strike="noStrike" dirty="0">
                          <a:solidFill>
                            <a:srgbClr val="000000"/>
                          </a:solidFill>
                          <a:effectLst/>
                          <a:latin typeface="Calibri"/>
                        </a:rPr>
                        <a:t>Inbound rule for Hyper-V to allow remote management using RPC/TCP</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ctr" fontAlgn="b"/>
                      <a:r>
                        <a:rPr lang="en-US" sz="1200" b="0" i="0" u="none" strike="noStrike" dirty="0">
                          <a:solidFill>
                            <a:srgbClr val="000000"/>
                          </a:solidFill>
                          <a:effectLst/>
                          <a:latin typeface="Calibri"/>
                        </a:rPr>
                        <a:t>Dynamic RPC</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346601">
                <a:tc>
                  <a:txBody>
                    <a:bodyPr/>
                    <a:lstStyle/>
                    <a:p>
                      <a:pPr algn="l" fontAlgn="b"/>
                      <a:r>
                        <a:rPr lang="en-US" sz="1200" b="0" i="0" u="none" strike="noStrike" dirty="0">
                          <a:solidFill>
                            <a:srgbClr val="000000"/>
                          </a:solidFill>
                          <a:effectLst/>
                          <a:latin typeface="Calibri"/>
                        </a:rPr>
                        <a:t>Hyper-V (RPC-EPMAP)</a:t>
                      </a:r>
                    </a:p>
                  </a:txBody>
                  <a:tcPr marL="5264" marR="5264" marT="5264"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l" fontAlgn="b"/>
                      <a:r>
                        <a:rPr lang="en-US" sz="1200" b="0" i="0" u="none" strike="noStrike" dirty="0">
                          <a:solidFill>
                            <a:srgbClr val="000000"/>
                          </a:solidFill>
                          <a:effectLst/>
                          <a:latin typeface="Calibri"/>
                        </a:rPr>
                        <a:t>Inbound rule for RPCSS service  to allow RPC/TCP traffic for Hyper-V</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fontAlgn="b"/>
                      <a:r>
                        <a:rPr lang="en-US" sz="1200" b="0" i="0" u="none" strike="noStrike" dirty="0">
                          <a:solidFill>
                            <a:srgbClr val="000000"/>
                          </a:solidFill>
                          <a:effectLst/>
                          <a:latin typeface="Calibri"/>
                        </a:rPr>
                        <a:t>RPC Endpoint Mapper</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r>
              <a:tr h="346601">
                <a:tc>
                  <a:txBody>
                    <a:bodyPr/>
                    <a:lstStyle/>
                    <a:p>
                      <a:pPr algn="l" fontAlgn="b"/>
                      <a:r>
                        <a:rPr lang="en-US" sz="1200" b="0" i="0" u="none" strike="noStrike" dirty="0">
                          <a:solidFill>
                            <a:srgbClr val="000000"/>
                          </a:solidFill>
                          <a:effectLst/>
                          <a:latin typeface="Calibri"/>
                        </a:rPr>
                        <a:t>Hyper-V (REMOTE_DESKTOP_TCP_IN)</a:t>
                      </a:r>
                    </a:p>
                  </a:txBody>
                  <a:tcPr marL="5264" marR="5264" marT="5264"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b"/>
                      <a:r>
                        <a:rPr lang="en-US" sz="1200" b="0" i="0" u="none" strike="noStrike" dirty="0">
                          <a:solidFill>
                            <a:srgbClr val="000000"/>
                          </a:solidFill>
                          <a:effectLst/>
                          <a:latin typeface="Calibri"/>
                        </a:rPr>
                        <a:t>Inbound rule for Hyper-V to allow remote connection to virtual machine.</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ctr" fontAlgn="b"/>
                      <a:r>
                        <a:rPr lang="en-US" sz="1200" b="0" i="0" u="none" strike="noStrike" dirty="0">
                          <a:solidFill>
                            <a:srgbClr val="000000"/>
                          </a:solidFill>
                          <a:effectLst/>
                          <a:latin typeface="Calibri"/>
                        </a:rPr>
                        <a:t>TCP 2179</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346601">
                <a:tc>
                  <a:txBody>
                    <a:bodyPr/>
                    <a:lstStyle/>
                    <a:p>
                      <a:pPr algn="l" fontAlgn="b"/>
                      <a:r>
                        <a:rPr lang="en-US" sz="1200" b="0" i="0" u="none" strike="noStrike" dirty="0">
                          <a:solidFill>
                            <a:srgbClr val="000000"/>
                          </a:solidFill>
                          <a:effectLst/>
                          <a:latin typeface="Calibri"/>
                        </a:rPr>
                        <a:t>Hyper-V Management Clients - WMI (Async-In)</a:t>
                      </a:r>
                    </a:p>
                  </a:txBody>
                  <a:tcPr marL="5264" marR="5264" marT="5264"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l" fontAlgn="b"/>
                      <a:r>
                        <a:rPr lang="en-US" sz="1200" b="0" i="0" u="none" strike="noStrike" dirty="0">
                          <a:solidFill>
                            <a:srgbClr val="000000"/>
                          </a:solidFill>
                          <a:effectLst/>
                          <a:latin typeface="Calibri"/>
                        </a:rPr>
                        <a:t>Inbound rule for Hyper-V Clients to allow asynchronous WMI traffic</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fontAlgn="b"/>
                      <a:r>
                        <a:rPr lang="en-US" sz="1200" b="0" i="0" u="none" strike="noStrike" dirty="0">
                          <a:solidFill>
                            <a:srgbClr val="000000"/>
                          </a:solidFill>
                          <a:effectLst/>
                          <a:latin typeface="Calibri"/>
                        </a:rPr>
                        <a:t>TCP any</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r>
              <a:tr h="346601">
                <a:tc>
                  <a:txBody>
                    <a:bodyPr/>
                    <a:lstStyle/>
                    <a:p>
                      <a:pPr algn="l" fontAlgn="b"/>
                      <a:r>
                        <a:rPr lang="en-US" sz="1200" b="0" i="0" u="none" strike="noStrike" dirty="0">
                          <a:solidFill>
                            <a:srgbClr val="000000"/>
                          </a:solidFill>
                          <a:effectLst/>
                          <a:latin typeface="Calibri"/>
                        </a:rPr>
                        <a:t>Hyper-V Management Clients - WMI (DCOM-In)</a:t>
                      </a:r>
                    </a:p>
                  </a:txBody>
                  <a:tcPr marL="5264" marR="5264" marT="5264"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b"/>
                      <a:r>
                        <a:rPr lang="en-US" sz="1200" b="0" i="0" u="none" strike="noStrike" dirty="0">
                          <a:solidFill>
                            <a:srgbClr val="000000"/>
                          </a:solidFill>
                          <a:effectLst/>
                          <a:latin typeface="Calibri"/>
                        </a:rPr>
                        <a:t>Inbound rule for Hyper-V Clients to allow WMI management via DCOM</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ctr" fontAlgn="b"/>
                      <a:r>
                        <a:rPr lang="en-US" sz="1200" b="0" i="0" u="none" strike="noStrike" dirty="0">
                          <a:solidFill>
                            <a:srgbClr val="000000"/>
                          </a:solidFill>
                          <a:effectLst/>
                          <a:latin typeface="Calibri"/>
                        </a:rPr>
                        <a:t>TCP 135</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336747">
                <a:tc>
                  <a:txBody>
                    <a:bodyPr/>
                    <a:lstStyle/>
                    <a:p>
                      <a:pPr algn="l" fontAlgn="b"/>
                      <a:r>
                        <a:rPr lang="en-US" sz="1200" b="0" i="0" u="none" strike="noStrike" dirty="0">
                          <a:solidFill>
                            <a:srgbClr val="000000"/>
                          </a:solidFill>
                          <a:effectLst/>
                          <a:latin typeface="Calibri"/>
                        </a:rPr>
                        <a:t>Hyper-V Management Clients - WMI (TCP-In)</a:t>
                      </a:r>
                    </a:p>
                  </a:txBody>
                  <a:tcPr marL="5264" marR="5264" marT="5264"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l" fontAlgn="b"/>
                      <a:r>
                        <a:rPr lang="en-US" sz="1200" b="0" i="0" u="none" strike="noStrike" dirty="0">
                          <a:solidFill>
                            <a:srgbClr val="000000"/>
                          </a:solidFill>
                          <a:effectLst/>
                          <a:latin typeface="Calibri"/>
                        </a:rPr>
                        <a:t>Inbound rule for Hyper-V Clients to allow remote WMI traffic</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fontAlgn="b"/>
                      <a:r>
                        <a:rPr lang="en-US" sz="1200" b="0" i="0" u="none" strike="noStrike" dirty="0">
                          <a:solidFill>
                            <a:srgbClr val="000000"/>
                          </a:solidFill>
                          <a:effectLst/>
                          <a:latin typeface="Calibri"/>
                        </a:rPr>
                        <a:t>TCP any</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r>
              <a:tr h="346601">
                <a:tc>
                  <a:txBody>
                    <a:bodyPr/>
                    <a:lstStyle/>
                    <a:p>
                      <a:pPr algn="l" fontAlgn="b"/>
                      <a:r>
                        <a:rPr lang="en-US" sz="1200" b="0" i="0" u="none" strike="noStrike" dirty="0">
                          <a:solidFill>
                            <a:srgbClr val="000000"/>
                          </a:solidFill>
                          <a:effectLst/>
                          <a:latin typeface="Calibri"/>
                        </a:rPr>
                        <a:t>Hyper-V Management Clients - WMI (TCP-Out)</a:t>
                      </a:r>
                    </a:p>
                  </a:txBody>
                  <a:tcPr marL="5264" marR="5264" marT="5264"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B8CCE4"/>
                    </a:solidFill>
                  </a:tcPr>
                </a:tc>
                <a:tc>
                  <a:txBody>
                    <a:bodyPr/>
                    <a:lstStyle/>
                    <a:p>
                      <a:pPr algn="l" fontAlgn="b"/>
                      <a:r>
                        <a:rPr lang="en-US" sz="1200" b="0" i="0" u="none" strike="noStrike" dirty="0">
                          <a:solidFill>
                            <a:srgbClr val="000000"/>
                          </a:solidFill>
                          <a:effectLst/>
                          <a:latin typeface="Calibri"/>
                        </a:rPr>
                        <a:t>Outbound rule for Hyper-V Clients to allow remote WMI traffic</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B8CCE4"/>
                    </a:solidFill>
                  </a:tcPr>
                </a:tc>
                <a:tc>
                  <a:txBody>
                    <a:bodyPr/>
                    <a:lstStyle/>
                    <a:p>
                      <a:pPr algn="ctr" fontAlgn="b"/>
                      <a:r>
                        <a:rPr lang="en-US" sz="1200" b="0" i="0" u="none" strike="noStrike" dirty="0">
                          <a:solidFill>
                            <a:srgbClr val="000000"/>
                          </a:solidFill>
                          <a:effectLst/>
                          <a:latin typeface="Calibri"/>
                        </a:rPr>
                        <a:t>TCP any</a:t>
                      </a:r>
                    </a:p>
                  </a:txBody>
                  <a:tcPr marL="5264" marR="5264" marT="5264"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B8CCE4"/>
                    </a:solidFill>
                  </a:tcPr>
                </a:tc>
              </a:tr>
            </a:tbl>
          </a:graphicData>
        </a:graphic>
      </p:graphicFrame>
    </p:spTree>
    <p:extLst>
      <p:ext uri="{BB962C8B-B14F-4D97-AF65-F5344CB8AC3E}">
        <p14:creationId xmlns:p14="http://schemas.microsoft.com/office/powerpoint/2010/main" val="1431105361"/>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 BitLocker </a:t>
            </a:r>
            <a:endParaRPr lang="en-US" dirty="0"/>
          </a:p>
        </p:txBody>
      </p:sp>
      <p:sp>
        <p:nvSpPr>
          <p:cNvPr id="3" name="Text Placeholder 2"/>
          <p:cNvSpPr>
            <a:spLocks noGrp="1"/>
          </p:cNvSpPr>
          <p:nvPr>
            <p:ph type="body" sz="quarter" idx="10"/>
          </p:nvPr>
        </p:nvSpPr>
        <p:spPr>
          <a:xfrm>
            <a:off x="381000" y="1447800"/>
            <a:ext cx="8382000" cy="5293757"/>
          </a:xfrm>
        </p:spPr>
        <p:txBody>
          <a:bodyPr/>
          <a:lstStyle/>
          <a:p>
            <a:r>
              <a:rPr lang="en-US" sz="2800" dirty="0" smtClean="0"/>
              <a:t>Volume encryption</a:t>
            </a:r>
          </a:p>
          <a:p>
            <a:r>
              <a:rPr lang="en-US" sz="2800" dirty="0" smtClean="0"/>
              <a:t>Leverage for servers not in secure locations to protect host and virtual machine files</a:t>
            </a:r>
          </a:p>
          <a:p>
            <a:r>
              <a:rPr lang="en-US" sz="2800" dirty="0" smtClean="0"/>
              <a:t>Prevents the disk from being moved to another system and accessed</a:t>
            </a:r>
          </a:p>
          <a:p>
            <a:r>
              <a:rPr lang="en-US" sz="2800" dirty="0" smtClean="0"/>
              <a:t>Once the BitLocker key is provided the data is decrypted as it is pulled off the disk</a:t>
            </a:r>
          </a:p>
          <a:p>
            <a:r>
              <a:rPr lang="en-US" sz="2800" dirty="0" smtClean="0"/>
              <a:t>Does not protect data that is copied from the server</a:t>
            </a:r>
          </a:p>
          <a:p>
            <a:r>
              <a:rPr lang="en-US" sz="2800" dirty="0" smtClean="0"/>
              <a:t>Not supported in failover cluster configurations</a:t>
            </a:r>
          </a:p>
          <a:p>
            <a:r>
              <a:rPr lang="en-US" sz="2800" dirty="0" smtClean="0"/>
              <a:t>Adds a small performance impact to disk read/writes</a:t>
            </a:r>
            <a:endParaRPr lang="en-US" sz="2800" dirty="0"/>
          </a:p>
        </p:txBody>
      </p:sp>
    </p:spTree>
    <p:extLst>
      <p:ext uri="{BB962C8B-B14F-4D97-AF65-F5344CB8AC3E}">
        <p14:creationId xmlns:p14="http://schemas.microsoft.com/office/powerpoint/2010/main" val="2402775316"/>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09398"/>
          </a:xfrm>
        </p:spPr>
        <p:txBody>
          <a:bodyPr/>
          <a:lstStyle/>
          <a:p>
            <a:r>
              <a:rPr lang="en-US" sz="4400" dirty="0" smtClean="0"/>
              <a:t>Security – Administrative Delegation</a:t>
            </a:r>
            <a:endParaRPr lang="en-US" sz="4400" dirty="0"/>
          </a:p>
        </p:txBody>
      </p:sp>
      <p:sp>
        <p:nvSpPr>
          <p:cNvPr id="3" name="Text Placeholder 2"/>
          <p:cNvSpPr>
            <a:spLocks noGrp="1"/>
          </p:cNvSpPr>
          <p:nvPr>
            <p:ph type="body" sz="quarter" idx="10"/>
          </p:nvPr>
        </p:nvSpPr>
        <p:spPr>
          <a:xfrm>
            <a:off x="381000" y="1041251"/>
            <a:ext cx="8382000" cy="5829288"/>
          </a:xfrm>
        </p:spPr>
        <p:txBody>
          <a:bodyPr/>
          <a:lstStyle/>
          <a:p>
            <a:r>
              <a:rPr lang="en-US" sz="2400" dirty="0" smtClean="0"/>
              <a:t>Authorization Manager (Azman.msc)</a:t>
            </a:r>
          </a:p>
          <a:p>
            <a:pPr lvl="1"/>
            <a:r>
              <a:rPr lang="en-US" sz="2000" dirty="0" smtClean="0"/>
              <a:t>Used to delegate administrative rights</a:t>
            </a:r>
          </a:p>
          <a:p>
            <a:pPr lvl="1"/>
            <a:r>
              <a:rPr lang="en-US" sz="2000" dirty="0" smtClean="0"/>
              <a:t>Based on role definitions and scope</a:t>
            </a:r>
          </a:p>
          <a:p>
            <a:pPr lvl="1"/>
            <a:r>
              <a:rPr lang="en-US" sz="2000" dirty="0" smtClean="0"/>
              <a:t>Defined tasks per role</a:t>
            </a:r>
          </a:p>
          <a:p>
            <a:r>
              <a:rPr lang="en-US" sz="2400" dirty="0" smtClean="0"/>
              <a:t>AzMan Concepts</a:t>
            </a:r>
          </a:p>
          <a:p>
            <a:pPr lvl="1"/>
            <a:r>
              <a:rPr lang="en-US" sz="2000" dirty="0" smtClean="0"/>
              <a:t>Scope</a:t>
            </a:r>
            <a:r>
              <a:rPr lang="en-US" sz="2000" dirty="0"/>
              <a:t>: A collection of similar resources which will share the same authorization policy, for instance, a virtual machine or a virtual network.</a:t>
            </a:r>
          </a:p>
          <a:p>
            <a:pPr lvl="1"/>
            <a:r>
              <a:rPr lang="en-US" sz="2000" dirty="0" smtClean="0"/>
              <a:t>Role</a:t>
            </a:r>
            <a:r>
              <a:rPr lang="en-US" sz="2000" dirty="0"/>
              <a:t>: A job category or responsibility. </a:t>
            </a:r>
          </a:p>
          <a:p>
            <a:pPr lvl="1"/>
            <a:r>
              <a:rPr lang="en-US" sz="2000" dirty="0" smtClean="0"/>
              <a:t>Task</a:t>
            </a:r>
            <a:r>
              <a:rPr lang="en-US" sz="2000" dirty="0"/>
              <a:t>: A collection of operations or other tasks</a:t>
            </a:r>
            <a:r>
              <a:rPr lang="en-US" sz="2000" dirty="0" smtClean="0"/>
              <a:t>.</a:t>
            </a:r>
          </a:p>
          <a:p>
            <a:pPr lvl="1"/>
            <a:r>
              <a:rPr lang="en-US" sz="2000" dirty="0"/>
              <a:t>Operation: Operations are sub-components of tasks, or can be assigned to a role </a:t>
            </a:r>
            <a:r>
              <a:rPr lang="en-US" sz="2000" dirty="0" smtClean="0"/>
              <a:t>individually</a:t>
            </a:r>
          </a:p>
          <a:p>
            <a:r>
              <a:rPr lang="en-US" sz="2400" dirty="0"/>
              <a:t>By default only members of local Administrators group have the rights to create and manage virtual </a:t>
            </a:r>
            <a:r>
              <a:rPr lang="en-US" sz="2400" dirty="0" smtClean="0"/>
              <a:t>machines</a:t>
            </a:r>
          </a:p>
          <a:p>
            <a:r>
              <a:rPr lang="en-US" sz="2400" dirty="0"/>
              <a:t>Default store is </a:t>
            </a:r>
            <a:r>
              <a:rPr lang="en-US" sz="2400" dirty="0" smtClean="0"/>
              <a:t>at</a:t>
            </a:r>
          </a:p>
          <a:p>
            <a:pPr lvl="1"/>
            <a:r>
              <a:rPr lang="en-US" sz="2000" dirty="0" smtClean="0"/>
              <a:t>C</a:t>
            </a:r>
            <a:r>
              <a:rPr lang="en-US" sz="2000" dirty="0"/>
              <a:t>:\ProgramData\Microsoft\Windows\</a:t>
            </a:r>
            <a:r>
              <a:rPr lang="en-US" sz="2000" b="1" dirty="0"/>
              <a:t>Hyper-V</a:t>
            </a:r>
            <a:r>
              <a:rPr lang="en-US" sz="2000" dirty="0"/>
              <a:t>\InitialStore.xml</a:t>
            </a:r>
            <a:endParaRPr lang="en-US" sz="2000" dirty="0" smtClean="0"/>
          </a:p>
          <a:p>
            <a:r>
              <a:rPr lang="en-US" sz="2000" dirty="0">
                <a:hlinkClick r:id="rId3"/>
              </a:rPr>
              <a:t>http://technet.microsoft.com/en-us/library/dd283076(WS.10).</a:t>
            </a:r>
            <a:r>
              <a:rPr lang="en-US" sz="2000" dirty="0" smtClean="0">
                <a:hlinkClick r:id="rId3"/>
              </a:rPr>
              <a:t>aspx</a:t>
            </a:r>
            <a:r>
              <a:rPr lang="en-US" sz="2000" dirty="0" smtClean="0"/>
              <a:t> </a:t>
            </a:r>
            <a:endParaRPr lang="en-US" sz="2000" dirty="0"/>
          </a:p>
        </p:txBody>
      </p:sp>
    </p:spTree>
    <p:extLst>
      <p:ext uri="{BB962C8B-B14F-4D97-AF65-F5344CB8AC3E}">
        <p14:creationId xmlns:p14="http://schemas.microsoft.com/office/powerpoint/2010/main" val="4055744924"/>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 Authorization Manager</a:t>
            </a:r>
            <a:endParaRPr lang="en-US" dirty="0"/>
          </a:p>
        </p:txBody>
      </p:sp>
      <p:sp>
        <p:nvSpPr>
          <p:cNvPr id="3" name="Text Placeholder 2"/>
          <p:cNvSpPr>
            <a:spLocks noGrp="1"/>
          </p:cNvSpPr>
          <p:nvPr>
            <p:ph type="body" sz="quarter" idx="10"/>
          </p:nvPr>
        </p:nvSpPr>
        <p:spPr>
          <a:xfrm>
            <a:off x="381000" y="1447800"/>
            <a:ext cx="8382000" cy="5078313"/>
          </a:xfrm>
        </p:spPr>
        <p:txBody>
          <a:bodyPr/>
          <a:lstStyle/>
          <a:p>
            <a:r>
              <a:rPr lang="en-US" dirty="0" smtClean="0"/>
              <a:t>AzMan store is per Host by default</a:t>
            </a:r>
          </a:p>
          <a:p>
            <a:pPr lvl="1"/>
            <a:r>
              <a:rPr lang="en-US" dirty="0" smtClean="0"/>
              <a:t>Can be changed to reference a copy in Active Directory</a:t>
            </a:r>
          </a:p>
          <a:p>
            <a:r>
              <a:rPr lang="en-US" dirty="0" smtClean="0"/>
              <a:t>Best Practices</a:t>
            </a:r>
          </a:p>
          <a:p>
            <a:pPr lvl="1"/>
            <a:r>
              <a:rPr lang="en-US" dirty="0" smtClean="0"/>
              <a:t>Make a backup copy before you modify </a:t>
            </a:r>
          </a:p>
          <a:p>
            <a:pPr lvl="1"/>
            <a:r>
              <a:rPr lang="en-US" dirty="0" smtClean="0"/>
              <a:t>Restrict access to editing the store</a:t>
            </a:r>
          </a:p>
          <a:p>
            <a:pPr lvl="1"/>
            <a:r>
              <a:rPr lang="en-US" dirty="0" smtClean="0"/>
              <a:t>Do not modify the default administrator permissions, create a new group</a:t>
            </a:r>
          </a:p>
          <a:p>
            <a:pPr lvl="1"/>
            <a:r>
              <a:rPr lang="en-US" dirty="0" smtClean="0"/>
              <a:t>Be cautious, edits affect rights immediately</a:t>
            </a:r>
          </a:p>
          <a:p>
            <a:pPr lvl="1"/>
            <a:r>
              <a:rPr lang="en-US" dirty="0" smtClean="0"/>
              <a:t>Use groups instead of users in role assignments</a:t>
            </a:r>
          </a:p>
          <a:p>
            <a:pPr lvl="1"/>
            <a:r>
              <a:rPr lang="en-US" dirty="0" smtClean="0"/>
              <a:t>Define roles that have limited rights</a:t>
            </a:r>
            <a:endParaRPr lang="en-US" dirty="0"/>
          </a:p>
        </p:txBody>
      </p:sp>
    </p:spTree>
    <p:extLst>
      <p:ext uri="{BB962C8B-B14F-4D97-AF65-F5344CB8AC3E}">
        <p14:creationId xmlns:p14="http://schemas.microsoft.com/office/powerpoint/2010/main" val="2995959099"/>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1523494"/>
          </a:xfrm>
        </p:spPr>
        <p:txBody>
          <a:bodyPr/>
          <a:lstStyle/>
          <a:p>
            <a:r>
              <a:rPr sz="4800" dirty="0" smtClean="0">
                <a:solidFill>
                  <a:schemeClr val="accent1">
                    <a:lumMod val="60000"/>
                    <a:lumOff val="40000"/>
                  </a:schemeClr>
                </a:solidFill>
              </a:rPr>
              <a:t>Lab N:</a:t>
            </a:r>
            <a:br>
              <a:rPr sz="4800" dirty="0" smtClean="0">
                <a:solidFill>
                  <a:schemeClr val="accent1">
                    <a:lumMod val="60000"/>
                    <a:lumOff val="40000"/>
                  </a:schemeClr>
                </a:solidFill>
              </a:rPr>
            </a:br>
            <a:r>
              <a:rPr lang="en-US" sz="4800" dirty="0" smtClean="0">
                <a:solidFill>
                  <a:schemeClr val="accent1">
                    <a:lumMod val="60000"/>
                    <a:lumOff val="40000"/>
                  </a:schemeClr>
                </a:solidFill>
              </a:rPr>
              <a:t>Configuring Access Control using AZMAN in System Center VMM 2008 R2</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1523494"/>
          </a:xfrm>
        </p:spPr>
        <p:txBody>
          <a:bodyPr/>
          <a:lstStyle/>
          <a:p>
            <a:r>
              <a:rPr sz="4800" dirty="0" smtClean="0">
                <a:solidFill>
                  <a:schemeClr val="accent1">
                    <a:lumMod val="60000"/>
                    <a:lumOff val="40000"/>
                  </a:schemeClr>
                </a:solidFill>
              </a:rPr>
              <a:t>Lab O:</a:t>
            </a:r>
            <a:br>
              <a:rPr sz="4800" dirty="0" smtClean="0">
                <a:solidFill>
                  <a:schemeClr val="accent1">
                    <a:lumMod val="60000"/>
                    <a:lumOff val="40000"/>
                  </a:schemeClr>
                </a:solidFill>
              </a:rPr>
            </a:br>
            <a:r>
              <a:rPr lang="en-US" sz="4800" dirty="0" smtClean="0">
                <a:solidFill>
                  <a:schemeClr val="accent1">
                    <a:lumMod val="60000"/>
                    <a:lumOff val="40000"/>
                  </a:schemeClr>
                </a:solidFill>
              </a:rPr>
              <a:t>Implementing a Disaster Recovery Site with Hyper-V R2 and System Center</a:t>
            </a:r>
            <a:endParaRPr lang="en-US" sz="4800" dirty="0">
              <a:solidFill>
                <a:schemeClr val="accent1">
                  <a:lumMod val="60000"/>
                  <a:lumOff val="40000"/>
                </a:schemeClr>
              </a:solidFill>
            </a:endParaRPr>
          </a:p>
        </p:txBody>
      </p:sp>
      <p:sp>
        <p:nvSpPr>
          <p:cNvPr id="3" name="Subtitle 2"/>
          <p:cNvSpPr>
            <a:spLocks noGrp="1"/>
          </p:cNvSpPr>
          <p:nvPr>
            <p:ph type="subTitle" idx="1"/>
          </p:nvPr>
        </p:nvSpPr>
        <p:spPr/>
        <p:txBody>
          <a:bodyPr/>
          <a:lstStyle/>
          <a:p>
            <a:r>
              <a:rPr lang="en-US" dirty="0" smtClean="0">
                <a:solidFill>
                  <a:schemeClr val="tx1"/>
                </a:solidFill>
              </a:rPr>
              <a:t>Lab and Class Discussion</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lum bright="100000"/>
          </a:blip>
          <a:srcRect/>
          <a:stretch>
            <a:fillRect/>
          </a:stretch>
        </p:blipFill>
        <p:spPr bwMode="black">
          <a:xfrm>
            <a:off x="2553627" y="2787388"/>
            <a:ext cx="4036747" cy="872081"/>
          </a:xfrm>
          <a:prstGeom prst="rect">
            <a:avLst/>
          </a:prstGeom>
          <a:noFill/>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solidFill>
                <a:latin typeface="Segoe" pitchFamily="34" charset="0"/>
                <a:cs typeface="Arial" charset="0"/>
              </a:rPr>
              <a:t>© </a:t>
            </a:r>
            <a:r>
              <a:rPr lang="en-US" sz="700" dirty="0" smtClean="0">
                <a:solidFill>
                  <a:schemeClr val="bg1"/>
                </a:solidFill>
                <a:latin typeface="Segoe" pitchFamily="34" charset="0"/>
                <a:cs typeface="Arial" charset="0"/>
              </a:rPr>
              <a:t>2011 </a:t>
            </a:r>
            <a:r>
              <a:rPr lang="en-US" sz="700" dirty="0" smtClean="0">
                <a:solidFill>
                  <a:schemeClr val="bg1"/>
                </a:solidFill>
                <a:latin typeface="Segoe" pitchFamily="34" charset="0"/>
                <a:cs typeface="Arial" charset="0"/>
              </a:rPr>
              <a:t>Microsoft </a:t>
            </a:r>
            <a:r>
              <a:rPr lang="en-US" sz="700" dirty="0">
                <a:solidFill>
                  <a:schemeClr val="bg1"/>
                </a:solidFill>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solidFill>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solidFill>
                  <a:schemeClr val="bg1"/>
                </a:solidFill>
                <a:latin typeface="Segoe" pitchFamily="34" charset="0"/>
                <a:cs typeface="Arial" charset="0"/>
              </a:rPr>
            </a:br>
            <a:r>
              <a:rPr lang="en-US" sz="700" dirty="0">
                <a:solidFill>
                  <a:schemeClr val="bg1"/>
                </a:solidFill>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Establishing Project Vision</a:t>
            </a:r>
            <a:endParaRPr lang="en-US" dirty="0"/>
          </a:p>
        </p:txBody>
      </p:sp>
      <p:sp>
        <p:nvSpPr>
          <p:cNvPr id="3" name="Text Placeholder 2"/>
          <p:cNvSpPr>
            <a:spLocks noGrp="1"/>
          </p:cNvSpPr>
          <p:nvPr>
            <p:ph type="body" sz="quarter" idx="10"/>
          </p:nvPr>
        </p:nvSpPr>
        <p:spPr>
          <a:xfrm>
            <a:off x="381000" y="1447800"/>
            <a:ext cx="8382000" cy="5379934"/>
          </a:xfrm>
        </p:spPr>
        <p:txBody>
          <a:bodyPr/>
          <a:lstStyle/>
          <a:p>
            <a:r>
              <a:rPr lang="en-US" dirty="0" smtClean="0"/>
              <a:t>Define a vision statement</a:t>
            </a:r>
          </a:p>
          <a:p>
            <a:pPr lvl="1"/>
            <a:r>
              <a:rPr lang="en-US" dirty="0" smtClean="0"/>
              <a:t>Concise – less than 2 paragraphs long</a:t>
            </a:r>
          </a:p>
          <a:p>
            <a:pPr lvl="1"/>
            <a:r>
              <a:rPr lang="en-US" dirty="0" smtClean="0"/>
              <a:t>Builds team consensus</a:t>
            </a:r>
          </a:p>
          <a:p>
            <a:pPr lvl="1"/>
            <a:r>
              <a:rPr lang="en-US" dirty="0" smtClean="0"/>
              <a:t>Covers the intended goals</a:t>
            </a:r>
          </a:p>
          <a:p>
            <a:pPr lvl="1"/>
            <a:r>
              <a:rPr lang="en-US" dirty="0" smtClean="0"/>
              <a:t>Motivational</a:t>
            </a:r>
          </a:p>
          <a:p>
            <a:pPr lvl="1"/>
            <a:r>
              <a:rPr lang="en-US" dirty="0" smtClean="0"/>
              <a:t>Provides context for decision making</a:t>
            </a:r>
          </a:p>
          <a:p>
            <a:r>
              <a:rPr lang="en-US" dirty="0" smtClean="0"/>
              <a:t>Example</a:t>
            </a:r>
          </a:p>
          <a:p>
            <a:pPr lvl="1"/>
            <a:r>
              <a:rPr lang="en-US" dirty="0" smtClean="0"/>
              <a:t>Utilize Server consolidation to build a more efficient data center that provides higher availability, lower energy consumption, and increases the efficient use of resources while lowering capital expenditures.</a:t>
            </a:r>
            <a:endParaRPr lang="en-US" dirty="0"/>
          </a:p>
        </p:txBody>
      </p:sp>
    </p:spTree>
    <p:extLst>
      <p:ext uri="{BB962C8B-B14F-4D97-AF65-F5344CB8AC3E}">
        <p14:creationId xmlns:p14="http://schemas.microsoft.com/office/powerpoint/2010/main" val="254345740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Defining Problem Statements</a:t>
            </a:r>
            <a:endParaRPr lang="en-US" dirty="0"/>
          </a:p>
        </p:txBody>
      </p:sp>
      <p:sp>
        <p:nvSpPr>
          <p:cNvPr id="3" name="Text Placeholder 2"/>
          <p:cNvSpPr>
            <a:spLocks noGrp="1"/>
          </p:cNvSpPr>
          <p:nvPr>
            <p:ph type="body" sz="quarter" idx="10"/>
          </p:nvPr>
        </p:nvSpPr>
        <p:spPr>
          <a:xfrm>
            <a:off x="381000" y="1447800"/>
            <a:ext cx="8382000" cy="3496342"/>
          </a:xfrm>
        </p:spPr>
        <p:txBody>
          <a:bodyPr/>
          <a:lstStyle/>
          <a:p>
            <a:r>
              <a:rPr lang="en-US" dirty="0" smtClean="0"/>
              <a:t>Include technical and business problems</a:t>
            </a:r>
          </a:p>
          <a:p>
            <a:r>
              <a:rPr lang="en-US" dirty="0" smtClean="0"/>
              <a:t>Define problem in quantitative manner</a:t>
            </a:r>
          </a:p>
          <a:p>
            <a:r>
              <a:rPr lang="en-US" dirty="0" smtClean="0"/>
              <a:t>Define a metric that can be used to determine if the problem has been resolved</a:t>
            </a:r>
          </a:p>
          <a:p>
            <a:r>
              <a:rPr lang="en-US" dirty="0" smtClean="0"/>
              <a:t>Collect problem statements from IT and business units to get the complete picture</a:t>
            </a:r>
          </a:p>
          <a:p>
            <a:r>
              <a:rPr lang="en-US" dirty="0" smtClean="0"/>
              <a:t>Prioritize the problem statements</a:t>
            </a:r>
            <a:endParaRPr lang="en-US" dirty="0"/>
          </a:p>
        </p:txBody>
      </p:sp>
    </p:spTree>
    <p:extLst>
      <p:ext uri="{BB962C8B-B14F-4D97-AF65-F5344CB8AC3E}">
        <p14:creationId xmlns:p14="http://schemas.microsoft.com/office/powerpoint/2010/main" val="167522031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Problem Statements</a:t>
            </a:r>
            <a:endParaRPr lang="en-US" dirty="0"/>
          </a:p>
        </p:txBody>
      </p:sp>
      <p:sp>
        <p:nvSpPr>
          <p:cNvPr id="3" name="Text Placeholder 2"/>
          <p:cNvSpPr>
            <a:spLocks noGrp="1"/>
          </p:cNvSpPr>
          <p:nvPr>
            <p:ph type="body" sz="quarter" idx="10"/>
          </p:nvPr>
        </p:nvSpPr>
        <p:spPr/>
        <p:txBody>
          <a:bodyPr/>
          <a:lstStyle/>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871559660"/>
              </p:ext>
            </p:extLst>
          </p:nvPr>
        </p:nvGraphicFramePr>
        <p:xfrm>
          <a:off x="304800" y="1066800"/>
          <a:ext cx="8458200" cy="2473960"/>
        </p:xfrm>
        <a:graphic>
          <a:graphicData uri="http://schemas.openxmlformats.org/drawingml/2006/table">
            <a:tbl>
              <a:tblPr firstRow="1" bandRow="1">
                <a:tableStyleId>{5C22544A-7EE6-4342-B048-85BDC9FD1C3A}</a:tableStyleId>
              </a:tblPr>
              <a:tblGrid>
                <a:gridCol w="4229100"/>
                <a:gridCol w="4229100"/>
              </a:tblGrid>
              <a:tr h="370840">
                <a:tc>
                  <a:txBody>
                    <a:bodyPr/>
                    <a:lstStyle/>
                    <a:p>
                      <a:r>
                        <a:rPr lang="en-US" dirty="0" smtClean="0"/>
                        <a:t>Technical Problem Statement</a:t>
                      </a:r>
                      <a:endParaRPr lang="en-US" dirty="0"/>
                    </a:p>
                  </a:txBody>
                  <a:tcPr/>
                </a:tc>
                <a:tc>
                  <a:txBody>
                    <a:bodyPr/>
                    <a:lstStyle/>
                    <a:p>
                      <a:r>
                        <a:rPr lang="en-US" dirty="0" smtClean="0"/>
                        <a:t>Metric</a:t>
                      </a:r>
                      <a:endParaRPr lang="en-US" dirty="0"/>
                    </a:p>
                  </a:txBody>
                  <a:tcPr/>
                </a:tc>
              </a:tr>
              <a:tr h="370840">
                <a:tc>
                  <a:txBody>
                    <a:bodyPr/>
                    <a:lstStyle/>
                    <a:p>
                      <a:r>
                        <a:rPr lang="en-US" dirty="0" smtClean="0"/>
                        <a:t>Lack of available</a:t>
                      </a:r>
                      <a:r>
                        <a:rPr lang="en-US" baseline="0" dirty="0" smtClean="0"/>
                        <a:t> power in the data center – Currently only  5 percent of capacity remaining</a:t>
                      </a:r>
                      <a:endParaRPr lang="en-US" dirty="0"/>
                    </a:p>
                  </a:txBody>
                  <a:tcPr/>
                </a:tc>
                <a:tc>
                  <a:txBody>
                    <a:bodyPr/>
                    <a:lstStyle/>
                    <a:p>
                      <a:r>
                        <a:rPr lang="en-US" dirty="0" smtClean="0"/>
                        <a:t>Increase the available power capacity to 25% in the</a:t>
                      </a:r>
                      <a:r>
                        <a:rPr lang="en-US" baseline="0" dirty="0" smtClean="0"/>
                        <a:t> data center</a:t>
                      </a:r>
                      <a:endParaRPr lang="en-US" dirty="0"/>
                    </a:p>
                  </a:txBody>
                  <a:tcPr/>
                </a:tc>
              </a:tr>
              <a:tr h="370840">
                <a:tc>
                  <a:txBody>
                    <a:bodyPr/>
                    <a:lstStyle/>
                    <a:p>
                      <a:r>
                        <a:rPr lang="en-US" dirty="0" smtClean="0"/>
                        <a:t>Each production physical</a:t>
                      </a:r>
                      <a:r>
                        <a:rPr lang="en-US" baseline="0" dirty="0" smtClean="0"/>
                        <a:t> server required 2U of rack space</a:t>
                      </a:r>
                      <a:endParaRPr lang="en-US" dirty="0"/>
                    </a:p>
                  </a:txBody>
                  <a:tcPr/>
                </a:tc>
                <a:tc>
                  <a:txBody>
                    <a:bodyPr/>
                    <a:lstStyle/>
                    <a:p>
                      <a:r>
                        <a:rPr lang="en-US" dirty="0" smtClean="0"/>
                        <a:t>Perform a server consolidation</a:t>
                      </a:r>
                      <a:r>
                        <a:rPr lang="en-US" baseline="0" dirty="0" smtClean="0"/>
                        <a:t> and achieve a 10:1 server consolidation ratio to reduce required rack space in the data center</a:t>
                      </a:r>
                      <a:endParaRPr lang="en-US"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974666429"/>
              </p:ext>
            </p:extLst>
          </p:nvPr>
        </p:nvGraphicFramePr>
        <p:xfrm>
          <a:off x="304800" y="4038600"/>
          <a:ext cx="8458200" cy="2199640"/>
        </p:xfrm>
        <a:graphic>
          <a:graphicData uri="http://schemas.openxmlformats.org/drawingml/2006/table">
            <a:tbl>
              <a:tblPr firstRow="1" bandRow="1">
                <a:tableStyleId>{5C22544A-7EE6-4342-B048-85BDC9FD1C3A}</a:tableStyleId>
              </a:tblPr>
              <a:tblGrid>
                <a:gridCol w="4229100"/>
                <a:gridCol w="4229100"/>
              </a:tblGrid>
              <a:tr h="370840">
                <a:tc>
                  <a:txBody>
                    <a:bodyPr/>
                    <a:lstStyle/>
                    <a:p>
                      <a:r>
                        <a:rPr lang="en-US" dirty="0" smtClean="0"/>
                        <a:t>Business Problem Statement</a:t>
                      </a:r>
                      <a:endParaRPr lang="en-US" dirty="0"/>
                    </a:p>
                  </a:txBody>
                  <a:tcPr/>
                </a:tc>
                <a:tc>
                  <a:txBody>
                    <a:bodyPr/>
                    <a:lstStyle/>
                    <a:p>
                      <a:r>
                        <a:rPr lang="en-US" dirty="0" smtClean="0"/>
                        <a:t>Metric</a:t>
                      </a:r>
                      <a:endParaRPr lang="en-US" dirty="0"/>
                    </a:p>
                  </a:txBody>
                  <a:tcPr/>
                </a:tc>
              </a:tr>
              <a:tr h="370840">
                <a:tc>
                  <a:txBody>
                    <a:bodyPr/>
                    <a:lstStyle/>
                    <a:p>
                      <a:r>
                        <a:rPr lang="en-US" dirty="0" smtClean="0"/>
                        <a:t>Average server procurement and deployment time is 15 business days,</a:t>
                      </a:r>
                      <a:r>
                        <a:rPr lang="en-US" baseline="0" dirty="0" smtClean="0"/>
                        <a:t> impacting the time to production of new services.</a:t>
                      </a:r>
                      <a:endParaRPr lang="en-US" dirty="0"/>
                    </a:p>
                  </a:txBody>
                  <a:tcPr/>
                </a:tc>
                <a:tc>
                  <a:txBody>
                    <a:bodyPr/>
                    <a:lstStyle/>
                    <a:p>
                      <a:r>
                        <a:rPr lang="en-US" dirty="0" smtClean="0"/>
                        <a:t>Reduce</a:t>
                      </a:r>
                      <a:r>
                        <a:rPr lang="en-US" baseline="0" dirty="0" smtClean="0"/>
                        <a:t> the time to deploy a new server to no more than 24 hours.</a:t>
                      </a:r>
                      <a:endParaRPr lang="en-US" dirty="0"/>
                    </a:p>
                  </a:txBody>
                  <a:tcPr/>
                </a:tc>
              </a:tr>
              <a:tr h="370840">
                <a:tc>
                  <a:txBody>
                    <a:bodyPr/>
                    <a:lstStyle/>
                    <a:p>
                      <a:r>
                        <a:rPr lang="en-US" dirty="0" smtClean="0"/>
                        <a:t>Rebuilding physical test labs requires a minimum of 2 hours per server.</a:t>
                      </a:r>
                      <a:endParaRPr lang="en-US" dirty="0"/>
                    </a:p>
                  </a:txBody>
                  <a:tcPr/>
                </a:tc>
                <a:tc>
                  <a:txBody>
                    <a:bodyPr/>
                    <a:lstStyle/>
                    <a:p>
                      <a:r>
                        <a:rPr lang="en-US" dirty="0" smtClean="0"/>
                        <a:t>Reduce the rebuild</a:t>
                      </a:r>
                      <a:r>
                        <a:rPr lang="en-US" baseline="0" dirty="0" smtClean="0"/>
                        <a:t> time of a test server to an average of 15 minutes.</a:t>
                      </a:r>
                      <a:endParaRPr lang="en-US" dirty="0"/>
                    </a:p>
                  </a:txBody>
                  <a:tcPr/>
                </a:tc>
              </a:tr>
            </a:tbl>
          </a:graphicData>
        </a:graphic>
      </p:graphicFrame>
    </p:spTree>
    <p:extLst>
      <p:ext uri="{BB962C8B-B14F-4D97-AF65-F5344CB8AC3E}">
        <p14:creationId xmlns:p14="http://schemas.microsoft.com/office/powerpoint/2010/main" val="352310499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Ready2009">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083F8D43615C4884A63CBF8ED21869" ma:contentTypeVersion="0" ma:contentTypeDescription="Create a new document." ma:contentTypeScope="" ma:versionID="b2dd1cd3c3f86e0e7679b87249a65b2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outs:outSpaceData xmlns:outs="http://schemas.microsoft.com/office/2009/outspace/metadata">
  <outs:relatedDates>
    <outs:relatedDate>
      <outs:type>3</outs:type>
      <outs:displayName>Last Modified</outs:displayName>
      <outs:dateTime>2009-10-07T13:23:40Z</outs:dateTime>
      <outs:isPinned>true</outs:isPinned>
    </outs:relatedDate>
    <outs:relatedDate>
      <outs:type>2</outs:type>
      <outs:displayName>Created</outs:displayName>
      <outs:dateTime>2009-04-04T16:22:44Z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Anders Ravnholt</outs:displayName>
          <outs:accountName/>
        </outs:relatedPerson>
      </outs:people>
      <outs:source>0</outs:source>
      <outs:isPinned>true</outs:isPinned>
    </outs:relatedPeopleItem>
    <outs:relatedPeopleItem>
      <outs:category>Last modified by</outs:category>
      <outs:people>
        <outs:relatedPerson>
          <outs:displayName>Anders Ravnholt</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outs:propertyMetadata>
      <outs:type>1</outs:type>
      <outs:propertyId>0</outs:propertyId>
      <outs:propertyName>Action</outs:propertyName>
      <outs:isPinned>false</outs:isPinned>
    </outs:propertyMetadata>
  </propertyMetadataList>
  <outs:corruptMetadataWasLost/>
</outs:outSpaceData>
</file>

<file path=customXml/item4.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9769409D-4B8D-4462-ACBB-C31E062F8F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F507C6B7-7463-4D31-A0E2-6571A8356C68}">
  <ds:schemaRefs>
    <ds:schemaRef ds:uri="http://schemas.microsoft.com/sharepoint/v3/contenttype/forms"/>
  </ds:schemaRefs>
</ds:datastoreItem>
</file>

<file path=customXml/itemProps3.xml><?xml version="1.0" encoding="utf-8"?>
<ds:datastoreItem xmlns:ds="http://schemas.openxmlformats.org/officeDocument/2006/customXml" ds:itemID="{1737DE84-5D0C-4EE2-AE7C-41AA8D310516}">
  <ds:schemaRefs>
    <ds:schemaRef ds:uri="http://schemas.microsoft.com/office/2009/outspace/metadata"/>
  </ds:schemaRefs>
</ds:datastoreItem>
</file>

<file path=customXml/itemProps4.xml><?xml version="1.0" encoding="utf-8"?>
<ds:datastoreItem xmlns:ds="http://schemas.openxmlformats.org/officeDocument/2006/customXml" ds:itemID="{BA123BB6-69D2-41E5-983B-078C64C597F8}">
  <ds:schemaRefs>
    <ds:schemaRef ds:uri="http://purl.org/dc/dcmitype/"/>
    <ds:schemaRef ds:uri="http://www.w3.org/XML/1998/namespace"/>
    <ds:schemaRef ds:uri="http://schemas.openxmlformats.org/package/2006/metadata/core-properties"/>
    <ds:schemaRef ds:uri="http://purl.org/dc/terms/"/>
    <ds:schemaRef ds:uri="http://schemas.microsoft.com/office/2006/documentManagement/type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Template - Blank - System Center</Template>
  <TotalTime>6267</TotalTime>
  <Words>16055</Words>
  <Application>Microsoft Office PowerPoint</Application>
  <PresentationFormat>On-screen Show (4:3)</PresentationFormat>
  <Paragraphs>1051</Paragraphs>
  <Slides>68</Slides>
  <Notes>66</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TechReady2009</vt:lpstr>
      <vt:lpstr>PowerPoint Presentation</vt:lpstr>
      <vt:lpstr>Class Schedule</vt:lpstr>
      <vt:lpstr>Class Schedule</vt:lpstr>
      <vt:lpstr>PowerPoint Presentation</vt:lpstr>
      <vt:lpstr>Module 6 Lessons</vt:lpstr>
      <vt:lpstr>Envisioning Overview</vt:lpstr>
      <vt:lpstr>Establishing Project Vision</vt:lpstr>
      <vt:lpstr>Defining Problem Statements</vt:lpstr>
      <vt:lpstr>Example Problem Statements</vt:lpstr>
      <vt:lpstr>Establishing Project Scope</vt:lpstr>
      <vt:lpstr>Defining Assumptions</vt:lpstr>
      <vt:lpstr>Defining In-Scope Work</vt:lpstr>
      <vt:lpstr>Defining Out-Of-Scope Work</vt:lpstr>
      <vt:lpstr>Establishing The Project Team</vt:lpstr>
      <vt:lpstr>Typical Project Teams</vt:lpstr>
      <vt:lpstr>Determining Project Risks</vt:lpstr>
      <vt:lpstr>Example Project Risks</vt:lpstr>
      <vt:lpstr>Module 6 Lessons</vt:lpstr>
      <vt:lpstr>Assessment Overview</vt:lpstr>
      <vt:lpstr>Discover Data</vt:lpstr>
      <vt:lpstr>Microsoft Assessment &amp; Planning</vt:lpstr>
      <vt:lpstr>MAP - Inventory</vt:lpstr>
      <vt:lpstr>MAP – Discovery Methods</vt:lpstr>
      <vt:lpstr>MAP – Discovery Credentials</vt:lpstr>
      <vt:lpstr>MAP – Discovery Progress</vt:lpstr>
      <vt:lpstr>Performance Data</vt:lpstr>
      <vt:lpstr>MAP – Computer List</vt:lpstr>
      <vt:lpstr>MAP – Performance Credentials</vt:lpstr>
      <vt:lpstr>MAP – Performance Duration</vt:lpstr>
      <vt:lpstr>MAP – Performance Status</vt:lpstr>
      <vt:lpstr>Assess Data</vt:lpstr>
      <vt:lpstr>MAP – Define Host Hardware</vt:lpstr>
      <vt:lpstr>MAP – Server Consolidation</vt:lpstr>
      <vt:lpstr>MAP – Server Consolidation</vt:lpstr>
      <vt:lpstr>MAP – Server Consolidation</vt:lpstr>
      <vt:lpstr>MAP – Consolidation Reports</vt:lpstr>
      <vt:lpstr>Identify Support Limits</vt:lpstr>
      <vt:lpstr>Lab L: Performing a MAP 5.0 Assessment</vt:lpstr>
      <vt:lpstr>Module 6 Lessons</vt:lpstr>
      <vt:lpstr>Architecture</vt:lpstr>
      <vt:lpstr>Host Sizing</vt:lpstr>
      <vt:lpstr>Host Architecture Pattern</vt:lpstr>
      <vt:lpstr>Host Architecture Recommendations</vt:lpstr>
      <vt:lpstr>Virtual Machine Hardware Profiles</vt:lpstr>
      <vt:lpstr>Virtual Machine Hardware Profiles</vt:lpstr>
      <vt:lpstr>Hardware Profile Assignment</vt:lpstr>
      <vt:lpstr>Benchmarking Architecture</vt:lpstr>
      <vt:lpstr>Module 6 Lessons</vt:lpstr>
      <vt:lpstr>Network Architecture</vt:lpstr>
      <vt:lpstr>Storage Planning</vt:lpstr>
      <vt:lpstr>Storage – System Drive</vt:lpstr>
      <vt:lpstr>Storage – VM Storage</vt:lpstr>
      <vt:lpstr>Storage – Failover Clusters</vt:lpstr>
      <vt:lpstr>Storage - Architecture</vt:lpstr>
      <vt:lpstr>Lab M: Performing a V2V Migration from vSphere to Hyper-V R2</vt:lpstr>
      <vt:lpstr>Module 6 Lessons</vt:lpstr>
      <vt:lpstr>Security - Architecture</vt:lpstr>
      <vt:lpstr>Hyper-V Security Best Practices</vt:lpstr>
      <vt:lpstr>Security – VM Best Practices</vt:lpstr>
      <vt:lpstr>Security – Domain Isolation</vt:lpstr>
      <vt:lpstr>Security – Server Isolation</vt:lpstr>
      <vt:lpstr>Security – Firewall Exceptions</vt:lpstr>
      <vt:lpstr>Security – BitLocker </vt:lpstr>
      <vt:lpstr>Security – Administrative Delegation</vt:lpstr>
      <vt:lpstr>Security – Authorization Manager</vt:lpstr>
      <vt:lpstr>Lab N: Configuring Access Control using AZMAN in System Center VMM 2008 R2</vt:lpstr>
      <vt:lpstr>Lab O: Implementing a Disaster Recovery Site with Hyper-V R2 and System Center</vt:lpstr>
      <vt:lpstr>PowerPoint Presentation</vt:lpstr>
    </vt:vector>
  </TitlesOfParts>
  <Manager>&lt;Content Manager Name Here&gt;</Manager>
  <Company>TechReady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System Center Client Management Bootcamp</dc:subject>
  <dc:creator>Pete Zerger</dc:creator>
  <cp:lastModifiedBy>Vikkie Boyd</cp:lastModifiedBy>
  <cp:revision>232</cp:revision>
  <dcterms:created xsi:type="dcterms:W3CDTF">2010-01-26T01:25:14Z</dcterms:created>
  <dcterms:modified xsi:type="dcterms:W3CDTF">2011-11-07T11:08:40Z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0x010100EF083F8D43615C4884A63CBF8ED21869</vt:lpwstr>
  </property>
</Properties>
</file>