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66" r:id="rId5"/>
  </p:sldMasterIdLst>
  <p:notesMasterIdLst>
    <p:notesMasterId r:id="rId63"/>
  </p:notesMasterIdLst>
  <p:handoutMasterIdLst>
    <p:handoutMasterId r:id="rId64"/>
  </p:handoutMasterIdLst>
  <p:sldIdLst>
    <p:sldId id="330" r:id="rId6"/>
    <p:sldId id="392" r:id="rId7"/>
    <p:sldId id="257" r:id="rId8"/>
    <p:sldId id="289" r:id="rId9"/>
    <p:sldId id="335" r:id="rId10"/>
    <p:sldId id="336" r:id="rId11"/>
    <p:sldId id="337" r:id="rId12"/>
    <p:sldId id="348" r:id="rId13"/>
    <p:sldId id="349" r:id="rId14"/>
    <p:sldId id="363" r:id="rId15"/>
    <p:sldId id="343" r:id="rId16"/>
    <p:sldId id="347" r:id="rId17"/>
    <p:sldId id="345" r:id="rId18"/>
    <p:sldId id="346" r:id="rId19"/>
    <p:sldId id="390" r:id="rId20"/>
    <p:sldId id="350" r:id="rId21"/>
    <p:sldId id="351" r:id="rId22"/>
    <p:sldId id="352" r:id="rId23"/>
    <p:sldId id="353" r:id="rId24"/>
    <p:sldId id="357" r:id="rId25"/>
    <p:sldId id="358" r:id="rId26"/>
    <p:sldId id="359" r:id="rId27"/>
    <p:sldId id="354" r:id="rId28"/>
    <p:sldId id="356" r:id="rId29"/>
    <p:sldId id="355" r:id="rId30"/>
    <p:sldId id="387" r:id="rId31"/>
    <p:sldId id="391" r:id="rId32"/>
    <p:sldId id="388" r:id="rId33"/>
    <p:sldId id="364" r:id="rId34"/>
    <p:sldId id="366" r:id="rId35"/>
    <p:sldId id="365" r:id="rId36"/>
    <p:sldId id="362" r:id="rId37"/>
    <p:sldId id="361" r:id="rId38"/>
    <p:sldId id="377" r:id="rId39"/>
    <p:sldId id="378" r:id="rId40"/>
    <p:sldId id="379" r:id="rId41"/>
    <p:sldId id="380" r:id="rId42"/>
    <p:sldId id="381" r:id="rId43"/>
    <p:sldId id="382" r:id="rId44"/>
    <p:sldId id="383" r:id="rId45"/>
    <p:sldId id="384" r:id="rId46"/>
    <p:sldId id="385" r:id="rId47"/>
    <p:sldId id="360" r:id="rId48"/>
    <p:sldId id="367" r:id="rId49"/>
    <p:sldId id="368" r:id="rId50"/>
    <p:sldId id="370" r:id="rId51"/>
    <p:sldId id="371" r:id="rId52"/>
    <p:sldId id="372" r:id="rId53"/>
    <p:sldId id="373" r:id="rId54"/>
    <p:sldId id="369" r:id="rId55"/>
    <p:sldId id="376" r:id="rId56"/>
    <p:sldId id="375" r:id="rId57"/>
    <p:sldId id="374" r:id="rId58"/>
    <p:sldId id="386" r:id="rId59"/>
    <p:sldId id="292" r:id="rId60"/>
    <p:sldId id="334" r:id="rId61"/>
    <p:sldId id="271" r:id="rId62"/>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158A7"/>
    <a:srgbClr val="2E59B0"/>
    <a:srgbClr val="40B1FE"/>
    <a:srgbClr val="0059C4"/>
    <a:srgbClr val="629AD8"/>
    <a:srgbClr val="777777"/>
    <a:srgbClr val="161D32"/>
    <a:srgbClr val="000000"/>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30" autoAdjust="0"/>
    <p:restoredTop sz="69447" autoAdjust="0"/>
  </p:normalViewPr>
  <p:slideViewPr>
    <p:cSldViewPr>
      <p:cViewPr>
        <p:scale>
          <a:sx n="90" d="100"/>
          <a:sy n="90" d="100"/>
        </p:scale>
        <p:origin x="-2280" y="18"/>
      </p:cViewPr>
      <p:guideLst>
        <p:guide orient="horz" pos="144"/>
        <p:guide orient="horz" pos="895"/>
        <p:guide orient="horz" pos="1484"/>
        <p:guide orient="horz" pos="1200"/>
        <p:guide orient="horz" pos="2736"/>
        <p:guide orient="horz" pos="4176"/>
        <p:guide pos="2880"/>
        <p:guide pos="240"/>
        <p:guide pos="460"/>
        <p:guide pos="5520"/>
        <p:guide pos="864"/>
        <p:guide pos="5299"/>
      </p:guideLst>
    </p:cSldViewPr>
  </p:slideViewPr>
  <p:outlineViewPr>
    <p:cViewPr>
      <p:scale>
        <a:sx n="33" d="100"/>
        <a:sy n="33" d="100"/>
      </p:scale>
      <p:origin x="54" y="0"/>
    </p:cViewPr>
  </p:outlineViewPr>
  <p:notesTextViewPr>
    <p:cViewPr>
      <p:scale>
        <a:sx n="100" d="100"/>
        <a:sy n="100" d="100"/>
      </p:scale>
      <p:origin x="0" y="0"/>
    </p:cViewPr>
  </p:notesTextViewPr>
  <p:sorterViewPr>
    <p:cViewPr>
      <p:scale>
        <a:sx n="100" d="100"/>
        <a:sy n="100" d="100"/>
      </p:scale>
      <p:origin x="0" y="0"/>
    </p:cViewPr>
  </p:sorterViewPr>
  <p:notesViewPr>
    <p:cSldViewPr showGuides="1">
      <p:cViewPr varScale="1">
        <p:scale>
          <a:sx n="101" d="100"/>
          <a:sy n="101" d="100"/>
        </p:scale>
        <p:origin x="-352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handoutMaster" Target="handoutMasters/handoutMaster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Segoe" pitchFamily="34" charset="0"/>
              </a:rPr>
              <a:t>Server ID</a:t>
            </a: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pitchFamily="34" charset="0"/>
              </a:rPr>
              <a:pPr/>
              <a:t>11/8/2011</a:t>
            </a:fld>
            <a:endParaRPr lang="en-US" dirty="0">
              <a:latin typeface="Segoe"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pitchFamily="34" charset="0"/>
              </a:rPr>
              <a:pPr/>
              <a:t>‹#›</a:t>
            </a:fld>
            <a:endParaRPr lang="en-US" dirty="0">
              <a:latin typeface="Segoe" pitchFamily="34" charset="0"/>
            </a:endParaRPr>
          </a:p>
        </p:txBody>
      </p:sp>
    </p:spTree>
    <p:extLst>
      <p:ext uri="{BB962C8B-B14F-4D97-AF65-F5344CB8AC3E}">
        <p14:creationId xmlns:p14="http://schemas.microsoft.com/office/powerpoint/2010/main" val="3659275547"/>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8"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Segoe" pitchFamily="34" charset="0"/>
              </a:rPr>
              <a:t>Server ID</a:t>
            </a:r>
          </a:p>
        </p:txBody>
      </p:sp>
      <p:sp>
        <p:nvSpPr>
          <p:cNvPr id="9"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pitchFamily="34" charset="0"/>
              </a:rPr>
              <a:pPr/>
              <a:t>11/8/2011</a:t>
            </a:fld>
            <a:endParaRPr lang="en-US" dirty="0">
              <a:latin typeface="Segoe" pitchFamily="34" charset="0"/>
            </a:endParaRPr>
          </a:p>
        </p:txBody>
      </p:sp>
      <p:sp>
        <p:nvSpPr>
          <p:cNvPr id="10"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11" name="Slide Number Placeholder 4"/>
          <p:cNvSpPr>
            <a:spLocks noGrp="1"/>
          </p:cNvSpPr>
          <p:nvPr>
            <p:ph type="sldNum" sz="quarter" idx="5"/>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pitchFamily="34" charset="0"/>
              </a:rPr>
              <a:pPr/>
              <a:t>‹#›</a:t>
            </a:fld>
            <a:endParaRPr lang="en-US" dirty="0">
              <a:latin typeface="Segoe" pitchFamily="34" charset="0"/>
            </a:endParaRPr>
          </a:p>
        </p:txBody>
      </p:sp>
    </p:spTree>
    <p:extLst>
      <p:ext uri="{BB962C8B-B14F-4D97-AF65-F5344CB8AC3E}">
        <p14:creationId xmlns:p14="http://schemas.microsoft.com/office/powerpoint/2010/main" val="3922549554"/>
      </p:ext>
    </p:extLst>
  </p:cSld>
  <p:clrMap bg1="lt1" tx1="dk1" bg2="lt2" tx2="dk2" accent1="accent1" accent2="accent2" accent3="accent3" accent4="accent4" accent5="accent5" accent6="accent6" hlink="hlink" folHlink="folHlink"/>
  <p:hf hdr="0" dt="0"/>
  <p:notesStyle>
    <a:lvl1pPr marL="0" algn="l" defTabSz="914363" rtl="0" eaLnBrk="1" latinLnBrk="0" hangingPunct="1">
      <a:lnSpc>
        <a:spcPct val="90000"/>
      </a:lnSpc>
      <a:spcAft>
        <a:spcPts val="333"/>
      </a:spcAft>
      <a:defRPr sz="900" kern="1200">
        <a:solidFill>
          <a:schemeClr val="tx1"/>
        </a:solidFill>
        <a:latin typeface="Segoe"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blogs.technet.com/b/scorch/"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a:xfrm>
            <a:off x="685800" y="4343400"/>
            <a:ext cx="5486400" cy="4114800"/>
          </a:xfrm>
          <a:prstGeom prst="rect">
            <a:avLst/>
          </a:prstGeom>
        </p:spPr>
        <p:txBody>
          <a:bodyPr lIns="91423" tIns="45712" rIns="91423" bIns="45712">
            <a:normAutofit/>
          </a:bodyPr>
          <a:lstStyle/>
          <a:p>
            <a:r>
              <a:rPr lang="en-US" dirty="0" smtClean="0"/>
              <a:t>Please</a:t>
            </a:r>
            <a:r>
              <a:rPr lang="en-US" baseline="0" dirty="0" smtClean="0"/>
              <a:t> follow these guidelines when building the PowerPoint deck:</a:t>
            </a:r>
          </a:p>
          <a:p>
            <a:pPr marL="228600" indent="-228600">
              <a:buAutoNum type="arabicPeriod"/>
            </a:pPr>
            <a:r>
              <a:rPr lang="en-US" baseline="0" dirty="0" smtClean="0"/>
              <a:t>Keep one PPT deck for each Module</a:t>
            </a:r>
          </a:p>
          <a:p>
            <a:pPr marL="228600" indent="-228600">
              <a:buAutoNum type="arabicPeriod"/>
            </a:pPr>
            <a:r>
              <a:rPr lang="en-US" baseline="0" dirty="0" smtClean="0"/>
              <a:t>Each Module should contain</a:t>
            </a:r>
          </a:p>
          <a:p>
            <a:pPr marL="441581" lvl="1" indent="-228600">
              <a:buAutoNum type="arabicPeriod"/>
            </a:pPr>
            <a:r>
              <a:rPr lang="en-US" baseline="0" dirty="0" smtClean="0"/>
              <a:t>Objectives</a:t>
            </a:r>
          </a:p>
          <a:p>
            <a:pPr marL="441581" lvl="1" indent="-228600">
              <a:buAutoNum type="arabicPeriod"/>
            </a:pPr>
            <a:r>
              <a:rPr lang="en-US" baseline="0" dirty="0" smtClean="0"/>
              <a:t>Content</a:t>
            </a:r>
          </a:p>
          <a:p>
            <a:pPr marL="441581" lvl="1" indent="-228600">
              <a:buAutoNum type="arabicPeriod"/>
            </a:pPr>
            <a:r>
              <a:rPr lang="en-US" baseline="0" dirty="0" smtClean="0"/>
              <a:t>Summary</a:t>
            </a:r>
          </a:p>
          <a:p>
            <a:pPr marL="228600" indent="-228600">
              <a:buAutoNum type="arabicPeriod"/>
            </a:pPr>
            <a:r>
              <a:rPr lang="en-US" baseline="0" dirty="0" smtClean="0"/>
              <a:t>Typically you should allocate 20-25 slides per hour of instruction</a:t>
            </a:r>
          </a:p>
          <a:p>
            <a:pPr marL="228600" indent="-228600">
              <a:buAutoNum type="arabicPeriod"/>
            </a:pPr>
            <a:r>
              <a:rPr lang="en-US" baseline="0" dirty="0" smtClean="0"/>
              <a:t>Slides should not substitute for a student manual – keep words to a minimum, and use bullets and graphics as much as possible</a:t>
            </a:r>
          </a:p>
          <a:p>
            <a:pPr marL="228600" indent="-228600">
              <a:buAutoNum type="arabicPeriod"/>
            </a:pPr>
            <a:r>
              <a:rPr lang="en-US" baseline="0" dirty="0" smtClean="0"/>
              <a:t>Speaker notes are important</a:t>
            </a:r>
          </a:p>
          <a:p>
            <a:pPr marL="228600" indent="-228600">
              <a:buNone/>
            </a:pPr>
            <a:endParaRPr lang="en-US" dirty="0" smtClean="0"/>
          </a:p>
          <a:p>
            <a:endParaRPr lang="en-US" dirty="0"/>
          </a:p>
        </p:txBody>
      </p:sp>
      <p:sp>
        <p:nvSpPr>
          <p:cNvPr id="4" name="Header Placeholder 3"/>
          <p:cNvSpPr>
            <a:spLocks noGrp="1"/>
          </p:cNvSpPr>
          <p:nvPr>
            <p:ph type="hdr" sz="quarter" idx="10"/>
          </p:nvPr>
        </p:nvSpPr>
        <p:spPr>
          <a:xfrm>
            <a:off x="0" y="1"/>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1"/>
            <a:ext cx="2971800" cy="457200"/>
          </a:xfrm>
          <a:prstGeom prst="rect">
            <a:avLst/>
          </a:prstGeom>
        </p:spPr>
        <p:txBody>
          <a:bodyPr/>
          <a:lstStyle/>
          <a:p>
            <a:fld id="{81331B57-0BE5-4F82-AA58-76F53EFF3ADA}" type="datetime8">
              <a:rPr lang="en-US" smtClean="0"/>
              <a:pPr/>
              <a:t>11/8/2011 1:36 PM</a:t>
            </a:fld>
            <a:endParaRPr lang="en-US" dirty="0"/>
          </a:p>
        </p:txBody>
      </p:sp>
      <p:sp>
        <p:nvSpPr>
          <p:cNvPr id="6" name="Footer Placeholder 5"/>
          <p:cNvSpPr>
            <a:spLocks noGrp="1"/>
          </p:cNvSpPr>
          <p:nvPr>
            <p:ph type="ftr" sz="quarter" idx="12"/>
          </p:nvPr>
        </p:nvSpPr>
        <p:spPr>
          <a:xfrm>
            <a:off x="1" y="8685214"/>
            <a:ext cx="6172200" cy="457200"/>
          </a:xfrm>
          <a:prstGeom prst="rect">
            <a:avLst/>
          </a:prstGeom>
        </p:spPr>
        <p:txBody>
          <a:bodyPr/>
          <a:lstStyle/>
          <a:p>
            <a:r>
              <a:rPr lang="en-US" sz="500"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rPr>
            </a:br>
            <a:r>
              <a:rPr lang="en-US" sz="500" dirty="0" smtClean="0">
                <a:solidFill>
                  <a:srgbClr val="000000"/>
                </a:solidFill>
              </a:rPr>
              <a:t>MICROSOFT MAKES NO WARRANTIES, EXPRESS, IMPLIED OR STATUTORY, AS TO THE INFORMATION IN THIS PRESENTATION.</a:t>
            </a:r>
          </a:p>
          <a:p>
            <a:endParaRPr lang="en-US" sz="500" dirty="0"/>
          </a:p>
        </p:txBody>
      </p:sp>
      <p:sp>
        <p:nvSpPr>
          <p:cNvPr id="7" name="Slide Number Placeholder 6"/>
          <p:cNvSpPr>
            <a:spLocks noGrp="1"/>
          </p:cNvSpPr>
          <p:nvPr>
            <p:ph type="sldNum" sz="quarter" idx="13"/>
          </p:nvPr>
        </p:nvSpPr>
        <p:spPr>
          <a:xfrm>
            <a:off x="6172199" y="8685214"/>
            <a:ext cx="684213" cy="457200"/>
          </a:xfrm>
          <a:prstGeom prst="rect">
            <a:avLst/>
          </a:prstGeo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The Opalis Integration Server Client is the user interface used to build, edit, and manage Opalis policies, or workflows, that are deployed to the Opalis Integration Server. </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The interface is organized into four core areas.</a:t>
            </a:r>
            <a:endParaRPr lang="en-GB" sz="900" kern="1200" dirty="0" smtClean="0">
              <a:solidFill>
                <a:schemeClr val="tx1"/>
              </a:solidFill>
              <a:effectLst/>
              <a:latin typeface="Segoe" pitchFamily="34" charset="0"/>
              <a:ea typeface="+mn-ea"/>
              <a:cs typeface="+mn-cs"/>
            </a:endParaRPr>
          </a:p>
          <a:p>
            <a:endParaRPr lang="en-US" sz="900" b="1"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Navigation</a:t>
            </a:r>
            <a:r>
              <a:rPr lang="en-US" sz="900" kern="1200" dirty="0" smtClean="0">
                <a:solidFill>
                  <a:schemeClr val="tx1"/>
                </a:solidFill>
                <a:effectLst/>
                <a:latin typeface="Segoe" pitchFamily="34" charset="0"/>
                <a:ea typeface="+mn-ea"/>
                <a:cs typeface="+mn-cs"/>
              </a:rPr>
              <a:t> – The area in the left pane shows the folder structure where you can organize workflows in the Opalis Integration Server system. These folders are saved to the central database, the Opalis Integration Server Datastore. You can also edit permissions on folders. </a:t>
            </a:r>
            <a:endParaRPr lang="en-GB" sz="900" kern="1200" dirty="0" smtClean="0">
              <a:solidFill>
                <a:schemeClr val="tx1"/>
              </a:solidFill>
              <a:effectLst/>
              <a:latin typeface="Segoe" pitchFamily="34" charset="0"/>
              <a:ea typeface="+mn-ea"/>
              <a:cs typeface="+mn-cs"/>
            </a:endParaRPr>
          </a:p>
          <a:p>
            <a:endParaRPr lang="en-US" sz="900" b="1"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Design Workspace</a:t>
            </a:r>
            <a:r>
              <a:rPr lang="en-US" sz="900" kern="1200" dirty="0" smtClean="0">
                <a:solidFill>
                  <a:schemeClr val="tx1"/>
                </a:solidFill>
                <a:effectLst/>
                <a:latin typeface="Segoe" pitchFamily="34" charset="0"/>
                <a:ea typeface="+mn-ea"/>
                <a:cs typeface="+mn-cs"/>
              </a:rPr>
              <a:t> – The center pane is the designing workspace where the user designs policies by dragging and configuring objects and links.</a:t>
            </a:r>
            <a:endParaRPr lang="en-GB" sz="900" kern="1200" dirty="0" smtClean="0">
              <a:solidFill>
                <a:schemeClr val="tx1"/>
              </a:solidFill>
              <a:effectLst/>
              <a:latin typeface="Segoe" pitchFamily="34" charset="0"/>
              <a:ea typeface="+mn-ea"/>
              <a:cs typeface="+mn-cs"/>
            </a:endParaRPr>
          </a:p>
          <a:p>
            <a:endParaRPr lang="en-US" sz="900" b="1"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Object Palette</a:t>
            </a:r>
            <a:r>
              <a:rPr lang="en-US" sz="900" kern="1200" dirty="0" smtClean="0">
                <a:solidFill>
                  <a:schemeClr val="tx1"/>
                </a:solidFill>
                <a:effectLst/>
                <a:latin typeface="Segoe" pitchFamily="34" charset="0"/>
                <a:ea typeface="+mn-ea"/>
                <a:cs typeface="+mn-cs"/>
              </a:rPr>
              <a:t> – The Objects Palette is in the right pane of the Opalis Integration Server Client. It provides the list of reusable activities available to Opalis policies. By dragging objects to the workspace, you can build complex and powerful workflow scenarios. Objects are separated into categories to help you find the appropriate activity for the task that you want to perform.</a:t>
            </a:r>
            <a:endParaRPr lang="en-GB" sz="900" kern="1200" dirty="0" smtClean="0">
              <a:solidFill>
                <a:schemeClr val="tx1"/>
              </a:solidFill>
              <a:effectLst/>
              <a:latin typeface="Segoe" pitchFamily="34" charset="0"/>
              <a:ea typeface="+mn-ea"/>
              <a:cs typeface="+mn-cs"/>
            </a:endParaRPr>
          </a:p>
          <a:p>
            <a:endParaRPr lang="en-US" sz="900" b="1"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Logs and events</a:t>
            </a:r>
            <a:r>
              <a:rPr lang="en-US" sz="900" kern="1200" dirty="0" smtClean="0">
                <a:solidFill>
                  <a:schemeClr val="tx1"/>
                </a:solidFill>
                <a:effectLst/>
                <a:latin typeface="Segoe" pitchFamily="34" charset="0"/>
                <a:ea typeface="+mn-ea"/>
                <a:cs typeface="+mn-cs"/>
              </a:rPr>
              <a:t> – The bottom pane provides the interface to logs, audit and event history.</a:t>
            </a:r>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11</a:t>
            </a:fld>
            <a:endParaRPr lang="en-US" dirty="0">
              <a:latin typeface="Segoe" pitchFamily="34" charset="0"/>
            </a:endParaRPr>
          </a:p>
        </p:txBody>
      </p:sp>
    </p:spTree>
    <p:extLst>
      <p:ext uri="{BB962C8B-B14F-4D97-AF65-F5344CB8AC3E}">
        <p14:creationId xmlns:p14="http://schemas.microsoft.com/office/powerpoint/2010/main" val="35243189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In System Center Opalis 6.3, a new set of integration packs for the System Center suite are available. With these new integration packs, Opalis can be used for IT process automation and workflow integration across the entire System Center suite and Active Directory.</a:t>
            </a:r>
            <a:r>
              <a:rPr lang="en-US" sz="900" b="1" kern="1200" dirty="0" smtClean="0">
                <a:solidFill>
                  <a:schemeClr val="tx1"/>
                </a:solidFill>
                <a:effectLst/>
                <a:latin typeface="Segoe" pitchFamily="34" charset="0"/>
                <a:ea typeface="+mn-ea"/>
                <a:cs typeface="+mn-cs"/>
              </a:rPr>
              <a:t> </a:t>
            </a:r>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12</a:t>
            </a:fld>
            <a:endParaRPr lang="en-US" dirty="0">
              <a:latin typeface="Segoe" pitchFamily="34" charset="0"/>
            </a:endParaRPr>
          </a:p>
        </p:txBody>
      </p:sp>
    </p:spTree>
    <p:extLst>
      <p:ext uri="{BB962C8B-B14F-4D97-AF65-F5344CB8AC3E}">
        <p14:creationId xmlns:p14="http://schemas.microsoft.com/office/powerpoint/2010/main" val="42640669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One of the key features of System Center Opalis is the availability of third party integration packs that extend the process automation capabilities. With the wide range of integration pack support, Opalis can also integrate with many other vendor systems.</a:t>
            </a:r>
            <a:r>
              <a:rPr lang="en-US" sz="900" b="1" kern="1200" dirty="0" smtClean="0">
                <a:solidFill>
                  <a:schemeClr val="tx1"/>
                </a:solidFill>
                <a:effectLst/>
                <a:latin typeface="Segoe" pitchFamily="34" charset="0"/>
                <a:ea typeface="+mn-ea"/>
                <a:cs typeface="+mn-cs"/>
              </a:rPr>
              <a:t> </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13</a:t>
            </a:fld>
            <a:endParaRPr lang="en-US" dirty="0">
              <a:latin typeface="Segoe" pitchFamily="34" charset="0"/>
            </a:endParaRPr>
          </a:p>
        </p:txBody>
      </p:sp>
    </p:spTree>
    <p:extLst>
      <p:ext uri="{BB962C8B-B14F-4D97-AF65-F5344CB8AC3E}">
        <p14:creationId xmlns:p14="http://schemas.microsoft.com/office/powerpoint/2010/main" val="6545966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Although System Center Opalis provides Microsoft and third-party integration packs, there may also be a need for integration packs that support LOB applications. Therefore, System Center Opalis provides both a quick integration tool and a SDK to enable organizations to develop custom integration packs that allow integration with internal IT automation processes.</a:t>
            </a:r>
            <a:r>
              <a:rPr lang="en-US" sz="900" b="1" kern="1200" dirty="0" smtClean="0">
                <a:solidFill>
                  <a:schemeClr val="tx1"/>
                </a:solidFill>
                <a:effectLst/>
                <a:latin typeface="Segoe" pitchFamily="34" charset="0"/>
                <a:ea typeface="+mn-ea"/>
                <a:cs typeface="+mn-cs"/>
              </a:rPr>
              <a:t> </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14</a:t>
            </a:fld>
            <a:endParaRPr lang="en-US" dirty="0">
              <a:latin typeface="Segoe" pitchFamily="34" charset="0"/>
            </a:endParaRPr>
          </a:p>
        </p:txBody>
      </p:sp>
    </p:spTree>
    <p:extLst>
      <p:ext uri="{BB962C8B-B14F-4D97-AF65-F5344CB8AC3E}">
        <p14:creationId xmlns:p14="http://schemas.microsoft.com/office/powerpoint/2010/main" val="18736650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lnSpcReduction="10000"/>
          </a:bodyPr>
          <a:lstStyle/>
          <a:p>
            <a:r>
              <a:rPr lang="en-US" sz="900" kern="1200" dirty="0" smtClean="0">
                <a:solidFill>
                  <a:schemeClr val="tx1"/>
                </a:solidFill>
                <a:effectLst/>
                <a:latin typeface="Segoe" pitchFamily="34" charset="0"/>
                <a:ea typeface="+mn-ea"/>
                <a:cs typeface="+mn-cs"/>
              </a:rPr>
              <a:t>The next release of Opalis will be called System Center Orchestrator; this release will move the codebase from the Opalis subsidiary to Microsoft System Center, but in terms of features is an evolution of Opalis 6.3, not a major rewrite. Orchestrator will have a new quick and easy Installer; however, the existing Opalis 6.3 authoring experience will not change significantly. </a:t>
            </a:r>
          </a:p>
          <a:p>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System Center Orchestrator removes the licensing complexity around the ‘grant’ of Opalis, brings greater alignment to the Microsoft Common Engineering Criteria and Support Lifecycle.</a:t>
            </a:r>
          </a:p>
          <a:p>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The table lists more detailed information about the system requirements and other features of Orchestrator.  For the latest information on System Center Orchestrator and beta releases, go to the </a:t>
            </a:r>
            <a:r>
              <a:rPr lang="en-US" sz="900" b="1" kern="1200" dirty="0" smtClean="0">
                <a:solidFill>
                  <a:schemeClr val="tx1"/>
                </a:solidFill>
                <a:effectLst/>
                <a:latin typeface="Segoe" pitchFamily="34" charset="0"/>
                <a:ea typeface="+mn-ea"/>
                <a:cs typeface="+mn-cs"/>
              </a:rPr>
              <a:t>SCOrch : The System Center Orchestrator Team Blog</a:t>
            </a:r>
            <a:r>
              <a:rPr lang="en-US" sz="900" kern="1200" dirty="0" smtClean="0">
                <a:solidFill>
                  <a:schemeClr val="tx1"/>
                </a:solidFill>
                <a:effectLst/>
                <a:latin typeface="Segoe" pitchFamily="34" charset="0"/>
                <a:ea typeface="+mn-ea"/>
                <a:cs typeface="+mn-cs"/>
              </a:rPr>
              <a:t> home page at </a:t>
            </a:r>
            <a:r>
              <a:rPr lang="en-US" sz="900" u="sng" kern="1200" dirty="0" smtClean="0">
                <a:solidFill>
                  <a:schemeClr val="tx1"/>
                </a:solidFill>
                <a:effectLst/>
                <a:latin typeface="Segoe" pitchFamily="34" charset="0"/>
                <a:ea typeface="+mn-ea"/>
                <a:cs typeface="+mn-cs"/>
                <a:hlinkClick r:id="rId3"/>
              </a:rPr>
              <a:t>http://blogs.technet.com/b/scorch/</a:t>
            </a:r>
            <a:r>
              <a:rPr lang="en-US" sz="900" kern="1200" dirty="0" smtClean="0">
                <a:solidFill>
                  <a:schemeClr val="tx1"/>
                </a:solidFill>
                <a:effectLst/>
                <a:latin typeface="Segoe" pitchFamily="34" charset="0"/>
                <a:ea typeface="+mn-ea"/>
                <a:cs typeface="+mn-cs"/>
              </a:rPr>
              <a:t>.</a:t>
            </a:r>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15</a:t>
            </a:fld>
            <a:endParaRPr lang="en-US" dirty="0">
              <a:latin typeface="Segoe"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System Center Opalis, in conjunction with the Integration pack for System Center Virtual Machine Manager, provides the ability to build a workflow (policy) that provisions a virtual machine through System Center VMM.</a:t>
            </a:r>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16</a:t>
            </a:fld>
            <a:endParaRPr lang="en-US" dirty="0">
              <a:latin typeface="Segoe" pitchFamily="34" charset="0"/>
            </a:endParaRPr>
          </a:p>
        </p:txBody>
      </p:sp>
    </p:spTree>
    <p:extLst>
      <p:ext uri="{BB962C8B-B14F-4D97-AF65-F5344CB8AC3E}">
        <p14:creationId xmlns:p14="http://schemas.microsoft.com/office/powerpoint/2010/main" val="14247792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GB" sz="900" kern="1200" dirty="0" smtClean="0">
                <a:solidFill>
                  <a:schemeClr val="tx1"/>
                </a:solidFill>
                <a:effectLst/>
                <a:latin typeface="Segoe" pitchFamily="34" charset="0"/>
                <a:ea typeface="+mn-ea"/>
                <a:cs typeface="+mn-cs"/>
              </a:rPr>
              <a:t>A typical scenario for System Center Opalis in virtualization environments is to be the engine that orchestrates the provisioning of virtual machines. Process owners design change request forms and approval processes in System Center Service Manager and then virtualization IT specialists will create automation that will take those change requests and transform them into virtual machines. </a:t>
            </a:r>
          </a:p>
          <a:p>
            <a:r>
              <a:rPr lang="en-GB" sz="900" kern="1200" dirty="0" smtClean="0">
                <a:solidFill>
                  <a:schemeClr val="tx1"/>
                </a:solidFill>
                <a:effectLst/>
                <a:latin typeface="Segoe" pitchFamily="34" charset="0"/>
                <a:ea typeface="+mn-ea"/>
                <a:cs typeface="+mn-cs"/>
              </a:rPr>
              <a:t>The minimum input required to provision a new VM includes the following:</a:t>
            </a:r>
          </a:p>
          <a:p>
            <a:pPr marL="171450" lvl="0" indent="-171450">
              <a:buFont typeface="Arial" pitchFamily="34" charset="0"/>
              <a:buChar char="•"/>
            </a:pPr>
            <a:r>
              <a:rPr lang="en-GB" sz="900" kern="1200" dirty="0" smtClean="0">
                <a:solidFill>
                  <a:schemeClr val="tx1"/>
                </a:solidFill>
                <a:effectLst/>
                <a:latin typeface="Segoe" pitchFamily="34" charset="0"/>
                <a:ea typeface="+mn-ea"/>
                <a:cs typeface="+mn-cs"/>
              </a:rPr>
              <a:t>VM Name – Name of the new VM to create</a:t>
            </a:r>
          </a:p>
          <a:p>
            <a:pPr marL="171450" lvl="0" indent="-171450">
              <a:buFont typeface="Arial" pitchFamily="34" charset="0"/>
              <a:buChar char="•"/>
            </a:pPr>
            <a:r>
              <a:rPr lang="en-GB" sz="900" kern="1200" dirty="0" smtClean="0">
                <a:solidFill>
                  <a:schemeClr val="tx1"/>
                </a:solidFill>
                <a:effectLst/>
                <a:latin typeface="Segoe" pitchFamily="34" charset="0"/>
                <a:ea typeface="+mn-ea"/>
                <a:cs typeface="+mn-cs"/>
              </a:rPr>
              <a:t>Template Name – Name of the VMM template that the VM will be based on</a:t>
            </a:r>
          </a:p>
          <a:p>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17</a:t>
            </a:fld>
            <a:endParaRPr lang="en-US" dirty="0">
              <a:latin typeface="Segoe" pitchFamily="34" charset="0"/>
            </a:endParaRPr>
          </a:p>
        </p:txBody>
      </p:sp>
    </p:spTree>
    <p:extLst>
      <p:ext uri="{BB962C8B-B14F-4D97-AF65-F5344CB8AC3E}">
        <p14:creationId xmlns:p14="http://schemas.microsoft.com/office/powerpoint/2010/main" val="15914013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In System Center Opalis, the process begins by defining the properties of a Custom Start activity object. </a:t>
            </a:r>
            <a:endParaRPr lang="en-GB" sz="900" kern="1200" dirty="0" smtClean="0">
              <a:solidFill>
                <a:schemeClr val="tx1"/>
              </a:solidFill>
              <a:effectLst/>
              <a:latin typeface="Segoe" pitchFamily="34" charset="0"/>
              <a:ea typeface="+mn-ea"/>
              <a:cs typeface="+mn-cs"/>
            </a:endParaRPr>
          </a:p>
          <a:p>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18</a:t>
            </a:fld>
            <a:endParaRPr lang="en-US" dirty="0">
              <a:latin typeface="Segoe" pitchFamily="34" charset="0"/>
            </a:endParaRPr>
          </a:p>
        </p:txBody>
      </p:sp>
    </p:spTree>
    <p:extLst>
      <p:ext uri="{BB962C8B-B14F-4D97-AF65-F5344CB8AC3E}">
        <p14:creationId xmlns:p14="http://schemas.microsoft.com/office/powerpoint/2010/main" val="18199197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Next, the</a:t>
            </a:r>
            <a:r>
              <a:rPr lang="en-GB" sz="900" kern="1200" dirty="0" smtClean="0">
                <a:solidFill>
                  <a:schemeClr val="tx1"/>
                </a:solidFill>
                <a:effectLst/>
                <a:latin typeface="Segoe" pitchFamily="34" charset="0"/>
                <a:ea typeface="+mn-ea"/>
                <a:cs typeface="+mn-cs"/>
              </a:rPr>
              <a:t> Create VM activity takes the VM Name and VMM Template Name and creates a virtual machine using System Center VMM. </a:t>
            </a:r>
          </a:p>
          <a:p>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19</a:t>
            </a:fld>
            <a:endParaRPr lang="en-US" dirty="0">
              <a:latin typeface="Segoe" pitchFamily="34" charset="0"/>
            </a:endParaRPr>
          </a:p>
        </p:txBody>
      </p:sp>
    </p:spTree>
    <p:extLst>
      <p:ext uri="{BB962C8B-B14F-4D97-AF65-F5344CB8AC3E}">
        <p14:creationId xmlns:p14="http://schemas.microsoft.com/office/powerpoint/2010/main" val="18446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If desired, it is also possible to create a workflow and provide additional VM customization information.</a:t>
            </a:r>
            <a:endParaRPr lang="en-GB" sz="900" kern="1200" dirty="0" smtClean="0">
              <a:solidFill>
                <a:schemeClr val="tx1"/>
              </a:solidFill>
              <a:effectLst/>
              <a:latin typeface="Segoe" pitchFamily="34" charset="0"/>
              <a:ea typeface="+mn-ea"/>
              <a:cs typeface="+mn-cs"/>
            </a:endParaRPr>
          </a:p>
          <a:p>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20</a:t>
            </a:fld>
            <a:endParaRPr lang="en-US" dirty="0">
              <a:latin typeface="Segoe" pitchFamily="34" charset="0"/>
            </a:endParaRPr>
          </a:p>
        </p:txBody>
      </p:sp>
    </p:spTree>
    <p:extLst>
      <p:ext uri="{BB962C8B-B14F-4D97-AF65-F5344CB8AC3E}">
        <p14:creationId xmlns:p14="http://schemas.microsoft.com/office/powerpoint/2010/main" val="17872139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0"/>
            <a:ext cx="2971800" cy="457200"/>
          </a:xfrm>
          <a:prstGeom prst="rect">
            <a:avLst/>
          </a:prstGeom>
        </p:spPr>
        <p:txBody>
          <a:bodyPr/>
          <a:lstStyle/>
          <a:p>
            <a:fld id="{81331B57-0BE5-4F82-AA58-76F53EFF3ADA}" type="datetime8">
              <a:rPr lang="en-US" smtClean="0"/>
              <a:pPr/>
              <a:t>11/8/2011 1:36 PM</a:t>
            </a:fld>
            <a:endParaRPr lang="en-US" dirty="0"/>
          </a:p>
        </p:txBody>
      </p:sp>
      <p:sp>
        <p:nvSpPr>
          <p:cNvPr id="6" name="Footer Placeholder 5"/>
          <p:cNvSpPr>
            <a:spLocks noGrp="1"/>
          </p:cNvSpPr>
          <p:nvPr>
            <p:ph type="ftr" sz="quarter" idx="12"/>
          </p:nvPr>
        </p:nvSpPr>
        <p:spPr>
          <a:xfrm>
            <a:off x="0" y="8685213"/>
            <a:ext cx="6172200" cy="457200"/>
          </a:xfrm>
          <a:prstGeom prst="rect">
            <a:avLst/>
          </a:prstGeom>
        </p:spPr>
        <p:txBody>
          <a:bodyPr/>
          <a:lstStyle/>
          <a:p>
            <a:r>
              <a:rPr lang="en-US" sz="500"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rPr>
            </a:br>
            <a:r>
              <a:rPr lang="en-US" sz="500" dirty="0" smtClean="0">
                <a:solidFill>
                  <a:srgbClr val="000000"/>
                </a:solidFill>
              </a:rPr>
              <a:t>MICROSOFT MAKES NO WARRANTIES, EXPRESS, IMPLIED OR STATUTORY, AS TO THE INFORMATION IN THIS PRESENTATION.</a:t>
            </a:r>
          </a:p>
          <a:p>
            <a:endParaRPr lang="en-US" sz="500"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3</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GB" sz="900" kern="1200" dirty="0" smtClean="0">
                <a:solidFill>
                  <a:schemeClr val="tx1"/>
                </a:solidFill>
                <a:effectLst/>
                <a:latin typeface="Segoe" pitchFamily="34" charset="0"/>
                <a:ea typeface="+mn-ea"/>
                <a:cs typeface="+mn-cs"/>
              </a:rPr>
              <a:t>In this example, System Center Opalis is used to build a workflow that provisions a virtual machine with customization of the virtual hardware settings.</a:t>
            </a:r>
          </a:p>
          <a:p>
            <a:endParaRPr lang="en-GB" sz="900" kern="1200" dirty="0" smtClean="0">
              <a:solidFill>
                <a:schemeClr val="tx1"/>
              </a:solidFill>
              <a:effectLst/>
              <a:latin typeface="Segoe" pitchFamily="34" charset="0"/>
              <a:ea typeface="+mn-ea"/>
              <a:cs typeface="+mn-cs"/>
            </a:endParaRPr>
          </a:p>
          <a:p>
            <a:r>
              <a:rPr lang="en-GB" sz="900" kern="1200" dirty="0" smtClean="0">
                <a:solidFill>
                  <a:schemeClr val="tx1"/>
                </a:solidFill>
                <a:effectLst/>
                <a:latin typeface="Segoe" pitchFamily="34" charset="0"/>
                <a:ea typeface="+mn-ea"/>
                <a:cs typeface="+mn-cs"/>
              </a:rPr>
              <a:t>The workflow starts with a Custom Start activity that accepts the following parameters:</a:t>
            </a:r>
          </a:p>
          <a:p>
            <a:pPr lvl="3"/>
            <a:r>
              <a:rPr lang="en-GB" sz="900" kern="1200" dirty="0" smtClean="0">
                <a:solidFill>
                  <a:schemeClr val="tx1"/>
                </a:solidFill>
                <a:effectLst/>
                <a:latin typeface="Segoe" pitchFamily="34" charset="0"/>
                <a:ea typeface="+mn-ea"/>
                <a:cs typeface="+mn-cs"/>
              </a:rPr>
              <a:t>Additional Primary Disk Size – Size of the primary virtual machine disk</a:t>
            </a:r>
          </a:p>
          <a:p>
            <a:pPr lvl="3"/>
            <a:r>
              <a:rPr lang="en-GB" sz="900" kern="1200" dirty="0" smtClean="0">
                <a:solidFill>
                  <a:schemeClr val="tx1"/>
                </a:solidFill>
                <a:effectLst/>
                <a:latin typeface="Segoe" pitchFamily="34" charset="0"/>
                <a:ea typeface="+mn-ea"/>
                <a:cs typeface="+mn-cs"/>
              </a:rPr>
              <a:t>Additional Network Adapters – List of virtual network names to connect</a:t>
            </a:r>
          </a:p>
          <a:p>
            <a:pPr lvl="3"/>
            <a:r>
              <a:rPr lang="en-GB" sz="900" kern="1200" dirty="0" smtClean="0">
                <a:solidFill>
                  <a:schemeClr val="tx1"/>
                </a:solidFill>
                <a:effectLst/>
                <a:latin typeface="Segoe" pitchFamily="34" charset="0"/>
                <a:ea typeface="+mn-ea"/>
                <a:cs typeface="+mn-cs"/>
              </a:rPr>
              <a:t>VM Name – New VM name</a:t>
            </a:r>
          </a:p>
          <a:p>
            <a:pPr lvl="3"/>
            <a:r>
              <a:rPr lang="en-GB" sz="900" kern="1200" dirty="0" smtClean="0">
                <a:solidFill>
                  <a:schemeClr val="tx1"/>
                </a:solidFill>
                <a:effectLst/>
                <a:latin typeface="Segoe" pitchFamily="34" charset="0"/>
                <a:ea typeface="+mn-ea"/>
                <a:cs typeface="+mn-cs"/>
              </a:rPr>
              <a:t>Additional Disks – List of disk and disk sizes to add to the VM</a:t>
            </a:r>
          </a:p>
          <a:p>
            <a:pPr lvl="3"/>
            <a:r>
              <a:rPr lang="en-GB" sz="900" kern="1200" dirty="0" smtClean="0">
                <a:solidFill>
                  <a:schemeClr val="tx1"/>
                </a:solidFill>
                <a:effectLst/>
                <a:latin typeface="Segoe" pitchFamily="34" charset="0"/>
                <a:ea typeface="+mn-ea"/>
                <a:cs typeface="+mn-cs"/>
              </a:rPr>
              <a:t>Template Name – VMM template name that the VM will be based on</a:t>
            </a:r>
          </a:p>
          <a:p>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21</a:t>
            </a:fld>
            <a:endParaRPr lang="en-US" dirty="0">
              <a:latin typeface="Segoe" pitchFamily="34" charset="0"/>
            </a:endParaRPr>
          </a:p>
        </p:txBody>
      </p:sp>
    </p:spTree>
    <p:extLst>
      <p:ext uri="{BB962C8B-B14F-4D97-AF65-F5344CB8AC3E}">
        <p14:creationId xmlns:p14="http://schemas.microsoft.com/office/powerpoint/2010/main" val="18199197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The next step is to </a:t>
            </a:r>
            <a:r>
              <a:rPr lang="en-GB" sz="900" kern="1200" dirty="0" smtClean="0">
                <a:solidFill>
                  <a:schemeClr val="tx1"/>
                </a:solidFill>
                <a:effectLst/>
                <a:latin typeface="Segoe" pitchFamily="34" charset="0"/>
                <a:ea typeface="+mn-ea"/>
                <a:cs typeface="+mn-cs"/>
              </a:rPr>
              <a:t>add a Create VM activity that takes the VM name and VMM template name parameters, and creates the virtual machine in VMM to start the process. </a:t>
            </a:r>
          </a:p>
          <a:p>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22</a:t>
            </a:fld>
            <a:endParaRPr lang="en-US" dirty="0">
              <a:latin typeface="Segoe" pitchFamily="34" charset="0"/>
            </a:endParaRPr>
          </a:p>
        </p:txBody>
      </p:sp>
    </p:spTree>
    <p:extLst>
      <p:ext uri="{BB962C8B-B14F-4D97-AF65-F5344CB8AC3E}">
        <p14:creationId xmlns:p14="http://schemas.microsoft.com/office/powerpoint/2010/main" val="18446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GB" sz="900" kern="1200" dirty="0" smtClean="0">
                <a:solidFill>
                  <a:schemeClr val="tx1"/>
                </a:solidFill>
                <a:effectLst/>
                <a:latin typeface="Segoe" pitchFamily="34" charset="0"/>
                <a:ea typeface="+mn-ea"/>
                <a:cs typeface="+mn-cs"/>
              </a:rPr>
              <a:t>After the VM is created, the workflow will then set the primary VM disk size using an Update Primary Disk activity call in a subordinate workflow. The subordinate workflow will take the VM ID of the newly created VM and the Additional Primary Disk Size parameter from the custom start activity.</a:t>
            </a:r>
          </a:p>
          <a:p>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23</a:t>
            </a:fld>
            <a:endParaRPr lang="en-US" dirty="0">
              <a:latin typeface="Segoe" pitchFamily="34" charset="0"/>
            </a:endParaRPr>
          </a:p>
        </p:txBody>
      </p:sp>
    </p:spTree>
    <p:extLst>
      <p:ext uri="{BB962C8B-B14F-4D97-AF65-F5344CB8AC3E}">
        <p14:creationId xmlns:p14="http://schemas.microsoft.com/office/powerpoint/2010/main" val="42931545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Once the primary VM disk is created and the custom size is set,</a:t>
            </a:r>
            <a:r>
              <a:rPr lang="en-GB" sz="900" kern="1200" dirty="0" smtClean="0">
                <a:solidFill>
                  <a:schemeClr val="tx1"/>
                </a:solidFill>
                <a:effectLst/>
                <a:latin typeface="Segoe" pitchFamily="34" charset="0"/>
                <a:ea typeface="+mn-ea"/>
                <a:cs typeface="+mn-cs"/>
              </a:rPr>
              <a:t> the main workflow will continue with an Add Disks activity that will use another subordinate workflow. The Add Disks workflow will use the VM ID from the Create VM activity and the Additional Disks property from the Custom Start activity to create additional VM disks and size them based on the defined custom properties.</a:t>
            </a:r>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24</a:t>
            </a:fld>
            <a:endParaRPr lang="en-US" dirty="0">
              <a:latin typeface="Segoe" pitchFamily="34" charset="0"/>
            </a:endParaRPr>
          </a:p>
        </p:txBody>
      </p:sp>
    </p:spTree>
    <p:extLst>
      <p:ext uri="{BB962C8B-B14F-4D97-AF65-F5344CB8AC3E}">
        <p14:creationId xmlns:p14="http://schemas.microsoft.com/office/powerpoint/2010/main" val="41872421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GB" sz="900" kern="1200" dirty="0" smtClean="0">
                <a:solidFill>
                  <a:schemeClr val="tx1"/>
                </a:solidFill>
                <a:effectLst/>
                <a:latin typeface="Segoe" pitchFamily="34" charset="0"/>
                <a:ea typeface="+mn-ea"/>
                <a:cs typeface="+mn-cs"/>
              </a:rPr>
              <a:t>After the additional disks are added, the main workflow will continue with an Add Network Adapters activity. This subordinate workflow will add Network Adapters and connect them to virtual networks.</a:t>
            </a:r>
          </a:p>
          <a:p>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25</a:t>
            </a:fld>
            <a:endParaRPr lang="en-US" dirty="0">
              <a:latin typeface="Segoe" pitchFamily="34" charset="0"/>
            </a:endParaRPr>
          </a:p>
        </p:txBody>
      </p:sp>
    </p:spTree>
    <p:extLst>
      <p:ext uri="{BB962C8B-B14F-4D97-AF65-F5344CB8AC3E}">
        <p14:creationId xmlns:p14="http://schemas.microsoft.com/office/powerpoint/2010/main" val="34930768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GB" sz="900" kern="1200" dirty="0" smtClean="0">
                <a:solidFill>
                  <a:schemeClr val="tx1"/>
                </a:solidFill>
                <a:effectLst/>
                <a:latin typeface="Segoe" pitchFamily="34" charset="0"/>
                <a:ea typeface="+mn-ea"/>
                <a:cs typeface="+mn-cs"/>
              </a:rPr>
              <a:t>After the Network Adapters have been added, the main workflow will complete by creating a checkpoint of the VM so that it can always be restored to the original state.</a:t>
            </a:r>
          </a:p>
          <a:p>
            <a:endParaRPr lang="en-GB" sz="900" kern="1200" dirty="0" smtClean="0">
              <a:solidFill>
                <a:schemeClr val="tx1"/>
              </a:solidFill>
              <a:effectLst/>
              <a:latin typeface="Segoe" pitchFamily="34" charset="0"/>
              <a:ea typeface="+mn-ea"/>
              <a:cs typeface="+mn-cs"/>
            </a:endParaRPr>
          </a:p>
          <a:p>
            <a:r>
              <a:rPr lang="en-GB" sz="900" kern="1200" dirty="0" smtClean="0">
                <a:solidFill>
                  <a:schemeClr val="tx1"/>
                </a:solidFill>
                <a:effectLst/>
                <a:latin typeface="Segoe" pitchFamily="34" charset="0"/>
                <a:ea typeface="+mn-ea"/>
                <a:cs typeface="+mn-cs"/>
              </a:rPr>
              <a:t>This simple workflow can be extended to include more complex activities as required by an organizations requirements.</a:t>
            </a:r>
          </a:p>
          <a:p>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26</a:t>
            </a:fld>
            <a:endParaRPr lang="en-US" dirty="0">
              <a:latin typeface="Segoe" pitchFamily="34" charset="0"/>
            </a:endParaRPr>
          </a:p>
        </p:txBody>
      </p:sp>
    </p:spTree>
    <p:extLst>
      <p:ext uri="{BB962C8B-B14F-4D97-AF65-F5344CB8AC3E}">
        <p14:creationId xmlns:p14="http://schemas.microsoft.com/office/powerpoint/2010/main" val="22852104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GB" sz="900" kern="1200" dirty="0" smtClean="0">
                <a:solidFill>
                  <a:schemeClr val="tx1"/>
                </a:solidFill>
                <a:effectLst/>
                <a:latin typeface="Segoe" pitchFamily="34" charset="0"/>
                <a:ea typeface="+mn-ea"/>
                <a:cs typeface="+mn-cs"/>
              </a:rPr>
              <a:t>The Opalis Integration Pack for VMware vSphere is an add-on for Opalis Integration Server that enables you to build policies that manage vSphere operations (it supports VMware vSphere 4.0 and VMware VI 3.5).</a:t>
            </a:r>
          </a:p>
          <a:p>
            <a:endParaRPr lang="en-GB" dirty="0" smtClean="0"/>
          </a:p>
          <a:p>
            <a:r>
              <a:rPr lang="en-GB" b="1" i="1" dirty="0" smtClean="0"/>
              <a:t>Note</a:t>
            </a:r>
            <a:r>
              <a:rPr lang="en-GB" i="1" dirty="0" smtClean="0"/>
              <a:t>: Table is in Instructor document.</a:t>
            </a:r>
          </a:p>
          <a:p>
            <a:endParaRPr lang="en-GB"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GB" sz="900" kern="1200" dirty="0" smtClean="0">
                <a:solidFill>
                  <a:schemeClr val="tx1"/>
                </a:solidFill>
                <a:effectLst/>
                <a:latin typeface="Segoe" pitchFamily="34" charset="0"/>
                <a:ea typeface="+mn-ea"/>
                <a:cs typeface="+mn-cs"/>
              </a:rPr>
              <a:t>The Opalis Integration Pack for VMware vSphere is an add-on for Opalis Integration Server that enables you to build policies that manage vSphere operations (it supports VMware vSphere 4.0 and VMware VI 3.5).</a:t>
            </a:r>
          </a:p>
          <a:p>
            <a:endParaRPr lang="en-GB" dirty="0" smtClean="0"/>
          </a:p>
          <a:p>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27</a:t>
            </a:fld>
            <a:endParaRPr lang="en-US" dirty="0">
              <a:latin typeface="Segoe" pitchFamily="34" charset="0"/>
            </a:endParaRPr>
          </a:p>
        </p:txBody>
      </p:sp>
    </p:spTree>
    <p:extLst>
      <p:ext uri="{BB962C8B-B14F-4D97-AF65-F5344CB8AC3E}">
        <p14:creationId xmlns:p14="http://schemas.microsoft.com/office/powerpoint/2010/main" val="30422865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This lesson covers System Center Service Manager 2010 architecture, integration with Hyper-V and other System Center suite components, and how it supports change management, ticketing, and workflow.</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28</a:t>
            </a:fld>
            <a:endParaRPr lang="en-US" dirty="0">
              <a:latin typeface="Segoe" pitchFamily="34" charset="0"/>
            </a:endParaRPr>
          </a:p>
        </p:txBody>
      </p:sp>
    </p:spTree>
    <p:extLst>
      <p:ext uri="{BB962C8B-B14F-4D97-AF65-F5344CB8AC3E}">
        <p14:creationId xmlns:p14="http://schemas.microsoft.com/office/powerpoint/2010/main" val="14425307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Microsoft System Center Service Manager 2010 is a platform for automating an organization’s IT Service Management best practices and adapting them to meet an organization’s requirements. </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System Center Service Manager 2010 can help an organization to increase productivity, reduce costs, improve resolution times, and meet compliance standards. Its built-in processes are based on industry best practices such as those found in Microsoft Operations Framework (MOF) and the IT Infrastructure Library (ITIL).</a:t>
            </a:r>
          </a:p>
          <a:p>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System Center Service Manager 2010 integrates with System Center OpsMgr, System Center ConfigMgr, System Center Opalis, and Active Directory to build automated workflows that support change management, problem management, incident management, and asset management.</a:t>
            </a:r>
            <a:endParaRPr lang="en-GB" sz="900" kern="1200" dirty="0" smtClean="0">
              <a:solidFill>
                <a:schemeClr val="tx1"/>
              </a:solidFill>
              <a:effectLst/>
              <a:latin typeface="Segoe" pitchFamily="34" charset="0"/>
              <a:ea typeface="+mn-ea"/>
              <a:cs typeface="+mn-cs"/>
            </a:endParaRPr>
          </a:p>
          <a:p>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29</a:t>
            </a:fld>
            <a:endParaRPr lang="en-US" dirty="0">
              <a:latin typeface="Segoe" pitchFamily="34" charset="0"/>
            </a:endParaRPr>
          </a:p>
        </p:txBody>
      </p:sp>
    </p:spTree>
    <p:extLst>
      <p:ext uri="{BB962C8B-B14F-4D97-AF65-F5344CB8AC3E}">
        <p14:creationId xmlns:p14="http://schemas.microsoft.com/office/powerpoint/2010/main" val="17541780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Microsoft tested workloads using one Service Manager management server supporting 80 to 100 concurrent Service Manager consoles. High-performance storage using 15,000 RPM SCSI drives was used on the warehouse database servers.</a:t>
            </a:r>
            <a:endParaRPr lang="en-GB" sz="900" kern="1200" dirty="0" smtClean="0">
              <a:solidFill>
                <a:schemeClr val="tx1"/>
              </a:solidFill>
              <a:effectLst/>
              <a:latin typeface="Segoe" pitchFamily="34" charset="0"/>
              <a:ea typeface="+mn-ea"/>
              <a:cs typeface="+mn-cs"/>
            </a:endParaRPr>
          </a:p>
          <a:p>
            <a:pPr lvl="3"/>
            <a:r>
              <a:rPr lang="en-US" sz="900" kern="1200" dirty="0" smtClean="0">
                <a:solidFill>
                  <a:schemeClr val="tx1"/>
                </a:solidFill>
                <a:effectLst/>
                <a:latin typeface="Segoe" pitchFamily="34" charset="0"/>
                <a:ea typeface="+mn-ea"/>
                <a:cs typeface="+mn-cs"/>
              </a:rPr>
              <a:t>20,000 users with up to 40 – 50 IT analysts providing concurrent support</a:t>
            </a:r>
            <a:endParaRPr lang="en-GB" sz="900" kern="1200" dirty="0" smtClean="0">
              <a:solidFill>
                <a:schemeClr val="tx1"/>
              </a:solidFill>
              <a:effectLst/>
              <a:latin typeface="Segoe" pitchFamily="34" charset="0"/>
              <a:ea typeface="+mn-ea"/>
              <a:cs typeface="+mn-cs"/>
            </a:endParaRPr>
          </a:p>
          <a:p>
            <a:pPr lvl="4"/>
            <a:r>
              <a:rPr lang="en-US" sz="900" kern="1200" dirty="0" smtClean="0">
                <a:solidFill>
                  <a:schemeClr val="tx1"/>
                </a:solidFill>
                <a:effectLst/>
                <a:latin typeface="Segoe" pitchFamily="34" charset="0"/>
                <a:ea typeface="+mn-ea"/>
                <a:cs typeface="+mn-cs"/>
              </a:rPr>
              <a:t>50,000 users and 80 – 100 IT analysts supported with 32 GB installed on the servers running Microsoft SQL Server</a:t>
            </a:r>
            <a:endParaRPr lang="en-GB" sz="900" kern="1200" dirty="0" smtClean="0">
              <a:solidFill>
                <a:schemeClr val="tx1"/>
              </a:solidFill>
              <a:effectLst/>
              <a:latin typeface="Segoe" pitchFamily="34" charset="0"/>
              <a:ea typeface="+mn-ea"/>
              <a:cs typeface="+mn-cs"/>
            </a:endParaRPr>
          </a:p>
          <a:p>
            <a:pPr lvl="3"/>
            <a:r>
              <a:rPr lang="en-US" sz="900" kern="1200" dirty="0" smtClean="0">
                <a:solidFill>
                  <a:schemeClr val="tx1"/>
                </a:solidFill>
                <a:effectLst/>
                <a:latin typeface="Segoe" pitchFamily="34" charset="0"/>
                <a:ea typeface="+mn-ea"/>
                <a:cs typeface="+mn-cs"/>
              </a:rPr>
              <a:t>20,000 supported computers assuming up to 10 to 12 configuration items</a:t>
            </a:r>
            <a:endParaRPr lang="en-GB" sz="900" kern="1200" dirty="0" smtClean="0">
              <a:solidFill>
                <a:schemeClr val="tx1"/>
              </a:solidFill>
              <a:effectLst/>
              <a:latin typeface="Segoe" pitchFamily="34" charset="0"/>
              <a:ea typeface="+mn-ea"/>
              <a:cs typeface="+mn-cs"/>
            </a:endParaRPr>
          </a:p>
          <a:p>
            <a:pPr lvl="4"/>
            <a:r>
              <a:rPr lang="en-US" sz="900" kern="1200" dirty="0" smtClean="0">
                <a:solidFill>
                  <a:schemeClr val="tx1"/>
                </a:solidFill>
                <a:effectLst/>
                <a:latin typeface="Segoe" pitchFamily="34" charset="0"/>
                <a:ea typeface="+mn-ea"/>
                <a:cs typeface="+mn-cs"/>
              </a:rPr>
              <a:t>50,000 computers supported with 32 GB installed on the servers running SQL Server</a:t>
            </a:r>
            <a:endParaRPr lang="en-GB" sz="900" kern="1200" dirty="0" smtClean="0">
              <a:solidFill>
                <a:schemeClr val="tx1"/>
              </a:solidFill>
              <a:effectLst/>
              <a:latin typeface="Segoe" pitchFamily="34" charset="0"/>
              <a:ea typeface="+mn-ea"/>
              <a:cs typeface="+mn-cs"/>
            </a:endParaRPr>
          </a:p>
          <a:p>
            <a:pPr lvl="3"/>
            <a:r>
              <a:rPr lang="en-US" sz="900" kern="1200" dirty="0" smtClean="0">
                <a:solidFill>
                  <a:schemeClr val="tx1"/>
                </a:solidFill>
                <a:effectLst/>
                <a:latin typeface="Segoe" pitchFamily="34" charset="0"/>
                <a:ea typeface="+mn-ea"/>
                <a:cs typeface="+mn-cs"/>
              </a:rPr>
              <a:t>5,000 incidents a week with 3 months of retention for a total of 60,000 incidents in the Service Manager database for the 20,000 computer configuration, and 2.5 times that for the 50,000 computer configuration</a:t>
            </a:r>
            <a:endParaRPr lang="en-GB" sz="900" kern="1200" dirty="0" smtClean="0">
              <a:solidFill>
                <a:schemeClr val="tx1"/>
              </a:solidFill>
              <a:effectLst/>
              <a:latin typeface="Segoe" pitchFamily="34" charset="0"/>
              <a:ea typeface="+mn-ea"/>
              <a:cs typeface="+mn-cs"/>
            </a:endParaRPr>
          </a:p>
          <a:p>
            <a:pPr lvl="3"/>
            <a:r>
              <a:rPr lang="en-US" sz="900" kern="1200" dirty="0" smtClean="0">
                <a:solidFill>
                  <a:schemeClr val="tx1"/>
                </a:solidFill>
                <a:effectLst/>
                <a:latin typeface="Segoe" pitchFamily="34" charset="0"/>
                <a:ea typeface="+mn-ea"/>
                <a:cs typeface="+mn-cs"/>
              </a:rPr>
              <a:t>1,000 change requests a week with 3 months of retention for a total 12,000 change requests in the Service Manager database for the 20,000 computer configuration, and 2.5 times that for 50,000 computer configuration</a:t>
            </a:r>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30</a:t>
            </a:fld>
            <a:endParaRPr lang="en-US" dirty="0">
              <a:latin typeface="Segoe" pitchFamily="34" charset="0"/>
            </a:endParaRPr>
          </a:p>
        </p:txBody>
      </p:sp>
    </p:spTree>
    <p:extLst>
      <p:ext uri="{BB962C8B-B14F-4D97-AF65-F5344CB8AC3E}">
        <p14:creationId xmlns:p14="http://schemas.microsoft.com/office/powerpoint/2010/main" val="18032487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This module will describe how to design a virtualization management automation infrastructure using System Center Opalis and/or Service Manager.</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After completing this module, you will be able to:</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Integrate System Center Opalis in a virtualization management infrastructure</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Integrate System Center Service Manager in a virtualization management infrastructure</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a:t>
            </a:fld>
            <a:endParaRPr lang="en-US" dirty="0">
              <a:latin typeface="Segoe" pitchFamily="34" charset="0"/>
            </a:endParaRPr>
          </a:p>
        </p:txBody>
      </p:sp>
    </p:spTree>
    <p:extLst>
      <p:ext uri="{BB962C8B-B14F-4D97-AF65-F5344CB8AC3E}">
        <p14:creationId xmlns:p14="http://schemas.microsoft.com/office/powerpoint/2010/main" val="26546000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System Center Service Manager 2010 includes the following components:</a:t>
            </a:r>
          </a:p>
          <a:p>
            <a:endParaRPr lang="en-GB" sz="900"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Service Manager Management Server</a:t>
            </a:r>
            <a:r>
              <a:rPr lang="en-US" sz="900" kern="1200" dirty="0" smtClean="0">
                <a:solidFill>
                  <a:schemeClr val="tx1"/>
                </a:solidFill>
                <a:effectLst/>
                <a:latin typeface="Segoe" pitchFamily="34" charset="0"/>
                <a:ea typeface="+mn-ea"/>
                <a:cs typeface="+mn-cs"/>
              </a:rPr>
              <a:t> – Main component that allows management of incidents, changes, users, and tasks.</a:t>
            </a:r>
            <a:endParaRPr lang="en-GB" sz="900" kern="1200" dirty="0" smtClean="0">
              <a:solidFill>
                <a:schemeClr val="tx1"/>
              </a:solidFill>
              <a:effectLst/>
              <a:latin typeface="Segoe" pitchFamily="34" charset="0"/>
              <a:ea typeface="+mn-ea"/>
              <a:cs typeface="+mn-cs"/>
            </a:endParaRPr>
          </a:p>
          <a:p>
            <a:endParaRPr lang="en-US" sz="900" b="1"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Service Manager Database – </a:t>
            </a:r>
            <a:r>
              <a:rPr lang="en-US" sz="900" kern="1200" dirty="0" smtClean="0">
                <a:solidFill>
                  <a:schemeClr val="tx1"/>
                </a:solidFill>
                <a:effectLst/>
                <a:latin typeface="Segoe" pitchFamily="34" charset="0"/>
                <a:ea typeface="+mn-ea"/>
                <a:cs typeface="+mn-cs"/>
              </a:rPr>
              <a:t>CMDB database that contains Service Manager configuration items (CI) and work items such as incidents, change requests, and the software configuration.</a:t>
            </a:r>
            <a:endParaRPr lang="en-GB" sz="900" kern="1200" dirty="0" smtClean="0">
              <a:solidFill>
                <a:schemeClr val="tx1"/>
              </a:solidFill>
              <a:effectLst/>
              <a:latin typeface="Segoe" pitchFamily="34" charset="0"/>
              <a:ea typeface="+mn-ea"/>
              <a:cs typeface="+mn-cs"/>
            </a:endParaRPr>
          </a:p>
          <a:p>
            <a:endParaRPr lang="en-US" sz="900" b="1"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Data Warehouse Management Server – </a:t>
            </a:r>
            <a:r>
              <a:rPr lang="en-US" sz="900" kern="1200" dirty="0" smtClean="0">
                <a:solidFill>
                  <a:schemeClr val="tx1"/>
                </a:solidFill>
                <a:effectLst/>
                <a:latin typeface="Segoe" pitchFamily="34" charset="0"/>
                <a:ea typeface="+mn-ea"/>
                <a:cs typeface="+mn-cs"/>
              </a:rPr>
              <a:t>Main server that hosts the data warehouse.</a:t>
            </a:r>
            <a:endParaRPr lang="en-GB" sz="900" kern="1200" dirty="0" smtClean="0">
              <a:solidFill>
                <a:schemeClr val="tx1"/>
              </a:solidFill>
              <a:effectLst/>
              <a:latin typeface="Segoe" pitchFamily="34" charset="0"/>
              <a:ea typeface="+mn-ea"/>
              <a:cs typeface="+mn-cs"/>
            </a:endParaRPr>
          </a:p>
          <a:p>
            <a:endParaRPr lang="en-US" sz="900" b="1"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Data Warehouse Database – </a:t>
            </a:r>
            <a:r>
              <a:rPr lang="en-US" sz="900" kern="1200" dirty="0" smtClean="0">
                <a:solidFill>
                  <a:schemeClr val="tx1"/>
                </a:solidFill>
                <a:effectLst/>
                <a:latin typeface="Segoe" pitchFamily="34" charset="0"/>
                <a:ea typeface="+mn-ea"/>
                <a:cs typeface="+mn-cs"/>
              </a:rPr>
              <a:t>Long-term storage for the business data that is generated by Service Manager, and which is used for reporting.</a:t>
            </a:r>
            <a:endParaRPr lang="en-GB" sz="900" kern="1200" dirty="0" smtClean="0">
              <a:solidFill>
                <a:schemeClr val="tx1"/>
              </a:solidFill>
              <a:effectLst/>
              <a:latin typeface="Segoe" pitchFamily="34" charset="0"/>
              <a:ea typeface="+mn-ea"/>
              <a:cs typeface="+mn-cs"/>
            </a:endParaRPr>
          </a:p>
          <a:p>
            <a:endParaRPr lang="en-US" sz="900" b="1"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Service Manager Console – </a:t>
            </a:r>
            <a:r>
              <a:rPr lang="en-US" sz="900" kern="1200" dirty="0" smtClean="0">
                <a:solidFill>
                  <a:schemeClr val="tx1"/>
                </a:solidFill>
                <a:effectLst/>
                <a:latin typeface="Segoe" pitchFamily="34" charset="0"/>
                <a:ea typeface="+mn-ea"/>
                <a:cs typeface="+mn-cs"/>
              </a:rPr>
              <a:t>User interface used by both help desk analysts and help desk administrators to control Service Manager functions such as incidents, changes, and tasks.</a:t>
            </a:r>
            <a:endParaRPr lang="en-GB" sz="900" kern="1200" dirty="0" smtClean="0">
              <a:solidFill>
                <a:schemeClr val="tx1"/>
              </a:solidFill>
              <a:effectLst/>
              <a:latin typeface="Segoe" pitchFamily="34" charset="0"/>
              <a:ea typeface="+mn-ea"/>
              <a:cs typeface="+mn-cs"/>
            </a:endParaRPr>
          </a:p>
          <a:p>
            <a:endParaRPr lang="en-US" sz="900" b="1"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Self-service portal – </a:t>
            </a:r>
            <a:r>
              <a:rPr lang="en-US" sz="900" kern="1200" dirty="0" smtClean="0">
                <a:solidFill>
                  <a:schemeClr val="tx1"/>
                </a:solidFill>
                <a:effectLst/>
                <a:latin typeface="Segoe" pitchFamily="34" charset="0"/>
                <a:ea typeface="+mn-ea"/>
                <a:cs typeface="+mn-cs"/>
              </a:rPr>
              <a:t>A Web-based console for both end users and analysts that allows users to submit incidents, search knowledge articles, read announcements, reset passwords, and self-service software provisioning.</a:t>
            </a:r>
            <a:endParaRPr lang="en-GB" sz="900" kern="1200" dirty="0" smtClean="0">
              <a:solidFill>
                <a:schemeClr val="tx1"/>
              </a:solidFill>
              <a:effectLst/>
              <a:latin typeface="Segoe" pitchFamily="34" charset="0"/>
              <a:ea typeface="+mn-ea"/>
              <a:cs typeface="+mn-cs"/>
            </a:endParaRPr>
          </a:p>
          <a:p>
            <a:endParaRPr lang="en-US" sz="900" b="1"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Authoring Tool</a:t>
            </a:r>
            <a:r>
              <a:rPr lang="en-US" sz="900" kern="1200" dirty="0" smtClean="0">
                <a:solidFill>
                  <a:schemeClr val="tx1"/>
                </a:solidFill>
                <a:effectLst/>
                <a:latin typeface="Segoe" pitchFamily="34" charset="0"/>
                <a:ea typeface="+mn-ea"/>
                <a:cs typeface="+mn-cs"/>
              </a:rPr>
              <a:t> </a:t>
            </a:r>
            <a:r>
              <a:rPr lang="en-US" sz="900" b="1" kern="1200" dirty="0" smtClean="0">
                <a:solidFill>
                  <a:schemeClr val="tx1"/>
                </a:solidFill>
                <a:effectLst/>
                <a:latin typeface="Segoe" pitchFamily="34" charset="0"/>
                <a:ea typeface="+mn-ea"/>
                <a:cs typeface="+mn-cs"/>
              </a:rPr>
              <a:t>– </a:t>
            </a:r>
            <a:r>
              <a:rPr lang="en-US" sz="900" kern="1200" dirty="0" smtClean="0">
                <a:solidFill>
                  <a:schemeClr val="tx1"/>
                </a:solidFill>
                <a:effectLst/>
                <a:latin typeface="Segoe" pitchFamily="34" charset="0"/>
                <a:ea typeface="+mn-ea"/>
                <a:cs typeface="+mn-cs"/>
              </a:rPr>
              <a:t>Allows the creation of workflows, configuration items, and actions.</a:t>
            </a:r>
            <a:endParaRPr lang="en-GB" sz="900" kern="1200" dirty="0" smtClean="0">
              <a:solidFill>
                <a:schemeClr val="tx1"/>
              </a:solidFill>
              <a:effectLst/>
              <a:latin typeface="Segoe" pitchFamily="34" charset="0"/>
              <a:ea typeface="+mn-ea"/>
              <a:cs typeface="+mn-cs"/>
            </a:endParaRPr>
          </a:p>
          <a:p>
            <a:endParaRPr lang="en-US" b="0"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31</a:t>
            </a:fld>
            <a:endParaRPr lang="en-US" dirty="0"/>
          </a:p>
        </p:txBody>
      </p:sp>
    </p:spTree>
    <p:extLst>
      <p:ext uri="{BB962C8B-B14F-4D97-AF65-F5344CB8AC3E}">
        <p14:creationId xmlns:p14="http://schemas.microsoft.com/office/powerpoint/2010/main" val="11313142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System Center Opalis, in conjunction with the Integration pack for System Center Virtual Machine Manager and System Center Service Manager 2010 provides the ability to build a workflow that provisions a virtual machine through System Center VMM.</a:t>
            </a:r>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32</a:t>
            </a:fld>
            <a:endParaRPr lang="en-US" dirty="0">
              <a:latin typeface="Segoe" pitchFamily="34" charset="0"/>
            </a:endParaRPr>
          </a:p>
        </p:txBody>
      </p:sp>
    </p:spTree>
    <p:extLst>
      <p:ext uri="{BB962C8B-B14F-4D97-AF65-F5344CB8AC3E}">
        <p14:creationId xmlns:p14="http://schemas.microsoft.com/office/powerpoint/2010/main" val="16929049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With System Center Service Manager 2010, the basic process to automate VM provisioning includes the following steps:</a:t>
            </a:r>
            <a:endParaRPr lang="en-GB" sz="900" kern="1200" dirty="0" smtClean="0">
              <a:solidFill>
                <a:schemeClr val="tx1"/>
              </a:solidFill>
              <a:effectLst/>
              <a:latin typeface="Segoe" pitchFamily="34" charset="0"/>
              <a:ea typeface="+mn-ea"/>
              <a:cs typeface="+mn-cs"/>
            </a:endParaRPr>
          </a:p>
          <a:p>
            <a:pPr lvl="3"/>
            <a:r>
              <a:rPr lang="en-GB" sz="900" kern="1200" dirty="0" smtClean="0">
                <a:solidFill>
                  <a:schemeClr val="tx1"/>
                </a:solidFill>
                <a:effectLst/>
                <a:latin typeface="Segoe" pitchFamily="34" charset="0"/>
                <a:ea typeface="+mn-ea"/>
                <a:cs typeface="+mn-cs"/>
              </a:rPr>
              <a:t>Create a new customer management pack</a:t>
            </a:r>
          </a:p>
          <a:p>
            <a:pPr lvl="3"/>
            <a:r>
              <a:rPr lang="en-GB" sz="900" kern="1200" dirty="0" smtClean="0">
                <a:solidFill>
                  <a:schemeClr val="tx1"/>
                </a:solidFill>
                <a:effectLst/>
                <a:latin typeface="Segoe" pitchFamily="34" charset="0"/>
                <a:ea typeface="+mn-ea"/>
                <a:cs typeface="+mn-cs"/>
              </a:rPr>
              <a:t>Create a new automated activity work item class that is derived from the ‘Activity’ class to include it in a Change Request process as an activity</a:t>
            </a:r>
          </a:p>
          <a:p>
            <a:pPr lvl="3"/>
            <a:r>
              <a:rPr lang="en-GB" sz="900" kern="1200" dirty="0" smtClean="0">
                <a:solidFill>
                  <a:schemeClr val="tx1"/>
                </a:solidFill>
                <a:effectLst/>
                <a:latin typeface="Segoe" pitchFamily="34" charset="0"/>
                <a:ea typeface="+mn-ea"/>
                <a:cs typeface="+mn-cs"/>
              </a:rPr>
              <a:t>Define custom properties for user input that will be used by the workflow activities (either Service Manager or Opalis workflows)</a:t>
            </a:r>
          </a:p>
          <a:p>
            <a:pPr lvl="3"/>
            <a:r>
              <a:rPr lang="en-GB" sz="900" kern="1200" dirty="0" smtClean="0">
                <a:solidFill>
                  <a:schemeClr val="tx1"/>
                </a:solidFill>
                <a:effectLst/>
                <a:latin typeface="Segoe" pitchFamily="34" charset="0"/>
                <a:ea typeface="+mn-ea"/>
                <a:cs typeface="+mn-cs"/>
              </a:rPr>
              <a:t>Create a custom form in the Service Manager Authoring Tool to make data input easier, but this is not a required step as you can use a generic form</a:t>
            </a:r>
          </a:p>
          <a:p>
            <a:pPr lvl="3"/>
            <a:r>
              <a:rPr lang="en-GB" sz="900" kern="1200" dirty="0" smtClean="0">
                <a:solidFill>
                  <a:schemeClr val="tx1"/>
                </a:solidFill>
                <a:effectLst/>
                <a:latin typeface="Segoe" pitchFamily="34" charset="0"/>
                <a:ea typeface="+mn-ea"/>
                <a:cs typeface="+mn-cs"/>
              </a:rPr>
              <a:t>Create a new template for the new automated activity work items</a:t>
            </a:r>
          </a:p>
          <a:p>
            <a:pPr lvl="3"/>
            <a:r>
              <a:rPr lang="en-GB" sz="900" kern="1200" dirty="0" smtClean="0">
                <a:solidFill>
                  <a:schemeClr val="tx1"/>
                </a:solidFill>
                <a:effectLst/>
                <a:latin typeface="Segoe" pitchFamily="34" charset="0"/>
                <a:ea typeface="+mn-ea"/>
                <a:cs typeface="+mn-cs"/>
              </a:rPr>
              <a:t>Create a new change request template for the new automated activity work item template </a:t>
            </a:r>
          </a:p>
          <a:p>
            <a:pPr lvl="3"/>
            <a:r>
              <a:rPr lang="en-GB" sz="900" kern="1200" dirty="0" smtClean="0">
                <a:solidFill>
                  <a:schemeClr val="tx1"/>
                </a:solidFill>
                <a:effectLst/>
                <a:latin typeface="Segoe" pitchFamily="34" charset="0"/>
                <a:ea typeface="+mn-ea"/>
                <a:cs typeface="+mn-cs"/>
              </a:rPr>
              <a:t>Define the Opalis workflow using a monitor activity to look for objects of your new automated activity work item </a:t>
            </a:r>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33</a:t>
            </a:fld>
            <a:endParaRPr lang="en-US" dirty="0">
              <a:latin typeface="Segoe" pitchFamily="34" charset="0"/>
            </a:endParaRPr>
          </a:p>
        </p:txBody>
      </p:sp>
    </p:spTree>
    <p:extLst>
      <p:ext uri="{BB962C8B-B14F-4D97-AF65-F5344CB8AC3E}">
        <p14:creationId xmlns:p14="http://schemas.microsoft.com/office/powerpoint/2010/main" val="40158260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Using the Service Manager Authoring tool, you can create a new management pack, and then create a new custom class that is derived from the Activity base class to inherit properties and relationship types from that class.</a:t>
            </a:r>
            <a:r>
              <a:rPr lang="en-US" sz="900" b="1" kern="1200" dirty="0" smtClean="0">
                <a:solidFill>
                  <a:schemeClr val="tx1"/>
                </a:solidFill>
                <a:effectLst/>
                <a:latin typeface="Segoe" pitchFamily="34" charset="0"/>
                <a:ea typeface="+mn-ea"/>
                <a:cs typeface="+mn-cs"/>
              </a:rPr>
              <a:t> </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34</a:t>
            </a:fld>
            <a:endParaRPr lang="en-US" dirty="0">
              <a:latin typeface="Segoe" pitchFamily="34" charset="0"/>
            </a:endParaRPr>
          </a:p>
        </p:txBody>
      </p:sp>
    </p:spTree>
    <p:extLst>
      <p:ext uri="{BB962C8B-B14F-4D97-AF65-F5344CB8AC3E}">
        <p14:creationId xmlns:p14="http://schemas.microsoft.com/office/powerpoint/2010/main" val="72599827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After creating the new custom activity class, you can define new properties to set limits on the VM size and allow input of the desired VHD size.</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35</a:t>
            </a:fld>
            <a:endParaRPr lang="en-US" dirty="0">
              <a:latin typeface="Segoe" pitchFamily="34" charset="0"/>
            </a:endParaRPr>
          </a:p>
        </p:txBody>
      </p:sp>
    </p:spTree>
    <p:extLst>
      <p:ext uri="{BB962C8B-B14F-4D97-AF65-F5344CB8AC3E}">
        <p14:creationId xmlns:p14="http://schemas.microsoft.com/office/powerpoint/2010/main" val="7526278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After defining the custom properties to provision a new VM, you can create a custom form that will provide the user interface to enter the required VM properties.</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36</a:t>
            </a:fld>
            <a:endParaRPr lang="en-US" dirty="0">
              <a:latin typeface="Segoe" pitchFamily="34" charset="0"/>
            </a:endParaRPr>
          </a:p>
        </p:txBody>
      </p:sp>
    </p:spTree>
    <p:extLst>
      <p:ext uri="{BB962C8B-B14F-4D97-AF65-F5344CB8AC3E}">
        <p14:creationId xmlns:p14="http://schemas.microsoft.com/office/powerpoint/2010/main" val="40021378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Once the custom form is created, you have to save the new management pack and import it into System Center Service Manager 2010. You can import the new management pack using the Service Manager console. </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37</a:t>
            </a:fld>
            <a:endParaRPr lang="en-US" dirty="0">
              <a:latin typeface="Segoe" pitchFamily="34" charset="0"/>
            </a:endParaRPr>
          </a:p>
        </p:txBody>
      </p:sp>
    </p:spTree>
    <p:extLst>
      <p:ext uri="{BB962C8B-B14F-4D97-AF65-F5344CB8AC3E}">
        <p14:creationId xmlns:p14="http://schemas.microsoft.com/office/powerpoint/2010/main" val="307849314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Using the Service Manager console, you can create the list that limits the choices for the VM size when VMM provisions a new VM using the workflow.</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38</a:t>
            </a:fld>
            <a:endParaRPr lang="en-US" dirty="0">
              <a:latin typeface="Segoe" pitchFamily="34" charset="0"/>
            </a:endParaRPr>
          </a:p>
        </p:txBody>
      </p:sp>
    </p:spTree>
    <p:extLst>
      <p:ext uri="{BB962C8B-B14F-4D97-AF65-F5344CB8AC3E}">
        <p14:creationId xmlns:p14="http://schemas.microsoft.com/office/powerpoint/2010/main" val="284265224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The next step is to create a new template to associate it with the new Activity class that will be used to provision the new VM. The template is saved in the new management pack along with the previously defined activity class, properties, and form.</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39</a:t>
            </a:fld>
            <a:endParaRPr lang="en-US" dirty="0">
              <a:latin typeface="Segoe" pitchFamily="34" charset="0"/>
            </a:endParaRPr>
          </a:p>
        </p:txBody>
      </p:sp>
    </p:spTree>
    <p:extLst>
      <p:ext uri="{BB962C8B-B14F-4D97-AF65-F5344CB8AC3E}">
        <p14:creationId xmlns:p14="http://schemas.microsoft.com/office/powerpoint/2010/main" val="359374592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A new change request template must also be created and stored in the new management pack.</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40</a:t>
            </a:fld>
            <a:endParaRPr lang="en-US" dirty="0">
              <a:latin typeface="Segoe" pitchFamily="34" charset="0"/>
            </a:endParaRPr>
          </a:p>
        </p:txBody>
      </p:sp>
    </p:spTree>
    <p:extLst>
      <p:ext uri="{BB962C8B-B14F-4D97-AF65-F5344CB8AC3E}">
        <p14:creationId xmlns:p14="http://schemas.microsoft.com/office/powerpoint/2010/main" val="4684039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Opalis Software, an IT process automation software, was a Toronto-based private company that was acquired by Microsoft in 2009. </a:t>
            </a:r>
          </a:p>
          <a:p>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System Center Opalis 6.3 is an automation platform that provides orchestration and integration of multi-vendor IT tools for datacenter operations, while improving the reliability of IT processes.</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5</a:t>
            </a:fld>
            <a:endParaRPr lang="en-US" dirty="0">
              <a:latin typeface="Segoe" pitchFamily="34" charset="0"/>
            </a:endParaRPr>
          </a:p>
        </p:txBody>
      </p:sp>
    </p:spTree>
    <p:extLst>
      <p:ext uri="{BB962C8B-B14F-4D97-AF65-F5344CB8AC3E}">
        <p14:creationId xmlns:p14="http://schemas.microsoft.com/office/powerpoint/2010/main" val="313433870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The new change request template allows you to prepopulate properties such as change request priority and impact, task assignments, contacts, and many other parameters that should remain consistent for the VM provisioning task.</a:t>
            </a:r>
          </a:p>
          <a:p>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In addition, activities are added to the change request template to define the workflow process. For example, an organization may want to complete a review activity before proceeding with the VM provisioning process.</a:t>
            </a:r>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41</a:t>
            </a:fld>
            <a:endParaRPr lang="en-US" dirty="0">
              <a:latin typeface="Segoe" pitchFamily="34" charset="0"/>
            </a:endParaRPr>
          </a:p>
        </p:txBody>
      </p:sp>
    </p:spTree>
    <p:extLst>
      <p:ext uri="{BB962C8B-B14F-4D97-AF65-F5344CB8AC3E}">
        <p14:creationId xmlns:p14="http://schemas.microsoft.com/office/powerpoint/2010/main" val="58180555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The new activity that was created in the Service Manager Authoring Tool to provision a VM is also added to the change request template to build out the workflow process.</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42</a:t>
            </a:fld>
            <a:endParaRPr lang="en-US" dirty="0">
              <a:latin typeface="Segoe" pitchFamily="34" charset="0"/>
            </a:endParaRPr>
          </a:p>
        </p:txBody>
      </p:sp>
    </p:spTree>
    <p:extLst>
      <p:ext uri="{BB962C8B-B14F-4D97-AF65-F5344CB8AC3E}">
        <p14:creationId xmlns:p14="http://schemas.microsoft.com/office/powerpoint/2010/main" val="156905470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After the System Center Service Manager 2010 components and workflow are defined, the second phase is to create the System Center Opalis workflow and integrate it with the System Center Service Manager 2010 workflow.</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The basic System Center Opalis workflow includes the following major tasks:</a:t>
            </a:r>
            <a:endParaRPr lang="en-GB" sz="900" kern="1200" dirty="0" smtClean="0">
              <a:solidFill>
                <a:schemeClr val="tx1"/>
              </a:solidFill>
              <a:effectLst/>
              <a:latin typeface="Segoe" pitchFamily="34" charset="0"/>
              <a:ea typeface="+mn-ea"/>
              <a:cs typeface="+mn-cs"/>
            </a:endParaRPr>
          </a:p>
          <a:p>
            <a:pPr lvl="3"/>
            <a:r>
              <a:rPr lang="en-US" sz="900" kern="1200" dirty="0" smtClean="0">
                <a:solidFill>
                  <a:schemeClr val="tx1"/>
                </a:solidFill>
                <a:effectLst/>
                <a:latin typeface="Segoe" pitchFamily="34" charset="0"/>
                <a:ea typeface="+mn-ea"/>
                <a:cs typeface="+mn-cs"/>
              </a:rPr>
              <a:t>Creating a Monitor Object to watch for the new Service Manager activities</a:t>
            </a:r>
            <a:endParaRPr lang="en-GB" sz="900" kern="1200" dirty="0" smtClean="0">
              <a:solidFill>
                <a:schemeClr val="tx1"/>
              </a:solidFill>
              <a:effectLst/>
              <a:latin typeface="Segoe" pitchFamily="34" charset="0"/>
              <a:ea typeface="+mn-ea"/>
              <a:cs typeface="+mn-cs"/>
            </a:endParaRPr>
          </a:p>
          <a:p>
            <a:pPr lvl="3"/>
            <a:r>
              <a:rPr lang="en-US" sz="900" kern="1200" dirty="0" smtClean="0">
                <a:solidFill>
                  <a:schemeClr val="tx1"/>
                </a:solidFill>
                <a:effectLst/>
                <a:latin typeface="Segoe" pitchFamily="34" charset="0"/>
                <a:ea typeface="+mn-ea"/>
                <a:cs typeface="+mn-cs"/>
              </a:rPr>
              <a:t>Cloning the VM from a VMM template</a:t>
            </a:r>
            <a:endParaRPr lang="en-GB" sz="900" kern="1200" dirty="0" smtClean="0">
              <a:solidFill>
                <a:schemeClr val="tx1"/>
              </a:solidFill>
              <a:effectLst/>
              <a:latin typeface="Segoe" pitchFamily="34" charset="0"/>
              <a:ea typeface="+mn-ea"/>
              <a:cs typeface="+mn-cs"/>
            </a:endParaRPr>
          </a:p>
          <a:p>
            <a:pPr lvl="3"/>
            <a:r>
              <a:rPr lang="en-US" sz="900" kern="1200" dirty="0" smtClean="0">
                <a:solidFill>
                  <a:schemeClr val="tx1"/>
                </a:solidFill>
                <a:effectLst/>
                <a:latin typeface="Segoe" pitchFamily="34" charset="0"/>
                <a:ea typeface="+mn-ea"/>
                <a:cs typeface="+mn-cs"/>
              </a:rPr>
              <a:t>Registering the VM in the System Center Service Manager CMDB</a:t>
            </a:r>
            <a:endParaRPr lang="en-GB" sz="900" kern="1200" dirty="0" smtClean="0">
              <a:solidFill>
                <a:schemeClr val="tx1"/>
              </a:solidFill>
              <a:effectLst/>
              <a:latin typeface="Segoe" pitchFamily="34" charset="0"/>
              <a:ea typeface="+mn-ea"/>
              <a:cs typeface="+mn-cs"/>
            </a:endParaRPr>
          </a:p>
          <a:p>
            <a:pPr lvl="3"/>
            <a:r>
              <a:rPr lang="en-US" sz="900" kern="1200" dirty="0" smtClean="0">
                <a:solidFill>
                  <a:schemeClr val="tx1"/>
                </a:solidFill>
                <a:effectLst/>
                <a:latin typeface="Segoe" pitchFamily="34" charset="0"/>
                <a:ea typeface="+mn-ea"/>
                <a:cs typeface="+mn-cs"/>
              </a:rPr>
              <a:t>Creating the VM disks</a:t>
            </a:r>
            <a:endParaRPr lang="en-GB" sz="900" kern="1200" dirty="0" smtClean="0">
              <a:solidFill>
                <a:schemeClr val="tx1"/>
              </a:solidFill>
              <a:effectLst/>
              <a:latin typeface="Segoe" pitchFamily="34" charset="0"/>
              <a:ea typeface="+mn-ea"/>
              <a:cs typeface="+mn-cs"/>
            </a:endParaRPr>
          </a:p>
          <a:p>
            <a:pPr lvl="3"/>
            <a:r>
              <a:rPr lang="en-US" sz="900" kern="1200" dirty="0" smtClean="0">
                <a:solidFill>
                  <a:schemeClr val="tx1"/>
                </a:solidFill>
                <a:effectLst/>
                <a:latin typeface="Segoe" pitchFamily="34" charset="0"/>
                <a:ea typeface="+mn-ea"/>
                <a:cs typeface="+mn-cs"/>
              </a:rPr>
              <a:t>Updating the Service Manager change request status</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43</a:t>
            </a:fld>
            <a:endParaRPr lang="en-US" dirty="0">
              <a:latin typeface="Segoe" pitchFamily="34" charset="0"/>
            </a:endParaRPr>
          </a:p>
        </p:txBody>
      </p:sp>
    </p:spTree>
    <p:extLst>
      <p:ext uri="{BB962C8B-B14F-4D97-AF65-F5344CB8AC3E}">
        <p14:creationId xmlns:p14="http://schemas.microsoft.com/office/powerpoint/2010/main" val="391536853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To begin defining the System Center Opalis workflow, the first step is to configure the Monitor Object to watch for the new Service Manager activity class to change to an In Progress status. </a:t>
            </a:r>
          </a:p>
          <a:p>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The System Center Opalis Integration Pack for System Center Service Manager 2010 allows for the dynamic discovery of the newly created items in Service Manager.</a:t>
            </a:r>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44</a:t>
            </a:fld>
            <a:endParaRPr lang="en-US" dirty="0">
              <a:latin typeface="Segoe" pitchFamily="34" charset="0"/>
            </a:endParaRPr>
          </a:p>
        </p:txBody>
      </p:sp>
    </p:spTree>
    <p:extLst>
      <p:ext uri="{BB962C8B-B14F-4D97-AF65-F5344CB8AC3E}">
        <p14:creationId xmlns:p14="http://schemas.microsoft.com/office/powerpoint/2010/main" val="75619538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Next, the Opalis workflow process will</a:t>
            </a:r>
            <a:r>
              <a:rPr lang="en-GB" sz="900" kern="1200" dirty="0" smtClean="0">
                <a:solidFill>
                  <a:schemeClr val="tx1"/>
                </a:solidFill>
                <a:effectLst/>
                <a:latin typeface="Segoe" pitchFamily="34" charset="0"/>
                <a:ea typeface="+mn-ea"/>
                <a:cs typeface="+mn-cs"/>
              </a:rPr>
              <a:t> tag the activity to indicate that the request will be processed by System Center Opalis. To accomplish this, System Center Opalis needs a subscription to the Service Manager activity class. When the activity is tagged, the stage attribute will be changed to an Initiate state.</a:t>
            </a:r>
          </a:p>
          <a:p>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45</a:t>
            </a:fld>
            <a:endParaRPr lang="en-US" dirty="0">
              <a:latin typeface="Segoe" pitchFamily="34" charset="0"/>
            </a:endParaRPr>
          </a:p>
        </p:txBody>
      </p:sp>
    </p:spTree>
    <p:extLst>
      <p:ext uri="{BB962C8B-B14F-4D97-AF65-F5344CB8AC3E}">
        <p14:creationId xmlns:p14="http://schemas.microsoft.com/office/powerpoint/2010/main" val="109430398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The next step in the System Center Opalis workflow will be to map the VM input parameters defined in System Center Service Manager to the corresponding VM type that must be created based on the user selection.</a:t>
            </a:r>
            <a:endParaRPr lang="en-GB" sz="900" kern="1200" dirty="0" smtClean="0">
              <a:solidFill>
                <a:schemeClr val="tx1"/>
              </a:solidFill>
              <a:effectLst/>
              <a:latin typeface="Segoe" pitchFamily="34" charset="0"/>
              <a:ea typeface="+mn-ea"/>
              <a:cs typeface="+mn-cs"/>
            </a:endParaRPr>
          </a:p>
          <a:p>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46</a:t>
            </a:fld>
            <a:endParaRPr lang="en-US" dirty="0">
              <a:latin typeface="Segoe" pitchFamily="34" charset="0"/>
            </a:endParaRPr>
          </a:p>
        </p:txBody>
      </p:sp>
    </p:spTree>
    <p:extLst>
      <p:ext uri="{BB962C8B-B14F-4D97-AF65-F5344CB8AC3E}">
        <p14:creationId xmlns:p14="http://schemas.microsoft.com/office/powerpoint/2010/main" val="309816609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Before being able to </a:t>
            </a:r>
            <a:r>
              <a:rPr lang="en-GB" sz="900" kern="1200" dirty="0" smtClean="0">
                <a:solidFill>
                  <a:schemeClr val="tx1"/>
                </a:solidFill>
                <a:effectLst/>
                <a:latin typeface="Segoe" pitchFamily="34" charset="0"/>
                <a:ea typeface="+mn-ea"/>
                <a:cs typeface="+mn-cs"/>
              </a:rPr>
              <a:t>clone a VM from an existing image, the VM ID of the source VM will have to be determined. In order to do this, a VMM connection will be used to retrieve the VM ID of the source VM using a GetVM activity.</a:t>
            </a:r>
          </a:p>
          <a:p>
            <a:endParaRPr lang="en-GB" sz="900" kern="1200" dirty="0" smtClean="0">
              <a:solidFill>
                <a:schemeClr val="tx1"/>
              </a:solidFill>
              <a:effectLst/>
              <a:latin typeface="Segoe" pitchFamily="34" charset="0"/>
              <a:ea typeface="+mn-ea"/>
              <a:cs typeface="+mn-cs"/>
            </a:endParaRPr>
          </a:p>
          <a:p>
            <a:r>
              <a:rPr lang="en-GB" sz="900" kern="1200" dirty="0" smtClean="0">
                <a:solidFill>
                  <a:schemeClr val="tx1"/>
                </a:solidFill>
                <a:effectLst/>
                <a:latin typeface="Segoe" pitchFamily="34" charset="0"/>
                <a:ea typeface="+mn-ea"/>
                <a:cs typeface="+mn-cs"/>
              </a:rPr>
              <a:t>The GetVM activity is available through the System Center Opalis Integration Pack for System Center Virtual Machine Manager.</a:t>
            </a:r>
          </a:p>
          <a:p>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47</a:t>
            </a:fld>
            <a:endParaRPr lang="en-US" dirty="0">
              <a:latin typeface="Segoe" pitchFamily="34" charset="0"/>
            </a:endParaRPr>
          </a:p>
        </p:txBody>
      </p:sp>
    </p:spTree>
    <p:extLst>
      <p:ext uri="{BB962C8B-B14F-4D97-AF65-F5344CB8AC3E}">
        <p14:creationId xmlns:p14="http://schemas.microsoft.com/office/powerpoint/2010/main" val="24032110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Once the source VM ID is available, System Center Opalis will use a Create VM activity to provision the new VM by cloning the existing VM managed by System Center VMM.</a:t>
            </a:r>
          </a:p>
          <a:p>
            <a:endParaRPr lang="en-GB" sz="900" kern="1200" dirty="0" smtClean="0">
              <a:solidFill>
                <a:schemeClr val="tx1"/>
              </a:solidFill>
              <a:effectLst/>
              <a:latin typeface="Segoe" pitchFamily="34" charset="0"/>
              <a:ea typeface="+mn-ea"/>
              <a:cs typeface="+mn-cs"/>
            </a:endParaRPr>
          </a:p>
          <a:p>
            <a:r>
              <a:rPr lang="en-GB" sz="900" kern="1200" dirty="0" smtClean="0">
                <a:solidFill>
                  <a:schemeClr val="tx1"/>
                </a:solidFill>
                <a:effectLst/>
                <a:latin typeface="Segoe" pitchFamily="34" charset="0"/>
                <a:ea typeface="+mn-ea"/>
                <a:cs typeface="+mn-cs"/>
              </a:rPr>
              <a:t>The Create VM activity is available through the System Center Opalis Integration Pack for System Center Virtual Machine Manager</a:t>
            </a:r>
          </a:p>
          <a:p>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48</a:t>
            </a:fld>
            <a:endParaRPr lang="en-US" dirty="0">
              <a:latin typeface="Segoe" pitchFamily="34" charset="0"/>
            </a:endParaRPr>
          </a:p>
        </p:txBody>
      </p:sp>
    </p:spTree>
    <p:extLst>
      <p:ext uri="{BB962C8B-B14F-4D97-AF65-F5344CB8AC3E}">
        <p14:creationId xmlns:p14="http://schemas.microsoft.com/office/powerpoint/2010/main" val="13670206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After the new VM is successfully created, it will be registered in the System Center Service Manager CMDB using a Service Manager Create Object activity.</a:t>
            </a:r>
          </a:p>
          <a:p>
            <a:endParaRPr lang="en-GB" sz="900" kern="1200" dirty="0" smtClean="0">
              <a:solidFill>
                <a:schemeClr val="tx1"/>
              </a:solidFill>
              <a:effectLst/>
              <a:latin typeface="Segoe" pitchFamily="34" charset="0"/>
              <a:ea typeface="+mn-ea"/>
              <a:cs typeface="+mn-cs"/>
            </a:endParaRPr>
          </a:p>
          <a:p>
            <a:r>
              <a:rPr lang="en-GB" sz="900" kern="1200" dirty="0" smtClean="0">
                <a:solidFill>
                  <a:schemeClr val="tx1"/>
                </a:solidFill>
                <a:effectLst/>
                <a:latin typeface="Segoe" pitchFamily="34" charset="0"/>
                <a:ea typeface="+mn-ea"/>
                <a:cs typeface="+mn-cs"/>
              </a:rPr>
              <a:t>The Create Object activity is available through the System Center Opalis Integration Pack for System Center Service Manager.</a:t>
            </a:r>
          </a:p>
          <a:p>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49</a:t>
            </a:fld>
            <a:endParaRPr lang="en-US" dirty="0">
              <a:latin typeface="Segoe" pitchFamily="34" charset="0"/>
            </a:endParaRPr>
          </a:p>
        </p:txBody>
      </p:sp>
    </p:spTree>
    <p:extLst>
      <p:ext uri="{BB962C8B-B14F-4D97-AF65-F5344CB8AC3E}">
        <p14:creationId xmlns:p14="http://schemas.microsoft.com/office/powerpoint/2010/main" val="128015926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Then, additional VHDs will be created as required for the new VM using the Create New Disk activity.</a:t>
            </a:r>
          </a:p>
          <a:p>
            <a:endParaRPr lang="en-GB" sz="900" kern="1200" dirty="0" smtClean="0">
              <a:solidFill>
                <a:schemeClr val="tx1"/>
              </a:solidFill>
              <a:effectLst/>
              <a:latin typeface="Segoe" pitchFamily="34" charset="0"/>
              <a:ea typeface="+mn-ea"/>
              <a:cs typeface="+mn-cs"/>
            </a:endParaRPr>
          </a:p>
          <a:p>
            <a:r>
              <a:rPr lang="en-GB" sz="900" kern="1200" dirty="0" smtClean="0">
                <a:solidFill>
                  <a:schemeClr val="tx1"/>
                </a:solidFill>
                <a:effectLst/>
                <a:latin typeface="Segoe" pitchFamily="34" charset="0"/>
                <a:ea typeface="+mn-ea"/>
                <a:cs typeface="+mn-cs"/>
              </a:rPr>
              <a:t>The Create New Disk activity is available through the System Center Opalis Integration Pack for System Center Virtual Machine Manager.</a:t>
            </a:r>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50</a:t>
            </a:fld>
            <a:endParaRPr lang="en-US" dirty="0">
              <a:latin typeface="Segoe" pitchFamily="34" charset="0"/>
            </a:endParaRPr>
          </a:p>
        </p:txBody>
      </p:sp>
    </p:spTree>
    <p:extLst>
      <p:ext uri="{BB962C8B-B14F-4D97-AF65-F5344CB8AC3E}">
        <p14:creationId xmlns:p14="http://schemas.microsoft.com/office/powerpoint/2010/main" val="29495677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System Center Opalis enables IT organizations to automate best practices, such as found in the Microsoft Operations Framework (MOF) and Information Technology Infrastructure Library (ITIL). This is achieved through workflow processes that coordinate System Center and other management tools to automate incident response, change and compliance, and service-lifecycle management processes.</a:t>
            </a:r>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6</a:t>
            </a:fld>
            <a:endParaRPr lang="en-US" dirty="0">
              <a:latin typeface="Segoe" pitchFamily="34" charset="0"/>
            </a:endParaRPr>
          </a:p>
        </p:txBody>
      </p:sp>
    </p:spTree>
    <p:extLst>
      <p:ext uri="{BB962C8B-B14F-4D97-AF65-F5344CB8AC3E}">
        <p14:creationId xmlns:p14="http://schemas.microsoft.com/office/powerpoint/2010/main" val="10568106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After the VM and VHDs are successfully created, the System Center Service Manager activity status will be set to Completed. </a:t>
            </a:r>
          </a:p>
          <a:p>
            <a:endParaRPr lang="en-GB" sz="900" kern="1200" dirty="0" smtClean="0">
              <a:solidFill>
                <a:schemeClr val="tx1"/>
              </a:solidFill>
              <a:effectLst/>
              <a:latin typeface="Segoe" pitchFamily="34" charset="0"/>
              <a:ea typeface="+mn-ea"/>
              <a:cs typeface="+mn-cs"/>
            </a:endParaRPr>
          </a:p>
          <a:p>
            <a:r>
              <a:rPr lang="en-GB" sz="900" kern="1200" dirty="0" smtClean="0">
                <a:solidFill>
                  <a:schemeClr val="tx1"/>
                </a:solidFill>
                <a:effectLst/>
                <a:latin typeface="Segoe" pitchFamily="34" charset="0"/>
                <a:ea typeface="+mn-ea"/>
                <a:cs typeface="+mn-cs"/>
              </a:rPr>
              <a:t>The Set Activity Status activity is available through the System Center Opalis Integration Pack for System Center Service Manager.</a:t>
            </a:r>
          </a:p>
          <a:p>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51</a:t>
            </a:fld>
            <a:endParaRPr lang="en-US" dirty="0">
              <a:latin typeface="Segoe" pitchFamily="34" charset="0"/>
            </a:endParaRPr>
          </a:p>
        </p:txBody>
      </p:sp>
    </p:spTree>
    <p:extLst>
      <p:ext uri="{BB962C8B-B14F-4D97-AF65-F5344CB8AC3E}">
        <p14:creationId xmlns:p14="http://schemas.microsoft.com/office/powerpoint/2010/main" val="5432079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Subsequently, the System Center Opalis workflow will associate the new VM name to the System Center Service Manager change request that triggered the Opalis workflow.</a:t>
            </a:r>
          </a:p>
          <a:p>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In order to discover the change request, a GetRelationship activity is used to determine the change request tied to a particular activity. </a:t>
            </a:r>
            <a:r>
              <a:rPr lang="en-GB" sz="900" kern="1200" dirty="0" smtClean="0">
                <a:solidFill>
                  <a:schemeClr val="tx1"/>
                </a:solidFill>
                <a:effectLst/>
                <a:latin typeface="Segoe" pitchFamily="34" charset="0"/>
                <a:ea typeface="+mn-ea"/>
                <a:cs typeface="+mn-cs"/>
              </a:rPr>
              <a:t>The GetRelationship activity is available through the System Center Opalis Integration Pack for System Center Service Manager.</a:t>
            </a:r>
          </a:p>
          <a:p>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52</a:t>
            </a:fld>
            <a:endParaRPr lang="en-US" dirty="0">
              <a:latin typeface="Segoe" pitchFamily="34" charset="0"/>
            </a:endParaRPr>
          </a:p>
        </p:txBody>
      </p:sp>
    </p:spTree>
    <p:extLst>
      <p:ext uri="{BB962C8B-B14F-4D97-AF65-F5344CB8AC3E}">
        <p14:creationId xmlns:p14="http://schemas.microsoft.com/office/powerpoint/2010/main" val="420272091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Finally, the System Center Opalis workflow will update the change request using an Update Object activity.</a:t>
            </a:r>
          </a:p>
          <a:p>
            <a:endParaRPr lang="en-GB" sz="900" kern="1200" dirty="0" smtClean="0">
              <a:solidFill>
                <a:schemeClr val="tx1"/>
              </a:solidFill>
              <a:effectLst/>
              <a:latin typeface="Segoe" pitchFamily="34" charset="0"/>
              <a:ea typeface="+mn-ea"/>
              <a:cs typeface="+mn-cs"/>
            </a:endParaRPr>
          </a:p>
          <a:p>
            <a:r>
              <a:rPr lang="en-GB" sz="900" kern="1200" dirty="0" smtClean="0">
                <a:solidFill>
                  <a:schemeClr val="tx1"/>
                </a:solidFill>
                <a:effectLst/>
                <a:latin typeface="Segoe" pitchFamily="34" charset="0"/>
                <a:ea typeface="+mn-ea"/>
                <a:cs typeface="+mn-cs"/>
              </a:rPr>
              <a:t>The Update Object activity is available through the System Center Opalis Integration Pack for System Center Service Manager.</a:t>
            </a:r>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53</a:t>
            </a:fld>
            <a:endParaRPr lang="en-US" dirty="0">
              <a:latin typeface="Segoe" pitchFamily="34" charset="0"/>
            </a:endParaRPr>
          </a:p>
        </p:txBody>
      </p:sp>
    </p:spTree>
    <p:extLst>
      <p:ext uri="{BB962C8B-B14F-4D97-AF65-F5344CB8AC3E}">
        <p14:creationId xmlns:p14="http://schemas.microsoft.com/office/powerpoint/2010/main" val="137319818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Although System Center Opalis orchestrates the workflow process, the change request progress is monitored through the System Center Service Manager console.</a:t>
            </a:r>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54</a:t>
            </a:fld>
            <a:endParaRPr lang="en-US" dirty="0">
              <a:latin typeface="Segoe" pitchFamily="34" charset="0"/>
            </a:endParaRPr>
          </a:p>
        </p:txBody>
      </p:sp>
    </p:spTree>
    <p:extLst>
      <p:ext uri="{BB962C8B-B14F-4D97-AF65-F5344CB8AC3E}">
        <p14:creationId xmlns:p14="http://schemas.microsoft.com/office/powerpoint/2010/main" val="1990043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System Center Opalis and System Center Service Manager 2010 integrate to allow defining simple or complex workflows that automate IT processes across the datacenter and across a heterogeneous set of vendor tools.</a:t>
            </a:r>
          </a:p>
          <a:p>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System Center Service Manager complements System Center Opalis by adding the ability to extend workflows that perform change and asset management.</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55</a:t>
            </a:fld>
            <a:endParaRPr lang="en-US" dirty="0">
              <a:latin typeface="Segoe" pitchFamily="34" charset="0"/>
            </a:endParaRPr>
          </a:p>
        </p:txBody>
      </p:sp>
    </p:spTree>
    <p:extLst>
      <p:ext uri="{BB962C8B-B14F-4D97-AF65-F5344CB8AC3E}">
        <p14:creationId xmlns:p14="http://schemas.microsoft.com/office/powerpoint/2010/main" val="218968843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0"/>
            <a:ext cx="2971800" cy="457200"/>
          </a:xfrm>
          <a:prstGeom prst="rect">
            <a:avLst/>
          </a:prstGeom>
        </p:spPr>
        <p:txBody>
          <a:bodyPr/>
          <a:lstStyle/>
          <a:p>
            <a:fld id="{81331B57-0BE5-4F82-AA58-76F53EFF3ADA}" type="datetime8">
              <a:rPr lang="en-US" smtClean="0"/>
              <a:pPr/>
              <a:t>11/8/2011 1:36 PM</a:t>
            </a:fld>
            <a:endParaRPr lang="en-US" dirty="0"/>
          </a:p>
        </p:txBody>
      </p:sp>
      <p:sp>
        <p:nvSpPr>
          <p:cNvPr id="6" name="Footer Placeholder 5"/>
          <p:cNvSpPr>
            <a:spLocks noGrp="1"/>
          </p:cNvSpPr>
          <p:nvPr>
            <p:ph type="ftr" sz="quarter" idx="12"/>
          </p:nvPr>
        </p:nvSpPr>
        <p:spPr>
          <a:xfrm>
            <a:off x="0" y="8685213"/>
            <a:ext cx="6172200" cy="457200"/>
          </a:xfrm>
          <a:prstGeom prst="rect">
            <a:avLst/>
          </a:prstGeom>
        </p:spPr>
        <p:txBody>
          <a:bodyPr/>
          <a:lstStyle/>
          <a:p>
            <a:r>
              <a:rPr lang="en-US"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56</a:t>
            </a:fld>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0"/>
            <a:ext cx="2971800" cy="457200"/>
          </a:xfrm>
          <a:prstGeom prst="rect">
            <a:avLst/>
          </a:prstGeom>
        </p:spPr>
        <p:txBody>
          <a:bodyPr/>
          <a:lstStyle/>
          <a:p>
            <a:fld id="{81331B57-0BE5-4F82-AA58-76F53EFF3ADA}" type="datetime8">
              <a:rPr lang="en-US" smtClean="0"/>
              <a:pPr/>
              <a:t>11/8/2011 1:36 PM</a:t>
            </a:fld>
            <a:endParaRPr lang="en-US" dirty="0"/>
          </a:p>
        </p:txBody>
      </p:sp>
      <p:sp>
        <p:nvSpPr>
          <p:cNvPr id="6" name="Footer Placeholder 5"/>
          <p:cNvSpPr>
            <a:spLocks noGrp="1"/>
          </p:cNvSpPr>
          <p:nvPr>
            <p:ph type="ftr" sz="quarter" idx="12"/>
          </p:nvPr>
        </p:nvSpPr>
        <p:spPr>
          <a:xfrm>
            <a:off x="0" y="8685213"/>
            <a:ext cx="6172200" cy="457200"/>
          </a:xfrm>
          <a:prstGeom prst="rect">
            <a:avLst/>
          </a:prstGeom>
        </p:spPr>
        <p:txBody>
          <a:bodyPr/>
          <a:lstStyle/>
          <a:p>
            <a:r>
              <a:rPr lang="en-US"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57</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Through its workflow designer, System Center Opalis automatically shares data and initiates tasks in System Center Operations Manager, System Center Configuration Manager, System Center Service Manager, System Center Virtual Machine Manager, Active Directory and 3rd party tools. </a:t>
            </a:r>
          </a:p>
          <a:p>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System Center Opalis automates IT infrastructure tasks, while System Center Service Manager provides automation of human workflow. Together, these applications ensure repeatable, consistent results by replacing manual coordination service delivery.</a:t>
            </a:r>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7</a:t>
            </a:fld>
            <a:endParaRPr lang="en-US" dirty="0">
              <a:latin typeface="Segoe" pitchFamily="34" charset="0"/>
            </a:endParaRPr>
          </a:p>
        </p:txBody>
      </p:sp>
    </p:spTree>
    <p:extLst>
      <p:ext uri="{BB962C8B-B14F-4D97-AF65-F5344CB8AC3E}">
        <p14:creationId xmlns:p14="http://schemas.microsoft.com/office/powerpoint/2010/main" val="358502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System Center Opalis enables integration, efficiency, and business alignment of the whole range of datacenter IT services by:</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Automating processes and enforcing best practices for incident, change, and service lifecycle management</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Reducing unanticipated errors and service delivery time by automating tasks </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In addition to supporting physical component management, System Center Opalis also supports the lifecycle management of virtual components in the datacenter.</a:t>
            </a:r>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8</a:t>
            </a:fld>
            <a:endParaRPr lang="en-US" dirty="0">
              <a:latin typeface="Segoe" pitchFamily="34" charset="0"/>
            </a:endParaRPr>
          </a:p>
        </p:txBody>
      </p:sp>
    </p:spTree>
    <p:extLst>
      <p:ext uri="{BB962C8B-B14F-4D97-AF65-F5344CB8AC3E}">
        <p14:creationId xmlns:p14="http://schemas.microsoft.com/office/powerpoint/2010/main" val="59411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System Center Opalis supports the automation of IT processes in the following areas: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Incident response</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Change and Compliance</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Provisioning</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Application service Management</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Cloud computing</a:t>
            </a:r>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9</a:t>
            </a:fld>
            <a:endParaRPr lang="en-US" dirty="0">
              <a:latin typeface="Segoe" pitchFamily="34" charset="0"/>
            </a:endParaRPr>
          </a:p>
        </p:txBody>
      </p:sp>
    </p:spTree>
    <p:extLst>
      <p:ext uri="{BB962C8B-B14F-4D97-AF65-F5344CB8AC3E}">
        <p14:creationId xmlns:p14="http://schemas.microsoft.com/office/powerpoint/2010/main" val="19217653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System Center Opalis includes the following components:</a:t>
            </a:r>
            <a:endParaRPr lang="en-GB" sz="900" kern="1200" dirty="0" smtClean="0">
              <a:solidFill>
                <a:schemeClr val="tx1"/>
              </a:solidFill>
              <a:effectLst/>
              <a:latin typeface="Segoe" pitchFamily="34" charset="0"/>
              <a:ea typeface="+mn-ea"/>
              <a:cs typeface="+mn-cs"/>
            </a:endParaRPr>
          </a:p>
          <a:p>
            <a:endParaRPr lang="en-US" sz="900" b="1"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Datastore - </a:t>
            </a:r>
            <a:r>
              <a:rPr lang="en-US" sz="900" kern="1200" dirty="0" smtClean="0">
                <a:solidFill>
                  <a:schemeClr val="tx1"/>
                </a:solidFill>
                <a:effectLst/>
                <a:latin typeface="Segoe" pitchFamily="34" charset="0"/>
                <a:ea typeface="+mn-ea"/>
                <a:cs typeface="+mn-cs"/>
              </a:rPr>
              <a:t>Microsoft SQL Server database where configuration information, policies, and logs are stored.</a:t>
            </a:r>
            <a:endParaRPr lang="en-GB" sz="900" kern="1200" dirty="0" smtClean="0">
              <a:solidFill>
                <a:schemeClr val="tx1"/>
              </a:solidFill>
              <a:effectLst/>
              <a:latin typeface="Segoe" pitchFamily="34" charset="0"/>
              <a:ea typeface="+mn-ea"/>
              <a:cs typeface="+mn-cs"/>
            </a:endParaRPr>
          </a:p>
          <a:p>
            <a:endParaRPr lang="en-US" sz="900" b="1"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Management Server - </a:t>
            </a:r>
            <a:r>
              <a:rPr lang="en-US" sz="900" kern="1200" dirty="0" smtClean="0">
                <a:solidFill>
                  <a:schemeClr val="tx1"/>
                </a:solidFill>
                <a:effectLst/>
                <a:latin typeface="Segoe" pitchFamily="34" charset="0"/>
                <a:ea typeface="+mn-ea"/>
                <a:cs typeface="+mn-cs"/>
              </a:rPr>
              <a:t>Central manager of clients, action servers, policies, the Policy Testing console, and the self-monitoring functionality. </a:t>
            </a:r>
            <a:endParaRPr lang="en-GB" sz="900" kern="1200" dirty="0" smtClean="0">
              <a:solidFill>
                <a:schemeClr val="tx1"/>
              </a:solidFill>
              <a:effectLst/>
              <a:latin typeface="Segoe" pitchFamily="34" charset="0"/>
              <a:ea typeface="+mn-ea"/>
              <a:cs typeface="+mn-cs"/>
            </a:endParaRPr>
          </a:p>
          <a:p>
            <a:endParaRPr lang="en-US" sz="900" b="1"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Deployment Manager – </a:t>
            </a:r>
            <a:r>
              <a:rPr lang="en-US" sz="900" kern="1200" dirty="0" smtClean="0">
                <a:solidFill>
                  <a:schemeClr val="tx1"/>
                </a:solidFill>
                <a:effectLst/>
                <a:latin typeface="Segoe" pitchFamily="34" charset="0"/>
                <a:ea typeface="+mn-ea"/>
                <a:cs typeface="+mn-cs"/>
              </a:rPr>
              <a:t>Manager for the deployment of Action Servers and Integration packs.</a:t>
            </a:r>
            <a:endParaRPr lang="en-GB" sz="900" kern="1200" dirty="0" smtClean="0">
              <a:solidFill>
                <a:schemeClr val="tx1"/>
              </a:solidFill>
              <a:effectLst/>
              <a:latin typeface="Segoe" pitchFamily="34" charset="0"/>
              <a:ea typeface="+mn-ea"/>
              <a:cs typeface="+mn-cs"/>
            </a:endParaRPr>
          </a:p>
          <a:p>
            <a:endParaRPr lang="en-US" sz="900" b="1"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Operator Console – </a:t>
            </a:r>
            <a:r>
              <a:rPr lang="en-US" sz="900" kern="1200" dirty="0" smtClean="0">
                <a:solidFill>
                  <a:schemeClr val="tx1"/>
                </a:solidFill>
                <a:effectLst/>
                <a:latin typeface="Segoe" pitchFamily="34" charset="0"/>
                <a:ea typeface="+mn-ea"/>
                <a:cs typeface="+mn-cs"/>
              </a:rPr>
              <a:t>Interface to view the policies that are currently running, view their real-time status, and start or stop them from a browser console interface.</a:t>
            </a:r>
            <a:endParaRPr lang="en-GB" sz="900" kern="1200" dirty="0" smtClean="0">
              <a:solidFill>
                <a:schemeClr val="tx1"/>
              </a:solidFill>
              <a:effectLst/>
              <a:latin typeface="Segoe" pitchFamily="34" charset="0"/>
              <a:ea typeface="+mn-ea"/>
              <a:cs typeface="+mn-cs"/>
            </a:endParaRPr>
          </a:p>
          <a:p>
            <a:endParaRPr lang="en-US" sz="900" b="1"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Integration Client – Authoring Interface – </a:t>
            </a:r>
            <a:r>
              <a:rPr lang="en-US" sz="900" kern="1200" dirty="0" smtClean="0">
                <a:solidFill>
                  <a:schemeClr val="tx1"/>
                </a:solidFill>
                <a:effectLst/>
                <a:latin typeface="Segoe" pitchFamily="34" charset="0"/>
                <a:ea typeface="+mn-ea"/>
                <a:cs typeface="+mn-cs"/>
              </a:rPr>
              <a:t>The tool used by designers to create, modify, and deploy policies. </a:t>
            </a:r>
            <a:endParaRPr lang="en-GB" sz="900" kern="1200" dirty="0" smtClean="0">
              <a:solidFill>
                <a:schemeClr val="tx1"/>
              </a:solidFill>
              <a:effectLst/>
              <a:latin typeface="Segoe" pitchFamily="34" charset="0"/>
              <a:ea typeface="+mn-ea"/>
              <a:cs typeface="+mn-cs"/>
            </a:endParaRPr>
          </a:p>
          <a:p>
            <a:endParaRPr lang="en-US" sz="900" b="1"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QIK Software Development Kit (SDK) – </a:t>
            </a:r>
            <a:r>
              <a:rPr lang="en-US" sz="900" kern="1200" dirty="0" smtClean="0">
                <a:solidFill>
                  <a:schemeClr val="tx1"/>
                </a:solidFill>
                <a:effectLst/>
                <a:latin typeface="Segoe" pitchFamily="34" charset="0"/>
                <a:ea typeface="+mn-ea"/>
                <a:cs typeface="+mn-cs"/>
              </a:rPr>
              <a:t>Set of APIs to develop custom integration packs and programmatically interface with System Center Opalis.</a:t>
            </a:r>
            <a:endParaRPr lang="en-GB" sz="900" kern="1200" dirty="0" smtClean="0">
              <a:solidFill>
                <a:schemeClr val="tx1"/>
              </a:solidFill>
              <a:effectLst/>
              <a:latin typeface="Segoe" pitchFamily="34" charset="0"/>
              <a:ea typeface="+mn-ea"/>
              <a:cs typeface="+mn-cs"/>
            </a:endParaRPr>
          </a:p>
          <a:p>
            <a:endParaRPr lang="en-US" sz="900" b="1" kern="1200" dirty="0" smtClean="0">
              <a:solidFill>
                <a:schemeClr val="tx1"/>
              </a:solidFill>
              <a:effectLst/>
              <a:latin typeface="Segoe" pitchFamily="34" charset="0"/>
              <a:ea typeface="+mn-ea"/>
              <a:cs typeface="+mn-cs"/>
            </a:endParaRPr>
          </a:p>
          <a:p>
            <a:r>
              <a:rPr lang="en-US" sz="900" b="1" kern="1200" dirty="0" smtClean="0">
                <a:solidFill>
                  <a:schemeClr val="tx1"/>
                </a:solidFill>
                <a:effectLst/>
                <a:latin typeface="Segoe" pitchFamily="34" charset="0"/>
                <a:ea typeface="+mn-ea"/>
                <a:cs typeface="+mn-cs"/>
              </a:rPr>
              <a:t>Integration Packs – </a:t>
            </a:r>
            <a:r>
              <a:rPr lang="en-US" sz="900" kern="1200" dirty="0" smtClean="0">
                <a:solidFill>
                  <a:schemeClr val="tx1"/>
                </a:solidFill>
                <a:effectLst/>
                <a:latin typeface="Segoe" pitchFamily="34" charset="0"/>
                <a:ea typeface="+mn-ea"/>
                <a:cs typeface="+mn-cs"/>
              </a:rPr>
              <a:t>The communication interfaces between the Opalis workflow engine and application.</a:t>
            </a:r>
            <a:endParaRPr lang="en-US" dirty="0" smtClean="0"/>
          </a:p>
          <a:p>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10</a:t>
            </a:fld>
            <a:endParaRPr lang="en-US" dirty="0">
              <a:latin typeface="Segoe" pitchFamily="34" charset="0"/>
            </a:endParaRPr>
          </a:p>
        </p:txBody>
      </p:sp>
    </p:spTree>
    <p:extLst>
      <p:ext uri="{BB962C8B-B14F-4D97-AF65-F5344CB8AC3E}">
        <p14:creationId xmlns:p14="http://schemas.microsoft.com/office/powerpoint/2010/main" val="138314382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30250" y="4344990"/>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2" name="Picture 11" descr="Title_bar_dark_BLUE_3.png"/>
          <p:cNvPicPr>
            <a:picLocks noChangeAspect="1"/>
          </p:cNvPicPr>
          <p:nvPr userDrawn="1"/>
        </p:nvPicPr>
        <p:blipFill>
          <a:blip r:embed="rId2"/>
          <a:stretch>
            <a:fillRect/>
          </a:stretch>
        </p:blipFill>
        <p:spPr>
          <a:xfrm>
            <a:off x="730250" y="4117089"/>
            <a:ext cx="8439150" cy="123825"/>
          </a:xfrm>
          <a:prstGeom prst="rect">
            <a:avLst/>
          </a:prstGeom>
        </p:spPr>
      </p:pic>
      <p:sp>
        <p:nvSpPr>
          <p:cNvPr id="7" name="Title 6"/>
          <p:cNvSpPr>
            <a:spLocks noGrp="1"/>
          </p:cNvSpPr>
          <p:nvPr>
            <p:ph type="title"/>
          </p:nvPr>
        </p:nvSpPr>
        <p:spPr>
          <a:xfrm>
            <a:off x="838200" y="1676400"/>
            <a:ext cx="7391400" cy="1661993"/>
          </a:xfrm>
        </p:spPr>
        <p:txBody>
          <a:bodyPr/>
          <a:lstStyle>
            <a:lvl1pPr>
              <a:defRPr sz="6000"/>
            </a:lvl1pPr>
          </a:lstStyle>
          <a:p>
            <a:r>
              <a:rPr lang="en-US" dirty="0" smtClean="0"/>
              <a:t>Click to edit Master title style</a:t>
            </a:r>
            <a:endParaRPr lang="en-US" dirty="0"/>
          </a:p>
        </p:txBody>
      </p:sp>
      <p:grpSp>
        <p:nvGrpSpPr>
          <p:cNvPr id="10" name="Group 9"/>
          <p:cNvGrpSpPr/>
          <p:nvPr userDrawn="1"/>
        </p:nvGrpSpPr>
        <p:grpSpPr>
          <a:xfrm>
            <a:off x="0" y="6324600"/>
            <a:ext cx="9144000" cy="533400"/>
            <a:chOff x="0" y="6324600"/>
            <a:chExt cx="9144000" cy="533400"/>
          </a:xfrm>
        </p:grpSpPr>
        <p:sp>
          <p:nvSpPr>
            <p:cNvPr id="9" name="Rectangle 8"/>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8" name="Picture 7"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30250" y="4344990"/>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2" name="Picture 11" descr="Title_bar_dark_BLUE_3.png"/>
          <p:cNvPicPr>
            <a:picLocks noChangeAspect="1"/>
          </p:cNvPicPr>
          <p:nvPr userDrawn="1"/>
        </p:nvPicPr>
        <p:blipFill>
          <a:blip r:embed="rId2"/>
          <a:stretch>
            <a:fillRect/>
          </a:stretch>
        </p:blipFill>
        <p:spPr>
          <a:xfrm>
            <a:off x="730250" y="4117089"/>
            <a:ext cx="8439150" cy="123825"/>
          </a:xfrm>
          <a:prstGeom prst="rect">
            <a:avLst/>
          </a:prstGeom>
        </p:spPr>
      </p:pic>
      <p:sp>
        <p:nvSpPr>
          <p:cNvPr id="7" name="Title 6"/>
          <p:cNvSpPr>
            <a:spLocks noGrp="1"/>
          </p:cNvSpPr>
          <p:nvPr>
            <p:ph type="title"/>
          </p:nvPr>
        </p:nvSpPr>
        <p:spPr/>
        <p:txBody>
          <a:bodyPr/>
          <a:lstStyle/>
          <a:p>
            <a:r>
              <a:rPr lang="en-US" smtClean="0"/>
              <a:t>Click to edit Master title style</a:t>
            </a:r>
            <a:endParaRPr lang="en-US"/>
          </a:p>
        </p:txBody>
      </p:sp>
      <p:grpSp>
        <p:nvGrpSpPr>
          <p:cNvPr id="8" name="Group 7"/>
          <p:cNvGrpSpPr/>
          <p:nvPr userDrawn="1"/>
        </p:nvGrpSpPr>
        <p:grpSpPr>
          <a:xfrm>
            <a:off x="0" y="6324600"/>
            <a:ext cx="9144000" cy="533400"/>
            <a:chOff x="0" y="6324600"/>
            <a:chExt cx="9144000" cy="533400"/>
          </a:xfrm>
        </p:grpSpPr>
        <p:sp>
          <p:nvSpPr>
            <p:cNvPr id="9" name="Rectangle 8"/>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10" name="Picture 9"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30250" y="4344990"/>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2" name="Picture 11" descr="Title_bar_dark_BLUE_3.png"/>
          <p:cNvPicPr>
            <a:picLocks noChangeAspect="1"/>
          </p:cNvPicPr>
          <p:nvPr userDrawn="1"/>
        </p:nvPicPr>
        <p:blipFill>
          <a:blip r:embed="rId2"/>
          <a:stretch>
            <a:fillRect/>
          </a:stretch>
        </p:blipFill>
        <p:spPr>
          <a:xfrm>
            <a:off x="730250" y="4117089"/>
            <a:ext cx="8439150" cy="123825"/>
          </a:xfrm>
          <a:prstGeom prst="rect">
            <a:avLst/>
          </a:prstGeom>
        </p:spPr>
      </p:pic>
      <p:sp>
        <p:nvSpPr>
          <p:cNvPr id="7" name="Title 6"/>
          <p:cNvSpPr>
            <a:spLocks noGrp="1"/>
          </p:cNvSpPr>
          <p:nvPr>
            <p:ph type="title"/>
          </p:nvPr>
        </p:nvSpPr>
        <p:spPr>
          <a:xfrm>
            <a:off x="457200" y="2133600"/>
            <a:ext cx="8382000" cy="666385"/>
          </a:xfrm>
        </p:spPr>
        <p:txBody>
          <a:bodyPr/>
          <a:lstStyle/>
          <a:p>
            <a:r>
              <a:rPr lang="en-US" smtClean="0"/>
              <a:t>Click to edit Master title style</a:t>
            </a:r>
            <a:endParaRPr lang="en-US"/>
          </a:p>
        </p:txBody>
      </p:sp>
      <p:grpSp>
        <p:nvGrpSpPr>
          <p:cNvPr id="8" name="Group 7"/>
          <p:cNvGrpSpPr/>
          <p:nvPr userDrawn="1"/>
        </p:nvGrpSpPr>
        <p:grpSpPr>
          <a:xfrm>
            <a:off x="0" y="6324600"/>
            <a:ext cx="9144000" cy="533400"/>
            <a:chOff x="0" y="6324600"/>
            <a:chExt cx="9144000" cy="533400"/>
          </a:xfrm>
        </p:grpSpPr>
        <p:sp>
          <p:nvSpPr>
            <p:cNvPr id="9" name="Rectangle 8"/>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10" name="Picture 9"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8200" y="1905000"/>
            <a:ext cx="7043208" cy="1523494"/>
          </a:xfrm>
        </p:spPr>
        <p:txBody>
          <a:bodyPr anchor="t" anchorCtr="0">
            <a:noAutofit/>
          </a:bodyPr>
          <a:lstStyle>
            <a:lvl1pPr algn="l" defTabSz="914363" rtl="0" eaLnBrk="1" latinLnBrk="0" hangingPunct="1">
              <a:lnSpc>
                <a:spcPct val="90000"/>
              </a:lnSpc>
              <a:spcBef>
                <a:spcPct val="0"/>
              </a:spcBef>
              <a:buNone/>
              <a:defRPr lang="en-US" sz="5400" b="0" kern="1200" cap="none" spc="-150" dirty="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838200" y="4343412"/>
            <a:ext cx="3429000" cy="461665"/>
          </a:xfrm>
        </p:spPr>
        <p:txBody>
          <a:bodyPr>
            <a:noAutofit/>
          </a:bodyPr>
          <a:lstStyle>
            <a:lvl1pPr marL="0" indent="0" algn="l" defTabSz="914363" rtl="0" eaLnBrk="1" latinLnBrk="0" hangingPunct="1">
              <a:lnSpc>
                <a:spcPct val="90000"/>
              </a:lnSpc>
              <a:spcBef>
                <a:spcPts val="0"/>
              </a:spcBef>
              <a:buSzPct val="85000"/>
              <a:buFontTx/>
              <a:buNone/>
              <a:defRPr lang="en-US" sz="3200" kern="1200" dirty="0">
                <a:gradFill>
                  <a:gsLst>
                    <a:gs pos="0">
                      <a:schemeClr val="accent1">
                        <a:lumMod val="40000"/>
                        <a:lumOff val="60000"/>
                      </a:schemeClr>
                    </a:gs>
                    <a:gs pos="86000">
                      <a:schemeClr val="accent1">
                        <a:lumMod val="40000"/>
                        <a:lumOff val="60000"/>
                      </a:schemeClr>
                    </a:gs>
                  </a:gsLst>
                  <a:lin ang="5400000" scaled="0"/>
                </a:gra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grpSp>
        <p:nvGrpSpPr>
          <p:cNvPr id="4" name="Group 3"/>
          <p:cNvGrpSpPr/>
          <p:nvPr userDrawn="1"/>
        </p:nvGrpSpPr>
        <p:grpSpPr>
          <a:xfrm>
            <a:off x="0" y="6324600"/>
            <a:ext cx="9144000" cy="533400"/>
            <a:chOff x="0" y="6324600"/>
            <a:chExt cx="9144000" cy="533400"/>
          </a:xfrm>
        </p:grpSpPr>
        <p:sp>
          <p:nvSpPr>
            <p:cNvPr id="5" name="Rectangle 4"/>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6" name="Picture 5"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2"/>
            <a:ext cx="8382000" cy="666385"/>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1000" y="1447800"/>
            <a:ext cx="8382000"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47800"/>
            <a:ext cx="8382000"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1" y="1447806"/>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47806"/>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1" y="1447805"/>
            <a:ext cx="4114800"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1" y="2272661"/>
            <a:ext cx="4114800" cy="1855893"/>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7" y="1447805"/>
            <a:ext cx="4117019"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272661"/>
            <a:ext cx="4117974" cy="1855893"/>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30250" y="4344990"/>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2" name="Picture 11" descr="Title_bar_dark_BLUE_3.png"/>
          <p:cNvPicPr>
            <a:picLocks noChangeAspect="1"/>
          </p:cNvPicPr>
          <p:nvPr userDrawn="1"/>
        </p:nvPicPr>
        <p:blipFill>
          <a:blip r:embed="rId2"/>
          <a:stretch>
            <a:fillRect/>
          </a:stretch>
        </p:blipFill>
        <p:spPr>
          <a:xfrm>
            <a:off x="730250" y="4117089"/>
            <a:ext cx="8439150" cy="123825"/>
          </a:xfrm>
          <a:prstGeom prst="rect">
            <a:avLst/>
          </a:prstGeom>
        </p:spPr>
      </p:pic>
      <p:sp>
        <p:nvSpPr>
          <p:cNvPr id="7" name="Title 6"/>
          <p:cNvSpPr>
            <a:spLocks noGrp="1"/>
          </p:cNvSpPr>
          <p:nvPr>
            <p:ph type="title"/>
          </p:nvPr>
        </p:nvSpPr>
        <p:spPr/>
        <p:txBody>
          <a:bodyPr/>
          <a:lstStyle/>
          <a:p>
            <a:r>
              <a:rPr lang="en-US" smtClean="0"/>
              <a:t>Click to edit Master title style</a:t>
            </a:r>
            <a:endParaRPr lang="en-US"/>
          </a:p>
        </p:txBody>
      </p:sp>
      <p:grpSp>
        <p:nvGrpSpPr>
          <p:cNvPr id="8" name="Group 7"/>
          <p:cNvGrpSpPr/>
          <p:nvPr userDrawn="1"/>
        </p:nvGrpSpPr>
        <p:grpSpPr>
          <a:xfrm>
            <a:off x="0" y="6324600"/>
            <a:ext cx="9144000" cy="533400"/>
            <a:chOff x="0" y="6324600"/>
            <a:chExt cx="9144000" cy="533400"/>
          </a:xfrm>
        </p:grpSpPr>
        <p:sp>
          <p:nvSpPr>
            <p:cNvPr id="9" name="Rectangle 8"/>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10" name="Picture 9"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28610"/>
            <a:ext cx="8382000" cy="666385"/>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8382000"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860" r:id="rId1"/>
    <p:sldLayoutId id="2147483768" r:id="rId2"/>
    <p:sldLayoutId id="2147483769" r:id="rId3"/>
    <p:sldLayoutId id="2147483770" r:id="rId4"/>
    <p:sldLayoutId id="2147483771" r:id="rId5"/>
    <p:sldLayoutId id="2147483772" r:id="rId6"/>
    <p:sldLayoutId id="2147483773" r:id="rId7"/>
    <p:sldLayoutId id="2147483774" r:id="rId8"/>
    <p:sldLayoutId id="2147483859" r:id="rId9"/>
    <p:sldLayoutId id="2147483900" r:id="rId10"/>
    <p:sldLayoutId id="2147483902" r:id="rId11"/>
  </p:sldLayoutIdLst>
  <p:transition>
    <p:fade/>
  </p:transition>
  <p:hf sldNum="0" hdr="0" ftr="0" dt="0"/>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85000"/>
        <a:buFontTx/>
        <a:buBlip>
          <a:blip r:embed="rId14"/>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5000"/>
        <a:buFontTx/>
        <a:buBlip>
          <a:blip r:embed="rId14"/>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5000"/>
        <a:buFontTx/>
        <a:buBlip>
          <a:blip r:embed="rId14"/>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5000"/>
        <a:buFontTx/>
        <a:buBlip>
          <a:blip r:embed="rId14"/>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5000"/>
        <a:buFontTx/>
        <a:buBlip>
          <a:blip r:embed="rId1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emf"/><Relationship Id="rId7" Type="http://schemas.openxmlformats.org/officeDocument/2006/relationships/image" Target="../media/image21.png"/><Relationship Id="rId12"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emf"/><Relationship Id="rId9"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33.png"/></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3.xml"/><Relationship Id="rId1" Type="http://schemas.openxmlformats.org/officeDocument/2006/relationships/slideLayout" Target="../slideLayouts/slideLayout4.xml"/><Relationship Id="rId5" Type="http://schemas.openxmlformats.org/officeDocument/2006/relationships/image" Target="../media/image37.png"/><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4.xml"/><Relationship Id="rId1" Type="http://schemas.openxmlformats.org/officeDocument/2006/relationships/slideLayout" Target="../slideLayouts/slideLayout4.xml"/><Relationship Id="rId5" Type="http://schemas.openxmlformats.org/officeDocument/2006/relationships/image" Target="../media/image40.png"/><Relationship Id="rId4" Type="http://schemas.openxmlformats.org/officeDocument/2006/relationships/image" Target="../media/image39.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image" Target="../media/image43.png"/></Relationships>
</file>

<file path=ppt/slides/_rels/slide3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8.xml"/><Relationship Id="rId1" Type="http://schemas.openxmlformats.org/officeDocument/2006/relationships/slideLayout" Target="../slideLayouts/slideLayout4.xml"/><Relationship Id="rId4" Type="http://schemas.openxmlformats.org/officeDocument/2006/relationships/image" Target="../media/image4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9.xml"/><Relationship Id="rId1" Type="http://schemas.openxmlformats.org/officeDocument/2006/relationships/slideLayout" Target="../slideLayouts/slideLayout4.xml"/><Relationship Id="rId4" Type="http://schemas.openxmlformats.org/officeDocument/2006/relationships/image" Target="../media/image50.png"/></Relationships>
</file>

<file path=ppt/slides/_rels/slide4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0.xml"/><Relationship Id="rId1" Type="http://schemas.openxmlformats.org/officeDocument/2006/relationships/slideLayout" Target="../slideLayouts/slideLayout4.xml"/><Relationship Id="rId4" Type="http://schemas.openxmlformats.org/officeDocument/2006/relationships/image" Target="../media/image52.png"/></Relationships>
</file>

<file path=ppt/slides/_rels/slide4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1.xml"/><Relationship Id="rId1" Type="http://schemas.openxmlformats.org/officeDocument/2006/relationships/slideLayout" Target="../slideLayouts/slideLayout4.xml"/><Relationship Id="rId4" Type="http://schemas.openxmlformats.org/officeDocument/2006/relationships/image" Target="../media/image54.png"/></Relationships>
</file>

<file path=ppt/slides/_rels/slide4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3.xml"/><Relationship Id="rId1" Type="http://schemas.openxmlformats.org/officeDocument/2006/relationships/slideLayout" Target="../slideLayouts/slideLayout4.xml"/><Relationship Id="rId4" Type="http://schemas.openxmlformats.org/officeDocument/2006/relationships/image" Target="../media/image57.png"/></Relationships>
</file>

<file path=ppt/slides/_rels/slide4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4.xml"/><Relationship Id="rId1" Type="http://schemas.openxmlformats.org/officeDocument/2006/relationships/slideLayout" Target="../slideLayouts/slideLayout4.xml"/><Relationship Id="rId4" Type="http://schemas.openxmlformats.org/officeDocument/2006/relationships/image" Target="../media/image59.png"/></Relationships>
</file>

<file path=ppt/slides/_rels/slide4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5.xml"/><Relationship Id="rId1" Type="http://schemas.openxmlformats.org/officeDocument/2006/relationships/slideLayout" Target="../slideLayouts/slideLayout4.xml"/><Relationship Id="rId4" Type="http://schemas.openxmlformats.org/officeDocument/2006/relationships/image" Target="../media/image61.png"/></Relationships>
</file>

<file path=ppt/slides/_rels/slide4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6.xml"/><Relationship Id="rId1" Type="http://schemas.openxmlformats.org/officeDocument/2006/relationships/slideLayout" Target="../slideLayouts/slideLayout4.xml"/><Relationship Id="rId4" Type="http://schemas.openxmlformats.org/officeDocument/2006/relationships/image" Target="../media/image63.png"/></Relationships>
</file>

<file path=ppt/slides/_rels/slide4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7.xml"/><Relationship Id="rId1" Type="http://schemas.openxmlformats.org/officeDocument/2006/relationships/slideLayout" Target="../slideLayouts/slideLayout4.xml"/><Relationship Id="rId4" Type="http://schemas.openxmlformats.org/officeDocument/2006/relationships/image" Target="../media/image65.png"/></Relationships>
</file>

<file path=ppt/slides/_rels/slide4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8.xml"/><Relationship Id="rId1" Type="http://schemas.openxmlformats.org/officeDocument/2006/relationships/slideLayout" Target="../slideLayouts/slideLayout4.xml"/><Relationship Id="rId5" Type="http://schemas.openxmlformats.org/officeDocument/2006/relationships/image" Target="../media/image68.png"/><Relationship Id="rId4" Type="http://schemas.openxmlformats.org/officeDocument/2006/relationships/image" Target="../media/image6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9.xml"/><Relationship Id="rId1" Type="http://schemas.openxmlformats.org/officeDocument/2006/relationships/slideLayout" Target="../slideLayouts/slideLayout4.xml"/><Relationship Id="rId4" Type="http://schemas.openxmlformats.org/officeDocument/2006/relationships/image" Target="../media/image70.png"/></Relationships>
</file>

<file path=ppt/slides/_rels/slide5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50.xml"/><Relationship Id="rId1" Type="http://schemas.openxmlformats.org/officeDocument/2006/relationships/slideLayout" Target="../slideLayouts/slideLayout4.xml"/><Relationship Id="rId4" Type="http://schemas.openxmlformats.org/officeDocument/2006/relationships/image" Target="../media/image72.png"/></Relationships>
</file>

<file path=ppt/slides/_rels/slide5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51.xml"/><Relationship Id="rId1" Type="http://schemas.openxmlformats.org/officeDocument/2006/relationships/slideLayout" Target="../slideLayouts/slideLayout4.xml"/><Relationship Id="rId4" Type="http://schemas.openxmlformats.org/officeDocument/2006/relationships/image" Target="../media/image74.png"/></Relationships>
</file>

<file path=ppt/slides/_rels/slide5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52.xml"/><Relationship Id="rId1" Type="http://schemas.openxmlformats.org/officeDocument/2006/relationships/slideLayout" Target="../slideLayouts/slideLayout4.xml"/><Relationship Id="rId4" Type="http://schemas.openxmlformats.org/officeDocument/2006/relationships/image" Target="../media/image76.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56.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6.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hyperlink" Target="http://images.google.co.uk/imgres?imgurl=http://redcanary.mypublicsquare.com/files/redcanary/teching-the-plunge/opalis_logo.jpg&amp;imgrefurl=http://www.redcanary.ca/view/teching-the-plunge&amp;usg=__yZjoeavfb_iA72EWOGGppWOOPkA=&amp;h=65&amp;w=155&amp;sz=31&amp;hl=en&amp;start=1&amp;um=1&amp;tbnid=oFzaDVCRRXBusM:&amp;tbnh=41&amp;tbnw=97&amp;prev=/images?q=opalis+logo&amp;hl=en&amp;rlz=1W1IRFA_en&amp;um=1" TargetMode="External"/><Relationship Id="rId9" Type="http://schemas.openxmlformats.org/officeDocument/2006/relationships/image" Target="../media/image11.png"/><Relationship Id="rId14" Type="http://schemas.openxmlformats.org/officeDocument/2006/relationships/image" Target="../media/image1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9310" y="1915694"/>
            <a:ext cx="7681913" cy="461665"/>
          </a:xfrm>
        </p:spPr>
        <p:txBody>
          <a:bodyPr/>
          <a:lstStyle/>
          <a:p>
            <a:r>
              <a:rPr lang="en-US" sz="2800" dirty="0" smtClean="0">
                <a:solidFill>
                  <a:schemeClr val="tx1"/>
                </a:solidFill>
              </a:rPr>
              <a:t>Course 50374</a:t>
            </a:r>
          </a:p>
          <a:p>
            <a:r>
              <a:rPr lang="en-US" sz="4000" dirty="0" smtClean="0">
                <a:solidFill>
                  <a:schemeClr val="tx1"/>
                </a:solidFill>
              </a:rPr>
              <a:t>Microsoft Virtualization and Management  for the Experienced VMware IT Pro </a:t>
            </a:r>
            <a:endParaRPr lang="en-US" sz="4000"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ed Rectangle 21"/>
          <p:cNvSpPr/>
          <p:nvPr/>
        </p:nvSpPr>
        <p:spPr bwMode="auto">
          <a:xfrm>
            <a:off x="7391400" y="1447800"/>
            <a:ext cx="1524000" cy="4724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2" name="Title 1"/>
          <p:cNvSpPr>
            <a:spLocks noGrp="1"/>
          </p:cNvSpPr>
          <p:nvPr>
            <p:ph type="title"/>
          </p:nvPr>
        </p:nvSpPr>
        <p:spPr/>
        <p:txBody>
          <a:bodyPr/>
          <a:lstStyle/>
          <a:p>
            <a:r>
              <a:rPr lang="en-US" dirty="0" smtClean="0"/>
              <a:t>Opalis Architecture</a:t>
            </a:r>
            <a:endParaRPr lang="en-US" dirty="0"/>
          </a:p>
        </p:txBody>
      </p:sp>
      <p:sp>
        <p:nvSpPr>
          <p:cNvPr id="12" name="Can 11"/>
          <p:cNvSpPr/>
          <p:nvPr/>
        </p:nvSpPr>
        <p:spPr bwMode="auto">
          <a:xfrm>
            <a:off x="152400" y="3369754"/>
            <a:ext cx="1197204" cy="1162087"/>
          </a:xfrm>
          <a:prstGeom prst="can">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tx1"/>
                </a:solidFill>
              </a:rPr>
              <a:t>Database Store</a:t>
            </a:r>
          </a:p>
        </p:txBody>
      </p:sp>
      <p:sp>
        <p:nvSpPr>
          <p:cNvPr id="13" name="Rounded Rectangle 12"/>
          <p:cNvSpPr/>
          <p:nvPr/>
        </p:nvSpPr>
        <p:spPr bwMode="auto">
          <a:xfrm>
            <a:off x="1605699" y="3098968"/>
            <a:ext cx="1828800" cy="650449"/>
          </a:xfrm>
          <a:prstGeom prst="round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tx1"/>
                </a:solidFill>
              </a:rPr>
              <a:t>Deployment Manager</a:t>
            </a:r>
          </a:p>
        </p:txBody>
      </p:sp>
      <p:sp>
        <p:nvSpPr>
          <p:cNvPr id="14" name="Rounded Rectangle 13"/>
          <p:cNvSpPr/>
          <p:nvPr/>
        </p:nvSpPr>
        <p:spPr bwMode="auto">
          <a:xfrm>
            <a:off x="1617483" y="3886200"/>
            <a:ext cx="1828800" cy="650449"/>
          </a:xfrm>
          <a:prstGeom prst="round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tx1"/>
                </a:solidFill>
              </a:rPr>
              <a:t>Operator Console</a:t>
            </a:r>
          </a:p>
        </p:txBody>
      </p:sp>
      <p:sp>
        <p:nvSpPr>
          <p:cNvPr id="15" name="Rounded Rectangle 14"/>
          <p:cNvSpPr/>
          <p:nvPr/>
        </p:nvSpPr>
        <p:spPr bwMode="auto">
          <a:xfrm>
            <a:off x="1600200" y="4674030"/>
            <a:ext cx="1828800" cy="650449"/>
          </a:xfrm>
          <a:prstGeom prst="round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tx1"/>
                </a:solidFill>
              </a:rPr>
              <a:t>Integration Client</a:t>
            </a: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6438" y="2450629"/>
            <a:ext cx="687387" cy="96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78838" y="2603029"/>
            <a:ext cx="687387" cy="96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31238" y="2755429"/>
            <a:ext cx="687387" cy="96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TextBox 20"/>
          <p:cNvSpPr txBox="1"/>
          <p:nvPr/>
        </p:nvSpPr>
        <p:spPr>
          <a:xfrm>
            <a:off x="5237240" y="2082741"/>
            <a:ext cx="1627946" cy="307777"/>
          </a:xfrm>
          <a:prstGeom prst="rect">
            <a:avLst/>
          </a:prstGeom>
          <a:noFill/>
        </p:spPr>
        <p:txBody>
          <a:bodyPr wrap="none" lIns="0" tIns="0" rIns="0" bIns="0" rtlCol="0">
            <a:spAutoFit/>
          </a:bodyPr>
          <a:lstStyle/>
          <a:p>
            <a:r>
              <a:rPr lang="en-US" sz="2000" dirty="0" smtClean="0">
                <a:gradFill>
                  <a:gsLst>
                    <a:gs pos="0">
                      <a:schemeClr val="tx1"/>
                    </a:gs>
                    <a:gs pos="86000">
                      <a:schemeClr val="tx1"/>
                    </a:gs>
                  </a:gsLst>
                  <a:lin ang="5400000" scaled="0"/>
                </a:gradFill>
              </a:rPr>
              <a:t>Action Servers</a:t>
            </a:r>
          </a:p>
        </p:txBody>
      </p:sp>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49377" y="2336107"/>
            <a:ext cx="495300" cy="81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01777" y="2488507"/>
            <a:ext cx="495300" cy="81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54177" y="2640907"/>
            <a:ext cx="495300" cy="81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TextBox 29"/>
          <p:cNvSpPr txBox="1"/>
          <p:nvPr/>
        </p:nvSpPr>
        <p:spPr>
          <a:xfrm>
            <a:off x="3684432" y="3434188"/>
            <a:ext cx="1320490" cy="615553"/>
          </a:xfrm>
          <a:prstGeom prst="rect">
            <a:avLst/>
          </a:prstGeom>
          <a:noFill/>
        </p:spPr>
        <p:txBody>
          <a:bodyPr wrap="none" lIns="0" tIns="0" rIns="0" bIns="0" rtlCol="0">
            <a:spAutoFit/>
          </a:bodyPr>
          <a:lstStyle/>
          <a:p>
            <a:r>
              <a:rPr lang="en-US" sz="2000" dirty="0" smtClean="0">
                <a:gradFill>
                  <a:gsLst>
                    <a:gs pos="0">
                      <a:schemeClr val="tx1"/>
                    </a:gs>
                    <a:gs pos="86000">
                      <a:schemeClr val="tx1"/>
                    </a:gs>
                  </a:gsLst>
                  <a:lin ang="5400000" scaled="0"/>
                </a:gradFill>
              </a:rPr>
              <a:t>Integration </a:t>
            </a:r>
          </a:p>
          <a:p>
            <a:pPr algn="ctr"/>
            <a:r>
              <a:rPr lang="en-US" sz="2000" dirty="0" smtClean="0">
                <a:gradFill>
                  <a:gsLst>
                    <a:gs pos="0">
                      <a:schemeClr val="tx1"/>
                    </a:gs>
                    <a:gs pos="86000">
                      <a:schemeClr val="tx1"/>
                    </a:gs>
                  </a:gsLst>
                  <a:lin ang="5400000" scaled="0"/>
                </a:gradFill>
              </a:rPr>
              <a:t>Packs</a:t>
            </a:r>
          </a:p>
        </p:txBody>
      </p:sp>
      <p:cxnSp>
        <p:nvCxnSpPr>
          <p:cNvPr id="31" name="Straight Arrow Connector 30"/>
          <p:cNvCxnSpPr/>
          <p:nvPr/>
        </p:nvCxnSpPr>
        <p:spPr>
          <a:xfrm>
            <a:off x="6416192" y="3098968"/>
            <a:ext cx="975208" cy="207102"/>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33" name="Rounded Rectangle 32"/>
          <p:cNvSpPr>
            <a:spLocks noChangeAspect="1"/>
          </p:cNvSpPr>
          <p:nvPr/>
        </p:nvSpPr>
        <p:spPr bwMode="auto">
          <a:xfrm>
            <a:off x="7561168" y="5343049"/>
            <a:ext cx="1163420" cy="501868"/>
          </a:xfrm>
          <a:prstGeom prst="roundRect">
            <a:avLst/>
          </a:prstGeom>
          <a:ln/>
        </p:spPr>
        <p:style>
          <a:lnRef idx="0">
            <a:schemeClr val="accent2"/>
          </a:lnRef>
          <a:fillRef idx="3">
            <a:schemeClr val="accent2"/>
          </a:fillRef>
          <a:effectRef idx="3">
            <a:schemeClr val="accent2"/>
          </a:effectRef>
          <a:fontRef idx="minor">
            <a:schemeClr val="lt1"/>
          </a:fontRef>
        </p:style>
        <p:txBody>
          <a:bodyPr lIns="121899" tIns="60949" rIns="121899" bIns="60949" anchor="ctr"/>
          <a:lstStyle/>
          <a:p>
            <a:pPr algn="ctr">
              <a:defRPr/>
            </a:pPr>
            <a:r>
              <a:rPr lang="en-US" sz="900" dirty="0">
                <a:solidFill>
                  <a:srgbClr val="000000"/>
                </a:solidFill>
                <a:latin typeface="Calibri" pitchFamily="34" charset="0"/>
              </a:rPr>
              <a:t>3</a:t>
            </a:r>
            <a:r>
              <a:rPr lang="en-US" sz="900" baseline="30000" dirty="0">
                <a:solidFill>
                  <a:srgbClr val="000000"/>
                </a:solidFill>
                <a:latin typeface="Calibri" pitchFamily="34" charset="0"/>
              </a:rPr>
              <a:t>rd</a:t>
            </a:r>
            <a:r>
              <a:rPr lang="en-US" sz="900" dirty="0">
                <a:solidFill>
                  <a:srgbClr val="000000"/>
                </a:solidFill>
                <a:latin typeface="Calibri" pitchFamily="34" charset="0"/>
              </a:rPr>
              <a:t> Party Tools – 27 Available IPs</a:t>
            </a:r>
          </a:p>
        </p:txBody>
      </p:sp>
      <p:pic>
        <p:nvPicPr>
          <p:cNvPr id="34" name="Picture 3" descr="\\cpzaw-pro-10\MYDocs2\adhall\Logos\System Center\SysCnt-VMM08R2_h_rgb.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08352" y="2064959"/>
            <a:ext cx="1205679" cy="325559"/>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4" descr="\\cpzaw-pro-10\MYDocs2\adhall\Logos\System Center\SysCnt-ConfigMgr07R2_h_rgb.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520684" y="1649201"/>
            <a:ext cx="1151999" cy="328851"/>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5" descr="\\cpzaw-pro-10\MYDocs2\adhall\Logos\System Center\SysCnt-DPM2010_h_rgb.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512495" y="2428583"/>
            <a:ext cx="1263589" cy="368335"/>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6" descr="\\cpzaw-pro-10\MYDocs2\adhall\Logos\System Center\SysCnt-OprtnsMgr07R2_h_rgb.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520543" y="2855687"/>
            <a:ext cx="1122240" cy="347631"/>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7" descr="\\cpzaw-pro-10\MYDocs2\adhall\Logos\System Center\SysCnt-ServiceMgr10_h_rgb.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508352" y="3339536"/>
            <a:ext cx="962932" cy="371781"/>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8" descr="\\cpzaw-pro-10\MYDocs2\adhall\Logos\ExchangeSvr2010_h_rgb_r.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526639" y="4421395"/>
            <a:ext cx="1289050" cy="277775"/>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9" descr="\\cpzaw-pro-10\MYDocs2\adhall\Logos\WS08R2-ActiveDir_h_rgb_r.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501431" y="3992559"/>
            <a:ext cx="1274652" cy="347383"/>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1" descr="\\cpzaw-pro-10\MYDocs2\adhall\Logos\SQL08r2_h_rgb_r.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526640" y="4898298"/>
            <a:ext cx="1144217" cy="282811"/>
          </a:xfrm>
          <a:prstGeom prst="rect">
            <a:avLst/>
          </a:prstGeom>
          <a:noFill/>
          <a:extLst>
            <a:ext uri="{909E8E84-426E-40DD-AFC4-6F175D3DCCD1}">
              <a14:hiddenFill xmlns:a14="http://schemas.microsoft.com/office/drawing/2010/main">
                <a:solidFill>
                  <a:srgbClr val="FFFFFF"/>
                </a:solidFill>
              </a14:hiddenFill>
            </a:ext>
          </a:extLst>
        </p:spPr>
      </p:pic>
      <p:sp>
        <p:nvSpPr>
          <p:cNvPr id="44" name="Rounded Rectangle 43"/>
          <p:cNvSpPr/>
          <p:nvPr/>
        </p:nvSpPr>
        <p:spPr bwMode="auto">
          <a:xfrm>
            <a:off x="1219200" y="5562600"/>
            <a:ext cx="2628900" cy="650449"/>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bg1"/>
                </a:solidFill>
              </a:rPr>
              <a:t>Quick Integration Kit SDK</a:t>
            </a:r>
          </a:p>
        </p:txBody>
      </p:sp>
      <p:cxnSp>
        <p:nvCxnSpPr>
          <p:cNvPr id="45" name="Straight Arrow Connector 44"/>
          <p:cNvCxnSpPr/>
          <p:nvPr/>
        </p:nvCxnSpPr>
        <p:spPr>
          <a:xfrm>
            <a:off x="3684432" y="5887824"/>
            <a:ext cx="812645" cy="1"/>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48" name="Rounded Rectangle 47"/>
          <p:cNvSpPr/>
          <p:nvPr/>
        </p:nvSpPr>
        <p:spPr bwMode="auto">
          <a:xfrm>
            <a:off x="1619250" y="2315683"/>
            <a:ext cx="1828800" cy="650449"/>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tx1"/>
                </a:solidFill>
              </a:rPr>
              <a:t>Management Server</a:t>
            </a:r>
          </a:p>
        </p:txBody>
      </p:sp>
      <p:grpSp>
        <p:nvGrpSpPr>
          <p:cNvPr id="1025" name="Group 1024"/>
          <p:cNvGrpSpPr/>
          <p:nvPr/>
        </p:nvGrpSpPr>
        <p:grpSpPr>
          <a:xfrm>
            <a:off x="6282985" y="3489309"/>
            <a:ext cx="769698" cy="365271"/>
            <a:chOff x="990600" y="1295400"/>
            <a:chExt cx="1147762" cy="506201"/>
          </a:xfrm>
        </p:grpSpPr>
        <p:sp>
          <p:nvSpPr>
            <p:cNvPr id="43" name="Rectangle 42"/>
            <p:cNvSpPr/>
            <p:nvPr/>
          </p:nvSpPr>
          <p:spPr bwMode="auto">
            <a:xfrm>
              <a:off x="990600" y="1295400"/>
              <a:ext cx="152400" cy="152400"/>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51" name="Rectangle 50"/>
            <p:cNvSpPr/>
            <p:nvPr/>
          </p:nvSpPr>
          <p:spPr bwMode="auto">
            <a:xfrm>
              <a:off x="1490662" y="1295400"/>
              <a:ext cx="152400" cy="152400"/>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52" name="Rectangle 51"/>
            <p:cNvSpPr/>
            <p:nvPr/>
          </p:nvSpPr>
          <p:spPr bwMode="auto">
            <a:xfrm>
              <a:off x="1985962" y="1295400"/>
              <a:ext cx="152400" cy="152400"/>
            </a:xfrm>
            <a:prstGeom prst="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53" name="Rectangle 52"/>
            <p:cNvSpPr/>
            <p:nvPr/>
          </p:nvSpPr>
          <p:spPr bwMode="auto">
            <a:xfrm>
              <a:off x="1490662" y="1649201"/>
              <a:ext cx="152400" cy="152400"/>
            </a:xfrm>
            <a:prstGeom prst="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54" name="Rectangle 53"/>
            <p:cNvSpPr/>
            <p:nvPr/>
          </p:nvSpPr>
          <p:spPr bwMode="auto">
            <a:xfrm>
              <a:off x="1985962" y="1649201"/>
              <a:ext cx="152400" cy="152400"/>
            </a:xfrm>
            <a:prstGeom prst="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cxnSp>
          <p:nvCxnSpPr>
            <p:cNvPr id="55" name="Straight Arrow Connector 54"/>
            <p:cNvCxnSpPr/>
            <p:nvPr/>
          </p:nvCxnSpPr>
          <p:spPr>
            <a:xfrm>
              <a:off x="1176341" y="1371600"/>
              <a:ext cx="285112" cy="0"/>
            </a:xfrm>
            <a:prstGeom prst="straightConnector1">
              <a:avLst/>
            </a:prstGeom>
            <a:ln w="28575">
              <a:tailEnd type="arrow"/>
            </a:ln>
          </p:spPr>
          <p:style>
            <a:lnRef idx="2">
              <a:schemeClr val="accent2"/>
            </a:lnRef>
            <a:fillRef idx="0">
              <a:schemeClr val="accent2"/>
            </a:fillRef>
            <a:effectRef idx="1">
              <a:schemeClr val="accent2"/>
            </a:effectRef>
            <a:fontRef idx="minor">
              <a:schemeClr val="tx1"/>
            </a:fontRef>
          </p:style>
        </p:cxnSp>
        <p:cxnSp>
          <p:nvCxnSpPr>
            <p:cNvPr id="57" name="Straight Arrow Connector 56"/>
            <p:cNvCxnSpPr/>
            <p:nvPr/>
          </p:nvCxnSpPr>
          <p:spPr>
            <a:xfrm>
              <a:off x="1686980" y="1371600"/>
              <a:ext cx="285112" cy="0"/>
            </a:xfrm>
            <a:prstGeom prst="straightConnector1">
              <a:avLst/>
            </a:prstGeom>
            <a:ln w="28575">
              <a:tailEnd type="arrow"/>
            </a:ln>
          </p:spPr>
          <p:style>
            <a:lnRef idx="2">
              <a:schemeClr val="accent2"/>
            </a:lnRef>
            <a:fillRef idx="0">
              <a:schemeClr val="accent2"/>
            </a:fillRef>
            <a:effectRef idx="1">
              <a:schemeClr val="accent2"/>
            </a:effectRef>
            <a:fontRef idx="minor">
              <a:schemeClr val="tx1"/>
            </a:fontRef>
          </p:style>
        </p:cxnSp>
        <p:cxnSp>
          <p:nvCxnSpPr>
            <p:cNvPr id="58" name="Elbow Connector 57"/>
            <p:cNvCxnSpPr/>
            <p:nvPr/>
          </p:nvCxnSpPr>
          <p:spPr>
            <a:xfrm>
              <a:off x="1066800" y="1524000"/>
              <a:ext cx="381000" cy="201401"/>
            </a:xfrm>
            <a:prstGeom prst="bentConnector3">
              <a:avLst>
                <a:gd name="adj1" fmla="val 0"/>
              </a:avLst>
            </a:prstGeom>
            <a:ln w="28575">
              <a:tailEnd type="arrow"/>
            </a:ln>
          </p:spPr>
          <p:style>
            <a:lnRef idx="2">
              <a:schemeClr val="accent2"/>
            </a:lnRef>
            <a:fillRef idx="0">
              <a:schemeClr val="accent2"/>
            </a:fillRef>
            <a:effectRef idx="1">
              <a:schemeClr val="accent2"/>
            </a:effectRef>
            <a:fontRef idx="minor">
              <a:schemeClr val="tx1"/>
            </a:fontRef>
          </p:style>
        </p:cxnSp>
        <p:cxnSp>
          <p:nvCxnSpPr>
            <p:cNvPr id="69" name="Straight Arrow Connector 68"/>
            <p:cNvCxnSpPr/>
            <p:nvPr/>
          </p:nvCxnSpPr>
          <p:spPr>
            <a:xfrm>
              <a:off x="1686980" y="1725401"/>
              <a:ext cx="285112" cy="0"/>
            </a:xfrm>
            <a:prstGeom prst="straightConnector1">
              <a:avLst/>
            </a:prstGeom>
            <a:ln w="28575">
              <a:tailEnd type="arrow"/>
            </a:ln>
          </p:spPr>
          <p:style>
            <a:lnRef idx="2">
              <a:schemeClr val="accent2"/>
            </a:lnRef>
            <a:fillRef idx="0">
              <a:schemeClr val="accent2"/>
            </a:fillRef>
            <a:effectRef idx="1">
              <a:schemeClr val="accent2"/>
            </a:effectRef>
            <a:fontRef idx="minor">
              <a:schemeClr val="tx1"/>
            </a:fontRef>
          </p:style>
        </p:cxnSp>
      </p:grpSp>
      <p:sp>
        <p:nvSpPr>
          <p:cNvPr id="71" name="TextBox 70"/>
          <p:cNvSpPr txBox="1"/>
          <p:nvPr/>
        </p:nvSpPr>
        <p:spPr>
          <a:xfrm>
            <a:off x="6305068" y="3922440"/>
            <a:ext cx="835293" cy="307777"/>
          </a:xfrm>
          <a:prstGeom prst="rect">
            <a:avLst/>
          </a:prstGeom>
          <a:noFill/>
        </p:spPr>
        <p:txBody>
          <a:bodyPr wrap="none" lIns="0" tIns="0" rIns="0" bIns="0" rtlCol="0">
            <a:spAutoFit/>
          </a:bodyPr>
          <a:lstStyle/>
          <a:p>
            <a:r>
              <a:rPr lang="en-US" sz="2000" dirty="0" smtClean="0">
                <a:gradFill>
                  <a:gsLst>
                    <a:gs pos="0">
                      <a:schemeClr val="tx1"/>
                    </a:gs>
                    <a:gs pos="86000">
                      <a:schemeClr val="tx1"/>
                    </a:gs>
                  </a:gsLst>
                  <a:lin ang="5400000" scaled="0"/>
                </a:gradFill>
              </a:rPr>
              <a:t>Policies</a:t>
            </a:r>
          </a:p>
        </p:txBody>
      </p:sp>
      <p:cxnSp>
        <p:nvCxnSpPr>
          <p:cNvPr id="17" name="Straight Arrow Connector 16"/>
          <p:cNvCxnSpPr/>
          <p:nvPr/>
        </p:nvCxnSpPr>
        <p:spPr>
          <a:xfrm>
            <a:off x="3276600" y="2640907"/>
            <a:ext cx="571500" cy="114522"/>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pic>
        <p:nvPicPr>
          <p:cNvPr id="9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13340" y="5479043"/>
            <a:ext cx="495300" cy="81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92" name="Straight Arrow Connector 91"/>
          <p:cNvCxnSpPr/>
          <p:nvPr/>
        </p:nvCxnSpPr>
        <p:spPr>
          <a:xfrm>
            <a:off x="4665740" y="2874380"/>
            <a:ext cx="571500" cy="114522"/>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grpSp>
        <p:nvGrpSpPr>
          <p:cNvPr id="95" name="Group 94"/>
          <p:cNvGrpSpPr/>
          <p:nvPr/>
        </p:nvGrpSpPr>
        <p:grpSpPr>
          <a:xfrm>
            <a:off x="4248024" y="4688765"/>
            <a:ext cx="769698" cy="365271"/>
            <a:chOff x="990600" y="1295400"/>
            <a:chExt cx="1147762" cy="506201"/>
          </a:xfrm>
        </p:grpSpPr>
        <p:sp>
          <p:nvSpPr>
            <p:cNvPr id="96" name="Rectangle 95"/>
            <p:cNvSpPr/>
            <p:nvPr/>
          </p:nvSpPr>
          <p:spPr bwMode="auto">
            <a:xfrm>
              <a:off x="990600" y="1295400"/>
              <a:ext cx="152400" cy="152400"/>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97" name="Rectangle 96"/>
            <p:cNvSpPr/>
            <p:nvPr/>
          </p:nvSpPr>
          <p:spPr bwMode="auto">
            <a:xfrm>
              <a:off x="1490662" y="1295400"/>
              <a:ext cx="152400" cy="152400"/>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98" name="Rectangle 97"/>
            <p:cNvSpPr/>
            <p:nvPr/>
          </p:nvSpPr>
          <p:spPr bwMode="auto">
            <a:xfrm>
              <a:off x="1985962" y="1295400"/>
              <a:ext cx="152400" cy="152400"/>
            </a:xfrm>
            <a:prstGeom prst="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99" name="Rectangle 98"/>
            <p:cNvSpPr/>
            <p:nvPr/>
          </p:nvSpPr>
          <p:spPr bwMode="auto">
            <a:xfrm>
              <a:off x="1490662" y="1649201"/>
              <a:ext cx="152400" cy="152400"/>
            </a:xfrm>
            <a:prstGeom prst="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00" name="Rectangle 99"/>
            <p:cNvSpPr/>
            <p:nvPr/>
          </p:nvSpPr>
          <p:spPr bwMode="auto">
            <a:xfrm>
              <a:off x="1985962" y="1649201"/>
              <a:ext cx="152400" cy="152400"/>
            </a:xfrm>
            <a:prstGeom prst="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cxnSp>
          <p:nvCxnSpPr>
            <p:cNvPr id="101" name="Straight Arrow Connector 100"/>
            <p:cNvCxnSpPr/>
            <p:nvPr/>
          </p:nvCxnSpPr>
          <p:spPr>
            <a:xfrm>
              <a:off x="1176341" y="1371600"/>
              <a:ext cx="285112" cy="0"/>
            </a:xfrm>
            <a:prstGeom prst="straightConnector1">
              <a:avLst/>
            </a:prstGeom>
            <a:ln w="28575">
              <a:tailEnd type="arrow"/>
            </a:ln>
          </p:spPr>
          <p:style>
            <a:lnRef idx="2">
              <a:schemeClr val="accent2"/>
            </a:lnRef>
            <a:fillRef idx="0">
              <a:schemeClr val="accent2"/>
            </a:fillRef>
            <a:effectRef idx="1">
              <a:schemeClr val="accent2"/>
            </a:effectRef>
            <a:fontRef idx="minor">
              <a:schemeClr val="tx1"/>
            </a:fontRef>
          </p:style>
        </p:cxnSp>
        <p:cxnSp>
          <p:nvCxnSpPr>
            <p:cNvPr id="102" name="Straight Arrow Connector 101"/>
            <p:cNvCxnSpPr/>
            <p:nvPr/>
          </p:nvCxnSpPr>
          <p:spPr>
            <a:xfrm>
              <a:off x="1686980" y="1371600"/>
              <a:ext cx="285112" cy="0"/>
            </a:xfrm>
            <a:prstGeom prst="straightConnector1">
              <a:avLst/>
            </a:prstGeom>
            <a:ln w="28575">
              <a:tailEnd type="arrow"/>
            </a:ln>
          </p:spPr>
          <p:style>
            <a:lnRef idx="2">
              <a:schemeClr val="accent2"/>
            </a:lnRef>
            <a:fillRef idx="0">
              <a:schemeClr val="accent2"/>
            </a:fillRef>
            <a:effectRef idx="1">
              <a:schemeClr val="accent2"/>
            </a:effectRef>
            <a:fontRef idx="minor">
              <a:schemeClr val="tx1"/>
            </a:fontRef>
          </p:style>
        </p:cxnSp>
        <p:cxnSp>
          <p:nvCxnSpPr>
            <p:cNvPr id="103" name="Elbow Connector 102"/>
            <p:cNvCxnSpPr/>
            <p:nvPr/>
          </p:nvCxnSpPr>
          <p:spPr>
            <a:xfrm>
              <a:off x="1066800" y="1524000"/>
              <a:ext cx="381000" cy="201401"/>
            </a:xfrm>
            <a:prstGeom prst="bentConnector3">
              <a:avLst>
                <a:gd name="adj1" fmla="val 0"/>
              </a:avLst>
            </a:prstGeom>
            <a:ln w="28575">
              <a:tailEnd type="arrow"/>
            </a:ln>
          </p:spPr>
          <p:style>
            <a:lnRef idx="2">
              <a:schemeClr val="accent2"/>
            </a:lnRef>
            <a:fillRef idx="0">
              <a:schemeClr val="accent2"/>
            </a:fillRef>
            <a:effectRef idx="1">
              <a:schemeClr val="accent2"/>
            </a:effectRef>
            <a:fontRef idx="minor">
              <a:schemeClr val="tx1"/>
            </a:fontRef>
          </p:style>
        </p:cxnSp>
        <p:cxnSp>
          <p:nvCxnSpPr>
            <p:cNvPr id="104" name="Straight Arrow Connector 103"/>
            <p:cNvCxnSpPr/>
            <p:nvPr/>
          </p:nvCxnSpPr>
          <p:spPr>
            <a:xfrm>
              <a:off x="1686980" y="1725401"/>
              <a:ext cx="285112" cy="0"/>
            </a:xfrm>
            <a:prstGeom prst="straightConnector1">
              <a:avLst/>
            </a:prstGeom>
            <a:ln w="28575">
              <a:tailEnd type="arrow"/>
            </a:ln>
          </p:spPr>
          <p:style>
            <a:lnRef idx="2">
              <a:schemeClr val="accent2"/>
            </a:lnRef>
            <a:fillRef idx="0">
              <a:schemeClr val="accent2"/>
            </a:fillRef>
            <a:effectRef idx="1">
              <a:schemeClr val="accent2"/>
            </a:effectRef>
            <a:fontRef idx="minor">
              <a:schemeClr val="tx1"/>
            </a:fontRef>
          </p:style>
        </p:cxnSp>
      </p:grpSp>
      <p:sp>
        <p:nvSpPr>
          <p:cNvPr id="105" name="TextBox 104"/>
          <p:cNvSpPr txBox="1"/>
          <p:nvPr/>
        </p:nvSpPr>
        <p:spPr>
          <a:xfrm>
            <a:off x="4270107" y="5121896"/>
            <a:ext cx="835293" cy="307777"/>
          </a:xfrm>
          <a:prstGeom prst="rect">
            <a:avLst/>
          </a:prstGeom>
          <a:noFill/>
        </p:spPr>
        <p:txBody>
          <a:bodyPr wrap="none" lIns="0" tIns="0" rIns="0" bIns="0" rtlCol="0">
            <a:spAutoFit/>
          </a:bodyPr>
          <a:lstStyle/>
          <a:p>
            <a:r>
              <a:rPr lang="en-US" sz="2000" dirty="0" smtClean="0">
                <a:gradFill>
                  <a:gsLst>
                    <a:gs pos="0">
                      <a:schemeClr val="tx1"/>
                    </a:gs>
                    <a:gs pos="86000">
                      <a:schemeClr val="tx1"/>
                    </a:gs>
                  </a:gsLst>
                  <a:lin ang="5400000" scaled="0"/>
                </a:gradFill>
              </a:rPr>
              <a:t>Policies</a:t>
            </a:r>
          </a:p>
        </p:txBody>
      </p:sp>
      <p:cxnSp>
        <p:nvCxnSpPr>
          <p:cNvPr id="107" name="Straight Arrow Connector 106"/>
          <p:cNvCxnSpPr/>
          <p:nvPr/>
        </p:nvCxnSpPr>
        <p:spPr>
          <a:xfrm>
            <a:off x="3276600" y="4999254"/>
            <a:ext cx="812645" cy="1"/>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637475378"/>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3701" y="1041400"/>
            <a:ext cx="6477699" cy="553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Getting to know Opalis</a:t>
            </a:r>
            <a:endParaRPr lang="en-US" dirty="0"/>
          </a:p>
        </p:txBody>
      </p:sp>
      <p:sp>
        <p:nvSpPr>
          <p:cNvPr id="7" name="Line Callout 2 6"/>
          <p:cNvSpPr>
            <a:spLocks noChangeAspect="1"/>
          </p:cNvSpPr>
          <p:nvPr/>
        </p:nvSpPr>
        <p:spPr bwMode="auto">
          <a:xfrm flipH="1">
            <a:off x="1078863" y="4699001"/>
            <a:ext cx="1179005" cy="948267"/>
          </a:xfrm>
          <a:prstGeom prst="borderCallout2">
            <a:avLst>
              <a:gd name="adj1" fmla="val -12393"/>
              <a:gd name="adj2" fmla="val 71477"/>
              <a:gd name="adj3" fmla="val -48107"/>
              <a:gd name="adj4" fmla="val 87047"/>
              <a:gd name="adj5" fmla="val -89372"/>
              <a:gd name="adj6" fmla="val 78457"/>
            </a:avLst>
          </a:prstGeom>
          <a:ln w="38100">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pPr>
            <a:r>
              <a:rPr lang="en-US" sz="1100" dirty="0">
                <a:gradFill>
                  <a:gsLst>
                    <a:gs pos="0">
                      <a:srgbClr val="FFFFFF"/>
                    </a:gs>
                    <a:gs pos="100000">
                      <a:srgbClr val="FFFFFF"/>
                    </a:gs>
                  </a:gsLst>
                  <a:lin ang="5400000" scaled="0"/>
                </a:gradFill>
              </a:rPr>
              <a:t>Orchestration workflow Navigation Pane</a:t>
            </a:r>
          </a:p>
        </p:txBody>
      </p:sp>
      <p:sp>
        <p:nvSpPr>
          <p:cNvPr id="8" name="Line Callout 2 7"/>
          <p:cNvSpPr>
            <a:spLocks noChangeAspect="1"/>
          </p:cNvSpPr>
          <p:nvPr/>
        </p:nvSpPr>
        <p:spPr bwMode="auto">
          <a:xfrm flipH="1">
            <a:off x="4723700" y="1045105"/>
            <a:ext cx="1115568" cy="805688"/>
          </a:xfrm>
          <a:prstGeom prst="borderCallout2">
            <a:avLst>
              <a:gd name="adj1" fmla="val 118370"/>
              <a:gd name="adj2" fmla="val 43921"/>
              <a:gd name="adj3" fmla="val 153643"/>
              <a:gd name="adj4" fmla="val 49237"/>
              <a:gd name="adj5" fmla="val 179269"/>
              <a:gd name="adj6" fmla="val 66182"/>
            </a:avLst>
          </a:prstGeom>
          <a:ln w="38100">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pPr>
            <a:r>
              <a:rPr lang="en-US" sz="1100" dirty="0">
                <a:gradFill>
                  <a:gsLst>
                    <a:gs pos="0">
                      <a:srgbClr val="FFFFFF"/>
                    </a:gs>
                    <a:gs pos="100000">
                      <a:srgbClr val="FFFFFF"/>
                    </a:gs>
                  </a:gsLst>
                  <a:lin ang="5400000" scaled="0"/>
                </a:gradFill>
              </a:rPr>
              <a:t>Orchestration Workflow canvas </a:t>
            </a:r>
          </a:p>
        </p:txBody>
      </p:sp>
      <p:sp>
        <p:nvSpPr>
          <p:cNvPr id="9" name="Line Callout 2 8"/>
          <p:cNvSpPr>
            <a:spLocks noChangeAspect="1"/>
          </p:cNvSpPr>
          <p:nvPr/>
        </p:nvSpPr>
        <p:spPr bwMode="auto">
          <a:xfrm flipH="1">
            <a:off x="7607108" y="4016375"/>
            <a:ext cx="1143000" cy="660400"/>
          </a:xfrm>
          <a:prstGeom prst="borderCallout2">
            <a:avLst>
              <a:gd name="adj1" fmla="val 47750"/>
              <a:gd name="adj2" fmla="val 113000"/>
              <a:gd name="adj3" fmla="val 56750"/>
              <a:gd name="adj4" fmla="val 129334"/>
              <a:gd name="adj5" fmla="val 74223"/>
              <a:gd name="adj6" fmla="val 160381"/>
            </a:avLst>
          </a:prstGeom>
          <a:ln w="38100">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pPr>
            <a:r>
              <a:rPr lang="en-US" sz="1100" dirty="0">
                <a:gradFill>
                  <a:gsLst>
                    <a:gs pos="0">
                      <a:srgbClr val="FFFFFF"/>
                    </a:gs>
                    <a:gs pos="100000">
                      <a:srgbClr val="FFFFFF"/>
                    </a:gs>
                  </a:gsLst>
                  <a:lin ang="5400000" scaled="0"/>
                </a:gradFill>
              </a:rPr>
              <a:t>Integration Packs</a:t>
            </a:r>
          </a:p>
        </p:txBody>
      </p:sp>
      <p:sp>
        <p:nvSpPr>
          <p:cNvPr id="10" name="Line Callout 2 9"/>
          <p:cNvSpPr>
            <a:spLocks noChangeAspect="1"/>
          </p:cNvSpPr>
          <p:nvPr/>
        </p:nvSpPr>
        <p:spPr bwMode="auto">
          <a:xfrm flipH="1">
            <a:off x="7569008" y="1591967"/>
            <a:ext cx="914400" cy="517652"/>
          </a:xfrm>
          <a:prstGeom prst="borderCallout2">
            <a:avLst>
              <a:gd name="adj1" fmla="val 111750"/>
              <a:gd name="adj2" fmla="val 39667"/>
              <a:gd name="adj3" fmla="val 185855"/>
              <a:gd name="adj4" fmla="val 62667"/>
              <a:gd name="adj5" fmla="val 252099"/>
              <a:gd name="adj6" fmla="val 148647"/>
            </a:avLst>
          </a:prstGeom>
          <a:ln w="38100">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pPr>
            <a:r>
              <a:rPr lang="en-US" sz="1100" dirty="0">
                <a:gradFill>
                  <a:gsLst>
                    <a:gs pos="0">
                      <a:srgbClr val="FFFFFF"/>
                    </a:gs>
                    <a:gs pos="100000">
                      <a:srgbClr val="FFFFFF"/>
                    </a:gs>
                  </a:gsLst>
                  <a:lin ang="5400000" scaled="0"/>
                </a:gradFill>
              </a:rPr>
              <a:t>Toolbox</a:t>
            </a:r>
          </a:p>
        </p:txBody>
      </p:sp>
      <p:sp>
        <p:nvSpPr>
          <p:cNvPr id="11" name="Line Callout 2 10"/>
          <p:cNvSpPr>
            <a:spLocks noChangeAspect="1"/>
          </p:cNvSpPr>
          <p:nvPr/>
        </p:nvSpPr>
        <p:spPr bwMode="auto">
          <a:xfrm flipH="1">
            <a:off x="3467270" y="4191000"/>
            <a:ext cx="800100" cy="711200"/>
          </a:xfrm>
          <a:prstGeom prst="borderCallout2">
            <a:avLst>
              <a:gd name="adj1" fmla="val 27750"/>
              <a:gd name="adj2" fmla="val 107667"/>
              <a:gd name="adj3" fmla="val 1750"/>
              <a:gd name="adj4" fmla="val 124000"/>
              <a:gd name="adj5" fmla="val -86656"/>
              <a:gd name="adj6" fmla="val 126172"/>
            </a:avLst>
          </a:prstGeom>
          <a:ln w="38100">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pPr>
            <a:r>
              <a:rPr lang="en-US" sz="1100" dirty="0">
                <a:gradFill>
                  <a:gsLst>
                    <a:gs pos="0">
                      <a:srgbClr val="FFFFFF"/>
                    </a:gs>
                    <a:gs pos="100000">
                      <a:srgbClr val="FFFFFF"/>
                    </a:gs>
                  </a:gsLst>
                  <a:lin ang="5400000" scaled="0"/>
                </a:gradFill>
              </a:rPr>
              <a:t>Links</a:t>
            </a:r>
          </a:p>
        </p:txBody>
      </p:sp>
      <p:sp>
        <p:nvSpPr>
          <p:cNvPr id="12" name="Line Callout 2 11"/>
          <p:cNvSpPr>
            <a:spLocks noChangeAspect="1"/>
          </p:cNvSpPr>
          <p:nvPr/>
        </p:nvSpPr>
        <p:spPr bwMode="auto">
          <a:xfrm flipH="1">
            <a:off x="1495868" y="1559053"/>
            <a:ext cx="1142998" cy="498348"/>
          </a:xfrm>
          <a:prstGeom prst="borderCallout2">
            <a:avLst>
              <a:gd name="adj1" fmla="val 80903"/>
              <a:gd name="adj2" fmla="val -9000"/>
              <a:gd name="adj3" fmla="val 84649"/>
              <a:gd name="adj4" fmla="val -42199"/>
              <a:gd name="adj5" fmla="val 27167"/>
              <a:gd name="adj6" fmla="val -81084"/>
            </a:avLst>
          </a:prstGeom>
          <a:ln w="38100">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pPr>
            <a:r>
              <a:rPr lang="en-US" sz="1100" dirty="0">
                <a:gradFill>
                  <a:gsLst>
                    <a:gs pos="0">
                      <a:srgbClr val="FFFFFF"/>
                    </a:gs>
                    <a:gs pos="100000">
                      <a:srgbClr val="FFFFFF"/>
                    </a:gs>
                  </a:gsLst>
                  <a:lin ang="5400000" scaled="0"/>
                </a:gradFill>
              </a:rPr>
              <a:t>Orchestration workflow</a:t>
            </a:r>
          </a:p>
        </p:txBody>
      </p:sp>
      <p:sp>
        <p:nvSpPr>
          <p:cNvPr id="13" name="Line Callout 2 12"/>
          <p:cNvSpPr>
            <a:spLocks noChangeAspect="1"/>
          </p:cNvSpPr>
          <p:nvPr/>
        </p:nvSpPr>
        <p:spPr bwMode="auto">
          <a:xfrm flipH="1">
            <a:off x="4571300" y="5595789"/>
            <a:ext cx="1058799" cy="711200"/>
          </a:xfrm>
          <a:prstGeom prst="borderCallout2">
            <a:avLst>
              <a:gd name="adj1" fmla="val 67179"/>
              <a:gd name="adj2" fmla="val 105076"/>
              <a:gd name="adj3" fmla="val 61750"/>
              <a:gd name="adj4" fmla="val 141143"/>
              <a:gd name="adj5" fmla="val 105344"/>
              <a:gd name="adj6" fmla="val 251607"/>
            </a:avLst>
          </a:prstGeom>
          <a:ln w="38100">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pPr>
            <a:r>
              <a:rPr lang="en-US" sz="1100" dirty="0">
                <a:gradFill>
                  <a:gsLst>
                    <a:gs pos="0">
                      <a:srgbClr val="FFFFFF"/>
                    </a:gs>
                    <a:gs pos="100000">
                      <a:srgbClr val="FFFFFF"/>
                    </a:gs>
                  </a:gsLst>
                  <a:lin ang="5400000" scaled="0"/>
                </a:gradFill>
              </a:rPr>
              <a:t>Logs, History and Auditing</a:t>
            </a:r>
          </a:p>
        </p:txBody>
      </p:sp>
      <p:sp>
        <p:nvSpPr>
          <p:cNvPr id="14" name="Line Callout 2 13"/>
          <p:cNvSpPr>
            <a:spLocks noChangeAspect="1"/>
          </p:cNvSpPr>
          <p:nvPr/>
        </p:nvSpPr>
        <p:spPr bwMode="auto">
          <a:xfrm flipH="1">
            <a:off x="5100699" y="3098800"/>
            <a:ext cx="800100" cy="711200"/>
          </a:xfrm>
          <a:prstGeom prst="borderCallout2">
            <a:avLst>
              <a:gd name="adj1" fmla="val 27750"/>
              <a:gd name="adj2" fmla="val 107667"/>
              <a:gd name="adj3" fmla="val 1750"/>
              <a:gd name="adj4" fmla="val 124000"/>
              <a:gd name="adj5" fmla="val -70585"/>
              <a:gd name="adj6" fmla="val 174982"/>
            </a:avLst>
          </a:prstGeom>
          <a:ln w="38100">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pPr>
            <a:r>
              <a:rPr lang="en-US" sz="1100" dirty="0" smtClean="0">
                <a:gradFill>
                  <a:gsLst>
                    <a:gs pos="0">
                      <a:srgbClr val="FFFFFF"/>
                    </a:gs>
                    <a:gs pos="100000">
                      <a:srgbClr val="FFFFFF"/>
                    </a:gs>
                  </a:gsLst>
                  <a:lin ang="5400000" scaled="0"/>
                </a:gradFill>
              </a:rPr>
              <a:t>Objects</a:t>
            </a:r>
            <a:endParaRPr lang="en-US" sz="11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780631760"/>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1329595"/>
          </a:xfrm>
        </p:spPr>
        <p:txBody>
          <a:bodyPr/>
          <a:lstStyle/>
          <a:p>
            <a:r>
              <a:rPr lang="en-US" dirty="0" smtClean="0"/>
              <a:t>Opalis 6.3 Microsoft Integration Packs</a:t>
            </a:r>
            <a:endParaRPr lang="en-US" dirty="0"/>
          </a:p>
        </p:txBody>
      </p:sp>
      <p:sp>
        <p:nvSpPr>
          <p:cNvPr id="3" name="Content Placeholder 2"/>
          <p:cNvSpPr>
            <a:spLocks noGrp="1"/>
          </p:cNvSpPr>
          <p:nvPr>
            <p:ph idx="1"/>
          </p:nvPr>
        </p:nvSpPr>
        <p:spPr>
          <a:xfrm>
            <a:off x="381000" y="1642661"/>
            <a:ext cx="7605598" cy="4007251"/>
          </a:xfrm>
        </p:spPr>
        <p:txBody>
          <a:bodyPr/>
          <a:lstStyle/>
          <a:p>
            <a:r>
              <a:rPr lang="en-US" sz="2800" dirty="0" smtClean="0"/>
              <a:t>System Center Service Manager 2010</a:t>
            </a:r>
          </a:p>
          <a:p>
            <a:r>
              <a:rPr lang="en-US" sz="2800" dirty="0" smtClean="0"/>
              <a:t>System Center Virtual Machine Manager 2008 R2</a:t>
            </a:r>
          </a:p>
          <a:p>
            <a:r>
              <a:rPr lang="en-US" sz="2800" dirty="0" smtClean="0"/>
              <a:t>System Center Configuration Manager 2007 R2</a:t>
            </a:r>
          </a:p>
          <a:p>
            <a:r>
              <a:rPr lang="en-US" sz="2800" dirty="0" smtClean="0"/>
              <a:t>System Center Data Protection Manager 2010</a:t>
            </a:r>
          </a:p>
          <a:p>
            <a:r>
              <a:rPr lang="en-US" sz="2800" dirty="0" smtClean="0"/>
              <a:t>System Center Operations Manager 2007 R2</a:t>
            </a:r>
          </a:p>
          <a:p>
            <a:r>
              <a:rPr lang="en-US" sz="2800" dirty="0" smtClean="0"/>
              <a:t>Active Directory</a:t>
            </a:r>
          </a:p>
          <a:p>
            <a:endParaRPr lang="en-US" sz="2800" dirty="0"/>
          </a:p>
        </p:txBody>
      </p:sp>
    </p:spTree>
    <p:extLst>
      <p:ext uri="{BB962C8B-B14F-4D97-AF65-F5344CB8AC3E}">
        <p14:creationId xmlns:p14="http://schemas.microsoft.com/office/powerpoint/2010/main" val="3115112418"/>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Third Party Integration Packs</a:t>
            </a:r>
            <a:endParaRPr lang="en-US" dirty="0"/>
          </a:p>
        </p:txBody>
      </p:sp>
      <p:sp>
        <p:nvSpPr>
          <p:cNvPr id="3" name="Content Placeholder 2"/>
          <p:cNvSpPr>
            <a:spLocks noGrp="1"/>
          </p:cNvSpPr>
          <p:nvPr>
            <p:ph sz="half" idx="1"/>
          </p:nvPr>
        </p:nvSpPr>
        <p:spPr>
          <a:xfrm>
            <a:off x="381001" y="1447806"/>
            <a:ext cx="4114800" cy="5355312"/>
          </a:xfrm>
        </p:spPr>
        <p:txBody>
          <a:bodyPr/>
          <a:lstStyle/>
          <a:p>
            <a:r>
              <a:rPr lang="en-US" sz="2000" dirty="0" err="1"/>
              <a:t>BladeLogic</a:t>
            </a:r>
            <a:r>
              <a:rPr lang="en-US" sz="2000" dirty="0"/>
              <a:t> Operations </a:t>
            </a:r>
            <a:r>
              <a:rPr lang="en-US" sz="2000" dirty="0" smtClean="0"/>
              <a:t>Manage</a:t>
            </a:r>
          </a:p>
          <a:p>
            <a:r>
              <a:rPr lang="en-US" sz="2000" dirty="0"/>
              <a:t>BMC Atrium </a:t>
            </a:r>
            <a:r>
              <a:rPr lang="en-US" sz="2000" dirty="0" smtClean="0"/>
              <a:t>CMDB</a:t>
            </a:r>
          </a:p>
          <a:p>
            <a:r>
              <a:rPr lang="en-US" sz="2000" dirty="0" smtClean="0"/>
              <a:t>BMC </a:t>
            </a:r>
            <a:r>
              <a:rPr lang="en-US" sz="2000" dirty="0"/>
              <a:t>Event </a:t>
            </a:r>
            <a:r>
              <a:rPr lang="en-US" sz="2000" dirty="0" smtClean="0"/>
              <a:t>Manager</a:t>
            </a:r>
          </a:p>
          <a:p>
            <a:r>
              <a:rPr lang="en-US" sz="2000" dirty="0" smtClean="0"/>
              <a:t>BMC Patrol</a:t>
            </a:r>
          </a:p>
          <a:p>
            <a:r>
              <a:rPr lang="en-US" sz="2000" dirty="0" smtClean="0"/>
              <a:t>BMC </a:t>
            </a:r>
            <a:r>
              <a:rPr lang="en-US" sz="2000" dirty="0"/>
              <a:t>Remedy AR </a:t>
            </a:r>
            <a:r>
              <a:rPr lang="en-US" sz="2000" dirty="0" smtClean="0"/>
              <a:t>System</a:t>
            </a:r>
          </a:p>
          <a:p>
            <a:r>
              <a:rPr lang="en-US" sz="2000" dirty="0" smtClean="0"/>
              <a:t>CA </a:t>
            </a:r>
            <a:r>
              <a:rPr lang="en-US" sz="2000" dirty="0" err="1" smtClean="0"/>
              <a:t>Autosys</a:t>
            </a:r>
            <a:endParaRPr lang="en-US" sz="2000" dirty="0" smtClean="0"/>
          </a:p>
          <a:p>
            <a:r>
              <a:rPr lang="en-US" sz="2000" dirty="0" smtClean="0"/>
              <a:t>CA </a:t>
            </a:r>
            <a:r>
              <a:rPr lang="en-US" sz="2000" dirty="0" err="1" smtClean="0"/>
              <a:t>eHealth</a:t>
            </a:r>
            <a:endParaRPr lang="en-US" sz="2000" dirty="0" smtClean="0"/>
          </a:p>
          <a:p>
            <a:r>
              <a:rPr lang="en-US" sz="2000" dirty="0" smtClean="0"/>
              <a:t>CA Spectrum</a:t>
            </a:r>
          </a:p>
          <a:p>
            <a:r>
              <a:rPr lang="en-US" sz="2000" dirty="0" smtClean="0"/>
              <a:t>CA </a:t>
            </a:r>
            <a:r>
              <a:rPr lang="en-US" sz="2000" dirty="0" err="1"/>
              <a:t>Unicenter</a:t>
            </a:r>
            <a:r>
              <a:rPr lang="en-US" sz="2000" dirty="0"/>
              <a:t> </a:t>
            </a:r>
            <a:r>
              <a:rPr lang="en-US" sz="2000" dirty="0" smtClean="0"/>
              <a:t>NSM</a:t>
            </a:r>
          </a:p>
          <a:p>
            <a:r>
              <a:rPr lang="en-US" sz="2000" dirty="0" smtClean="0"/>
              <a:t>CA </a:t>
            </a:r>
            <a:r>
              <a:rPr lang="en-US" sz="2000" dirty="0" err="1"/>
              <a:t>Unicenter</a:t>
            </a:r>
            <a:r>
              <a:rPr lang="en-US" sz="2000" dirty="0"/>
              <a:t> Service </a:t>
            </a:r>
            <a:r>
              <a:rPr lang="en-US" sz="2000" dirty="0" smtClean="0"/>
              <a:t>Desk</a:t>
            </a:r>
          </a:p>
          <a:p>
            <a:r>
              <a:rPr lang="en-US" sz="2000" dirty="0" smtClean="0"/>
              <a:t>EMC </a:t>
            </a:r>
            <a:r>
              <a:rPr lang="en-US" sz="2000" dirty="0"/>
              <a:t>Smarts </a:t>
            </a:r>
            <a:r>
              <a:rPr lang="en-US" sz="2000" dirty="0" err="1" smtClean="0"/>
              <a:t>InCharge</a:t>
            </a:r>
            <a:endParaRPr lang="en-US" sz="2000" dirty="0" smtClean="0"/>
          </a:p>
          <a:p>
            <a:r>
              <a:rPr lang="en-US" sz="2000" dirty="0" smtClean="0"/>
              <a:t>File </a:t>
            </a:r>
            <a:r>
              <a:rPr lang="en-US" sz="2000" dirty="0"/>
              <a:t>Transfer </a:t>
            </a:r>
            <a:r>
              <a:rPr lang="en-US" sz="2000" dirty="0" smtClean="0"/>
              <a:t>Protocol</a:t>
            </a:r>
          </a:p>
          <a:p>
            <a:r>
              <a:rPr lang="en-US" sz="2000" dirty="0" smtClean="0"/>
              <a:t>HP </a:t>
            </a:r>
            <a:r>
              <a:rPr lang="en-US" sz="2000" dirty="0"/>
              <a:t>Asset Manager</a:t>
            </a:r>
          </a:p>
          <a:p>
            <a:endParaRPr lang="en-US" sz="2000" dirty="0"/>
          </a:p>
          <a:p>
            <a:endParaRPr lang="en-US" sz="2000" dirty="0"/>
          </a:p>
          <a:p>
            <a:endParaRPr lang="en-GB" sz="2000" dirty="0"/>
          </a:p>
        </p:txBody>
      </p:sp>
      <p:sp>
        <p:nvSpPr>
          <p:cNvPr id="4" name="Content Placeholder 3"/>
          <p:cNvSpPr>
            <a:spLocks noGrp="1"/>
          </p:cNvSpPr>
          <p:nvPr>
            <p:ph sz="half" idx="2"/>
          </p:nvPr>
        </p:nvSpPr>
        <p:spPr>
          <a:xfrm>
            <a:off x="4648200" y="1447806"/>
            <a:ext cx="4114800" cy="5509200"/>
          </a:xfrm>
        </p:spPr>
        <p:txBody>
          <a:bodyPr/>
          <a:lstStyle/>
          <a:p>
            <a:r>
              <a:rPr lang="en-US" sz="2000" dirty="0"/>
              <a:t>HP </a:t>
            </a:r>
            <a:r>
              <a:rPr lang="en-US" sz="2000" dirty="0" err="1"/>
              <a:t>iLO</a:t>
            </a:r>
            <a:r>
              <a:rPr lang="en-US" sz="2000" dirty="0"/>
              <a:t> and </a:t>
            </a:r>
            <a:r>
              <a:rPr lang="en-US" sz="2000" dirty="0" smtClean="0"/>
              <a:t>OA</a:t>
            </a:r>
          </a:p>
          <a:p>
            <a:r>
              <a:rPr lang="en-US" sz="2000" dirty="0" smtClean="0"/>
              <a:t>HP </a:t>
            </a:r>
            <a:r>
              <a:rPr lang="en-US" sz="2000" dirty="0"/>
              <a:t>Network Node </a:t>
            </a:r>
            <a:r>
              <a:rPr lang="en-US" sz="2000" dirty="0" smtClean="0"/>
              <a:t>Manager</a:t>
            </a:r>
          </a:p>
          <a:p>
            <a:r>
              <a:rPr lang="en-US" sz="2000" dirty="0" smtClean="0"/>
              <a:t>HP </a:t>
            </a:r>
            <a:r>
              <a:rPr lang="en-US" sz="2000" dirty="0" err="1"/>
              <a:t>OpenView</a:t>
            </a:r>
            <a:r>
              <a:rPr lang="en-US" sz="2000" dirty="0"/>
              <a:t> Operations (Unix - </a:t>
            </a:r>
            <a:r>
              <a:rPr lang="en-US" sz="2000" dirty="0" smtClean="0"/>
              <a:t>HPUX)</a:t>
            </a:r>
          </a:p>
          <a:p>
            <a:r>
              <a:rPr lang="en-US" sz="2000" dirty="0" smtClean="0"/>
              <a:t>HP </a:t>
            </a:r>
            <a:r>
              <a:rPr lang="en-US" sz="2000" dirty="0" err="1"/>
              <a:t>OpenView</a:t>
            </a:r>
            <a:r>
              <a:rPr lang="en-US" sz="2000" dirty="0"/>
              <a:t> Operations (Unix - </a:t>
            </a:r>
            <a:r>
              <a:rPr lang="en-US" sz="2000" dirty="0" smtClean="0"/>
              <a:t>Solaris)</a:t>
            </a:r>
          </a:p>
          <a:p>
            <a:r>
              <a:rPr lang="en-US" sz="2000" dirty="0" smtClean="0"/>
              <a:t>HP </a:t>
            </a:r>
            <a:r>
              <a:rPr lang="en-US" sz="2000" dirty="0" err="1"/>
              <a:t>OpenView</a:t>
            </a:r>
            <a:r>
              <a:rPr lang="en-US" sz="2000" dirty="0"/>
              <a:t> Operations (</a:t>
            </a:r>
            <a:r>
              <a:rPr lang="en-US" sz="2000" dirty="0" smtClean="0"/>
              <a:t>Windows)</a:t>
            </a:r>
          </a:p>
          <a:p>
            <a:r>
              <a:rPr lang="en-US" sz="2000" dirty="0" smtClean="0"/>
              <a:t>HP </a:t>
            </a:r>
            <a:r>
              <a:rPr lang="en-US" sz="2000" dirty="0" err="1"/>
              <a:t>OpenView</a:t>
            </a:r>
            <a:r>
              <a:rPr lang="en-US" sz="2000" dirty="0"/>
              <a:t> Service </a:t>
            </a:r>
            <a:r>
              <a:rPr lang="en-US" sz="2000" dirty="0" smtClean="0"/>
              <a:t>Desk</a:t>
            </a:r>
          </a:p>
          <a:p>
            <a:r>
              <a:rPr lang="en-US" sz="2000" dirty="0" smtClean="0"/>
              <a:t>HP </a:t>
            </a:r>
            <a:r>
              <a:rPr lang="en-US" sz="2000" dirty="0"/>
              <a:t>Service </a:t>
            </a:r>
            <a:r>
              <a:rPr lang="en-US" sz="2000" dirty="0" smtClean="0"/>
              <a:t>Manager</a:t>
            </a:r>
          </a:p>
          <a:p>
            <a:r>
              <a:rPr lang="en-US" sz="2000" dirty="0" smtClean="0"/>
              <a:t>IBM </a:t>
            </a:r>
            <a:r>
              <a:rPr lang="en-US" sz="2000" dirty="0"/>
              <a:t>Tivoli Enterprise </a:t>
            </a:r>
            <a:r>
              <a:rPr lang="en-US" sz="2000" dirty="0" smtClean="0"/>
              <a:t>Console</a:t>
            </a:r>
          </a:p>
          <a:p>
            <a:r>
              <a:rPr lang="en-US" sz="2000" dirty="0" smtClean="0"/>
              <a:t>IBM </a:t>
            </a:r>
            <a:r>
              <a:rPr lang="en-US" sz="2000" dirty="0"/>
              <a:t>Tivoli </a:t>
            </a:r>
            <a:r>
              <a:rPr lang="en-US" sz="2000" dirty="0" err="1"/>
              <a:t>Netcool</a:t>
            </a:r>
            <a:r>
              <a:rPr lang="en-US" sz="2000" dirty="0"/>
              <a:t> </a:t>
            </a:r>
            <a:r>
              <a:rPr lang="en-US" sz="2000" dirty="0" smtClean="0"/>
              <a:t>Omnibus</a:t>
            </a:r>
          </a:p>
          <a:p>
            <a:r>
              <a:rPr lang="en-US" sz="2000" dirty="0" smtClean="0"/>
              <a:t>IBM </a:t>
            </a:r>
            <a:r>
              <a:rPr lang="en-US" sz="2000" dirty="0"/>
              <a:t>Tivoli Storage </a:t>
            </a:r>
            <a:r>
              <a:rPr lang="en-US" sz="2000" dirty="0" smtClean="0"/>
              <a:t>Manager</a:t>
            </a:r>
          </a:p>
          <a:p>
            <a:r>
              <a:rPr lang="en-US" sz="2000" dirty="0" err="1" smtClean="0"/>
              <a:t>Veritas</a:t>
            </a:r>
            <a:r>
              <a:rPr lang="en-US" sz="2000" dirty="0" smtClean="0"/>
              <a:t> </a:t>
            </a:r>
            <a:r>
              <a:rPr lang="en-US" sz="2000" dirty="0" err="1" smtClean="0"/>
              <a:t>NetBackup</a:t>
            </a:r>
            <a:endParaRPr lang="en-US" sz="2000" dirty="0" smtClean="0"/>
          </a:p>
          <a:p>
            <a:r>
              <a:rPr lang="en-US" sz="2000" dirty="0" smtClean="0"/>
              <a:t>VMware </a:t>
            </a:r>
            <a:r>
              <a:rPr lang="en-US" sz="2000" dirty="0" err="1"/>
              <a:t>vSphere</a:t>
            </a:r>
            <a:endParaRPr lang="en-US" sz="2000" dirty="0"/>
          </a:p>
          <a:p>
            <a:endParaRPr lang="en-US" sz="2000" dirty="0"/>
          </a:p>
          <a:p>
            <a:endParaRPr lang="en-GB" sz="2000" dirty="0"/>
          </a:p>
        </p:txBody>
      </p:sp>
    </p:spTree>
    <p:extLst>
      <p:ext uri="{BB962C8B-B14F-4D97-AF65-F5344CB8AC3E}">
        <p14:creationId xmlns:p14="http://schemas.microsoft.com/office/powerpoint/2010/main" val="3356261550"/>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
            <a:ext cx="8382000" cy="664797"/>
          </a:xfrm>
        </p:spPr>
        <p:txBody>
          <a:bodyPr/>
          <a:lstStyle/>
          <a:p>
            <a:r>
              <a:rPr lang="en-US" dirty="0" smtClean="0"/>
              <a:t>Build your Own Integration Pack</a:t>
            </a:r>
            <a:endParaRPr lang="en-US" dirty="0"/>
          </a:p>
        </p:txBody>
      </p:sp>
      <p:pic>
        <p:nvPicPr>
          <p:cNvPr id="4" name="Picture 5"/>
          <p:cNvPicPr>
            <a:picLocks noChangeAspect="1" noChangeArrowheads="1"/>
          </p:cNvPicPr>
          <p:nvPr/>
        </p:nvPicPr>
        <p:blipFill>
          <a:blip r:embed="rId3" cstate="print"/>
          <a:srcRect/>
          <a:stretch>
            <a:fillRect/>
          </a:stretch>
        </p:blipFill>
        <p:spPr bwMode="auto">
          <a:xfrm>
            <a:off x="457200" y="787400"/>
            <a:ext cx="2943928" cy="5867400"/>
          </a:xfrm>
          <a:prstGeom prst="rect">
            <a:avLst/>
          </a:prstGeom>
          <a:noFill/>
          <a:ln w="9525">
            <a:noFill/>
            <a:miter lim="800000"/>
            <a:headEnd/>
            <a:tailEnd/>
          </a:ln>
        </p:spPr>
      </p:pic>
      <p:sp>
        <p:nvSpPr>
          <p:cNvPr id="5" name="Text Placeholder 2"/>
          <p:cNvSpPr txBox="1">
            <a:spLocks/>
          </p:cNvSpPr>
          <p:nvPr/>
        </p:nvSpPr>
        <p:spPr>
          <a:xfrm>
            <a:off x="3715910" y="1397002"/>
            <a:ext cx="5181600" cy="3620273"/>
          </a:xfrm>
          <a:prstGeom prst="rect">
            <a:avLst/>
          </a:prstGeom>
        </p:spPr>
        <p:txBody>
          <a:bodyPr lIns="121899" tIns="60949" rIns="121899" bIns="60949"/>
          <a:lstStyle>
            <a:lvl1pPr marL="460375" indent="-460375" algn="l" defTabSz="914363" rtl="0" eaLnBrk="1" latinLnBrk="0" hangingPunct="1">
              <a:lnSpc>
                <a:spcPct val="90000"/>
              </a:lnSpc>
              <a:spcBef>
                <a:spcPct val="20000"/>
              </a:spcBef>
              <a:buSzPct val="85000"/>
              <a:buFontTx/>
              <a:buBlip>
                <a:blip r:embed="rId4"/>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5000"/>
              <a:buFontTx/>
              <a:buBlip>
                <a:blip r:embed="rId4"/>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5000"/>
              <a:buFontTx/>
              <a:buBlip>
                <a:blip r:embed="rId4"/>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5000"/>
              <a:buFontTx/>
              <a:buBlip>
                <a:blip r:embed="rId4"/>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5000"/>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dirty="0"/>
              <a:t>Quickly Develop Integrations</a:t>
            </a:r>
          </a:p>
          <a:p>
            <a:pPr lvl="1"/>
            <a:r>
              <a:rPr lang="en-US" sz="1600" dirty="0"/>
              <a:t>Simple APIs that are easy to learn and use</a:t>
            </a:r>
          </a:p>
          <a:p>
            <a:pPr lvl="1"/>
            <a:r>
              <a:rPr lang="en-US" sz="1600" dirty="0"/>
              <a:t>Integration details are encapsulated </a:t>
            </a:r>
          </a:p>
          <a:p>
            <a:pPr lvl="1"/>
            <a:r>
              <a:rPr lang="en-US" sz="1600" dirty="0"/>
              <a:t>Easy wizard-driven approach to building integrations with data center tools that provide a command-line interface</a:t>
            </a:r>
          </a:p>
          <a:p>
            <a:endParaRPr lang="en-US" sz="1600" dirty="0"/>
          </a:p>
          <a:p>
            <a:r>
              <a:rPr lang="en-US" sz="1600" dirty="0"/>
              <a:t>QIK is a Software Development Kit (SDK)</a:t>
            </a:r>
          </a:p>
          <a:p>
            <a:pPr lvl="1"/>
            <a:r>
              <a:rPr lang="en-US" sz="1600" dirty="0"/>
              <a:t>Programming Interface for Microsoft .NET 2.0 (C#, VB)</a:t>
            </a:r>
          </a:p>
          <a:p>
            <a:pPr lvl="1"/>
            <a:r>
              <a:rPr lang="en-US" sz="1600" dirty="0"/>
              <a:t>Programming Interface for Java SE5+</a:t>
            </a:r>
          </a:p>
          <a:p>
            <a:pPr lvl="1"/>
            <a:r>
              <a:rPr lang="en-US" sz="1600" dirty="0"/>
              <a:t>API documentation, C# examples, FAQs</a:t>
            </a:r>
          </a:p>
          <a:p>
            <a:pPr lvl="1"/>
            <a:r>
              <a:rPr lang="en-US" sz="1600" dirty="0"/>
              <a:t>Integration Packs for running QIK objects</a:t>
            </a:r>
          </a:p>
          <a:p>
            <a:pPr lvl="1"/>
            <a:r>
              <a:rPr lang="en-US" sz="1600" dirty="0"/>
              <a:t>Wizard for packaging Integration Packs</a:t>
            </a:r>
          </a:p>
          <a:p>
            <a:pPr lvl="1"/>
            <a:r>
              <a:rPr lang="en-US" sz="1600" dirty="0"/>
              <a:t>Wizard for creating integrations with command line based solutions</a:t>
            </a:r>
          </a:p>
        </p:txBody>
      </p:sp>
    </p:spTree>
    <p:extLst>
      <p:ext uri="{BB962C8B-B14F-4D97-AF65-F5344CB8AC3E}">
        <p14:creationId xmlns:p14="http://schemas.microsoft.com/office/powerpoint/2010/main" val="3324878514"/>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dirty="0" smtClean="0">
                <a:solidFill>
                  <a:schemeClr val="tx1"/>
                </a:solidFill>
              </a:rPr>
              <a:t>Orchestrator Roadmap</a:t>
            </a:r>
            <a:r>
              <a:rPr lang="en-US" sz="3200" dirty="0">
                <a:solidFill>
                  <a:schemeClr val="tx1"/>
                </a:solidFill>
              </a:rPr>
              <a:t/>
            </a:r>
            <a:br>
              <a:rPr lang="en-US" sz="3200" dirty="0">
                <a:solidFill>
                  <a:schemeClr val="tx1"/>
                </a:solidFill>
              </a:rPr>
            </a:br>
            <a:endParaRPr lang="en-US" sz="3200" dirty="0">
              <a:solidFill>
                <a:schemeClr val="tx1"/>
              </a:solidFill>
            </a:endParaRPr>
          </a:p>
        </p:txBody>
      </p:sp>
      <p:graphicFrame>
        <p:nvGraphicFramePr>
          <p:cNvPr id="11" name="Table 10"/>
          <p:cNvGraphicFramePr>
            <a:graphicFrameLocks noGrp="1"/>
          </p:cNvGraphicFramePr>
          <p:nvPr/>
        </p:nvGraphicFramePr>
        <p:xfrm>
          <a:off x="609600" y="1143003"/>
          <a:ext cx="7848600" cy="5562597"/>
        </p:xfrm>
        <a:graphic>
          <a:graphicData uri="http://schemas.openxmlformats.org/drawingml/2006/table">
            <a:tbl>
              <a:tblPr firstRow="1" bandRow="1">
                <a:tableStyleId>{5C22544A-7EE6-4342-B048-85BDC9FD1C3A}</a:tableStyleId>
              </a:tblPr>
              <a:tblGrid>
                <a:gridCol w="2825496"/>
                <a:gridCol w="5023104"/>
              </a:tblGrid>
              <a:tr h="380997">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mn-lt"/>
                          <a:ea typeface="+mn-ea"/>
                          <a:cs typeface="+mn-cs"/>
                        </a:rPr>
                        <a:t>Opalis configuration item</a:t>
                      </a:r>
                    </a:p>
                  </a:txBody>
                  <a:tcPr marL="121888" marR="121888"/>
                </a:tc>
                <a:tc>
                  <a:txBody>
                    <a:bodyPr/>
                    <a:lstStyle/>
                    <a:p>
                      <a:pPr algn="ctr"/>
                      <a:r>
                        <a:rPr lang="en-US" sz="1400" noProof="0" dirty="0" smtClean="0">
                          <a:solidFill>
                            <a:schemeClr val="bg1"/>
                          </a:solidFill>
                        </a:rPr>
                        <a:t>Changes for Orchestrator RTM</a:t>
                      </a:r>
                      <a:endParaRPr lang="en-US" sz="1400" noProof="0" dirty="0">
                        <a:solidFill>
                          <a:schemeClr val="bg1"/>
                        </a:solidFill>
                      </a:endParaRPr>
                    </a:p>
                  </a:txBody>
                  <a:tcPr marL="121888" marR="121888">
                    <a:solidFill>
                      <a:schemeClr val="tx2">
                        <a:lumMod val="40000"/>
                        <a:lumOff val="60000"/>
                      </a:schemeClr>
                    </a:solidFill>
                  </a:tcPr>
                </a:tc>
              </a:tr>
              <a:tr h="381000">
                <a:tc>
                  <a:txBody>
                    <a:bodyPr/>
                    <a:lstStyle/>
                    <a:p>
                      <a:r>
                        <a:rPr lang="en-US" sz="1100" b="1" noProof="0" dirty="0" smtClean="0"/>
                        <a:t>OS Support for Server components</a:t>
                      </a:r>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noProof="0" dirty="0" smtClean="0"/>
                        <a:t>Will be Windows 2008 R2 only</a:t>
                      </a:r>
                      <a:endParaRPr lang="en-US" sz="1100" noProof="0" dirty="0"/>
                    </a:p>
                  </a:txBody>
                  <a:tcPr marL="121888" marR="121888">
                    <a:solidFill>
                      <a:schemeClr val="tx2">
                        <a:lumMod val="40000"/>
                        <a:lumOff val="60000"/>
                      </a:schemeClr>
                    </a:solidFill>
                  </a:tcPr>
                </a:tc>
              </a:tr>
              <a:tr h="381000">
                <a:tc>
                  <a:txBody>
                    <a:bodyPr/>
                    <a:lstStyle/>
                    <a:p>
                      <a:r>
                        <a:rPr lang="en-US" sz="1100" b="1" noProof="0" dirty="0" smtClean="0"/>
                        <a:t>OS Support for Client components</a:t>
                      </a:r>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noProof="0" dirty="0" smtClean="0"/>
                        <a:t>Will be Windows 2008 R2 and Windows 7 (x86 and x64) only</a:t>
                      </a:r>
                      <a:endParaRPr lang="en-US" sz="1100" noProof="0" dirty="0"/>
                    </a:p>
                  </a:txBody>
                  <a:tcPr marL="121888" marR="121888">
                    <a:solidFill>
                      <a:schemeClr val="tx2">
                        <a:lumMod val="40000"/>
                        <a:lumOff val="60000"/>
                      </a:schemeClr>
                    </a:solidFill>
                  </a:tcPr>
                </a:tc>
              </a:tr>
              <a:tr h="427723">
                <a:tc>
                  <a:txBody>
                    <a:bodyPr/>
                    <a:lstStyle/>
                    <a:p>
                      <a:r>
                        <a:rPr lang="en-US" sz="1100" b="1" noProof="0" dirty="0" smtClean="0"/>
                        <a:t>Database Support for Datastore</a:t>
                      </a:r>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noProof="0" dirty="0" smtClean="0"/>
                        <a:t>Will be Microsoft SQL Server 2008 R2 only (local or remote)</a:t>
                      </a:r>
                      <a:endParaRPr lang="en-US" sz="1100" noProof="0" dirty="0"/>
                    </a:p>
                  </a:txBody>
                  <a:tcPr marL="121888" marR="121888">
                    <a:solidFill>
                      <a:schemeClr val="tx2">
                        <a:lumMod val="40000"/>
                        <a:lumOff val="60000"/>
                      </a:schemeClr>
                    </a:solidFill>
                  </a:tcPr>
                </a:tc>
              </a:tr>
              <a:tr h="364757">
                <a:tc>
                  <a:txBody>
                    <a:bodyPr/>
                    <a:lstStyle/>
                    <a:p>
                      <a:r>
                        <a:rPr lang="en-US" sz="1100" b="1" noProof="0" dirty="0" smtClean="0"/>
                        <a:t>System Center IPs</a:t>
                      </a:r>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noProof="0" dirty="0" smtClean="0"/>
                        <a:t>Will support all existing System Center products and System Center 2012</a:t>
                      </a:r>
                      <a:endParaRPr lang="en-US" sz="1100" noProof="0" dirty="0"/>
                    </a:p>
                  </a:txBody>
                  <a:tcPr marL="121888" marR="121888">
                    <a:solidFill>
                      <a:schemeClr val="tx2">
                        <a:lumMod val="40000"/>
                        <a:lumOff val="60000"/>
                      </a:schemeClr>
                    </a:solidFill>
                  </a:tcPr>
                </a:tc>
              </a:tr>
              <a:tr h="425717">
                <a:tc>
                  <a:txBody>
                    <a:bodyPr/>
                    <a:lstStyle/>
                    <a:p>
                      <a:r>
                        <a:rPr lang="en-US" sz="1100" b="1" noProof="0" dirty="0" smtClean="0"/>
                        <a:t>All other IPs (Microsoft, 3rd party, and community)</a:t>
                      </a:r>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noProof="0" dirty="0" smtClean="0"/>
                        <a:t>All Microsoft IPs that have been remediated will support Windows Server 2008 R2 (as action server) and Orchestrator. QIK-based IPs should be tested and remediation may be required.</a:t>
                      </a:r>
                      <a:endParaRPr lang="en-US" sz="1100" noProof="0" dirty="0"/>
                    </a:p>
                  </a:txBody>
                  <a:tcPr marL="121888" marR="121888">
                    <a:solidFill>
                      <a:schemeClr val="tx2">
                        <a:lumMod val="40000"/>
                        <a:lumOff val="60000"/>
                      </a:schemeClr>
                    </a:solidFill>
                  </a:tcPr>
                </a:tc>
              </a:tr>
              <a:tr h="381000">
                <a:tc>
                  <a:txBody>
                    <a:bodyPr/>
                    <a:lstStyle/>
                    <a:p>
                      <a:r>
                        <a:rPr lang="en-US" sz="1100" b="1" noProof="0" dirty="0" smtClean="0"/>
                        <a:t>Export/Import from Opalis to Orchestrator</a:t>
                      </a:r>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noProof="0" dirty="0" smtClean="0"/>
                        <a:t>When importing information from Opalis, encrypted data is automatically re-encrypted using the new crypto model ; any runbooks not in pipeline mode will be marked “Checked Out” and require remediation. Export from Orchestrator into Opalis will not be supported.</a:t>
                      </a:r>
                      <a:endParaRPr lang="en-US" sz="1100" noProof="0" dirty="0"/>
                    </a:p>
                  </a:txBody>
                  <a:tcPr marL="121888" marR="121888">
                    <a:solidFill>
                      <a:schemeClr val="tx2">
                        <a:lumMod val="40000"/>
                        <a:lumOff val="60000"/>
                      </a:schemeClr>
                    </a:solidFill>
                  </a:tcPr>
                </a:tc>
              </a:tr>
              <a:tr h="441960">
                <a:tc>
                  <a:txBody>
                    <a:bodyPr/>
                    <a:lstStyle/>
                    <a:p>
                      <a:r>
                        <a:rPr lang="en-US" sz="1100" b="1" noProof="0" dirty="0" smtClean="0"/>
                        <a:t>Web Console</a:t>
                      </a:r>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noProof="0" dirty="0" smtClean="0"/>
                        <a:t>Orchestration Console will replace previous Operator Console, this console will run on IIS and be Silverlight-based. </a:t>
                      </a:r>
                      <a:endParaRPr lang="en-US" sz="1100" noProof="0" dirty="0"/>
                    </a:p>
                  </a:txBody>
                  <a:tcPr marL="121888" marR="121888">
                    <a:solidFill>
                      <a:schemeClr val="tx2">
                        <a:lumMod val="40000"/>
                        <a:lumOff val="60000"/>
                      </a:schemeClr>
                    </a:solidFill>
                  </a:tcPr>
                </a:tc>
              </a:tr>
              <a:tr h="381000">
                <a:tc>
                  <a:txBody>
                    <a:bodyPr/>
                    <a:lstStyle/>
                    <a:p>
                      <a:r>
                        <a:rPr lang="en-US" sz="1100" b="1" noProof="0" dirty="0" smtClean="0"/>
                        <a:t>Installer experience</a:t>
                      </a:r>
                      <a:endParaRPr lang="en-US" sz="1100" b="1" noProof="0" dirty="0"/>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noProof="0" dirty="0" smtClean="0"/>
                        <a:t> There will be a new installer experience, including installation of pre-requisite software.</a:t>
                      </a:r>
                    </a:p>
                  </a:txBody>
                  <a:tcPr marL="121888" marR="121888">
                    <a:solidFill>
                      <a:schemeClr val="tx2">
                        <a:lumMod val="40000"/>
                        <a:lumOff val="60000"/>
                      </a:schemeClr>
                    </a:solidFill>
                  </a:tcPr>
                </a:tc>
              </a:tr>
              <a:tr h="381000">
                <a:tc>
                  <a:txBody>
                    <a:bodyPr/>
                    <a:lstStyle/>
                    <a:p>
                      <a:r>
                        <a:rPr lang="en-US" sz="1100" b="1" noProof="0" dirty="0" smtClean="0"/>
                        <a:t>PowerShell Provider </a:t>
                      </a:r>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noProof="0" dirty="0" smtClean="0"/>
                        <a:t>PowerShell provider will be added.</a:t>
                      </a:r>
                    </a:p>
                  </a:txBody>
                  <a:tcPr marL="121888" marR="121888">
                    <a:solidFill>
                      <a:schemeClr val="tx2">
                        <a:lumMod val="40000"/>
                        <a:lumOff val="60000"/>
                      </a:schemeClr>
                    </a:solidFill>
                  </a:tcPr>
                </a:tc>
              </a:tr>
              <a:tr h="381000">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100" b="1" noProof="0" dirty="0" smtClean="0"/>
                        <a:t>Activity changes (foundation and legacy)</a:t>
                      </a:r>
                    </a:p>
                    <a:p>
                      <a:endParaRPr lang="en-US" sz="1100" b="1" noProof="0" dirty="0"/>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noProof="0" dirty="0" smtClean="0"/>
                        <a:t>Legacy activities removed (see Blog for list); further changes and updates likely before RTM release.</a:t>
                      </a:r>
                    </a:p>
                  </a:txBody>
                  <a:tcPr marL="121888" marR="121888">
                    <a:solidFill>
                      <a:schemeClr val="tx2">
                        <a:lumMod val="40000"/>
                        <a:lumOff val="60000"/>
                      </a:schemeClr>
                    </a:solidFill>
                  </a:tcPr>
                </a:tc>
              </a:tr>
              <a:tr h="381000">
                <a:tc>
                  <a:txBody>
                    <a:bodyPr/>
                    <a:lstStyle/>
                    <a:p>
                      <a:r>
                        <a:rPr lang="en-US" sz="1100" b="1" noProof="0" dirty="0" smtClean="0"/>
                        <a:t>Activity changes (per IP)</a:t>
                      </a:r>
                      <a:endParaRPr lang="en-US" sz="1100" b="1" noProof="0" dirty="0"/>
                    </a:p>
                  </a:txBody>
                  <a:tcPr marL="121888" marR="12188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noProof="0" dirty="0" smtClean="0"/>
                        <a:t>As each IP is remediated for the Orchestrator release, there are likely to be IP-specific changes.</a:t>
                      </a:r>
                    </a:p>
                  </a:txBody>
                  <a:tcPr marL="121888" marR="121888">
                    <a:solidFill>
                      <a:schemeClr val="tx2">
                        <a:lumMod val="40000"/>
                        <a:lumOff val="60000"/>
                      </a:schemeClr>
                    </a:solidFill>
                  </a:tcPr>
                </a:tc>
              </a:tr>
            </a:tbl>
          </a:graphicData>
        </a:graphic>
      </p:graphicFrame>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1329595"/>
          </a:xfrm>
        </p:spPr>
        <p:txBody>
          <a:bodyPr/>
          <a:lstStyle/>
          <a:p>
            <a:r>
              <a:rPr lang="en-US" dirty="0" smtClean="0"/>
              <a:t>Provisioning VM using Opalis and SCVMM</a:t>
            </a:r>
            <a:endParaRPr lang="en-US" dirty="0"/>
          </a:p>
        </p:txBody>
      </p:sp>
      <p:sp>
        <p:nvSpPr>
          <p:cNvPr id="3" name="Content Placeholder 2"/>
          <p:cNvSpPr>
            <a:spLocks noGrp="1"/>
          </p:cNvSpPr>
          <p:nvPr>
            <p:ph idx="1"/>
          </p:nvPr>
        </p:nvSpPr>
        <p:spPr>
          <a:xfrm>
            <a:off x="381000" y="1752600"/>
            <a:ext cx="8382000" cy="4154984"/>
          </a:xfrm>
        </p:spPr>
        <p:txBody>
          <a:bodyPr/>
          <a:lstStyle/>
          <a:p>
            <a:r>
              <a:rPr lang="en-US" sz="2800" dirty="0" smtClean="0"/>
              <a:t>What will you need?</a:t>
            </a:r>
          </a:p>
          <a:p>
            <a:pPr lvl="1"/>
            <a:r>
              <a:rPr lang="en-US" sz="2400" dirty="0" smtClean="0"/>
              <a:t>Hyper-V systems managed by SCVMM 2008 R2</a:t>
            </a:r>
          </a:p>
          <a:p>
            <a:pPr lvl="1"/>
            <a:r>
              <a:rPr lang="en-US" sz="2400" dirty="0"/>
              <a:t>Windows Management Framework (Windows PowerShell 2.0 and WinRM </a:t>
            </a:r>
            <a:r>
              <a:rPr lang="en-US" sz="2400" dirty="0" smtClean="0"/>
              <a:t>2.0) properly configured</a:t>
            </a:r>
          </a:p>
          <a:p>
            <a:pPr lvl="1"/>
            <a:r>
              <a:rPr lang="en-US" sz="2400" dirty="0" smtClean="0"/>
              <a:t>Opalis 6.3 Integration Server installation</a:t>
            </a:r>
          </a:p>
          <a:p>
            <a:pPr lvl="1"/>
            <a:r>
              <a:rPr lang="en-US" sz="2400" dirty="0" smtClean="0"/>
              <a:t>SCVMM 2008 R2 Integration pack</a:t>
            </a:r>
          </a:p>
          <a:p>
            <a:r>
              <a:rPr lang="en-US" sz="2800" dirty="0" smtClean="0"/>
              <a:t>Register SCVMM 2008 R2 Integration pack</a:t>
            </a:r>
          </a:p>
          <a:p>
            <a:r>
              <a:rPr lang="en-US" sz="2800" dirty="0" smtClean="0"/>
              <a:t>Deploy Integration Pack to Action Server or client</a:t>
            </a:r>
          </a:p>
          <a:p>
            <a:r>
              <a:rPr lang="en-US" sz="2800" dirty="0" smtClean="0"/>
              <a:t>Connect the VMM Server to the Opalis Integration Server</a:t>
            </a:r>
          </a:p>
        </p:txBody>
      </p:sp>
    </p:spTree>
    <p:extLst>
      <p:ext uri="{BB962C8B-B14F-4D97-AF65-F5344CB8AC3E}">
        <p14:creationId xmlns:p14="http://schemas.microsoft.com/office/powerpoint/2010/main" val="2241591160"/>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1218795"/>
          </a:xfrm>
        </p:spPr>
        <p:txBody>
          <a:bodyPr/>
          <a:lstStyle/>
          <a:p>
            <a:r>
              <a:rPr lang="en-US" sz="4400" dirty="0" smtClean="0"/>
              <a:t>Create a Basic Workflow to Provision VM from Template</a:t>
            </a:r>
            <a:endParaRPr lang="en-US" sz="4400" dirty="0"/>
          </a:p>
        </p:txBody>
      </p:sp>
      <p:sp>
        <p:nvSpPr>
          <p:cNvPr id="3" name="Content Placeholder 2"/>
          <p:cNvSpPr>
            <a:spLocks noGrp="1"/>
          </p:cNvSpPr>
          <p:nvPr>
            <p:ph idx="1"/>
          </p:nvPr>
        </p:nvSpPr>
        <p:spPr>
          <a:xfrm>
            <a:off x="428625" y="1981200"/>
            <a:ext cx="8382000" cy="2917722"/>
          </a:xfrm>
        </p:spPr>
        <p:txBody>
          <a:bodyPr/>
          <a:lstStyle/>
          <a:p>
            <a:r>
              <a:rPr lang="en-US" dirty="0" smtClean="0"/>
              <a:t>Provisioning a Virtual Machine</a:t>
            </a:r>
          </a:p>
          <a:p>
            <a:r>
              <a:rPr lang="en-US" dirty="0" smtClean="0"/>
              <a:t>Minimum Input Required</a:t>
            </a:r>
          </a:p>
          <a:p>
            <a:pPr lvl="1"/>
            <a:r>
              <a:rPr lang="en-US" dirty="0" smtClean="0"/>
              <a:t>VM Name</a:t>
            </a:r>
          </a:p>
          <a:p>
            <a:pPr lvl="1"/>
            <a:r>
              <a:rPr lang="en-US" dirty="0" smtClean="0"/>
              <a:t>Template Name</a:t>
            </a:r>
          </a:p>
          <a:p>
            <a:r>
              <a:rPr lang="en-US" dirty="0" smtClean="0"/>
              <a:t>Assumption that the defined template meets requirements</a:t>
            </a:r>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5791200"/>
            <a:ext cx="2038350" cy="81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4791776"/>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Start the Workflow</a:t>
            </a:r>
            <a:endParaRPr lang="en-US" dirty="0"/>
          </a:p>
        </p:txBody>
      </p:sp>
      <p:sp>
        <p:nvSpPr>
          <p:cNvPr id="3" name="Content Placeholder 2"/>
          <p:cNvSpPr>
            <a:spLocks noGrp="1"/>
          </p:cNvSpPr>
          <p:nvPr>
            <p:ph idx="1"/>
          </p:nvPr>
        </p:nvSpPr>
        <p:spPr>
          <a:xfrm>
            <a:off x="381000" y="1447800"/>
            <a:ext cx="8382000" cy="1428083"/>
          </a:xfrm>
        </p:spPr>
        <p:txBody>
          <a:bodyPr/>
          <a:lstStyle/>
          <a:p>
            <a:r>
              <a:rPr lang="en-US" dirty="0" smtClean="0"/>
              <a:t>Start with a Custom Start activity</a:t>
            </a:r>
          </a:p>
          <a:p>
            <a:r>
              <a:rPr lang="en-US" dirty="0" smtClean="0"/>
              <a:t>Add parameters that will be needed as input in the workflow</a:t>
            </a:r>
            <a:endParaRPr lang="en-US" dirty="0"/>
          </a:p>
        </p:txBody>
      </p:sp>
      <p:pic>
        <p:nvPicPr>
          <p:cNvPr id="6" name="Picture 2" descr="image"/>
          <p:cNvPicPr>
            <a:picLocks noChangeAspect="1" noChangeArrowheads="1"/>
          </p:cNvPicPr>
          <p:nvPr/>
        </p:nvPicPr>
        <p:blipFill rotWithShape="1">
          <a:blip r:embed="rId3">
            <a:extLst>
              <a:ext uri="{28A0092B-C50C-407E-A947-70E740481C1C}">
                <a14:useLocalDpi xmlns:a14="http://schemas.microsoft.com/office/drawing/2010/main" val="0"/>
              </a:ext>
            </a:extLst>
          </a:blip>
          <a:srcRect l="3359" r="80091"/>
          <a:stretch/>
        </p:blipFill>
        <p:spPr bwMode="auto">
          <a:xfrm>
            <a:off x="7848600" y="375069"/>
            <a:ext cx="948905" cy="81915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14800" y="3429000"/>
            <a:ext cx="4800600" cy="3228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9745324"/>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Create the VM</a:t>
            </a:r>
            <a:endParaRPr lang="en-US" dirty="0"/>
          </a:p>
        </p:txBody>
      </p:sp>
      <p:sp>
        <p:nvSpPr>
          <p:cNvPr id="3" name="Content Placeholder 2"/>
          <p:cNvSpPr>
            <a:spLocks noGrp="1"/>
          </p:cNvSpPr>
          <p:nvPr>
            <p:ph idx="1"/>
          </p:nvPr>
        </p:nvSpPr>
        <p:spPr>
          <a:xfrm>
            <a:off x="381000" y="1447800"/>
            <a:ext cx="8382000" cy="2289858"/>
          </a:xfrm>
        </p:spPr>
        <p:txBody>
          <a:bodyPr/>
          <a:lstStyle/>
          <a:p>
            <a:r>
              <a:rPr lang="en-US" dirty="0" smtClean="0"/>
              <a:t>Add a Create VM activity from the VMM IP</a:t>
            </a:r>
          </a:p>
          <a:p>
            <a:pPr lvl="1"/>
            <a:r>
              <a:rPr lang="en-US" dirty="0" smtClean="0"/>
              <a:t>Remember that creating a VM based on the template specified</a:t>
            </a:r>
          </a:p>
          <a:p>
            <a:r>
              <a:rPr lang="en-US" dirty="0" smtClean="0"/>
              <a:t>Use the input parameters for VM and template name</a:t>
            </a: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7200" y="3686175"/>
            <a:ext cx="4705350" cy="317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21766" r="65289"/>
          <a:stretch/>
        </p:blipFill>
        <p:spPr bwMode="auto">
          <a:xfrm>
            <a:off x="7867291" y="381000"/>
            <a:ext cx="741871" cy="817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51158315"/>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 Schedule</a:t>
            </a:r>
            <a:endParaRPr lang="en-US" dirty="0"/>
          </a:p>
        </p:txBody>
      </p:sp>
      <p:sp>
        <p:nvSpPr>
          <p:cNvPr id="3" name="Text Placeholder 2"/>
          <p:cNvSpPr>
            <a:spLocks noGrp="1"/>
          </p:cNvSpPr>
          <p:nvPr>
            <p:ph type="body" sz="quarter" idx="10"/>
          </p:nvPr>
        </p:nvSpPr>
        <p:spPr>
          <a:xfrm>
            <a:off x="381000" y="1447800"/>
            <a:ext cx="8610600" cy="4585871"/>
          </a:xfrm>
        </p:spPr>
        <p:txBody>
          <a:bodyPr/>
          <a:lstStyle/>
          <a:p>
            <a:r>
              <a:rPr lang="en-US" dirty="0" smtClean="0"/>
              <a:t>Day 3</a:t>
            </a:r>
          </a:p>
          <a:p>
            <a:pPr lvl="1"/>
            <a:r>
              <a:rPr lang="en-US" dirty="0" smtClean="0"/>
              <a:t>Module 6: Microsoft Server Consolidation (Part II)</a:t>
            </a:r>
          </a:p>
          <a:p>
            <a:pPr lvl="1"/>
            <a:r>
              <a:rPr lang="en-US" dirty="0">
                <a:solidFill>
                  <a:schemeClr val="tx2"/>
                </a:solidFill>
              </a:rPr>
              <a:t>Module 7: Automating Processes for Virtualization Management</a:t>
            </a:r>
          </a:p>
          <a:p>
            <a:pPr lvl="1"/>
            <a:r>
              <a:rPr lang="en-US" dirty="0" smtClean="0"/>
              <a:t>Module 8: Building the Foundation for a Private Cloud</a:t>
            </a:r>
          </a:p>
          <a:p>
            <a:endParaRPr lang="en-US" dirty="0" smtClean="0"/>
          </a:p>
          <a:p>
            <a:r>
              <a:rPr lang="en-US" dirty="0" smtClean="0"/>
              <a:t>Optional Module</a:t>
            </a:r>
          </a:p>
          <a:p>
            <a:pPr lvl="1"/>
            <a:r>
              <a:rPr lang="en-US" dirty="0" smtClean="0"/>
              <a:t>Module 9: </a:t>
            </a:r>
            <a:r>
              <a:rPr lang="en-GB" dirty="0" smtClean="0"/>
              <a:t>Preparing </a:t>
            </a:r>
            <a:r>
              <a:rPr lang="en-GB" dirty="0"/>
              <a:t>for Exam 70-659 </a:t>
            </a:r>
            <a:r>
              <a:rPr lang="en-GB" dirty="0" smtClean="0"/>
              <a:t>TS</a:t>
            </a:r>
            <a:r>
              <a:rPr lang="en-GB" dirty="0"/>
              <a:t>: Windows Server 2008 R2, Server Virtualization</a:t>
            </a:r>
            <a:endParaRPr lang="en-US" dirty="0" smtClean="0"/>
          </a:p>
        </p:txBody>
      </p:sp>
    </p:spTree>
    <p:extLst>
      <p:ext uri="{BB962C8B-B14F-4D97-AF65-F5344CB8AC3E}">
        <p14:creationId xmlns:p14="http://schemas.microsoft.com/office/powerpoint/2010/main" val="2144494859"/>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1218795"/>
          </a:xfrm>
        </p:spPr>
        <p:txBody>
          <a:bodyPr/>
          <a:lstStyle/>
          <a:p>
            <a:r>
              <a:rPr lang="en-US" sz="4400" dirty="0" smtClean="0"/>
              <a:t>Create a Workflow to Provision VM with customization</a:t>
            </a:r>
            <a:endParaRPr lang="en-US" sz="4400" dirty="0"/>
          </a:p>
        </p:txBody>
      </p:sp>
      <p:sp>
        <p:nvSpPr>
          <p:cNvPr id="3" name="Content Placeholder 2"/>
          <p:cNvSpPr>
            <a:spLocks noGrp="1"/>
          </p:cNvSpPr>
          <p:nvPr>
            <p:ph idx="1"/>
          </p:nvPr>
        </p:nvSpPr>
        <p:spPr>
          <a:xfrm>
            <a:off x="381000" y="1676400"/>
            <a:ext cx="8382000" cy="2850011"/>
          </a:xfrm>
        </p:spPr>
        <p:txBody>
          <a:bodyPr/>
          <a:lstStyle/>
          <a:p>
            <a:r>
              <a:rPr lang="en-US" dirty="0" smtClean="0"/>
              <a:t>Provisioning a Virtual Machine where you want to customize template</a:t>
            </a:r>
          </a:p>
          <a:p>
            <a:r>
              <a:rPr lang="en-US" dirty="0" smtClean="0"/>
              <a:t>Input Required</a:t>
            </a:r>
          </a:p>
          <a:p>
            <a:pPr lvl="1"/>
            <a:r>
              <a:rPr lang="en-US" dirty="0" smtClean="0"/>
              <a:t>VM Name</a:t>
            </a:r>
          </a:p>
          <a:p>
            <a:pPr lvl="1"/>
            <a:r>
              <a:rPr lang="en-US" dirty="0" smtClean="0"/>
              <a:t>Template Name</a:t>
            </a:r>
          </a:p>
          <a:p>
            <a:pPr lvl="1"/>
            <a:r>
              <a:rPr lang="en-US" dirty="0" smtClean="0"/>
              <a:t>Hardware customization information</a:t>
            </a:r>
          </a:p>
        </p:txBody>
      </p:sp>
      <p:pic>
        <p:nvPicPr>
          <p:cNvPr id="1026" name="Picture 2" descr="image"/>
          <p:cNvPicPr>
            <a:picLocks noChangeAspect="1" noChangeArrowheads="1"/>
          </p:cNvPicPr>
          <p:nvPr/>
        </p:nvPicPr>
        <p:blipFill rotWithShape="1">
          <a:blip r:embed="rId3">
            <a:extLst>
              <a:ext uri="{28A0092B-C50C-407E-A947-70E740481C1C}">
                <a14:useLocalDpi xmlns:a14="http://schemas.microsoft.com/office/drawing/2010/main" val="0"/>
              </a:ext>
            </a:extLst>
          </a:blip>
          <a:srcRect r="19595"/>
          <a:stretch/>
        </p:blipFill>
        <p:spPr bwMode="auto">
          <a:xfrm>
            <a:off x="2209800" y="5562599"/>
            <a:ext cx="4610493" cy="8191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4885425"/>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Start the Workflow</a:t>
            </a:r>
            <a:endParaRPr lang="en-US" dirty="0"/>
          </a:p>
        </p:txBody>
      </p:sp>
      <p:sp>
        <p:nvSpPr>
          <p:cNvPr id="3" name="Content Placeholder 2"/>
          <p:cNvSpPr>
            <a:spLocks noGrp="1"/>
          </p:cNvSpPr>
          <p:nvPr>
            <p:ph idx="1"/>
          </p:nvPr>
        </p:nvSpPr>
        <p:spPr>
          <a:xfrm>
            <a:off x="381000" y="1447800"/>
            <a:ext cx="8382000" cy="1428083"/>
          </a:xfrm>
        </p:spPr>
        <p:txBody>
          <a:bodyPr/>
          <a:lstStyle/>
          <a:p>
            <a:r>
              <a:rPr lang="en-US" dirty="0" smtClean="0"/>
              <a:t>Start with a Custom Start activity</a:t>
            </a:r>
          </a:p>
          <a:p>
            <a:r>
              <a:rPr lang="en-US" dirty="0" smtClean="0"/>
              <a:t>Add parameters that will be needed as input in the workflow</a:t>
            </a:r>
            <a:endParaRPr lang="en-US"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800" y="3429000"/>
            <a:ext cx="4800600" cy="3228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descr="image"/>
          <p:cNvPicPr>
            <a:picLocks noChangeAspect="1" noChangeArrowheads="1"/>
          </p:cNvPicPr>
          <p:nvPr/>
        </p:nvPicPr>
        <p:blipFill rotWithShape="1">
          <a:blip r:embed="rId4">
            <a:extLst>
              <a:ext uri="{28A0092B-C50C-407E-A947-70E740481C1C}">
                <a14:useLocalDpi xmlns:a14="http://schemas.microsoft.com/office/drawing/2010/main" val="0"/>
              </a:ext>
            </a:extLst>
          </a:blip>
          <a:srcRect l="3359" r="80091"/>
          <a:stretch/>
        </p:blipFill>
        <p:spPr bwMode="auto">
          <a:xfrm>
            <a:off x="7848600" y="375069"/>
            <a:ext cx="948905" cy="8191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5678185"/>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Create the VM</a:t>
            </a:r>
            <a:endParaRPr lang="en-US" dirty="0"/>
          </a:p>
        </p:txBody>
      </p:sp>
      <p:sp>
        <p:nvSpPr>
          <p:cNvPr id="3" name="Content Placeholder 2"/>
          <p:cNvSpPr>
            <a:spLocks noGrp="1"/>
          </p:cNvSpPr>
          <p:nvPr>
            <p:ph idx="1"/>
          </p:nvPr>
        </p:nvSpPr>
        <p:spPr>
          <a:xfrm>
            <a:off x="381000" y="1447800"/>
            <a:ext cx="8382000" cy="2074414"/>
          </a:xfrm>
        </p:spPr>
        <p:txBody>
          <a:bodyPr/>
          <a:lstStyle/>
          <a:p>
            <a:r>
              <a:rPr lang="en-US" sz="2800" dirty="0" smtClean="0"/>
              <a:t>Add a Create VM activity from the VMM IP</a:t>
            </a:r>
          </a:p>
          <a:p>
            <a:pPr lvl="1"/>
            <a:r>
              <a:rPr lang="en-US" sz="2400" dirty="0"/>
              <a:t>Remember that creating a VM based on the template specified</a:t>
            </a:r>
          </a:p>
          <a:p>
            <a:r>
              <a:rPr lang="en-US" sz="2800" dirty="0" smtClean="0"/>
              <a:t>Define the properties</a:t>
            </a:r>
          </a:p>
          <a:p>
            <a:r>
              <a:rPr lang="en-US" sz="2800" dirty="0" smtClean="0"/>
              <a:t>Use the input parameters where appropriate</a:t>
            </a:r>
            <a:endParaRPr lang="en-US" sz="2800"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7200" y="3686175"/>
            <a:ext cx="4572000" cy="3081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21766" r="65289"/>
          <a:stretch/>
        </p:blipFill>
        <p:spPr bwMode="auto">
          <a:xfrm>
            <a:off x="7867291" y="381000"/>
            <a:ext cx="741871" cy="817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52312230"/>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Update the Disk Information</a:t>
            </a:r>
            <a:endParaRPr lang="en-US" dirty="0"/>
          </a:p>
        </p:txBody>
      </p:sp>
      <p:sp>
        <p:nvSpPr>
          <p:cNvPr id="3" name="Content Placeholder 2"/>
          <p:cNvSpPr>
            <a:spLocks noGrp="1"/>
          </p:cNvSpPr>
          <p:nvPr>
            <p:ph idx="1"/>
          </p:nvPr>
        </p:nvSpPr>
        <p:spPr>
          <a:xfrm>
            <a:off x="381000" y="1447800"/>
            <a:ext cx="8382000" cy="3847207"/>
          </a:xfrm>
        </p:spPr>
        <p:txBody>
          <a:bodyPr/>
          <a:lstStyle/>
          <a:p>
            <a:r>
              <a:rPr lang="en-US" dirty="0" smtClean="0"/>
              <a:t>The VM Shell needs a primary disk</a:t>
            </a:r>
          </a:p>
          <a:p>
            <a:r>
              <a:rPr lang="en-US" dirty="0" smtClean="0"/>
              <a:t>Sub-workflow</a:t>
            </a:r>
          </a:p>
          <a:p>
            <a:r>
              <a:rPr lang="en-US" dirty="0" smtClean="0"/>
              <a:t>Uses the VM ID</a:t>
            </a:r>
          </a:p>
          <a:p>
            <a:r>
              <a:rPr lang="en-US" dirty="0" smtClean="0"/>
              <a:t>If Additional Disk Size from the input parameters is not zero</a:t>
            </a:r>
          </a:p>
          <a:p>
            <a:pPr lvl="1"/>
            <a:r>
              <a:rPr lang="en-US" dirty="0" smtClean="0"/>
              <a:t>Obtains the information for the current primary disk</a:t>
            </a:r>
          </a:p>
          <a:p>
            <a:pPr lvl="1"/>
            <a:r>
              <a:rPr lang="en-US" dirty="0" smtClean="0"/>
              <a:t>Increases the disk size</a:t>
            </a:r>
            <a:endParaRPr lang="en-US" dirty="0"/>
          </a:p>
        </p:txBody>
      </p:sp>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6352" r="49198"/>
          <a:stretch/>
        </p:blipFill>
        <p:spPr bwMode="auto">
          <a:xfrm>
            <a:off x="7798279" y="228600"/>
            <a:ext cx="828136" cy="817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2200" y="5638800"/>
            <a:ext cx="4419600" cy="105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51613189"/>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 Additional Disks</a:t>
            </a:r>
            <a:endParaRPr lang="en-US" dirty="0"/>
          </a:p>
        </p:txBody>
      </p:sp>
      <p:sp>
        <p:nvSpPr>
          <p:cNvPr id="3" name="Content Placeholder 2"/>
          <p:cNvSpPr>
            <a:spLocks noGrp="1"/>
          </p:cNvSpPr>
          <p:nvPr>
            <p:ph idx="1"/>
          </p:nvPr>
        </p:nvSpPr>
        <p:spPr>
          <a:xfrm>
            <a:off x="425336" y="1219200"/>
            <a:ext cx="8382000" cy="2671501"/>
          </a:xfrm>
        </p:spPr>
        <p:txBody>
          <a:bodyPr/>
          <a:lstStyle/>
          <a:p>
            <a:r>
              <a:rPr lang="en-US" sz="2800" dirty="0" smtClean="0"/>
              <a:t>Used to add additional disks to the VM template</a:t>
            </a:r>
          </a:p>
          <a:p>
            <a:r>
              <a:rPr lang="en-US" sz="2800" dirty="0" smtClean="0"/>
              <a:t>Conditional on Additional Disks input parameter</a:t>
            </a:r>
          </a:p>
          <a:p>
            <a:r>
              <a:rPr lang="en-US" sz="2800" dirty="0" smtClean="0"/>
              <a:t>Uses VMM Create New Disk activity</a:t>
            </a:r>
          </a:p>
          <a:p>
            <a:r>
              <a:rPr lang="en-US" sz="2800" dirty="0" smtClean="0"/>
              <a:t>Loops through each additional disk specified and creates the disk</a:t>
            </a:r>
          </a:p>
          <a:p>
            <a:r>
              <a:rPr lang="en-US" sz="2800" dirty="0" smtClean="0"/>
              <a:t>Adds the disk to the SCSI adapter</a:t>
            </a:r>
            <a:endParaRPr lang="en-US" sz="2800" dirty="0"/>
          </a:p>
        </p:txBody>
      </p:sp>
      <p:pic>
        <p:nvPicPr>
          <p:cNvPr id="51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2533" r="32092"/>
          <a:stretch/>
        </p:blipFill>
        <p:spPr bwMode="auto">
          <a:xfrm>
            <a:off x="7963593" y="304800"/>
            <a:ext cx="881150" cy="817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330" y="4067764"/>
            <a:ext cx="4314825" cy="1076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l="1794"/>
          <a:stretch/>
        </p:blipFill>
        <p:spPr bwMode="auto">
          <a:xfrm>
            <a:off x="4800600" y="4048125"/>
            <a:ext cx="3874897" cy="2657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6119141"/>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 Additional Networks</a:t>
            </a:r>
            <a:endParaRPr lang="en-US" dirty="0"/>
          </a:p>
        </p:txBody>
      </p:sp>
      <p:sp>
        <p:nvSpPr>
          <p:cNvPr id="3" name="Content Placeholder 2"/>
          <p:cNvSpPr>
            <a:spLocks noGrp="1"/>
          </p:cNvSpPr>
          <p:nvPr>
            <p:ph idx="1"/>
          </p:nvPr>
        </p:nvSpPr>
        <p:spPr>
          <a:xfrm>
            <a:off x="381000" y="1447800"/>
            <a:ext cx="8382000" cy="2499146"/>
          </a:xfrm>
        </p:spPr>
        <p:txBody>
          <a:bodyPr/>
          <a:lstStyle/>
          <a:p>
            <a:r>
              <a:rPr lang="en-US" sz="2800" dirty="0" smtClean="0"/>
              <a:t>Used to add additional network adapters and virtual networks to the VM template</a:t>
            </a:r>
          </a:p>
          <a:p>
            <a:r>
              <a:rPr lang="en-US" sz="2800" dirty="0" smtClean="0"/>
              <a:t>Use VMM Create Network Adapter activity</a:t>
            </a:r>
          </a:p>
          <a:p>
            <a:r>
              <a:rPr lang="en-US" sz="2800" dirty="0" smtClean="0"/>
              <a:t>Loops through the Additional Network Adapters input parameter to attach to the add the new adapter and attach to the specified virtual network</a:t>
            </a:r>
            <a:endParaRPr lang="en-US" sz="2800"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4048027"/>
            <a:ext cx="3886200" cy="1331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1992"/>
          <a:stretch/>
        </p:blipFill>
        <p:spPr bwMode="auto">
          <a:xfrm>
            <a:off x="4731489" y="4038600"/>
            <a:ext cx="3955312" cy="2721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l="86894"/>
          <a:stretch/>
        </p:blipFill>
        <p:spPr bwMode="auto">
          <a:xfrm>
            <a:off x="8201320" y="304800"/>
            <a:ext cx="604002"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47264267"/>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Workflow Ready to go</a:t>
            </a:r>
            <a:endParaRPr lang="en-US" dirty="0"/>
          </a:p>
        </p:txBody>
      </p:sp>
      <p:sp>
        <p:nvSpPr>
          <p:cNvPr id="3" name="Content Placeholder 2"/>
          <p:cNvSpPr>
            <a:spLocks noGrp="1"/>
          </p:cNvSpPr>
          <p:nvPr>
            <p:ph idx="1"/>
          </p:nvPr>
        </p:nvSpPr>
        <p:spPr>
          <a:xfrm>
            <a:off x="381000" y="1447800"/>
            <a:ext cx="8382000" cy="2850011"/>
          </a:xfrm>
        </p:spPr>
        <p:txBody>
          <a:bodyPr/>
          <a:lstStyle/>
          <a:p>
            <a:r>
              <a:rPr lang="en-US" dirty="0" smtClean="0"/>
              <a:t>You now have a usable workflow to provision a new VM</a:t>
            </a:r>
          </a:p>
          <a:p>
            <a:r>
              <a:rPr lang="en-US" dirty="0" smtClean="0"/>
              <a:t>Extend the scenario</a:t>
            </a:r>
          </a:p>
          <a:p>
            <a:pPr lvl="1"/>
            <a:r>
              <a:rPr lang="en-US" dirty="0" smtClean="0"/>
              <a:t>Trigger workflow from a OpsMan event</a:t>
            </a:r>
          </a:p>
          <a:p>
            <a:pPr lvl="1"/>
            <a:r>
              <a:rPr lang="en-US" dirty="0" smtClean="0"/>
              <a:t>Power On the VM</a:t>
            </a:r>
          </a:p>
          <a:p>
            <a:pPr lvl="1"/>
            <a:r>
              <a:rPr lang="en-US" dirty="0" smtClean="0"/>
              <a:t>Live Migrate the VM based on a OpsMan alert</a:t>
            </a:r>
            <a:endParaRPr lang="en-US" dirty="0"/>
          </a:p>
        </p:txBody>
      </p:sp>
    </p:spTree>
    <p:extLst>
      <p:ext uri="{BB962C8B-B14F-4D97-AF65-F5344CB8AC3E}">
        <p14:creationId xmlns:p14="http://schemas.microsoft.com/office/powerpoint/2010/main" val="4194856177"/>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664797"/>
          </a:xfrm>
        </p:spPr>
        <p:txBody>
          <a:bodyPr/>
          <a:lstStyle/>
          <a:p>
            <a:r>
              <a:rPr lang="en-US" dirty="0" smtClean="0"/>
              <a:t>VMware </a:t>
            </a:r>
            <a:r>
              <a:rPr lang="en-US" dirty="0"/>
              <a:t>vSphere </a:t>
            </a:r>
            <a:r>
              <a:rPr lang="en-US" dirty="0" smtClean="0"/>
              <a:t>IP</a:t>
            </a:r>
            <a:endParaRPr lang="en-US" dirty="0"/>
          </a:p>
        </p:txBody>
      </p:sp>
      <p:sp>
        <p:nvSpPr>
          <p:cNvPr id="3" name="Content Placeholder 2"/>
          <p:cNvSpPr>
            <a:spLocks noGrp="1"/>
          </p:cNvSpPr>
          <p:nvPr>
            <p:ph idx="1"/>
          </p:nvPr>
        </p:nvSpPr>
        <p:spPr>
          <a:xfrm>
            <a:off x="381000" y="1447800"/>
            <a:ext cx="8382000" cy="4099584"/>
          </a:xfrm>
        </p:spPr>
        <p:txBody>
          <a:bodyPr/>
          <a:lstStyle/>
          <a:p>
            <a:r>
              <a:rPr lang="en-US" dirty="0" smtClean="0"/>
              <a:t>Opalis Integration Pack for VMware vSphere </a:t>
            </a:r>
          </a:p>
          <a:p>
            <a:pPr lvl="1"/>
            <a:r>
              <a:rPr lang="en-US" dirty="0" smtClean="0"/>
              <a:t>Ships with Opalis 6.3</a:t>
            </a:r>
          </a:p>
          <a:p>
            <a:pPr lvl="1"/>
            <a:r>
              <a:rPr lang="en-US" dirty="0" smtClean="0"/>
              <a:t>Compatible with VMware vSphere 4.0, VMware VI 3.5 integration targets</a:t>
            </a:r>
          </a:p>
          <a:p>
            <a:pPr lvl="1"/>
            <a:r>
              <a:rPr lang="en-US" dirty="0" smtClean="0"/>
              <a:t>Supports Operations, Administration, Maintenance, and Provisioning tasks</a:t>
            </a:r>
          </a:p>
          <a:p>
            <a:pPr lvl="1"/>
            <a:r>
              <a:rPr lang="en-US" dirty="0" smtClean="0"/>
              <a:t>Will be updated for Orchestrator release</a:t>
            </a:r>
          </a:p>
          <a:p>
            <a:r>
              <a:rPr lang="en-US" dirty="0" smtClean="0"/>
              <a:t>Community-contributed IPs includes an alternative VMware Integration Pack</a:t>
            </a:r>
            <a:endParaRPr lang="en-US" dirty="0"/>
          </a:p>
        </p:txBody>
      </p:sp>
    </p:spTree>
    <p:extLst>
      <p:ext uri="{BB962C8B-B14F-4D97-AF65-F5344CB8AC3E}">
        <p14:creationId xmlns:p14="http://schemas.microsoft.com/office/powerpoint/2010/main" val="4194856177"/>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7 Lessons</a:t>
            </a:r>
            <a:endParaRPr lang="en-US" dirty="0">
              <a:solidFill>
                <a:schemeClr val="tx1"/>
              </a:solidFill>
            </a:endParaRPr>
          </a:p>
        </p:txBody>
      </p:sp>
      <p:sp>
        <p:nvSpPr>
          <p:cNvPr id="6" name="Text Placeholder 5"/>
          <p:cNvSpPr>
            <a:spLocks noGrp="1"/>
          </p:cNvSpPr>
          <p:nvPr>
            <p:ph type="body" sz="quarter" idx="10"/>
          </p:nvPr>
        </p:nvSpPr>
        <p:spPr>
          <a:xfrm>
            <a:off x="381000" y="1219200"/>
            <a:ext cx="8382000" cy="4758226"/>
          </a:xfrm>
        </p:spPr>
        <p:txBody>
          <a:bodyPr/>
          <a:lstStyle/>
          <a:p>
            <a:pPr>
              <a:buNone/>
            </a:pPr>
            <a:r>
              <a:rPr lang="en-US" dirty="0" smtClean="0">
                <a:solidFill>
                  <a:srgbClr val="FFFFFF"/>
                </a:solidFill>
              </a:rPr>
              <a:t>Lesson 1: System Center Opalis</a:t>
            </a:r>
          </a:p>
          <a:p>
            <a:pPr lvl="1"/>
            <a:r>
              <a:rPr lang="en-US" dirty="0" smtClean="0">
                <a:solidFill>
                  <a:srgbClr val="FFFFFF"/>
                </a:solidFill>
              </a:rPr>
              <a:t>Architecture</a:t>
            </a:r>
          </a:p>
          <a:p>
            <a:pPr lvl="1"/>
            <a:r>
              <a:rPr lang="en-US" dirty="0" smtClean="0">
                <a:solidFill>
                  <a:srgbClr val="FFFFFF"/>
                </a:solidFill>
              </a:rPr>
              <a:t>Integration with Hyper-V and System Center</a:t>
            </a:r>
          </a:p>
          <a:p>
            <a:pPr lvl="1"/>
            <a:r>
              <a:rPr lang="en-US" dirty="0" smtClean="0">
                <a:solidFill>
                  <a:srgbClr val="FFFFFF"/>
                </a:solidFill>
              </a:rPr>
              <a:t>Automated virtual machine provisioning and retirement</a:t>
            </a:r>
          </a:p>
          <a:p>
            <a:pPr>
              <a:buNone/>
            </a:pPr>
            <a:r>
              <a:rPr lang="en-US" dirty="0" smtClean="0">
                <a:solidFill>
                  <a:schemeClr val="tx2"/>
                </a:solidFill>
              </a:rPr>
              <a:t>Lesson 2: System Center Service Manager</a:t>
            </a:r>
          </a:p>
          <a:p>
            <a:pPr lvl="1"/>
            <a:r>
              <a:rPr lang="en-US" dirty="0" smtClean="0">
                <a:solidFill>
                  <a:schemeClr val="tx2"/>
                </a:solidFill>
              </a:rPr>
              <a:t>Architecture</a:t>
            </a:r>
          </a:p>
          <a:p>
            <a:pPr lvl="1"/>
            <a:r>
              <a:rPr lang="en-US" dirty="0" smtClean="0">
                <a:solidFill>
                  <a:schemeClr val="tx2"/>
                </a:solidFill>
              </a:rPr>
              <a:t>Integration with Hyper-V and System Center</a:t>
            </a:r>
          </a:p>
          <a:p>
            <a:pPr lvl="1"/>
            <a:r>
              <a:rPr lang="en-US" dirty="0" smtClean="0">
                <a:solidFill>
                  <a:schemeClr val="tx2"/>
                </a:solidFill>
              </a:rPr>
              <a:t>Change management, Ticketing, Workflow</a:t>
            </a:r>
          </a:p>
          <a:p>
            <a:endParaRPr lang="en-US" dirty="0" smtClean="0"/>
          </a:p>
        </p:txBody>
      </p:sp>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Service Manager?</a:t>
            </a:r>
            <a:endParaRPr lang="en-US" dirty="0"/>
          </a:p>
        </p:txBody>
      </p:sp>
      <p:sp>
        <p:nvSpPr>
          <p:cNvPr id="3" name="Content Placeholder 2"/>
          <p:cNvSpPr>
            <a:spLocks noGrp="1"/>
          </p:cNvSpPr>
          <p:nvPr>
            <p:ph idx="1"/>
          </p:nvPr>
        </p:nvSpPr>
        <p:spPr>
          <a:xfrm>
            <a:off x="381000" y="1447800"/>
            <a:ext cx="8382000" cy="4524315"/>
          </a:xfrm>
        </p:spPr>
        <p:txBody>
          <a:bodyPr/>
          <a:lstStyle/>
          <a:p>
            <a:r>
              <a:rPr lang="en-US" sz="2800" dirty="0" smtClean="0"/>
              <a:t>Tool that can leverage the knowledge about your environment to assist in automating IT service management</a:t>
            </a:r>
          </a:p>
          <a:p>
            <a:r>
              <a:rPr lang="en-US" sz="2800" dirty="0" smtClean="0"/>
              <a:t>Combines the knowledge from multiple systems into a configuration management database and data warehouse</a:t>
            </a:r>
          </a:p>
          <a:p>
            <a:r>
              <a:rPr lang="en-US" sz="2800" dirty="0" smtClean="0"/>
              <a:t>Allows you to build automated decision processes that can act on the knowledge to perform work or solve problems</a:t>
            </a:r>
          </a:p>
          <a:p>
            <a:r>
              <a:rPr lang="en-US" sz="2800" dirty="0" smtClean="0"/>
              <a:t>Allows those decision processes to be built on industry best practices and frameworks like ITIL</a:t>
            </a:r>
            <a:endParaRPr lang="en-US" sz="2800" dirty="0"/>
          </a:p>
        </p:txBody>
      </p:sp>
    </p:spTree>
    <p:extLst>
      <p:ext uri="{BB962C8B-B14F-4D97-AF65-F5344CB8AC3E}">
        <p14:creationId xmlns:p14="http://schemas.microsoft.com/office/powerpoint/2010/main" val="3595576038"/>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026"/>
          <p:cNvSpPr txBox="1">
            <a:spLocks noChangeArrowheads="1"/>
          </p:cNvSpPr>
          <p:nvPr/>
        </p:nvSpPr>
        <p:spPr>
          <a:xfrm>
            <a:off x="757551" y="2805759"/>
            <a:ext cx="7929249" cy="1523495"/>
          </a:xfrm>
          <a:prstGeom prst="rect">
            <a:avLst/>
          </a:prstGeom>
        </p:spPr>
        <p:txBody>
          <a:bodyPr vert="horz" wrap="square" lIns="0" tIns="0" rIns="0" bIns="0" rtlCol="0" anchor="t">
            <a:no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rPr>
              <a:t>Module 7:</a:t>
            </a:r>
            <a:br>
              <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rPr>
            </a:br>
            <a:r>
              <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rPr>
              <a:t>Automating Processes for Virtualization Management</a:t>
            </a:r>
            <a:br>
              <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rPr>
            </a:br>
            <a:endPar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endParaRPr>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610600" cy="553998"/>
          </a:xfrm>
        </p:spPr>
        <p:txBody>
          <a:bodyPr/>
          <a:lstStyle/>
          <a:p>
            <a:r>
              <a:rPr lang="en-US" sz="4000" dirty="0" smtClean="0"/>
              <a:t>What can you do with Service Manager?</a:t>
            </a:r>
            <a:endParaRPr lang="en-US" sz="4000" dirty="0"/>
          </a:p>
        </p:txBody>
      </p:sp>
      <p:sp>
        <p:nvSpPr>
          <p:cNvPr id="3" name="Content Placeholder 2"/>
          <p:cNvSpPr>
            <a:spLocks noGrp="1"/>
          </p:cNvSpPr>
          <p:nvPr>
            <p:ph idx="1"/>
          </p:nvPr>
        </p:nvSpPr>
        <p:spPr>
          <a:xfrm>
            <a:off x="381000" y="1447800"/>
            <a:ext cx="8382000" cy="5158335"/>
          </a:xfrm>
        </p:spPr>
        <p:txBody>
          <a:bodyPr/>
          <a:lstStyle/>
          <a:p>
            <a:r>
              <a:rPr lang="en-US" sz="2800" dirty="0" smtClean="0"/>
              <a:t>Integrate data from SCOM, SCCM, AD</a:t>
            </a:r>
          </a:p>
          <a:p>
            <a:r>
              <a:rPr lang="en-US" sz="2800" dirty="0" smtClean="0"/>
              <a:t>Build automated workflows that can automatically perform actions</a:t>
            </a:r>
          </a:p>
          <a:p>
            <a:r>
              <a:rPr lang="en-US" sz="2800" dirty="0" smtClean="0"/>
              <a:t>Integrate with Opalis workflows</a:t>
            </a:r>
          </a:p>
          <a:p>
            <a:r>
              <a:rPr lang="en-US" sz="2800" dirty="0" smtClean="0"/>
              <a:t>Leverage alerts to trigger workflows</a:t>
            </a:r>
          </a:p>
          <a:p>
            <a:r>
              <a:rPr lang="en-US" sz="2800" dirty="0" smtClean="0"/>
              <a:t>Combine multiple workflows together to accomplish an end-to-end automated task</a:t>
            </a:r>
          </a:p>
          <a:p>
            <a:r>
              <a:rPr lang="en-US" sz="2800" dirty="0" smtClean="0"/>
              <a:t>Leverage these tasks to perform</a:t>
            </a:r>
          </a:p>
          <a:p>
            <a:pPr lvl="1"/>
            <a:r>
              <a:rPr lang="en-US" sz="2400" dirty="0" smtClean="0"/>
              <a:t>Change Management</a:t>
            </a:r>
          </a:p>
          <a:p>
            <a:pPr lvl="1"/>
            <a:r>
              <a:rPr lang="en-US" sz="2400" dirty="0" smtClean="0"/>
              <a:t>Problem Management</a:t>
            </a:r>
          </a:p>
          <a:p>
            <a:pPr lvl="1"/>
            <a:r>
              <a:rPr lang="en-US" sz="2400" dirty="0" smtClean="0"/>
              <a:t>Incident Management</a:t>
            </a:r>
          </a:p>
          <a:p>
            <a:pPr lvl="1"/>
            <a:r>
              <a:rPr lang="en-US" sz="2400" dirty="0" smtClean="0"/>
              <a:t>Asset Management</a:t>
            </a:r>
            <a:endParaRPr lang="en-US" sz="2400" dirty="0"/>
          </a:p>
        </p:txBody>
      </p:sp>
    </p:spTree>
    <p:extLst>
      <p:ext uri="{BB962C8B-B14F-4D97-AF65-F5344CB8AC3E}">
        <p14:creationId xmlns:p14="http://schemas.microsoft.com/office/powerpoint/2010/main" val="2105122826"/>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 Manager Components</a:t>
            </a:r>
            <a:endParaRPr lang="en-US" dirty="0"/>
          </a:p>
        </p:txBody>
      </p:sp>
      <p:sp>
        <p:nvSpPr>
          <p:cNvPr id="3" name="Text Placeholder 2"/>
          <p:cNvSpPr>
            <a:spLocks noGrp="1"/>
          </p:cNvSpPr>
          <p:nvPr>
            <p:ph type="body" sz="quarter" idx="10"/>
          </p:nvPr>
        </p:nvSpPr>
        <p:spPr>
          <a:xfrm>
            <a:off x="381000" y="1447800"/>
            <a:ext cx="8382000" cy="4438138"/>
          </a:xfrm>
        </p:spPr>
        <p:txBody>
          <a:bodyPr/>
          <a:lstStyle/>
          <a:p>
            <a:r>
              <a:rPr lang="en-US" dirty="0" smtClean="0"/>
              <a:t>SM Management Server</a:t>
            </a:r>
          </a:p>
          <a:p>
            <a:pPr lvl="1"/>
            <a:r>
              <a:rPr lang="en-US" sz="2200" dirty="0" smtClean="0"/>
              <a:t>Data </a:t>
            </a:r>
            <a:r>
              <a:rPr lang="en-US" sz="2200" dirty="0"/>
              <a:t>A</a:t>
            </a:r>
            <a:r>
              <a:rPr lang="en-US" sz="2200" dirty="0" smtClean="0"/>
              <a:t>ccess, Workflow Execution </a:t>
            </a:r>
            <a:r>
              <a:rPr lang="en-US" sz="2200" dirty="0"/>
              <a:t>E</a:t>
            </a:r>
            <a:r>
              <a:rPr lang="en-US" sz="2200" dirty="0" smtClean="0"/>
              <a:t>nvironment</a:t>
            </a:r>
          </a:p>
          <a:p>
            <a:r>
              <a:rPr lang="en-US" dirty="0" smtClean="0"/>
              <a:t>DW Management Server</a:t>
            </a:r>
          </a:p>
          <a:p>
            <a:pPr lvl="1"/>
            <a:r>
              <a:rPr lang="en-US" sz="2200" dirty="0" smtClean="0"/>
              <a:t>Transforms Operational Data for Historical Trend </a:t>
            </a:r>
            <a:r>
              <a:rPr lang="en-US" sz="2200" dirty="0"/>
              <a:t>A</a:t>
            </a:r>
            <a:r>
              <a:rPr lang="en-US" sz="2200" dirty="0" smtClean="0"/>
              <a:t>nalysis</a:t>
            </a:r>
          </a:p>
          <a:p>
            <a:r>
              <a:rPr lang="en-US" dirty="0" smtClean="0"/>
              <a:t>Portal Server</a:t>
            </a:r>
          </a:p>
          <a:p>
            <a:pPr lvl="1"/>
            <a:r>
              <a:rPr lang="en-US" sz="2200" dirty="0" smtClean="0"/>
              <a:t>Enables End-User Self-Service via Web </a:t>
            </a:r>
            <a:r>
              <a:rPr lang="en-US" sz="2200" dirty="0"/>
              <a:t>A</a:t>
            </a:r>
            <a:r>
              <a:rPr lang="en-US" sz="2200" dirty="0" smtClean="0"/>
              <a:t>ccess</a:t>
            </a:r>
          </a:p>
          <a:p>
            <a:r>
              <a:rPr lang="en-US" dirty="0" smtClean="0"/>
              <a:t>Administration/Analyst Console</a:t>
            </a:r>
          </a:p>
          <a:p>
            <a:pPr lvl="1"/>
            <a:r>
              <a:rPr lang="en-US" sz="2000" dirty="0" smtClean="0"/>
              <a:t>Role Based </a:t>
            </a:r>
            <a:r>
              <a:rPr lang="en-US" sz="2000" dirty="0"/>
              <a:t>A</a:t>
            </a:r>
            <a:r>
              <a:rPr lang="en-US" sz="2000" dirty="0" smtClean="0"/>
              <a:t>ccess to System </a:t>
            </a:r>
            <a:r>
              <a:rPr lang="en-US" sz="2000" dirty="0"/>
              <a:t>C</a:t>
            </a:r>
            <a:r>
              <a:rPr lang="en-US" sz="2000" dirty="0" smtClean="0"/>
              <a:t>onfiguration and Operational </a:t>
            </a:r>
            <a:r>
              <a:rPr lang="en-US" sz="2000" dirty="0"/>
              <a:t>D</a:t>
            </a:r>
            <a:r>
              <a:rPr lang="en-US" sz="2000" dirty="0" smtClean="0"/>
              <a:t>ata</a:t>
            </a:r>
          </a:p>
          <a:p>
            <a:r>
              <a:rPr lang="en-US" dirty="0" smtClean="0"/>
              <a:t>Authoring Tool</a:t>
            </a:r>
          </a:p>
          <a:p>
            <a:pPr lvl="1"/>
            <a:r>
              <a:rPr lang="en-US" sz="2200" dirty="0" smtClean="0"/>
              <a:t>Customization and Extension of System Capabilities</a:t>
            </a:r>
          </a:p>
        </p:txBody>
      </p:sp>
    </p:spTree>
    <p:extLst>
      <p:ext uri="{BB962C8B-B14F-4D97-AF65-F5344CB8AC3E}">
        <p14:creationId xmlns:p14="http://schemas.microsoft.com/office/powerpoint/2010/main" val="1810311021"/>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1218795"/>
          </a:xfrm>
        </p:spPr>
        <p:txBody>
          <a:bodyPr/>
          <a:lstStyle/>
          <a:p>
            <a:r>
              <a:rPr lang="en-US" sz="4400" dirty="0" smtClean="0"/>
              <a:t>Provisioning VM using Opalis And System Center Service Manager</a:t>
            </a:r>
            <a:endParaRPr lang="en-US" sz="4400" dirty="0"/>
          </a:p>
        </p:txBody>
      </p:sp>
      <p:sp>
        <p:nvSpPr>
          <p:cNvPr id="3" name="Content Placeholder 2"/>
          <p:cNvSpPr>
            <a:spLocks noGrp="1"/>
          </p:cNvSpPr>
          <p:nvPr>
            <p:ph idx="1"/>
          </p:nvPr>
        </p:nvSpPr>
        <p:spPr>
          <a:xfrm>
            <a:off x="381000" y="1752600"/>
            <a:ext cx="8382000" cy="4333494"/>
          </a:xfrm>
        </p:spPr>
        <p:txBody>
          <a:bodyPr/>
          <a:lstStyle/>
          <a:p>
            <a:r>
              <a:rPr lang="en-US" dirty="0" smtClean="0"/>
              <a:t>What will you need?</a:t>
            </a:r>
          </a:p>
          <a:p>
            <a:pPr lvl="1"/>
            <a:r>
              <a:rPr lang="en-US" dirty="0" smtClean="0"/>
              <a:t>Hyper-V systems managed by SCVMM 2008 R2</a:t>
            </a:r>
          </a:p>
          <a:p>
            <a:pPr lvl="1"/>
            <a:r>
              <a:rPr lang="en-US" dirty="0"/>
              <a:t>Windows Management Framework (Windows PowerShell 2.0 and WinRM </a:t>
            </a:r>
            <a:r>
              <a:rPr lang="en-US" dirty="0" smtClean="0"/>
              <a:t>2.0) properly configured</a:t>
            </a:r>
          </a:p>
          <a:p>
            <a:pPr lvl="1"/>
            <a:r>
              <a:rPr lang="en-US" dirty="0" smtClean="0"/>
              <a:t>Opalis 6.3 Integration Server installation</a:t>
            </a:r>
          </a:p>
          <a:p>
            <a:pPr lvl="2"/>
            <a:r>
              <a:rPr lang="en-US" dirty="0"/>
              <a:t>SCVMM 2008 R2 Integration Pack</a:t>
            </a:r>
          </a:p>
          <a:p>
            <a:pPr lvl="2"/>
            <a:r>
              <a:rPr lang="en-US" dirty="0"/>
              <a:t>Service Manager 2010 Integration Pack</a:t>
            </a:r>
          </a:p>
          <a:p>
            <a:pPr lvl="1"/>
            <a:r>
              <a:rPr lang="en-US" dirty="0" smtClean="0"/>
              <a:t>Service Manager 2010 SP1 installation</a:t>
            </a:r>
          </a:p>
          <a:p>
            <a:pPr lvl="2"/>
            <a:r>
              <a:rPr lang="en-US" dirty="0" smtClean="0"/>
              <a:t>Active Directory Connector</a:t>
            </a:r>
          </a:p>
        </p:txBody>
      </p:sp>
    </p:spTree>
    <p:extLst>
      <p:ext uri="{BB962C8B-B14F-4D97-AF65-F5344CB8AC3E}">
        <p14:creationId xmlns:p14="http://schemas.microsoft.com/office/powerpoint/2010/main" val="3120966156"/>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 Manager</a:t>
            </a:r>
            <a:endParaRPr lang="en-US" dirty="0"/>
          </a:p>
        </p:txBody>
      </p:sp>
      <p:sp>
        <p:nvSpPr>
          <p:cNvPr id="3" name="Content Placeholder 2"/>
          <p:cNvSpPr>
            <a:spLocks noGrp="1"/>
          </p:cNvSpPr>
          <p:nvPr>
            <p:ph idx="1"/>
          </p:nvPr>
        </p:nvSpPr>
        <p:spPr>
          <a:xfrm>
            <a:off x="381000" y="1447800"/>
            <a:ext cx="8382000" cy="5244513"/>
          </a:xfrm>
        </p:spPr>
        <p:txBody>
          <a:bodyPr/>
          <a:lstStyle/>
          <a:p>
            <a:r>
              <a:rPr lang="en-US" sz="2800" dirty="0" smtClean="0"/>
              <a:t>Create new custom management pack</a:t>
            </a:r>
          </a:p>
          <a:p>
            <a:r>
              <a:rPr lang="en-US" sz="2800" dirty="0" smtClean="0"/>
              <a:t>Define a new class object derived from Activity class to store input</a:t>
            </a:r>
          </a:p>
          <a:p>
            <a:pPr lvl="1"/>
            <a:r>
              <a:rPr lang="en-US" sz="2400" dirty="0" smtClean="0"/>
              <a:t>Automatically Provision VM Activity</a:t>
            </a:r>
          </a:p>
          <a:p>
            <a:pPr lvl="1"/>
            <a:r>
              <a:rPr lang="en-US" sz="2400" dirty="0" smtClean="0"/>
              <a:t>Define custom properties</a:t>
            </a:r>
          </a:p>
          <a:p>
            <a:pPr lvl="1"/>
            <a:r>
              <a:rPr lang="en-US" sz="2400" dirty="0" smtClean="0"/>
              <a:t>Define custom form</a:t>
            </a:r>
          </a:p>
          <a:p>
            <a:r>
              <a:rPr lang="en-US" sz="2800" dirty="0" smtClean="0"/>
              <a:t>Define template for provisioning</a:t>
            </a:r>
          </a:p>
          <a:p>
            <a:r>
              <a:rPr lang="en-US" sz="2800" dirty="0" smtClean="0"/>
              <a:t>Define template for Change Request</a:t>
            </a:r>
          </a:p>
          <a:p>
            <a:pPr lvl="1"/>
            <a:r>
              <a:rPr lang="en-US" sz="2400" dirty="0" smtClean="0"/>
              <a:t>Add Activities</a:t>
            </a:r>
          </a:p>
          <a:p>
            <a:r>
              <a:rPr lang="en-US" sz="2800" dirty="0" smtClean="0"/>
              <a:t>Build Opalis workflow that will be triggered</a:t>
            </a:r>
          </a:p>
          <a:p>
            <a:r>
              <a:rPr lang="en-US" sz="2800" dirty="0" smtClean="0"/>
              <a:t>Test Change Request</a:t>
            </a:r>
          </a:p>
          <a:p>
            <a:pPr lvl="1"/>
            <a:r>
              <a:rPr lang="en-US" sz="2400" dirty="0" smtClean="0"/>
              <a:t>Trigger the Opalis workflow and provision the VM</a:t>
            </a:r>
            <a:endParaRPr lang="en-US" sz="2400" dirty="0"/>
          </a:p>
        </p:txBody>
      </p:sp>
    </p:spTree>
    <p:extLst>
      <p:ext uri="{BB962C8B-B14F-4D97-AF65-F5344CB8AC3E}">
        <p14:creationId xmlns:p14="http://schemas.microsoft.com/office/powerpoint/2010/main" val="3814247367"/>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 Custom Activity Class</a:t>
            </a:r>
            <a:endParaRPr lang="en-US" dirty="0"/>
          </a:p>
        </p:txBody>
      </p:sp>
      <p:sp>
        <p:nvSpPr>
          <p:cNvPr id="3" name="Content Placeholder 2"/>
          <p:cNvSpPr>
            <a:spLocks noGrp="1"/>
          </p:cNvSpPr>
          <p:nvPr>
            <p:ph idx="1"/>
          </p:nvPr>
        </p:nvSpPr>
        <p:spPr>
          <a:xfrm>
            <a:off x="381000" y="1447800"/>
            <a:ext cx="8382000" cy="1391150"/>
          </a:xfrm>
        </p:spPr>
        <p:txBody>
          <a:bodyPr/>
          <a:lstStyle/>
          <a:p>
            <a:r>
              <a:rPr lang="en-US" dirty="0" smtClean="0"/>
              <a:t>Create new Activity called</a:t>
            </a:r>
          </a:p>
          <a:p>
            <a:pPr lvl="1"/>
            <a:r>
              <a:rPr lang="en-US" dirty="0" smtClean="0"/>
              <a:t>Automatically Provision VM Activity</a:t>
            </a:r>
          </a:p>
          <a:p>
            <a:pPr lvl="1"/>
            <a:r>
              <a:rPr lang="en-US" dirty="0" smtClean="0"/>
              <a:t>“other” class type</a:t>
            </a:r>
            <a:endParaRPr lang="en-US" dirty="0"/>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57700" y="3657600"/>
            <a:ext cx="4410075" cy="263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88633887"/>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Define Properties for Class</a:t>
            </a:r>
            <a:endParaRPr lang="en-US" dirty="0"/>
          </a:p>
        </p:txBody>
      </p:sp>
      <p:sp>
        <p:nvSpPr>
          <p:cNvPr id="3" name="Content Placeholder 2"/>
          <p:cNvSpPr>
            <a:spLocks noGrp="1"/>
          </p:cNvSpPr>
          <p:nvPr>
            <p:ph idx="1"/>
          </p:nvPr>
        </p:nvSpPr>
        <p:spPr>
          <a:xfrm>
            <a:off x="381000" y="1447800"/>
            <a:ext cx="8382000" cy="2880789"/>
          </a:xfrm>
        </p:spPr>
        <p:txBody>
          <a:bodyPr/>
          <a:lstStyle/>
          <a:p>
            <a:r>
              <a:rPr lang="en-US" dirty="0" smtClean="0"/>
              <a:t>VMSize</a:t>
            </a:r>
          </a:p>
          <a:p>
            <a:pPr lvl="1"/>
            <a:r>
              <a:rPr lang="en-US" dirty="0" smtClean="0"/>
              <a:t>List datatype</a:t>
            </a:r>
          </a:p>
          <a:p>
            <a:pPr lvl="1"/>
            <a:r>
              <a:rPr lang="en-US" dirty="0" smtClean="0"/>
              <a:t>Provides a list of values for selection</a:t>
            </a:r>
          </a:p>
          <a:p>
            <a:pPr lvl="1"/>
            <a:r>
              <a:rPr lang="en-US" dirty="0" smtClean="0"/>
              <a:t>Create a custom list called VM Size List</a:t>
            </a:r>
          </a:p>
          <a:p>
            <a:r>
              <a:rPr lang="en-US" dirty="0" smtClean="0"/>
              <a:t>DiskSize</a:t>
            </a:r>
          </a:p>
          <a:p>
            <a:pPr lvl="1"/>
            <a:r>
              <a:rPr lang="en-US" dirty="0" smtClean="0"/>
              <a:t>Integer</a:t>
            </a:r>
            <a:endParaRPr lang="en-US" dirty="0"/>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4953000"/>
            <a:ext cx="2562225" cy="169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4953000"/>
            <a:ext cx="2562225" cy="166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48653415"/>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Create Custom Form</a:t>
            </a:r>
            <a:endParaRPr lang="en-US" dirty="0"/>
          </a:p>
        </p:txBody>
      </p:sp>
      <p:sp>
        <p:nvSpPr>
          <p:cNvPr id="3" name="Content Placeholder 2"/>
          <p:cNvSpPr>
            <a:spLocks noGrp="1"/>
          </p:cNvSpPr>
          <p:nvPr>
            <p:ph idx="1"/>
          </p:nvPr>
        </p:nvSpPr>
        <p:spPr>
          <a:xfrm>
            <a:off x="381000" y="1447800"/>
            <a:ext cx="8382000" cy="4278094"/>
          </a:xfrm>
        </p:spPr>
        <p:txBody>
          <a:bodyPr/>
          <a:lstStyle/>
          <a:p>
            <a:r>
              <a:rPr lang="en-US" sz="2800" dirty="0" smtClean="0"/>
              <a:t>Create Custom Form to provide input to the Automatically Provision VM Activity</a:t>
            </a:r>
          </a:p>
          <a:p>
            <a:pPr lvl="1"/>
            <a:r>
              <a:rPr lang="en-US" sz="2400" dirty="0" smtClean="0"/>
              <a:t>AutomaticallyProvisionVMForm</a:t>
            </a:r>
          </a:p>
          <a:p>
            <a:r>
              <a:rPr lang="en-US" sz="2800" dirty="0" smtClean="0"/>
              <a:t>Add Three labels</a:t>
            </a:r>
          </a:p>
          <a:p>
            <a:pPr lvl="1"/>
            <a:r>
              <a:rPr lang="en-US" sz="2400" dirty="0" smtClean="0"/>
              <a:t>Title, VM Size, Disk Size</a:t>
            </a:r>
          </a:p>
          <a:p>
            <a:r>
              <a:rPr lang="en-US" sz="2800" dirty="0" smtClean="0"/>
              <a:t>Add controls</a:t>
            </a:r>
          </a:p>
          <a:p>
            <a:pPr lvl="1"/>
            <a:r>
              <a:rPr lang="en-US" sz="2400" dirty="0" smtClean="0"/>
              <a:t>Text Box for Title and Disk Size, List Box for VM Size</a:t>
            </a:r>
          </a:p>
          <a:p>
            <a:r>
              <a:rPr lang="en-US" sz="2800" dirty="0" smtClean="0"/>
              <a:t>Use Binding path Property of Control to connect to the corresponding activity values</a:t>
            </a:r>
          </a:p>
          <a:p>
            <a:endParaRPr lang="en-US" sz="2800" dirty="0"/>
          </a:p>
        </p:txBody>
      </p:sp>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0" y="4876800"/>
            <a:ext cx="2246462"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47455817"/>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Save and Import MP</a:t>
            </a:r>
            <a:endParaRPr lang="en-US" dirty="0"/>
          </a:p>
        </p:txBody>
      </p:sp>
      <p:sp>
        <p:nvSpPr>
          <p:cNvPr id="3" name="Content Placeholder 2"/>
          <p:cNvSpPr>
            <a:spLocks noGrp="1"/>
          </p:cNvSpPr>
          <p:nvPr>
            <p:ph idx="1"/>
          </p:nvPr>
        </p:nvSpPr>
        <p:spPr>
          <a:xfrm>
            <a:off x="381000" y="1447800"/>
            <a:ext cx="8382000" cy="1969770"/>
          </a:xfrm>
        </p:spPr>
        <p:txBody>
          <a:bodyPr/>
          <a:lstStyle/>
          <a:p>
            <a:r>
              <a:rPr lang="en-US" dirty="0" smtClean="0"/>
              <a:t>Save the edits to the management pack</a:t>
            </a:r>
          </a:p>
          <a:p>
            <a:r>
              <a:rPr lang="en-US" dirty="0" smtClean="0"/>
              <a:t>Go to the SM console</a:t>
            </a:r>
          </a:p>
          <a:p>
            <a:r>
              <a:rPr lang="en-US" dirty="0" smtClean="0"/>
              <a:t>Import the new AutomaticallyProvisionVM management pack</a:t>
            </a:r>
            <a:endParaRPr lang="en-US" dirty="0"/>
          </a:p>
        </p:txBody>
      </p:sp>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6631" y="3133724"/>
            <a:ext cx="3986369" cy="36480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58978750"/>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Define VMSize List Options</a:t>
            </a:r>
            <a:endParaRPr lang="en-US" dirty="0"/>
          </a:p>
        </p:txBody>
      </p:sp>
      <p:sp>
        <p:nvSpPr>
          <p:cNvPr id="3" name="Content Placeholder 2"/>
          <p:cNvSpPr>
            <a:spLocks noGrp="1"/>
          </p:cNvSpPr>
          <p:nvPr>
            <p:ph idx="1"/>
          </p:nvPr>
        </p:nvSpPr>
        <p:spPr>
          <a:xfrm>
            <a:off x="381000" y="1447800"/>
            <a:ext cx="8382000" cy="3028521"/>
          </a:xfrm>
        </p:spPr>
        <p:txBody>
          <a:bodyPr/>
          <a:lstStyle/>
          <a:p>
            <a:r>
              <a:rPr lang="en-US" sz="2800" dirty="0" smtClean="0"/>
              <a:t>From SM Console go to Library</a:t>
            </a:r>
          </a:p>
          <a:p>
            <a:r>
              <a:rPr lang="en-US" sz="2800" dirty="0" smtClean="0"/>
              <a:t>Select the VM Size value</a:t>
            </a:r>
          </a:p>
          <a:p>
            <a:r>
              <a:rPr lang="en-US" sz="2800" dirty="0" smtClean="0"/>
              <a:t>Click Properties</a:t>
            </a:r>
          </a:p>
          <a:p>
            <a:r>
              <a:rPr lang="en-US" sz="2800" dirty="0" smtClean="0"/>
              <a:t>Add three items and change the names</a:t>
            </a:r>
          </a:p>
          <a:p>
            <a:pPr lvl="1"/>
            <a:r>
              <a:rPr lang="en-US" sz="2400" dirty="0" smtClean="0"/>
              <a:t>Small</a:t>
            </a:r>
          </a:p>
          <a:p>
            <a:pPr lvl="1"/>
            <a:r>
              <a:rPr lang="en-US" sz="2400" dirty="0" smtClean="0"/>
              <a:t>Medium</a:t>
            </a:r>
          </a:p>
          <a:p>
            <a:pPr lvl="1"/>
            <a:r>
              <a:rPr lang="en-US" sz="2400" dirty="0" smtClean="0"/>
              <a:t>Large</a:t>
            </a:r>
            <a:endParaRPr lang="en-US" sz="2400" dirty="0"/>
          </a:p>
        </p:txBody>
      </p:sp>
      <p:pic>
        <p:nvPicPr>
          <p:cNvPr id="1945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3276600"/>
            <a:ext cx="3524250" cy="346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19205163"/>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Define Template</a:t>
            </a:r>
            <a:endParaRPr lang="en-US" dirty="0"/>
          </a:p>
        </p:txBody>
      </p:sp>
      <p:sp>
        <p:nvSpPr>
          <p:cNvPr id="3" name="Content Placeholder 2"/>
          <p:cNvSpPr>
            <a:spLocks noGrp="1"/>
          </p:cNvSpPr>
          <p:nvPr>
            <p:ph idx="1"/>
          </p:nvPr>
        </p:nvSpPr>
        <p:spPr>
          <a:xfrm>
            <a:off x="381000" y="1447800"/>
            <a:ext cx="8382000" cy="1822037"/>
          </a:xfrm>
        </p:spPr>
        <p:txBody>
          <a:bodyPr/>
          <a:lstStyle/>
          <a:p>
            <a:r>
              <a:rPr lang="en-US" sz="2400" dirty="0" smtClean="0"/>
              <a:t>Under Library, select Templates</a:t>
            </a:r>
          </a:p>
          <a:p>
            <a:r>
              <a:rPr lang="en-US" sz="2400" dirty="0" smtClean="0"/>
              <a:t>Create Template</a:t>
            </a:r>
          </a:p>
          <a:p>
            <a:pPr lvl="1"/>
            <a:r>
              <a:rPr lang="en-US" sz="2000" dirty="0" smtClean="0"/>
              <a:t>AutomaticallyProvisionVM</a:t>
            </a:r>
          </a:p>
          <a:p>
            <a:pPr lvl="1"/>
            <a:r>
              <a:rPr lang="en-US" sz="2000" dirty="0" smtClean="0"/>
              <a:t>Connect it to the AutomaticallyProvisionVM Activity class</a:t>
            </a:r>
          </a:p>
          <a:p>
            <a:r>
              <a:rPr lang="en-US" sz="2400" dirty="0" smtClean="0"/>
              <a:t>When prompted with the form, enter the Title information</a:t>
            </a:r>
          </a:p>
        </p:txBody>
      </p:sp>
      <p:pic>
        <p:nvPicPr>
          <p:cNvPr id="204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3429000"/>
            <a:ext cx="3476625" cy="3209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3"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2937"/>
          <a:stretch/>
        </p:blipFill>
        <p:spPr bwMode="auto">
          <a:xfrm>
            <a:off x="5794744" y="3657600"/>
            <a:ext cx="2634881" cy="235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60940279"/>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7 Lessons</a:t>
            </a:r>
            <a:endParaRPr lang="en-US" dirty="0">
              <a:solidFill>
                <a:schemeClr val="tx1"/>
              </a:solidFill>
            </a:endParaRPr>
          </a:p>
        </p:txBody>
      </p:sp>
      <p:sp>
        <p:nvSpPr>
          <p:cNvPr id="6" name="Text Placeholder 5"/>
          <p:cNvSpPr>
            <a:spLocks noGrp="1"/>
          </p:cNvSpPr>
          <p:nvPr>
            <p:ph type="body" sz="quarter" idx="10"/>
          </p:nvPr>
        </p:nvSpPr>
        <p:spPr>
          <a:xfrm>
            <a:off x="381000" y="1219200"/>
            <a:ext cx="8382000" cy="4758226"/>
          </a:xfrm>
        </p:spPr>
        <p:txBody>
          <a:bodyPr/>
          <a:lstStyle/>
          <a:p>
            <a:pPr>
              <a:buNone/>
            </a:pPr>
            <a:r>
              <a:rPr lang="en-US" dirty="0" smtClean="0">
                <a:solidFill>
                  <a:schemeClr val="tx2"/>
                </a:solidFill>
              </a:rPr>
              <a:t>Lesson 1: System Center Opalis</a:t>
            </a:r>
          </a:p>
          <a:p>
            <a:pPr lvl="1"/>
            <a:r>
              <a:rPr lang="en-US" dirty="0" smtClean="0">
                <a:solidFill>
                  <a:schemeClr val="tx2"/>
                </a:solidFill>
              </a:rPr>
              <a:t>Architecture</a:t>
            </a:r>
          </a:p>
          <a:p>
            <a:pPr lvl="1"/>
            <a:r>
              <a:rPr lang="en-US" dirty="0" smtClean="0">
                <a:solidFill>
                  <a:schemeClr val="tx2"/>
                </a:solidFill>
              </a:rPr>
              <a:t>Integration with Hyper-V and System Center</a:t>
            </a:r>
          </a:p>
          <a:p>
            <a:pPr lvl="1"/>
            <a:r>
              <a:rPr lang="en-US" dirty="0" smtClean="0">
                <a:solidFill>
                  <a:schemeClr val="tx2"/>
                </a:solidFill>
              </a:rPr>
              <a:t>Automated virtual machine provisioning and retirement</a:t>
            </a:r>
          </a:p>
          <a:p>
            <a:pPr>
              <a:buNone/>
            </a:pPr>
            <a:r>
              <a:rPr lang="en-US" dirty="0" smtClean="0">
                <a:solidFill>
                  <a:schemeClr val="tx1"/>
                </a:solidFill>
              </a:rPr>
              <a:t>Lesson 2: System Center Service Manager</a:t>
            </a:r>
          </a:p>
          <a:p>
            <a:pPr lvl="1"/>
            <a:r>
              <a:rPr lang="en-US" dirty="0" smtClean="0">
                <a:solidFill>
                  <a:schemeClr val="tx1"/>
                </a:solidFill>
              </a:rPr>
              <a:t>Architecture</a:t>
            </a:r>
          </a:p>
          <a:p>
            <a:pPr lvl="1"/>
            <a:r>
              <a:rPr lang="en-US" dirty="0" smtClean="0">
                <a:solidFill>
                  <a:schemeClr val="tx1"/>
                </a:solidFill>
              </a:rPr>
              <a:t>Integration with Hyper-V and System Center</a:t>
            </a:r>
          </a:p>
          <a:p>
            <a:pPr lvl="1"/>
            <a:r>
              <a:rPr lang="en-US" dirty="0" smtClean="0">
                <a:solidFill>
                  <a:schemeClr val="tx1"/>
                </a:solidFill>
              </a:rPr>
              <a:t>Change management, Ticketing, Workflow</a:t>
            </a:r>
          </a:p>
          <a:p>
            <a:endParaRPr lang="en-US" dirty="0" smtClean="0"/>
          </a:p>
        </p:txBody>
      </p:sp>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Define Change Request Template</a:t>
            </a:r>
            <a:endParaRPr lang="en-US" dirty="0"/>
          </a:p>
        </p:txBody>
      </p:sp>
      <p:sp>
        <p:nvSpPr>
          <p:cNvPr id="3" name="Content Placeholder 2"/>
          <p:cNvSpPr>
            <a:spLocks noGrp="1"/>
          </p:cNvSpPr>
          <p:nvPr>
            <p:ph idx="1"/>
          </p:nvPr>
        </p:nvSpPr>
        <p:spPr>
          <a:xfrm>
            <a:off x="381000" y="1447800"/>
            <a:ext cx="8382000" cy="2197525"/>
          </a:xfrm>
        </p:spPr>
        <p:txBody>
          <a:bodyPr/>
          <a:lstStyle/>
          <a:p>
            <a:r>
              <a:rPr lang="en-US" sz="2800" dirty="0" smtClean="0"/>
              <a:t>Create a new Template</a:t>
            </a:r>
          </a:p>
          <a:p>
            <a:r>
              <a:rPr lang="en-US" sz="2800" dirty="0" smtClean="0"/>
              <a:t>Name it Automatically Provision VM Change Request</a:t>
            </a:r>
          </a:p>
          <a:p>
            <a:r>
              <a:rPr lang="en-US" sz="2800" dirty="0" smtClean="0"/>
              <a:t>Set the class to Change Request</a:t>
            </a:r>
          </a:p>
          <a:p>
            <a:r>
              <a:rPr lang="en-US" sz="2800" dirty="0" smtClean="0"/>
              <a:t>Store it in the AutomaticallyProvisionVM MP</a:t>
            </a:r>
            <a:endParaRPr lang="en-US" sz="2800" dirty="0"/>
          </a:p>
        </p:txBody>
      </p:sp>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3657600"/>
            <a:ext cx="3495675" cy="317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08"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1776"/>
          <a:stretch/>
        </p:blipFill>
        <p:spPr bwMode="auto">
          <a:xfrm>
            <a:off x="4646428" y="4343400"/>
            <a:ext cx="4116572" cy="2085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9835556"/>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 Activities to Change Request</a:t>
            </a:r>
            <a:endParaRPr lang="en-US" dirty="0"/>
          </a:p>
        </p:txBody>
      </p:sp>
      <p:sp>
        <p:nvSpPr>
          <p:cNvPr id="3" name="Content Placeholder 2"/>
          <p:cNvSpPr>
            <a:spLocks noGrp="1"/>
          </p:cNvSpPr>
          <p:nvPr>
            <p:ph idx="1"/>
          </p:nvPr>
        </p:nvSpPr>
        <p:spPr>
          <a:xfrm>
            <a:off x="381000" y="1447800"/>
            <a:ext cx="8382000" cy="1391150"/>
          </a:xfrm>
        </p:spPr>
        <p:txBody>
          <a:bodyPr/>
          <a:lstStyle/>
          <a:p>
            <a:r>
              <a:rPr lang="en-US" dirty="0" smtClean="0"/>
              <a:t>Add a Review Activity</a:t>
            </a:r>
          </a:p>
          <a:p>
            <a:pPr lvl="1"/>
            <a:r>
              <a:rPr lang="en-US" dirty="0" smtClean="0"/>
              <a:t>Approve Automatically Provision VM</a:t>
            </a:r>
          </a:p>
          <a:p>
            <a:pPr lvl="1"/>
            <a:r>
              <a:rPr lang="en-US" dirty="0" smtClean="0"/>
              <a:t>Add a reviewer</a:t>
            </a:r>
            <a:endParaRPr lang="en-US" dirty="0"/>
          </a:p>
        </p:txBody>
      </p:sp>
      <p:pic>
        <p:nvPicPr>
          <p:cNvPr id="225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3657600"/>
            <a:ext cx="3000375" cy="3105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3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47018" y="2438400"/>
            <a:ext cx="4092181" cy="4338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33611351"/>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 Activities to Change Request</a:t>
            </a:r>
            <a:endParaRPr lang="en-US" dirty="0"/>
          </a:p>
        </p:txBody>
      </p:sp>
      <p:sp>
        <p:nvSpPr>
          <p:cNvPr id="3" name="Content Placeholder 2"/>
          <p:cNvSpPr>
            <a:spLocks noGrp="1"/>
          </p:cNvSpPr>
          <p:nvPr>
            <p:ph idx="1"/>
          </p:nvPr>
        </p:nvSpPr>
        <p:spPr>
          <a:xfrm>
            <a:off x="381000" y="1447800"/>
            <a:ext cx="8382000" cy="2000548"/>
          </a:xfrm>
        </p:spPr>
        <p:txBody>
          <a:bodyPr/>
          <a:lstStyle/>
          <a:p>
            <a:r>
              <a:rPr lang="en-US" dirty="0" smtClean="0"/>
              <a:t>Add a Automatically Provision VM Activity</a:t>
            </a:r>
          </a:p>
          <a:p>
            <a:r>
              <a:rPr lang="en-US" dirty="0" smtClean="0"/>
              <a:t>Launches defined custom form</a:t>
            </a:r>
          </a:p>
          <a:p>
            <a:pPr lvl="1"/>
            <a:r>
              <a:rPr lang="en-US" dirty="0" smtClean="0"/>
              <a:t>Do not fill out the form</a:t>
            </a:r>
          </a:p>
          <a:p>
            <a:r>
              <a:rPr lang="en-US" dirty="0" smtClean="0"/>
              <a:t>End up with two activities defined</a:t>
            </a:r>
          </a:p>
        </p:txBody>
      </p:sp>
      <p:pic>
        <p:nvPicPr>
          <p:cNvPr id="235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9325" y="3733800"/>
            <a:ext cx="3000375" cy="3105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4648200"/>
            <a:ext cx="5572125" cy="158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62029651"/>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Opalis Workflow</a:t>
            </a:r>
            <a:endParaRPr lang="en-US" dirty="0"/>
          </a:p>
        </p:txBody>
      </p:sp>
      <p:sp>
        <p:nvSpPr>
          <p:cNvPr id="3" name="Content Placeholder 2"/>
          <p:cNvSpPr>
            <a:spLocks noGrp="1"/>
          </p:cNvSpPr>
          <p:nvPr>
            <p:ph idx="1"/>
          </p:nvPr>
        </p:nvSpPr>
        <p:spPr>
          <a:xfrm>
            <a:off x="381000" y="1447800"/>
            <a:ext cx="8382000" cy="3145476"/>
          </a:xfrm>
        </p:spPr>
        <p:txBody>
          <a:bodyPr/>
          <a:lstStyle/>
          <a:p>
            <a:r>
              <a:rPr lang="en-US" sz="2800" dirty="0" smtClean="0"/>
              <a:t>Workflow triggered by a Service Manager Change request</a:t>
            </a:r>
          </a:p>
          <a:p>
            <a:r>
              <a:rPr lang="en-US" sz="2800" dirty="0" smtClean="0"/>
              <a:t>Creates a VM from an existing VM</a:t>
            </a:r>
          </a:p>
          <a:p>
            <a:r>
              <a:rPr lang="en-US" sz="2800" dirty="0" smtClean="0"/>
              <a:t>Optionally adds a new disk</a:t>
            </a:r>
          </a:p>
          <a:p>
            <a:r>
              <a:rPr lang="en-US" sz="2800" dirty="0" smtClean="0"/>
              <a:t>Registers the new VM in the SM CMDB</a:t>
            </a:r>
          </a:p>
          <a:p>
            <a:r>
              <a:rPr lang="en-US" sz="2800" dirty="0" smtClean="0"/>
              <a:t>Notifies SM that the create is done</a:t>
            </a:r>
          </a:p>
          <a:p>
            <a:r>
              <a:rPr lang="en-US" sz="2800" dirty="0" smtClean="0"/>
              <a:t>Updates the Change request and returns status</a:t>
            </a:r>
            <a:endParaRPr lang="en-US" sz="2800" dirty="0"/>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2475" y="4800600"/>
            <a:ext cx="7677150" cy="179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34667275"/>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Start the Workflow</a:t>
            </a:r>
            <a:endParaRPr lang="en-US" dirty="0"/>
          </a:p>
        </p:txBody>
      </p:sp>
      <p:sp>
        <p:nvSpPr>
          <p:cNvPr id="3" name="Content Placeholder 2"/>
          <p:cNvSpPr>
            <a:spLocks noGrp="1"/>
          </p:cNvSpPr>
          <p:nvPr>
            <p:ph idx="1"/>
          </p:nvPr>
        </p:nvSpPr>
        <p:spPr>
          <a:xfrm>
            <a:off x="381000" y="1447800"/>
            <a:ext cx="8382000" cy="1871282"/>
          </a:xfrm>
        </p:spPr>
        <p:txBody>
          <a:bodyPr/>
          <a:lstStyle/>
          <a:p>
            <a:r>
              <a:rPr lang="en-US" dirty="0"/>
              <a:t>Monitor Object is configured to watch for a custom Service Manager Activity </a:t>
            </a:r>
            <a:r>
              <a:rPr lang="en-US" dirty="0" smtClean="0"/>
              <a:t>class</a:t>
            </a:r>
          </a:p>
          <a:p>
            <a:r>
              <a:rPr lang="en-US" dirty="0" smtClean="0"/>
              <a:t>Waits for the status to updated to “In Progress”</a:t>
            </a:r>
            <a:endParaRPr lang="en-US" dirty="0"/>
          </a:p>
        </p:txBody>
      </p:sp>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1610"/>
          <a:stretch/>
        </p:blipFill>
        <p:spPr bwMode="auto">
          <a:xfrm>
            <a:off x="4194544" y="3429000"/>
            <a:ext cx="4873256" cy="336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91525" y="152400"/>
            <a:ext cx="55245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68298998"/>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Set Activity Stage</a:t>
            </a:r>
            <a:endParaRPr lang="en-US" dirty="0"/>
          </a:p>
        </p:txBody>
      </p:sp>
      <p:sp>
        <p:nvSpPr>
          <p:cNvPr id="3" name="Content Placeholder 2"/>
          <p:cNvSpPr>
            <a:spLocks noGrp="1"/>
          </p:cNvSpPr>
          <p:nvPr>
            <p:ph idx="1"/>
          </p:nvPr>
        </p:nvSpPr>
        <p:spPr>
          <a:xfrm>
            <a:off x="381000" y="1447800"/>
            <a:ext cx="8382000" cy="1969770"/>
          </a:xfrm>
        </p:spPr>
        <p:txBody>
          <a:bodyPr/>
          <a:lstStyle/>
          <a:p>
            <a:r>
              <a:rPr lang="en-US" dirty="0" smtClean="0"/>
              <a:t>Tag the Activity so SM knows that Opalis is processing the activity</a:t>
            </a:r>
          </a:p>
          <a:p>
            <a:pPr lvl="1"/>
            <a:r>
              <a:rPr lang="en-US" dirty="0" smtClean="0"/>
              <a:t>Done via subscribing to the published data</a:t>
            </a:r>
          </a:p>
          <a:p>
            <a:r>
              <a:rPr lang="en-US" dirty="0" smtClean="0"/>
              <a:t>Sets the stage value to Initiate</a:t>
            </a:r>
            <a:endParaRPr lang="en-US"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77200" y="228600"/>
            <a:ext cx="790575"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1897"/>
          <a:stretch/>
        </p:blipFill>
        <p:spPr bwMode="auto">
          <a:xfrm>
            <a:off x="4343400" y="3516390"/>
            <a:ext cx="4747659" cy="329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44613128"/>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Lookup VM Name</a:t>
            </a:r>
            <a:endParaRPr lang="en-US" dirty="0"/>
          </a:p>
        </p:txBody>
      </p:sp>
      <p:sp>
        <p:nvSpPr>
          <p:cNvPr id="3" name="Content Placeholder 2"/>
          <p:cNvSpPr>
            <a:spLocks noGrp="1"/>
          </p:cNvSpPr>
          <p:nvPr>
            <p:ph idx="1"/>
          </p:nvPr>
        </p:nvSpPr>
        <p:spPr>
          <a:xfrm>
            <a:off x="381000" y="1447800"/>
            <a:ext cx="8382000" cy="2425279"/>
          </a:xfrm>
        </p:spPr>
        <p:txBody>
          <a:bodyPr/>
          <a:lstStyle/>
          <a:p>
            <a:r>
              <a:rPr lang="en-US" sz="2400" dirty="0" smtClean="0"/>
              <a:t>Use a Map Published Data activity</a:t>
            </a:r>
          </a:p>
          <a:p>
            <a:r>
              <a:rPr lang="en-US" sz="2400" dirty="0" smtClean="0"/>
              <a:t>Table lookup that maps a input parameter from SM to a existing VM configuration to clone</a:t>
            </a:r>
          </a:p>
          <a:p>
            <a:pPr lvl="1"/>
            <a:r>
              <a:rPr lang="en-US" sz="2000" dirty="0" smtClean="0"/>
              <a:t>Obtained by subscribing to the VMSize parameter that is published via the Monitor object</a:t>
            </a:r>
          </a:p>
          <a:p>
            <a:r>
              <a:rPr lang="en-US" sz="2400" dirty="0" smtClean="0"/>
              <a:t>Value is placed in a new Opalis parameter “VM Image Name”</a:t>
            </a:r>
            <a:endParaRPr lang="en-US" sz="2400"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77200" y="152400"/>
            <a:ext cx="885825" cy="92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1677"/>
          <a:stretch/>
        </p:blipFill>
        <p:spPr bwMode="auto">
          <a:xfrm>
            <a:off x="4497572" y="3590221"/>
            <a:ext cx="4570228" cy="3191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55304435"/>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Get VM Details</a:t>
            </a:r>
            <a:endParaRPr lang="en-US" dirty="0"/>
          </a:p>
        </p:txBody>
      </p:sp>
      <p:sp>
        <p:nvSpPr>
          <p:cNvPr id="3" name="Content Placeholder 2"/>
          <p:cNvSpPr>
            <a:spLocks noGrp="1"/>
          </p:cNvSpPr>
          <p:nvPr>
            <p:ph idx="1"/>
          </p:nvPr>
        </p:nvSpPr>
        <p:spPr>
          <a:xfrm>
            <a:off x="381000" y="1447800"/>
            <a:ext cx="8382000" cy="1969770"/>
          </a:xfrm>
        </p:spPr>
        <p:txBody>
          <a:bodyPr/>
          <a:lstStyle/>
          <a:p>
            <a:r>
              <a:rPr lang="en-US" dirty="0" smtClean="0"/>
              <a:t>Use a GetVM activity from VMM</a:t>
            </a:r>
          </a:p>
          <a:p>
            <a:r>
              <a:rPr lang="en-US" dirty="0" smtClean="0"/>
              <a:t>Retrieve the configuration of the existing VM</a:t>
            </a:r>
          </a:p>
          <a:p>
            <a:r>
              <a:rPr lang="en-US" dirty="0" smtClean="0"/>
              <a:t>Use the VM Image Name to find the VM ID</a:t>
            </a:r>
            <a:endParaRPr lang="en-US"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29600" y="228600"/>
            <a:ext cx="742950" cy="82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1725"/>
          <a:stretch/>
        </p:blipFill>
        <p:spPr bwMode="auto">
          <a:xfrm>
            <a:off x="4267200" y="3505200"/>
            <a:ext cx="4829175" cy="3300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55304435"/>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Create VM from VM</a:t>
            </a:r>
            <a:endParaRPr lang="en-US" dirty="0"/>
          </a:p>
        </p:txBody>
      </p:sp>
      <p:sp>
        <p:nvSpPr>
          <p:cNvPr id="3" name="Content Placeholder 2"/>
          <p:cNvSpPr>
            <a:spLocks noGrp="1"/>
          </p:cNvSpPr>
          <p:nvPr>
            <p:ph idx="1"/>
          </p:nvPr>
        </p:nvSpPr>
        <p:spPr>
          <a:xfrm>
            <a:off x="381000" y="1447800"/>
            <a:ext cx="8382000" cy="1637371"/>
          </a:xfrm>
        </p:spPr>
        <p:txBody>
          <a:bodyPr/>
          <a:lstStyle/>
          <a:p>
            <a:r>
              <a:rPr lang="en-US" sz="2800" dirty="0" smtClean="0"/>
              <a:t>Use a VMM activity called Create VM from VM</a:t>
            </a:r>
          </a:p>
          <a:p>
            <a:r>
              <a:rPr lang="en-US" sz="2800" dirty="0" smtClean="0"/>
              <a:t>Specify some parameters for host name, path, and use information from GetVM Details to specify the VM configuration</a:t>
            </a:r>
            <a:endParaRPr lang="en-US" sz="2800"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3400" y="228600"/>
            <a:ext cx="74295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1735"/>
          <a:stretch/>
        </p:blipFill>
        <p:spPr bwMode="auto">
          <a:xfrm>
            <a:off x="4032560" y="3352800"/>
            <a:ext cx="5035240" cy="346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55304435"/>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Register VM</a:t>
            </a:r>
            <a:endParaRPr lang="en-US" dirty="0"/>
          </a:p>
        </p:txBody>
      </p:sp>
      <p:sp>
        <p:nvSpPr>
          <p:cNvPr id="3" name="Content Placeholder 2"/>
          <p:cNvSpPr>
            <a:spLocks noGrp="1"/>
          </p:cNvSpPr>
          <p:nvPr>
            <p:ph idx="1"/>
          </p:nvPr>
        </p:nvSpPr>
        <p:spPr>
          <a:xfrm>
            <a:off x="381000" y="1447800"/>
            <a:ext cx="8382000" cy="1957459"/>
          </a:xfrm>
        </p:spPr>
        <p:txBody>
          <a:bodyPr/>
          <a:lstStyle/>
          <a:p>
            <a:r>
              <a:rPr lang="en-US" sz="2400" dirty="0" smtClean="0"/>
              <a:t>Use a Create Object activity from SM</a:t>
            </a:r>
          </a:p>
          <a:p>
            <a:r>
              <a:rPr lang="en-US" sz="2400" dirty="0" smtClean="0"/>
              <a:t>Creates a new Windows Computer asset in the SM CMDB</a:t>
            </a:r>
          </a:p>
          <a:p>
            <a:r>
              <a:rPr lang="en-US" sz="2400" dirty="0" smtClean="0"/>
              <a:t>Uses define fields from other activities</a:t>
            </a:r>
          </a:p>
          <a:p>
            <a:r>
              <a:rPr lang="en-US" sz="2400" dirty="0" smtClean="0"/>
              <a:t>Specify the last inventory date as today and VM as true</a:t>
            </a:r>
          </a:p>
          <a:p>
            <a:r>
              <a:rPr lang="en-US" sz="2400" dirty="0" smtClean="0"/>
              <a:t>Apply conditional transition to the link</a:t>
            </a:r>
            <a:endParaRPr lang="en-US" sz="2400"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24800" y="152400"/>
            <a:ext cx="962025"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1759"/>
          <a:stretch/>
        </p:blipFill>
        <p:spPr bwMode="auto">
          <a:xfrm>
            <a:off x="4267200" y="3447511"/>
            <a:ext cx="4837412" cy="3334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0" y="4724400"/>
            <a:ext cx="1313345" cy="1343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55304435"/>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Opalis?</a:t>
            </a:r>
          </a:p>
        </p:txBody>
      </p:sp>
      <p:sp>
        <p:nvSpPr>
          <p:cNvPr id="3" name="Text Placeholder 2"/>
          <p:cNvSpPr>
            <a:spLocks noGrp="1"/>
          </p:cNvSpPr>
          <p:nvPr>
            <p:ph type="body" sz="quarter" idx="10"/>
          </p:nvPr>
        </p:nvSpPr>
        <p:spPr>
          <a:xfrm>
            <a:off x="381000" y="1447800"/>
            <a:ext cx="8382000" cy="4136517"/>
          </a:xfrm>
        </p:spPr>
        <p:txBody>
          <a:bodyPr/>
          <a:lstStyle/>
          <a:p>
            <a:r>
              <a:rPr lang="en-US" dirty="0" smtClean="0"/>
              <a:t>Microsoft Subsidiary</a:t>
            </a:r>
          </a:p>
          <a:p>
            <a:pPr lvl="1"/>
            <a:r>
              <a:rPr lang="en-US" dirty="0" smtClean="0"/>
              <a:t>Acquired </a:t>
            </a:r>
            <a:r>
              <a:rPr lang="en-US" dirty="0"/>
              <a:t>by Microsoft in December 2009</a:t>
            </a:r>
          </a:p>
          <a:p>
            <a:endParaRPr lang="en-US" dirty="0" smtClean="0"/>
          </a:p>
          <a:p>
            <a:r>
              <a:rPr lang="en-US" dirty="0" smtClean="0"/>
              <a:t>Opalis </a:t>
            </a:r>
            <a:r>
              <a:rPr lang="en-US" dirty="0"/>
              <a:t>is a powerful tool to automate IT Processes</a:t>
            </a:r>
          </a:p>
          <a:p>
            <a:endParaRPr lang="en-US" dirty="0" smtClean="0"/>
          </a:p>
          <a:p>
            <a:r>
              <a:rPr lang="en-US" dirty="0" smtClean="0"/>
              <a:t>Integration </a:t>
            </a:r>
            <a:r>
              <a:rPr lang="en-US" dirty="0"/>
              <a:t>– Automation – Orchestration </a:t>
            </a:r>
          </a:p>
          <a:p>
            <a:endParaRPr lang="en-US" dirty="0"/>
          </a:p>
        </p:txBody>
      </p:sp>
    </p:spTree>
    <p:extLst>
      <p:ext uri="{BB962C8B-B14F-4D97-AF65-F5344CB8AC3E}">
        <p14:creationId xmlns:p14="http://schemas.microsoft.com/office/powerpoint/2010/main" val="3682427480"/>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Create New Disk</a:t>
            </a:r>
            <a:endParaRPr lang="en-US" dirty="0"/>
          </a:p>
        </p:txBody>
      </p:sp>
      <p:sp>
        <p:nvSpPr>
          <p:cNvPr id="3" name="Content Placeholder 2"/>
          <p:cNvSpPr>
            <a:spLocks noGrp="1"/>
          </p:cNvSpPr>
          <p:nvPr>
            <p:ph idx="1"/>
          </p:nvPr>
        </p:nvSpPr>
        <p:spPr>
          <a:xfrm>
            <a:off x="381000" y="1447800"/>
            <a:ext cx="8382000" cy="1883593"/>
          </a:xfrm>
        </p:spPr>
        <p:txBody>
          <a:bodyPr/>
          <a:lstStyle/>
          <a:p>
            <a:r>
              <a:rPr lang="en-US" sz="2400" dirty="0" smtClean="0"/>
              <a:t>Optional Step that is added for exmaple</a:t>
            </a:r>
          </a:p>
          <a:p>
            <a:r>
              <a:rPr lang="en-US" sz="2400" dirty="0" smtClean="0"/>
              <a:t>Use a Create New Disk activity from VMM</a:t>
            </a:r>
          </a:p>
          <a:p>
            <a:r>
              <a:rPr lang="en-US" sz="2400" dirty="0" smtClean="0"/>
              <a:t>Creates a dynamic VHD and attaches it to the SCSI adapter</a:t>
            </a:r>
          </a:p>
          <a:p>
            <a:r>
              <a:rPr lang="en-US" sz="2400" dirty="0" smtClean="0"/>
              <a:t>Uses the DiskSize input parameter from the SM Work Item activity</a:t>
            </a:r>
            <a:endParaRPr lang="en-US" sz="2400" dirty="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24800" y="152400"/>
            <a:ext cx="847725"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1922"/>
          <a:stretch/>
        </p:blipFill>
        <p:spPr bwMode="auto">
          <a:xfrm>
            <a:off x="4114800" y="3348268"/>
            <a:ext cx="5001548" cy="3433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4556457"/>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Set Activity Status</a:t>
            </a:r>
            <a:endParaRPr lang="en-US" dirty="0"/>
          </a:p>
        </p:txBody>
      </p:sp>
      <p:sp>
        <p:nvSpPr>
          <p:cNvPr id="3" name="Content Placeholder 2"/>
          <p:cNvSpPr>
            <a:spLocks noGrp="1"/>
          </p:cNvSpPr>
          <p:nvPr>
            <p:ph idx="1"/>
          </p:nvPr>
        </p:nvSpPr>
        <p:spPr>
          <a:xfrm>
            <a:off x="381000" y="1447800"/>
            <a:ext cx="8382000" cy="1969770"/>
          </a:xfrm>
        </p:spPr>
        <p:txBody>
          <a:bodyPr/>
          <a:lstStyle/>
          <a:p>
            <a:r>
              <a:rPr lang="en-US" dirty="0" smtClean="0"/>
              <a:t>Use an Update Status activity</a:t>
            </a:r>
          </a:p>
          <a:p>
            <a:r>
              <a:rPr lang="en-US" dirty="0" smtClean="0"/>
              <a:t>Updates SM Work Item activity to Completed</a:t>
            </a:r>
          </a:p>
          <a:p>
            <a:r>
              <a:rPr lang="en-US" dirty="0" smtClean="0"/>
              <a:t>Alerts SM that the work is complete</a:t>
            </a:r>
            <a:endParaRPr lang="en-US" dirty="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3400" y="228600"/>
            <a:ext cx="8001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1441"/>
          <a:stretch/>
        </p:blipFill>
        <p:spPr bwMode="auto">
          <a:xfrm>
            <a:off x="4114800" y="3519054"/>
            <a:ext cx="4953000" cy="33010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00963033"/>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Find Parent Change</a:t>
            </a:r>
            <a:endParaRPr lang="en-US" dirty="0"/>
          </a:p>
        </p:txBody>
      </p:sp>
      <p:sp>
        <p:nvSpPr>
          <p:cNvPr id="3" name="Content Placeholder 2"/>
          <p:cNvSpPr>
            <a:spLocks noGrp="1"/>
          </p:cNvSpPr>
          <p:nvPr>
            <p:ph idx="1"/>
          </p:nvPr>
        </p:nvSpPr>
        <p:spPr>
          <a:xfrm>
            <a:off x="381000" y="1447800"/>
            <a:ext cx="8382000" cy="2585323"/>
          </a:xfrm>
        </p:spPr>
        <p:txBody>
          <a:bodyPr/>
          <a:lstStyle/>
          <a:p>
            <a:r>
              <a:rPr lang="en-US" sz="2800" dirty="0" smtClean="0"/>
              <a:t>Need to connect to the Change Request that triggered the Opalis workflow</a:t>
            </a:r>
          </a:p>
          <a:p>
            <a:r>
              <a:rPr lang="en-US" sz="2800" dirty="0" smtClean="0"/>
              <a:t>Use a Get Relationship activity from SM</a:t>
            </a:r>
          </a:p>
          <a:p>
            <a:r>
              <a:rPr lang="en-US" sz="2800" dirty="0" smtClean="0"/>
              <a:t>Specify the SM object class</a:t>
            </a:r>
          </a:p>
          <a:p>
            <a:r>
              <a:rPr lang="en-US" sz="2800" dirty="0" smtClean="0"/>
              <a:t>Get list of current change requests from the object class</a:t>
            </a:r>
            <a:endParaRPr lang="en-US" sz="2800" dirty="0"/>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01000" y="228600"/>
            <a:ext cx="895350" cy="89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1668"/>
          <a:stretch/>
        </p:blipFill>
        <p:spPr bwMode="auto">
          <a:xfrm>
            <a:off x="4497572" y="3657600"/>
            <a:ext cx="4596757"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51164174"/>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Update Change</a:t>
            </a:r>
            <a:endParaRPr lang="en-US" dirty="0"/>
          </a:p>
        </p:txBody>
      </p:sp>
      <p:sp>
        <p:nvSpPr>
          <p:cNvPr id="3" name="Content Placeholder 2"/>
          <p:cNvSpPr>
            <a:spLocks noGrp="1"/>
          </p:cNvSpPr>
          <p:nvPr>
            <p:ph idx="1"/>
          </p:nvPr>
        </p:nvSpPr>
        <p:spPr>
          <a:xfrm>
            <a:off x="381000" y="1447800"/>
            <a:ext cx="8382000" cy="2412968"/>
          </a:xfrm>
        </p:spPr>
        <p:txBody>
          <a:bodyPr/>
          <a:lstStyle/>
          <a:p>
            <a:r>
              <a:rPr lang="en-US" dirty="0" smtClean="0"/>
              <a:t>Using the Change Request connection</a:t>
            </a:r>
          </a:p>
          <a:p>
            <a:r>
              <a:rPr lang="en-US" dirty="0" smtClean="0"/>
              <a:t>Use an Update Object activity from SM</a:t>
            </a:r>
          </a:p>
          <a:p>
            <a:r>
              <a:rPr lang="en-US" dirty="0" smtClean="0"/>
              <a:t>Pass back some information and status that can be displayed to the originator of the change request</a:t>
            </a:r>
            <a:endParaRPr lang="en-US" dirty="0"/>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3400" y="152400"/>
            <a:ext cx="742950"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1656"/>
          <a:stretch/>
        </p:blipFill>
        <p:spPr bwMode="auto">
          <a:xfrm>
            <a:off x="4343400" y="3499164"/>
            <a:ext cx="4752975" cy="3294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97053692"/>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Testing the VM Provisioning</a:t>
            </a:r>
            <a:endParaRPr lang="en-US" dirty="0"/>
          </a:p>
        </p:txBody>
      </p:sp>
      <p:sp>
        <p:nvSpPr>
          <p:cNvPr id="3" name="Content Placeholder 2"/>
          <p:cNvSpPr>
            <a:spLocks noGrp="1"/>
          </p:cNvSpPr>
          <p:nvPr>
            <p:ph idx="1"/>
          </p:nvPr>
        </p:nvSpPr>
        <p:spPr>
          <a:xfrm>
            <a:off x="381000" y="1143000"/>
            <a:ext cx="8382000" cy="5084469"/>
          </a:xfrm>
        </p:spPr>
        <p:txBody>
          <a:bodyPr/>
          <a:lstStyle/>
          <a:p>
            <a:r>
              <a:rPr lang="en-US" sz="2000" dirty="0" smtClean="0"/>
              <a:t>From SM console, under Change Management</a:t>
            </a:r>
          </a:p>
          <a:p>
            <a:pPr lvl="1"/>
            <a:r>
              <a:rPr lang="en-US" sz="1800" dirty="0" smtClean="0"/>
              <a:t>Create Change Request</a:t>
            </a:r>
          </a:p>
          <a:p>
            <a:pPr lvl="1"/>
            <a:r>
              <a:rPr lang="en-US" sz="1800" dirty="0" smtClean="0"/>
              <a:t>Select Automatically Provision VM Change Request</a:t>
            </a:r>
          </a:p>
          <a:p>
            <a:pPr lvl="1"/>
            <a:r>
              <a:rPr lang="en-US" sz="2000" dirty="0" smtClean="0"/>
              <a:t>Go to Activities</a:t>
            </a:r>
          </a:p>
          <a:p>
            <a:pPr lvl="1"/>
            <a:r>
              <a:rPr lang="en-US" sz="2000" dirty="0" smtClean="0"/>
              <a:t>Specify the values on the form for VMSize and DiskSize</a:t>
            </a:r>
          </a:p>
          <a:p>
            <a:pPr lvl="1"/>
            <a:r>
              <a:rPr lang="en-US" sz="2000" dirty="0" smtClean="0"/>
              <a:t>Submit</a:t>
            </a:r>
          </a:p>
          <a:p>
            <a:r>
              <a:rPr lang="en-US" sz="2400" dirty="0" smtClean="0"/>
              <a:t>Change Request status changes to In Progress</a:t>
            </a:r>
          </a:p>
          <a:p>
            <a:pPr lvl="1"/>
            <a:r>
              <a:rPr lang="en-US" sz="2000" dirty="0" smtClean="0"/>
              <a:t>Approve the Change Request</a:t>
            </a:r>
          </a:p>
          <a:p>
            <a:pPr lvl="1"/>
            <a:r>
              <a:rPr lang="en-US" sz="2000" dirty="0" smtClean="0"/>
              <a:t>Submit Change Request</a:t>
            </a:r>
          </a:p>
          <a:p>
            <a:pPr lvl="1"/>
            <a:r>
              <a:rPr lang="en-US" sz="2000" dirty="0" smtClean="0"/>
              <a:t>Review activity Completes</a:t>
            </a:r>
          </a:p>
          <a:p>
            <a:pPr lvl="1"/>
            <a:r>
              <a:rPr lang="en-US" sz="2000" dirty="0" smtClean="0"/>
              <a:t>Automatic Provision VM Activity will start</a:t>
            </a:r>
          </a:p>
          <a:p>
            <a:r>
              <a:rPr lang="en-US" sz="2400" dirty="0" smtClean="0"/>
              <a:t>Opalis Workflow will be triggered</a:t>
            </a:r>
          </a:p>
          <a:p>
            <a:pPr lvl="1"/>
            <a:r>
              <a:rPr lang="en-US" sz="2000" dirty="0" smtClean="0"/>
              <a:t>Create the VM</a:t>
            </a:r>
          </a:p>
          <a:p>
            <a:pPr lvl="1"/>
            <a:r>
              <a:rPr lang="en-US" sz="2000" dirty="0" smtClean="0"/>
              <a:t>Create the CMDB object</a:t>
            </a:r>
          </a:p>
          <a:p>
            <a:pPr lvl="1"/>
            <a:r>
              <a:rPr lang="en-US" sz="2000" dirty="0" smtClean="0"/>
              <a:t>Update the SM Change request</a:t>
            </a:r>
            <a:endParaRPr lang="en-US" sz="2400" dirty="0"/>
          </a:p>
        </p:txBody>
      </p:sp>
    </p:spTree>
    <p:extLst>
      <p:ext uri="{BB962C8B-B14F-4D97-AF65-F5344CB8AC3E}">
        <p14:creationId xmlns:p14="http://schemas.microsoft.com/office/powerpoint/2010/main" val="3524304316"/>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Summary</a:t>
            </a:r>
            <a:endParaRPr lang="en-US" dirty="0">
              <a:solidFill>
                <a:schemeClr val="tx1"/>
              </a:solidFill>
            </a:endParaRPr>
          </a:p>
        </p:txBody>
      </p:sp>
      <p:sp>
        <p:nvSpPr>
          <p:cNvPr id="6" name="Text Placeholder 5"/>
          <p:cNvSpPr>
            <a:spLocks noGrp="1"/>
          </p:cNvSpPr>
          <p:nvPr>
            <p:ph type="body" sz="quarter" idx="10"/>
          </p:nvPr>
        </p:nvSpPr>
        <p:spPr>
          <a:xfrm>
            <a:off x="381000" y="1219201"/>
            <a:ext cx="8382000" cy="5638467"/>
          </a:xfrm>
        </p:spPr>
        <p:txBody>
          <a:bodyPr/>
          <a:lstStyle/>
          <a:p>
            <a:r>
              <a:rPr lang="en-US" dirty="0" smtClean="0">
                <a:solidFill>
                  <a:schemeClr val="tx1"/>
                </a:solidFill>
              </a:rPr>
              <a:t>Opalis allows you to define workflows that can automate a process within a specific system or across multiple systems</a:t>
            </a:r>
          </a:p>
          <a:p>
            <a:r>
              <a:rPr lang="en-US" dirty="0" smtClean="0">
                <a:solidFill>
                  <a:schemeClr val="tx1"/>
                </a:solidFill>
              </a:rPr>
              <a:t>System Center allows you to extend the Opalis workflow by adding Change and Asset Management</a:t>
            </a:r>
          </a:p>
          <a:p>
            <a:r>
              <a:rPr lang="en-US" dirty="0" smtClean="0">
                <a:solidFill>
                  <a:schemeClr val="tx1"/>
                </a:solidFill>
              </a:rPr>
              <a:t>Process can be simple or as complex as you need it to be</a:t>
            </a:r>
          </a:p>
          <a:p>
            <a:pPr lvl="1"/>
            <a:r>
              <a:rPr lang="en-US" dirty="0" smtClean="0">
                <a:solidFill>
                  <a:schemeClr val="tx1"/>
                </a:solidFill>
              </a:rPr>
              <a:t>Conditionals</a:t>
            </a:r>
          </a:p>
          <a:p>
            <a:pPr lvl="1"/>
            <a:r>
              <a:rPr lang="en-US" dirty="0" smtClean="0">
                <a:solidFill>
                  <a:schemeClr val="tx1"/>
                </a:solidFill>
              </a:rPr>
              <a:t>Status updates</a:t>
            </a:r>
          </a:p>
          <a:p>
            <a:pPr lvl="1"/>
            <a:r>
              <a:rPr lang="en-US" dirty="0" smtClean="0">
                <a:solidFill>
                  <a:schemeClr val="tx1"/>
                </a:solidFill>
              </a:rPr>
              <a:t>Triggers</a:t>
            </a:r>
          </a:p>
          <a:p>
            <a:pPr lvl="1"/>
            <a:r>
              <a:rPr lang="en-US" dirty="0" smtClean="0">
                <a:solidFill>
                  <a:schemeClr val="tx1"/>
                </a:solidFill>
              </a:rPr>
              <a:t>Failure logic</a:t>
            </a:r>
          </a:p>
        </p:txBody>
      </p:sp>
    </p:spTree>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14400"/>
            <a:ext cx="7543800" cy="1523494"/>
          </a:xfrm>
        </p:spPr>
        <p:txBody>
          <a:bodyPr/>
          <a:lstStyle/>
          <a:p>
            <a:r>
              <a:rPr sz="4800" dirty="0" smtClean="0">
                <a:solidFill>
                  <a:schemeClr val="accent1">
                    <a:lumMod val="60000"/>
                    <a:lumOff val="40000"/>
                  </a:schemeClr>
                </a:solidFill>
              </a:rPr>
              <a:t>Lab P:</a:t>
            </a:r>
            <a:br>
              <a:rPr sz="4800" dirty="0" smtClean="0">
                <a:solidFill>
                  <a:schemeClr val="accent1">
                    <a:lumMod val="60000"/>
                    <a:lumOff val="40000"/>
                  </a:schemeClr>
                </a:solidFill>
              </a:rPr>
            </a:br>
            <a:r>
              <a:rPr lang="en-US" sz="4800" dirty="0" smtClean="0">
                <a:solidFill>
                  <a:schemeClr val="accent1">
                    <a:lumMod val="60000"/>
                    <a:lumOff val="40000"/>
                  </a:schemeClr>
                </a:solidFill>
              </a:rPr>
              <a:t>Implementing System Center Service Manager for Change Management, Ticketing, and Workflow</a:t>
            </a:r>
            <a:endParaRPr lang="en-US" sz="4800" dirty="0">
              <a:solidFill>
                <a:schemeClr val="accent1">
                  <a:lumMod val="60000"/>
                  <a:lumOff val="40000"/>
                </a:schemeClr>
              </a:solidFill>
            </a:endParaRPr>
          </a:p>
        </p:txBody>
      </p:sp>
      <p:sp>
        <p:nvSpPr>
          <p:cNvPr id="3" name="Subtitle 2"/>
          <p:cNvSpPr>
            <a:spLocks noGrp="1"/>
          </p:cNvSpPr>
          <p:nvPr>
            <p:ph type="subTitle" idx="1"/>
          </p:nvPr>
        </p:nvSpPr>
        <p:spPr/>
        <p:txBody>
          <a:bodyPr/>
          <a:lstStyle/>
          <a:p>
            <a:r>
              <a:rPr lang="en-US" dirty="0" smtClean="0">
                <a:solidFill>
                  <a:schemeClr val="tx1"/>
                </a:solidFill>
              </a:rPr>
              <a:t>Lab and Class Discussion</a:t>
            </a:r>
            <a:endParaRPr lang="en-US"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lum bright="100000"/>
          </a:blip>
          <a:srcRect/>
          <a:stretch>
            <a:fillRect/>
          </a:stretch>
        </p:blipFill>
        <p:spPr bwMode="black">
          <a:xfrm>
            <a:off x="2553627" y="2787388"/>
            <a:ext cx="4036747" cy="872081"/>
          </a:xfrm>
          <a:prstGeom prst="rect">
            <a:avLst/>
          </a:prstGeom>
          <a:noFill/>
        </p:spPr>
      </p:pic>
      <p:sp>
        <p:nvSpPr>
          <p:cNvPr id="5" name="Text Box 3"/>
          <p:cNvSpPr txBox="1">
            <a:spLocks noChangeArrowheads="1"/>
          </p:cNvSpPr>
          <p:nvPr/>
        </p:nvSpPr>
        <p:spPr bwMode="blackWhite">
          <a:xfrm>
            <a:off x="381000" y="6083573"/>
            <a:ext cx="8382000" cy="523206"/>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chemeClr val="bg1"/>
                </a:solidFill>
                <a:latin typeface="Segoe" pitchFamily="34" charset="0"/>
                <a:cs typeface="Arial" charset="0"/>
              </a:rPr>
              <a:t>© </a:t>
            </a:r>
            <a:r>
              <a:rPr lang="en-US" sz="700" dirty="0" smtClean="0">
                <a:solidFill>
                  <a:schemeClr val="bg1"/>
                </a:solidFill>
                <a:latin typeface="Segoe" pitchFamily="34" charset="0"/>
                <a:cs typeface="Arial" charset="0"/>
              </a:rPr>
              <a:t>2011 Microsoft </a:t>
            </a:r>
            <a:r>
              <a:rPr lang="en-US" sz="700" dirty="0">
                <a:solidFill>
                  <a:schemeClr val="bg1"/>
                </a:solidFill>
                <a:latin typeface="Segoe"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chemeClr val="bg1"/>
                </a:solidFill>
                <a:latin typeface="Segoe"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700" dirty="0">
                <a:solidFill>
                  <a:schemeClr val="bg1"/>
                </a:solidFill>
                <a:latin typeface="Segoe" pitchFamily="34" charset="0"/>
                <a:cs typeface="Arial" charset="0"/>
              </a:rPr>
            </a:br>
            <a:r>
              <a:rPr lang="en-US" sz="700" dirty="0">
                <a:solidFill>
                  <a:schemeClr val="bg1"/>
                </a:solidFill>
                <a:latin typeface="Segoe" pitchFamily="34" charset="0"/>
                <a:cs typeface="Arial" charset="0"/>
              </a:rPr>
              <a:t>MICROSOFT 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What does Opalis do?</a:t>
            </a:r>
            <a:endParaRPr lang="en-US" dirty="0"/>
          </a:p>
        </p:txBody>
      </p:sp>
      <p:sp>
        <p:nvSpPr>
          <p:cNvPr id="3" name="Text Placeholder 2"/>
          <p:cNvSpPr>
            <a:spLocks noGrp="1"/>
          </p:cNvSpPr>
          <p:nvPr>
            <p:ph type="body" sz="quarter" idx="10"/>
          </p:nvPr>
        </p:nvSpPr>
        <p:spPr>
          <a:xfrm>
            <a:off x="381000" y="1447801"/>
            <a:ext cx="8382000" cy="3974934"/>
          </a:xfrm>
        </p:spPr>
        <p:txBody>
          <a:bodyPr/>
          <a:lstStyle/>
          <a:p>
            <a:r>
              <a:rPr lang="en-US" sz="2700" dirty="0"/>
              <a:t>Opalis Run Book Automation (RBA) provides </a:t>
            </a:r>
            <a:r>
              <a:rPr lang="en-US" sz="2700" dirty="0" smtClean="0"/>
              <a:t>the </a:t>
            </a:r>
            <a:r>
              <a:rPr lang="en-US" sz="2700" dirty="0"/>
              <a:t>ability to automate IT </a:t>
            </a:r>
            <a:r>
              <a:rPr lang="en-US" sz="2700" dirty="0" smtClean="0"/>
              <a:t>Processes</a:t>
            </a:r>
            <a:endParaRPr lang="en-US" sz="2700" dirty="0"/>
          </a:p>
          <a:p>
            <a:pPr lvl="1"/>
            <a:r>
              <a:rPr lang="en-US" sz="2400" dirty="0" smtClean="0"/>
              <a:t>Convert manual</a:t>
            </a:r>
            <a:r>
              <a:rPr lang="en-US" sz="2400" dirty="0"/>
              <a:t>, resource-intensive, and error-prone activities</a:t>
            </a:r>
          </a:p>
          <a:p>
            <a:pPr lvl="1"/>
            <a:r>
              <a:rPr lang="en-US" sz="2400" dirty="0" smtClean="0"/>
              <a:t>Adhere </a:t>
            </a:r>
            <a:r>
              <a:rPr lang="en-US" sz="2400" dirty="0"/>
              <a:t>to compliance requirements </a:t>
            </a:r>
          </a:p>
          <a:p>
            <a:pPr lvl="1"/>
            <a:r>
              <a:rPr lang="en-US" sz="2400" dirty="0"/>
              <a:t>Reduce risk of unexpected outcomes</a:t>
            </a:r>
          </a:p>
          <a:p>
            <a:pPr lvl="1"/>
            <a:r>
              <a:rPr lang="en-US" sz="2400" dirty="0"/>
              <a:t>Get ready for ‘the Cloud’</a:t>
            </a:r>
          </a:p>
          <a:p>
            <a:pPr lvl="1"/>
            <a:endParaRPr lang="en-US" sz="2400" dirty="0"/>
          </a:p>
          <a:p>
            <a:pPr lvl="1"/>
            <a:endParaRPr lang="en-US" sz="2400" dirty="0"/>
          </a:p>
          <a:p>
            <a:endParaRPr lang="en-US" sz="2700" dirty="0"/>
          </a:p>
        </p:txBody>
      </p:sp>
    </p:spTree>
    <p:extLst>
      <p:ext uri="{BB962C8B-B14F-4D97-AF65-F5344CB8AC3E}">
        <p14:creationId xmlns:p14="http://schemas.microsoft.com/office/powerpoint/2010/main" val="1009164922"/>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28602"/>
            <a:ext cx="8382000" cy="1191095"/>
          </a:xfrm>
        </p:spPr>
        <p:txBody>
          <a:bodyPr/>
          <a:lstStyle/>
          <a:p>
            <a:r>
              <a:rPr lang="en-US" sz="4300" dirty="0" smtClean="0"/>
              <a:t>Opalis Integrates with the System Center Suite</a:t>
            </a:r>
            <a:endParaRPr lang="en-US" sz="4300" dirty="0"/>
          </a:p>
        </p:txBody>
      </p:sp>
      <p:grpSp>
        <p:nvGrpSpPr>
          <p:cNvPr id="56" name="Group 55"/>
          <p:cNvGrpSpPr>
            <a:grpSpLocks noChangeAspect="1"/>
          </p:cNvGrpSpPr>
          <p:nvPr/>
        </p:nvGrpSpPr>
        <p:grpSpPr>
          <a:xfrm>
            <a:off x="1981575" y="1881178"/>
            <a:ext cx="5199911" cy="4886487"/>
            <a:chOff x="961901" y="1456279"/>
            <a:chExt cx="7200901" cy="5075151"/>
          </a:xfrm>
        </p:grpSpPr>
        <p:grpSp>
          <p:nvGrpSpPr>
            <p:cNvPr id="57" name="Group 56"/>
            <p:cNvGrpSpPr/>
            <p:nvPr/>
          </p:nvGrpSpPr>
          <p:grpSpPr>
            <a:xfrm>
              <a:off x="961901" y="1456279"/>
              <a:ext cx="7200901" cy="5027648"/>
              <a:chOff x="1505313" y="2002662"/>
              <a:chExt cx="6222778" cy="4431146"/>
            </a:xfrm>
          </p:grpSpPr>
          <p:sp>
            <p:nvSpPr>
              <p:cNvPr id="61" name="Freeform 7"/>
              <p:cNvSpPr>
                <a:spLocks/>
              </p:cNvSpPr>
              <p:nvPr/>
            </p:nvSpPr>
            <p:spPr bwMode="auto">
              <a:xfrm>
                <a:off x="1505313" y="3764479"/>
                <a:ext cx="6222778" cy="2669329"/>
              </a:xfrm>
              <a:custGeom>
                <a:avLst/>
                <a:gdLst/>
                <a:ahLst/>
                <a:cxnLst>
                  <a:cxn ang="0">
                    <a:pos x="1636" y="186"/>
                  </a:cxn>
                  <a:cxn ang="0">
                    <a:pos x="820" y="648"/>
                  </a:cxn>
                  <a:cxn ang="0">
                    <a:pos x="0" y="186"/>
                  </a:cxn>
                  <a:cxn ang="0">
                    <a:pos x="4" y="14"/>
                  </a:cxn>
                  <a:cxn ang="0">
                    <a:pos x="820" y="476"/>
                  </a:cxn>
                  <a:cxn ang="0">
                    <a:pos x="1639" y="0"/>
                  </a:cxn>
                  <a:cxn ang="0">
                    <a:pos x="1636" y="186"/>
                  </a:cxn>
                </a:cxnLst>
                <a:rect l="0" t="0" r="r" b="b"/>
                <a:pathLst>
                  <a:path w="1639" h="648">
                    <a:moveTo>
                      <a:pt x="1636" y="186"/>
                    </a:moveTo>
                    <a:cubicBezTo>
                      <a:pt x="1597" y="445"/>
                      <a:pt x="1246" y="648"/>
                      <a:pt x="820" y="648"/>
                    </a:cubicBezTo>
                    <a:cubicBezTo>
                      <a:pt x="393" y="648"/>
                      <a:pt x="39" y="445"/>
                      <a:pt x="0" y="186"/>
                    </a:cubicBezTo>
                    <a:cubicBezTo>
                      <a:pt x="4" y="14"/>
                      <a:pt x="4" y="14"/>
                      <a:pt x="4" y="14"/>
                    </a:cubicBezTo>
                    <a:cubicBezTo>
                      <a:pt x="43" y="273"/>
                      <a:pt x="405" y="476"/>
                      <a:pt x="820" y="476"/>
                    </a:cubicBezTo>
                    <a:cubicBezTo>
                      <a:pt x="1247" y="476"/>
                      <a:pt x="1606" y="283"/>
                      <a:pt x="1639" y="0"/>
                    </a:cubicBezTo>
                    <a:lnTo>
                      <a:pt x="1636" y="186"/>
                    </a:lnTo>
                    <a:close/>
                  </a:path>
                </a:pathLst>
              </a:custGeom>
              <a:gradFill flip="none" rotWithShape="1">
                <a:gsLst>
                  <a:gs pos="0">
                    <a:srgbClr val="B2CFE2">
                      <a:alpha val="87843"/>
                    </a:srgbClr>
                  </a:gs>
                  <a:gs pos="80000">
                    <a:srgbClr val="4F9ABF">
                      <a:alpha val="41961"/>
                    </a:srgbClr>
                  </a:gs>
                  <a:gs pos="100000">
                    <a:srgbClr val="C4E0EA">
                      <a:alpha val="51765"/>
                    </a:srgbClr>
                  </a:gs>
                </a:gsLst>
                <a:path path="circle">
                  <a:fillToRect l="100000" t="100000"/>
                </a:path>
                <a:tileRect r="-100000" b="-10000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36" tIns="45718" rIns="91436" bIns="45718" numCol="1" rtlCol="0" anchor="ctr" anchorCtr="0" compatLnSpc="1">
                <a:prstTxWarp prst="textNoShape">
                  <a:avLst/>
                </a:prstTxWarp>
              </a:bodyPr>
              <a:lstStyle/>
              <a:p>
                <a:pPr algn="ctr" defTabSz="1218585">
                  <a:defRPr/>
                </a:pPr>
                <a:endParaRPr lang="en-US" sz="3200" kern="0" dirty="0">
                  <a:solidFill>
                    <a:srgbClr val="FFFFFF"/>
                  </a:solidFill>
                  <a:effectLst>
                    <a:outerShdw blurRad="50800" dist="38100" dir="2700000" algn="tl" rotWithShape="0">
                      <a:prstClr val="black">
                        <a:alpha val="40000"/>
                      </a:prstClr>
                    </a:outerShdw>
                  </a:effectLst>
                  <a:latin typeface="Segoe" pitchFamily="34" charset="0"/>
                </a:endParaRPr>
              </a:p>
            </p:txBody>
          </p:sp>
          <p:sp>
            <p:nvSpPr>
              <p:cNvPr id="62" name="Freeform 8"/>
              <p:cNvSpPr>
                <a:spLocks/>
              </p:cNvSpPr>
              <p:nvPr/>
            </p:nvSpPr>
            <p:spPr bwMode="auto">
              <a:xfrm>
                <a:off x="1508166" y="2002662"/>
                <a:ext cx="6207851" cy="3761298"/>
              </a:xfrm>
              <a:custGeom>
                <a:avLst/>
                <a:gdLst/>
                <a:ahLst/>
                <a:cxnLst>
                  <a:cxn ang="0">
                    <a:pos x="820" y="0"/>
                  </a:cxn>
                  <a:cxn ang="0">
                    <a:pos x="0" y="510"/>
                  </a:cxn>
                  <a:cxn ang="0">
                    <a:pos x="4" y="558"/>
                  </a:cxn>
                  <a:cxn ang="0">
                    <a:pos x="820" y="1020"/>
                  </a:cxn>
                  <a:cxn ang="0">
                    <a:pos x="1636" y="558"/>
                  </a:cxn>
                  <a:cxn ang="0">
                    <a:pos x="1639" y="510"/>
                  </a:cxn>
                  <a:cxn ang="0">
                    <a:pos x="820" y="0"/>
                  </a:cxn>
                </a:cxnLst>
                <a:rect l="0" t="0" r="r" b="b"/>
                <a:pathLst>
                  <a:path w="1639" h="1020">
                    <a:moveTo>
                      <a:pt x="820" y="0"/>
                    </a:moveTo>
                    <a:cubicBezTo>
                      <a:pt x="367" y="0"/>
                      <a:pt x="0" y="228"/>
                      <a:pt x="0" y="510"/>
                    </a:cubicBezTo>
                    <a:cubicBezTo>
                      <a:pt x="0" y="526"/>
                      <a:pt x="2" y="542"/>
                      <a:pt x="4" y="558"/>
                    </a:cubicBezTo>
                    <a:cubicBezTo>
                      <a:pt x="43" y="817"/>
                      <a:pt x="393" y="1020"/>
                      <a:pt x="820" y="1020"/>
                    </a:cubicBezTo>
                    <a:cubicBezTo>
                      <a:pt x="1247" y="1020"/>
                      <a:pt x="1597" y="817"/>
                      <a:pt x="1636" y="558"/>
                    </a:cubicBezTo>
                    <a:cubicBezTo>
                      <a:pt x="1638" y="542"/>
                      <a:pt x="1639" y="526"/>
                      <a:pt x="1639" y="510"/>
                    </a:cubicBezTo>
                    <a:cubicBezTo>
                      <a:pt x="1639" y="228"/>
                      <a:pt x="1273" y="0"/>
                      <a:pt x="820" y="0"/>
                    </a:cubicBezTo>
                    <a:close/>
                  </a:path>
                </a:pathLst>
              </a:custGeom>
              <a:gradFill flip="none" rotWithShape="1">
                <a:gsLst>
                  <a:gs pos="0">
                    <a:srgbClr val="B2CFE2">
                      <a:alpha val="87843"/>
                    </a:srgbClr>
                  </a:gs>
                  <a:gs pos="80000">
                    <a:srgbClr val="4F9ABF">
                      <a:alpha val="41961"/>
                    </a:srgbClr>
                  </a:gs>
                  <a:gs pos="100000">
                    <a:srgbClr val="C4E0EA">
                      <a:alpha val="51765"/>
                    </a:srgbClr>
                  </a:gs>
                </a:gsLst>
                <a:path path="circle">
                  <a:fillToRect l="100000" t="100000"/>
                </a:path>
                <a:tileRect r="-100000" b="-10000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36" tIns="45718" rIns="91436" bIns="45718" numCol="1" rtlCol="0" anchor="ctr" anchorCtr="0" compatLnSpc="1">
                <a:prstTxWarp prst="textNoShape">
                  <a:avLst/>
                </a:prstTxWarp>
              </a:bodyPr>
              <a:lstStyle/>
              <a:p>
                <a:pPr algn="ctr" defTabSz="1218585">
                  <a:defRPr/>
                </a:pPr>
                <a:endParaRPr lang="en-US" sz="3200" kern="0" dirty="0">
                  <a:solidFill>
                    <a:srgbClr val="FFFFFF"/>
                  </a:solidFill>
                  <a:effectLst>
                    <a:outerShdw blurRad="50800" dist="38100" dir="2700000" algn="tl" rotWithShape="0">
                      <a:prstClr val="black">
                        <a:alpha val="40000"/>
                      </a:prstClr>
                    </a:outerShdw>
                  </a:effectLst>
                  <a:latin typeface="Segoe" pitchFamily="34" charset="0"/>
                </a:endParaRPr>
              </a:p>
            </p:txBody>
          </p:sp>
        </p:grpSp>
        <p:sp>
          <p:nvSpPr>
            <p:cNvPr id="58" name="TextBox 57"/>
            <p:cNvSpPr txBox="1"/>
            <p:nvPr/>
          </p:nvSpPr>
          <p:spPr>
            <a:xfrm>
              <a:off x="2168705" y="4120900"/>
              <a:ext cx="4822829" cy="1785063"/>
            </a:xfrm>
            <a:prstGeom prst="rect">
              <a:avLst/>
            </a:prstGeom>
            <a:noFill/>
            <a:effectLst>
              <a:outerShdw blurRad="50800" dir="5400000" sx="103000" sy="103000" algn="t" rotWithShape="0">
                <a:prstClr val="black"/>
              </a:outerShdw>
            </a:effectLst>
          </p:spPr>
          <p:txBody>
            <a:bodyPr wrap="square" rtlCol="0">
              <a:prstTxWarp prst="textArchDown">
                <a:avLst>
                  <a:gd name="adj" fmla="val 21400051"/>
                </a:avLst>
              </a:prstTxWarp>
              <a:spAutoFit/>
            </a:bodyPr>
            <a:lstStyle/>
            <a:p>
              <a:pPr algn="ctr" defTabSz="1218987">
                <a:defRPr/>
              </a:pPr>
              <a:r>
                <a:rPr lang="en-US" sz="1900" kern="0" dirty="0">
                  <a:ln w="3175">
                    <a:noFill/>
                  </a:ln>
                  <a:gradFill flip="none" rotWithShape="1">
                    <a:gsLst>
                      <a:gs pos="0">
                        <a:srgbClr val="FFFFFF"/>
                      </a:gs>
                      <a:gs pos="100000">
                        <a:srgbClr val="292929">
                          <a:lumMod val="25000"/>
                          <a:lumOff val="75000"/>
                        </a:srgbClr>
                      </a:gs>
                    </a:gsLst>
                    <a:lin ang="5400000" scaled="1"/>
                    <a:tileRect/>
                  </a:gradFill>
                  <a:latin typeface="Segoe UI Semibold" pitchFamily="34" charset="0"/>
                  <a:cs typeface="Arial" charset="0"/>
                </a:rPr>
                <a:t>IT  Process Automation</a:t>
              </a:r>
            </a:p>
          </p:txBody>
        </p:sp>
        <p:sp>
          <p:nvSpPr>
            <p:cNvPr id="59" name="Round Same Side Corner Rectangle 58"/>
            <p:cNvSpPr/>
            <p:nvPr/>
          </p:nvSpPr>
          <p:spPr bwMode="auto">
            <a:xfrm>
              <a:off x="3469777" y="6068292"/>
              <a:ext cx="2220685" cy="463138"/>
            </a:xfrm>
            <a:prstGeom prst="round2SameRect">
              <a:avLst>
                <a:gd name="adj1" fmla="val 32052"/>
                <a:gd name="adj2" fmla="val 0"/>
              </a:avLst>
            </a:prstGeom>
            <a:gradFill flip="none" rotWithShape="1">
              <a:gsLst>
                <a:gs pos="0">
                  <a:srgbClr val="5F5F5F">
                    <a:lumMod val="75000"/>
                  </a:srgbClr>
                </a:gs>
                <a:gs pos="100000">
                  <a:srgbClr val="292929">
                    <a:alpha val="55000"/>
                  </a:srgbClr>
                </a:gs>
              </a:gsLst>
              <a:lin ang="5400000" scaled="1"/>
              <a:tileRect/>
            </a:gradFill>
            <a:ln>
              <a:headEnd type="none" w="med" len="med"/>
              <a:tailEnd type="none" w="med" len="med"/>
            </a:ln>
            <a:effectLst>
              <a:reflection blurRad="6350" stA="52000" endA="300" endPos="35000" dir="5400000" sy="-100000" algn="bl" rotWithShape="0"/>
            </a:effectLst>
          </p:spPr>
          <p:txBody>
            <a:bodyPr wrap="square" lIns="182880" tIns="182880" rIns="0" bIns="0" rtlCol="0" anchor="t" anchorCtr="0">
              <a:noAutofit/>
            </a:bodyPr>
            <a:lstStyle/>
            <a:p>
              <a:pPr marL="234910" lvl="1" indent="-234910" defTabSz="1218987" eaLnBrk="0" fontAlgn="base" hangingPunct="0">
                <a:lnSpc>
                  <a:spcPct val="90000"/>
                </a:lnSpc>
                <a:spcBef>
                  <a:spcPct val="0"/>
                </a:spcBef>
                <a:spcAft>
                  <a:spcPts val="800"/>
                </a:spcAft>
                <a:buClr>
                  <a:srgbClr val="FF6600"/>
                </a:buClr>
                <a:buSzPct val="100000"/>
                <a:buBlip>
                  <a:blip r:embed="rId3"/>
                </a:buBlip>
                <a:tabLst>
                  <a:tab pos="566021" algn="l"/>
                </a:tabLst>
                <a:defRPr/>
              </a:pPr>
              <a:endParaRPr lang="en-US" altLang="zh-CN" sz="1700" kern="0" dirty="0">
                <a:solidFill>
                  <a:sysClr val="windowText" lastClr="000000"/>
                </a:solidFill>
                <a:latin typeface="Segoe UI" pitchFamily="34" charset="0"/>
              </a:endParaRPr>
            </a:p>
          </p:txBody>
        </p:sp>
        <p:pic>
          <p:nvPicPr>
            <p:cNvPr id="60" name="Picture 62" descr="opalis_logo">
              <a:hlinkClick r:id="rId4"/>
            </p:cNvPr>
            <p:cNvPicPr>
              <a:picLocks noChangeAspect="1" noChangeArrowheads="1"/>
            </p:cNvPicPr>
            <p:nvPr/>
          </p:nvPicPr>
          <p:blipFill>
            <a:blip r:embed="rId5"/>
            <a:stretch>
              <a:fillRect/>
            </a:stretch>
          </p:blipFill>
          <p:spPr bwMode="auto">
            <a:xfrm>
              <a:off x="4172443" y="6078001"/>
              <a:ext cx="815353" cy="409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3" name="Group 62"/>
          <p:cNvGrpSpPr>
            <a:grpSpLocks noChangeAspect="1"/>
          </p:cNvGrpSpPr>
          <p:nvPr/>
        </p:nvGrpSpPr>
        <p:grpSpPr>
          <a:xfrm>
            <a:off x="2057774" y="1411344"/>
            <a:ext cx="2489134" cy="1989177"/>
            <a:chOff x="1094240" y="973777"/>
            <a:chExt cx="3446984" cy="2065978"/>
          </a:xfrm>
        </p:grpSpPr>
        <p:sp>
          <p:nvSpPr>
            <p:cNvPr id="64" name="Freeform 23"/>
            <p:cNvSpPr>
              <a:spLocks/>
            </p:cNvSpPr>
            <p:nvPr/>
          </p:nvSpPr>
          <p:spPr bwMode="auto">
            <a:xfrm>
              <a:off x="1094240" y="2184185"/>
              <a:ext cx="3442097" cy="855570"/>
            </a:xfrm>
            <a:custGeom>
              <a:avLst/>
              <a:gdLst/>
              <a:ahLst/>
              <a:cxnLst>
                <a:cxn ang="0">
                  <a:pos x="529" y="156"/>
                </a:cxn>
                <a:cxn ang="0">
                  <a:pos x="0" y="156"/>
                </a:cxn>
                <a:cxn ang="0">
                  <a:pos x="0" y="201"/>
                </a:cxn>
                <a:cxn ang="0">
                  <a:pos x="534" y="201"/>
                </a:cxn>
                <a:cxn ang="0">
                  <a:pos x="809" y="33"/>
                </a:cxn>
                <a:cxn ang="0">
                  <a:pos x="809" y="0"/>
                </a:cxn>
                <a:cxn ang="0">
                  <a:pos x="529" y="156"/>
                </a:cxn>
              </a:cxnLst>
              <a:rect l="0" t="0" r="r" b="b"/>
              <a:pathLst>
                <a:path w="809" h="201">
                  <a:moveTo>
                    <a:pt x="529" y="156"/>
                  </a:moveTo>
                  <a:cubicBezTo>
                    <a:pt x="0" y="156"/>
                    <a:pt x="0" y="156"/>
                    <a:pt x="0" y="156"/>
                  </a:cubicBezTo>
                  <a:cubicBezTo>
                    <a:pt x="0" y="201"/>
                    <a:pt x="0" y="201"/>
                    <a:pt x="0" y="201"/>
                  </a:cubicBezTo>
                  <a:cubicBezTo>
                    <a:pt x="534" y="201"/>
                    <a:pt x="534" y="201"/>
                    <a:pt x="534" y="201"/>
                  </a:cubicBezTo>
                  <a:cubicBezTo>
                    <a:pt x="536" y="110"/>
                    <a:pt x="657" y="37"/>
                    <a:pt x="809" y="33"/>
                  </a:cubicBezTo>
                  <a:cubicBezTo>
                    <a:pt x="809" y="0"/>
                    <a:pt x="809" y="0"/>
                    <a:pt x="809" y="0"/>
                  </a:cubicBezTo>
                  <a:cubicBezTo>
                    <a:pt x="661" y="4"/>
                    <a:pt x="541" y="71"/>
                    <a:pt x="529" y="156"/>
                  </a:cubicBezTo>
                  <a:close/>
                </a:path>
              </a:pathLst>
            </a:custGeom>
            <a:gradFill flip="none" rotWithShape="1">
              <a:gsLst>
                <a:gs pos="0">
                  <a:srgbClr val="7DCC2E">
                    <a:lumMod val="50000"/>
                  </a:srgbClr>
                </a:gs>
                <a:gs pos="100000">
                  <a:srgbClr val="7DCC2E">
                    <a:lumMod val="60000"/>
                    <a:lumOff val="40000"/>
                    <a:alpha val="80000"/>
                  </a:srgbClr>
                </a:gs>
              </a:gsLst>
              <a:lin ang="0" scaled="1"/>
              <a:tileRect/>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38100" h="31750"/>
            </a:sp3d>
          </p:spPr>
          <p:txBody>
            <a:bodyPr vert="horz" wrap="square" lIns="91436" tIns="45718" rIns="91436" bIns="45718" numCol="1" rtlCol="0" anchor="ctr" anchorCtr="0" compatLnSpc="1">
              <a:prstTxWarp prst="textNoShape">
                <a:avLst/>
              </a:prstTxWarp>
            </a:bodyPr>
            <a:lstStyle/>
            <a:p>
              <a:pPr marL="0" lvl="1" indent="-457120" algn="ctr" defTabSz="1218585" fontAlgn="base">
                <a:lnSpc>
                  <a:spcPct val="90000"/>
                </a:lnSpc>
                <a:spcBef>
                  <a:spcPct val="0"/>
                </a:spcBef>
                <a:spcAft>
                  <a:spcPct val="0"/>
                </a:spcAft>
                <a:buClr>
                  <a:srgbClr val="777777"/>
                </a:buClr>
                <a:buSzPct val="130000"/>
                <a:tabLst>
                  <a:tab pos="566021" algn="l"/>
                </a:tabLst>
                <a:defRPr/>
              </a:pPr>
              <a:endParaRPr lang="en-US" altLang="zh-CN" sz="2100" b="1" kern="0" dirty="0">
                <a:solidFill>
                  <a:srgbClr val="FF6600">
                    <a:lumMod val="50000"/>
                  </a:srgbClr>
                </a:solidFill>
                <a:latin typeface="Segoe UI" pitchFamily="34" charset="0"/>
              </a:endParaRPr>
            </a:p>
          </p:txBody>
        </p:sp>
        <p:sp>
          <p:nvSpPr>
            <p:cNvPr id="65" name="Freeform 6"/>
            <p:cNvSpPr>
              <a:spLocks/>
            </p:cNvSpPr>
            <p:nvPr/>
          </p:nvSpPr>
          <p:spPr bwMode="auto">
            <a:xfrm>
              <a:off x="1099127" y="973777"/>
              <a:ext cx="3442097" cy="1876301"/>
            </a:xfrm>
            <a:custGeom>
              <a:avLst/>
              <a:gdLst/>
              <a:ahLst/>
              <a:cxnLst>
                <a:cxn ang="0">
                  <a:pos x="809" y="302"/>
                </a:cxn>
                <a:cxn ang="0">
                  <a:pos x="809" y="0"/>
                </a:cxn>
                <a:cxn ang="0">
                  <a:pos x="0" y="458"/>
                </a:cxn>
                <a:cxn ang="0">
                  <a:pos x="530" y="458"/>
                </a:cxn>
                <a:cxn ang="0">
                  <a:pos x="809" y="302"/>
                </a:cxn>
              </a:cxnLst>
              <a:rect l="0" t="0" r="r" b="b"/>
              <a:pathLst>
                <a:path w="809" h="458">
                  <a:moveTo>
                    <a:pt x="809" y="302"/>
                  </a:moveTo>
                  <a:cubicBezTo>
                    <a:pt x="809" y="0"/>
                    <a:pt x="809" y="0"/>
                    <a:pt x="809" y="0"/>
                  </a:cubicBezTo>
                  <a:cubicBezTo>
                    <a:pt x="366" y="4"/>
                    <a:pt x="8" y="207"/>
                    <a:pt x="0" y="458"/>
                  </a:cubicBezTo>
                  <a:cubicBezTo>
                    <a:pt x="530" y="458"/>
                    <a:pt x="530" y="458"/>
                    <a:pt x="530" y="458"/>
                  </a:cubicBezTo>
                  <a:cubicBezTo>
                    <a:pt x="541" y="373"/>
                    <a:pt x="661" y="306"/>
                    <a:pt x="809" y="302"/>
                  </a:cubicBezTo>
                  <a:close/>
                </a:path>
              </a:pathLst>
            </a:custGeom>
            <a:gradFill flip="none" rotWithShape="1">
              <a:gsLst>
                <a:gs pos="0">
                  <a:srgbClr val="7DCC2E">
                    <a:lumMod val="50000"/>
                  </a:srgbClr>
                </a:gs>
                <a:gs pos="100000">
                  <a:srgbClr val="7DCC2E">
                    <a:lumMod val="60000"/>
                    <a:lumOff val="40000"/>
                    <a:alpha val="80000"/>
                  </a:srgbClr>
                </a:gs>
              </a:gsLst>
              <a:lin ang="13500000" scaled="1"/>
              <a:tileRect/>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38100" h="31750"/>
            </a:sp3d>
          </p:spPr>
          <p:txBody>
            <a:bodyPr vert="horz" wrap="square" lIns="91436" tIns="45718" rIns="91436" bIns="45718" numCol="1" rtlCol="0" anchor="ctr" anchorCtr="0" compatLnSpc="1">
              <a:prstTxWarp prst="textNoShape">
                <a:avLst/>
              </a:prstTxWarp>
            </a:bodyPr>
            <a:lstStyle/>
            <a:p>
              <a:pPr marL="0" lvl="1" indent="-457120" algn="ctr" defTabSz="1218585" fontAlgn="base">
                <a:lnSpc>
                  <a:spcPct val="90000"/>
                </a:lnSpc>
                <a:spcBef>
                  <a:spcPct val="0"/>
                </a:spcBef>
                <a:spcAft>
                  <a:spcPct val="0"/>
                </a:spcAft>
                <a:buClr>
                  <a:srgbClr val="777777"/>
                </a:buClr>
                <a:buSzPct val="130000"/>
                <a:tabLst>
                  <a:tab pos="566021" algn="l"/>
                </a:tabLst>
                <a:defRPr/>
              </a:pPr>
              <a:endParaRPr lang="en-US" altLang="zh-CN" sz="2100" b="1" kern="0" dirty="0">
                <a:solidFill>
                  <a:srgbClr val="FF6600">
                    <a:lumMod val="50000"/>
                  </a:srgbClr>
                </a:solidFill>
                <a:latin typeface="Segoe UI" pitchFamily="34" charset="0"/>
              </a:endParaRPr>
            </a:p>
          </p:txBody>
        </p:sp>
      </p:grpSp>
      <p:grpSp>
        <p:nvGrpSpPr>
          <p:cNvPr id="66" name="Group 65"/>
          <p:cNvGrpSpPr>
            <a:grpSpLocks noChangeAspect="1"/>
          </p:cNvGrpSpPr>
          <p:nvPr/>
        </p:nvGrpSpPr>
        <p:grpSpPr>
          <a:xfrm>
            <a:off x="4616301" y="1413548"/>
            <a:ext cx="2487251" cy="2001316"/>
            <a:chOff x="4589506" y="973778"/>
            <a:chExt cx="3444376" cy="2078586"/>
          </a:xfrm>
        </p:grpSpPr>
        <p:sp>
          <p:nvSpPr>
            <p:cNvPr id="67" name="Freeform 24"/>
            <p:cNvSpPr>
              <a:spLocks/>
            </p:cNvSpPr>
            <p:nvPr/>
          </p:nvSpPr>
          <p:spPr bwMode="auto">
            <a:xfrm>
              <a:off x="4589506" y="2184185"/>
              <a:ext cx="3442097" cy="868179"/>
            </a:xfrm>
            <a:custGeom>
              <a:avLst/>
              <a:gdLst/>
              <a:ahLst/>
              <a:cxnLst>
                <a:cxn ang="0">
                  <a:pos x="278" y="156"/>
                </a:cxn>
                <a:cxn ang="0">
                  <a:pos x="0" y="0"/>
                </a:cxn>
                <a:cxn ang="0">
                  <a:pos x="0" y="33"/>
                </a:cxn>
                <a:cxn ang="0">
                  <a:pos x="273" y="203"/>
                </a:cxn>
                <a:cxn ang="0">
                  <a:pos x="273" y="204"/>
                </a:cxn>
                <a:cxn ang="0">
                  <a:pos x="275" y="197"/>
                </a:cxn>
                <a:cxn ang="0">
                  <a:pos x="275" y="201"/>
                </a:cxn>
                <a:cxn ang="0">
                  <a:pos x="809" y="201"/>
                </a:cxn>
                <a:cxn ang="0">
                  <a:pos x="809" y="156"/>
                </a:cxn>
                <a:cxn ang="0">
                  <a:pos x="278" y="156"/>
                </a:cxn>
              </a:cxnLst>
              <a:rect l="0" t="0" r="r" b="b"/>
              <a:pathLst>
                <a:path w="809" h="204">
                  <a:moveTo>
                    <a:pt x="278" y="156"/>
                  </a:moveTo>
                  <a:cubicBezTo>
                    <a:pt x="266" y="72"/>
                    <a:pt x="148" y="5"/>
                    <a:pt x="0" y="0"/>
                  </a:cubicBezTo>
                  <a:cubicBezTo>
                    <a:pt x="0" y="33"/>
                    <a:pt x="0" y="33"/>
                    <a:pt x="0" y="33"/>
                  </a:cubicBezTo>
                  <a:cubicBezTo>
                    <a:pt x="152" y="38"/>
                    <a:pt x="273" y="112"/>
                    <a:pt x="273" y="203"/>
                  </a:cubicBezTo>
                  <a:cubicBezTo>
                    <a:pt x="273" y="203"/>
                    <a:pt x="273" y="204"/>
                    <a:pt x="273" y="204"/>
                  </a:cubicBezTo>
                  <a:cubicBezTo>
                    <a:pt x="274" y="202"/>
                    <a:pt x="274" y="199"/>
                    <a:pt x="275" y="197"/>
                  </a:cubicBezTo>
                  <a:cubicBezTo>
                    <a:pt x="275" y="201"/>
                    <a:pt x="275" y="201"/>
                    <a:pt x="275" y="201"/>
                  </a:cubicBezTo>
                  <a:cubicBezTo>
                    <a:pt x="809" y="201"/>
                    <a:pt x="809" y="201"/>
                    <a:pt x="809" y="201"/>
                  </a:cubicBezTo>
                  <a:cubicBezTo>
                    <a:pt x="809" y="156"/>
                    <a:pt x="809" y="156"/>
                    <a:pt x="809" y="156"/>
                  </a:cubicBezTo>
                  <a:lnTo>
                    <a:pt x="278" y="156"/>
                  </a:lnTo>
                  <a:close/>
                </a:path>
              </a:pathLst>
            </a:custGeom>
            <a:gradFill flip="none" rotWithShape="1">
              <a:gsLst>
                <a:gs pos="0">
                  <a:srgbClr val="3497AE">
                    <a:lumMod val="60000"/>
                    <a:lumOff val="40000"/>
                    <a:alpha val="80000"/>
                  </a:srgbClr>
                </a:gs>
                <a:gs pos="100000">
                  <a:srgbClr val="3497AE">
                    <a:lumMod val="50000"/>
                  </a:srgbClr>
                </a:gs>
              </a:gsLst>
              <a:lin ang="0" scaled="1"/>
              <a:tileRect/>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p:spPr>
          <p:txBody>
            <a:bodyPr vert="horz" wrap="square" lIns="91436" tIns="45718" rIns="91436" bIns="45718" numCol="1" rtlCol="0" anchor="ctr" anchorCtr="0" compatLnSpc="1">
              <a:prstTxWarp prst="textNoShape">
                <a:avLst/>
              </a:prstTxWarp>
            </a:bodyPr>
            <a:lstStyle/>
            <a:p>
              <a:pPr marL="0" lvl="1" indent="-457120" algn="ctr" defTabSz="1218585" fontAlgn="base">
                <a:lnSpc>
                  <a:spcPct val="90000"/>
                </a:lnSpc>
                <a:spcBef>
                  <a:spcPct val="0"/>
                </a:spcBef>
                <a:spcAft>
                  <a:spcPct val="0"/>
                </a:spcAft>
                <a:buClr>
                  <a:srgbClr val="777777"/>
                </a:buClr>
                <a:buSzPct val="130000"/>
                <a:tabLst>
                  <a:tab pos="566021" algn="l"/>
                </a:tabLst>
                <a:defRPr/>
              </a:pPr>
              <a:endParaRPr lang="en-US" altLang="zh-CN" sz="2100" b="1" kern="0" dirty="0">
                <a:solidFill>
                  <a:srgbClr val="FF6600">
                    <a:lumMod val="50000"/>
                  </a:srgbClr>
                </a:solidFill>
                <a:latin typeface="Segoe UI" pitchFamily="34" charset="0"/>
              </a:endParaRPr>
            </a:p>
          </p:txBody>
        </p:sp>
        <p:sp>
          <p:nvSpPr>
            <p:cNvPr id="68" name="Freeform 8"/>
            <p:cNvSpPr>
              <a:spLocks/>
            </p:cNvSpPr>
            <p:nvPr/>
          </p:nvSpPr>
          <p:spPr bwMode="auto">
            <a:xfrm>
              <a:off x="4591785" y="973778"/>
              <a:ext cx="3442097" cy="1888176"/>
            </a:xfrm>
            <a:custGeom>
              <a:avLst/>
              <a:gdLst/>
              <a:ahLst/>
              <a:cxnLst>
                <a:cxn ang="0">
                  <a:pos x="277" y="458"/>
                </a:cxn>
                <a:cxn ang="0">
                  <a:pos x="809" y="458"/>
                </a:cxn>
                <a:cxn ang="0">
                  <a:pos x="0" y="0"/>
                </a:cxn>
                <a:cxn ang="0">
                  <a:pos x="0" y="302"/>
                </a:cxn>
                <a:cxn ang="0">
                  <a:pos x="277" y="458"/>
                </a:cxn>
              </a:cxnLst>
              <a:rect l="0" t="0" r="r" b="b"/>
              <a:pathLst>
                <a:path w="809" h="458">
                  <a:moveTo>
                    <a:pt x="277" y="458"/>
                  </a:moveTo>
                  <a:cubicBezTo>
                    <a:pt x="809" y="458"/>
                    <a:pt x="809" y="458"/>
                    <a:pt x="809" y="458"/>
                  </a:cubicBezTo>
                  <a:cubicBezTo>
                    <a:pt x="801" y="207"/>
                    <a:pt x="444" y="4"/>
                    <a:pt x="0" y="0"/>
                  </a:cubicBezTo>
                  <a:cubicBezTo>
                    <a:pt x="0" y="302"/>
                    <a:pt x="0" y="302"/>
                    <a:pt x="0" y="302"/>
                  </a:cubicBezTo>
                  <a:cubicBezTo>
                    <a:pt x="147" y="307"/>
                    <a:pt x="266" y="374"/>
                    <a:pt x="277" y="458"/>
                  </a:cubicBezTo>
                  <a:close/>
                </a:path>
              </a:pathLst>
            </a:custGeom>
            <a:gradFill flip="none" rotWithShape="1">
              <a:gsLst>
                <a:gs pos="0">
                  <a:srgbClr val="3497AE">
                    <a:lumMod val="60000"/>
                    <a:lumOff val="40000"/>
                    <a:alpha val="80000"/>
                  </a:srgbClr>
                </a:gs>
                <a:gs pos="100000">
                  <a:srgbClr val="3497AE">
                    <a:lumMod val="50000"/>
                  </a:srgbClr>
                </a:gs>
              </a:gsLst>
              <a:lin ang="8100000" scaled="1"/>
              <a:tileRect/>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38100" h="31750"/>
            </a:sp3d>
          </p:spPr>
          <p:txBody>
            <a:bodyPr vert="horz" wrap="square" lIns="91436" tIns="45718" rIns="91436" bIns="45718" numCol="1" rtlCol="0" anchor="ctr" anchorCtr="0" compatLnSpc="1">
              <a:prstTxWarp prst="textNoShape">
                <a:avLst/>
              </a:prstTxWarp>
            </a:bodyPr>
            <a:lstStyle/>
            <a:p>
              <a:pPr marL="0" lvl="1" indent="-457120" algn="ctr" defTabSz="1218585" fontAlgn="base">
                <a:lnSpc>
                  <a:spcPct val="90000"/>
                </a:lnSpc>
                <a:spcBef>
                  <a:spcPct val="0"/>
                </a:spcBef>
                <a:spcAft>
                  <a:spcPct val="0"/>
                </a:spcAft>
                <a:buClr>
                  <a:srgbClr val="777777"/>
                </a:buClr>
                <a:buSzPct val="130000"/>
                <a:tabLst>
                  <a:tab pos="566021" algn="l"/>
                </a:tabLst>
                <a:defRPr/>
              </a:pPr>
              <a:endParaRPr lang="en-US" altLang="zh-CN" sz="2100" b="1" kern="0" dirty="0">
                <a:solidFill>
                  <a:srgbClr val="FF6600">
                    <a:lumMod val="50000"/>
                  </a:srgbClr>
                </a:solidFill>
                <a:latin typeface="Segoe UI" pitchFamily="34" charset="0"/>
              </a:endParaRPr>
            </a:p>
          </p:txBody>
        </p:sp>
      </p:grpSp>
      <p:grpSp>
        <p:nvGrpSpPr>
          <p:cNvPr id="69" name="Group 68"/>
          <p:cNvGrpSpPr>
            <a:grpSpLocks noChangeAspect="1"/>
          </p:cNvGrpSpPr>
          <p:nvPr/>
        </p:nvGrpSpPr>
        <p:grpSpPr>
          <a:xfrm>
            <a:off x="3686056" y="2689480"/>
            <a:ext cx="1692244" cy="1555007"/>
            <a:chOff x="3718719" y="2507673"/>
            <a:chExt cx="1706562" cy="1143000"/>
          </a:xfrm>
        </p:grpSpPr>
        <p:sp>
          <p:nvSpPr>
            <p:cNvPr id="70" name="Freeform 10"/>
            <p:cNvSpPr>
              <a:spLocks/>
            </p:cNvSpPr>
            <p:nvPr/>
          </p:nvSpPr>
          <p:spPr bwMode="auto">
            <a:xfrm>
              <a:off x="3718719" y="2964873"/>
              <a:ext cx="1706562" cy="685800"/>
            </a:xfrm>
            <a:custGeom>
              <a:avLst/>
              <a:gdLst/>
              <a:ahLst/>
              <a:cxnLst>
                <a:cxn ang="0">
                  <a:pos x="0" y="0"/>
                </a:cxn>
                <a:cxn ang="0">
                  <a:pos x="0" y="79"/>
                </a:cxn>
                <a:cxn ang="0">
                  <a:pos x="1" y="79"/>
                </a:cxn>
                <a:cxn ang="0">
                  <a:pos x="228" y="197"/>
                </a:cxn>
                <a:cxn ang="0">
                  <a:pos x="454" y="79"/>
                </a:cxn>
                <a:cxn ang="0">
                  <a:pos x="455" y="0"/>
                </a:cxn>
                <a:cxn ang="0">
                  <a:pos x="0" y="0"/>
                </a:cxn>
              </a:cxnLst>
              <a:rect l="0" t="0" r="r" b="b"/>
              <a:pathLst>
                <a:path w="455" h="197">
                  <a:moveTo>
                    <a:pt x="0" y="0"/>
                  </a:moveTo>
                  <a:cubicBezTo>
                    <a:pt x="0" y="79"/>
                    <a:pt x="0" y="79"/>
                    <a:pt x="0" y="79"/>
                  </a:cubicBezTo>
                  <a:cubicBezTo>
                    <a:pt x="1" y="79"/>
                    <a:pt x="1" y="79"/>
                    <a:pt x="1" y="79"/>
                  </a:cubicBezTo>
                  <a:cubicBezTo>
                    <a:pt x="12" y="145"/>
                    <a:pt x="109" y="197"/>
                    <a:pt x="228" y="197"/>
                  </a:cubicBezTo>
                  <a:cubicBezTo>
                    <a:pt x="346" y="197"/>
                    <a:pt x="443" y="145"/>
                    <a:pt x="454" y="79"/>
                  </a:cubicBezTo>
                  <a:cubicBezTo>
                    <a:pt x="455" y="0"/>
                    <a:pt x="455" y="0"/>
                    <a:pt x="455" y="0"/>
                  </a:cubicBezTo>
                  <a:lnTo>
                    <a:pt x="0" y="0"/>
                  </a:lnTo>
                  <a:close/>
                </a:path>
              </a:pathLst>
            </a:custGeom>
            <a:gradFill flip="none" rotWithShape="1">
              <a:gsLst>
                <a:gs pos="0">
                  <a:srgbClr val="B2CFE2">
                    <a:alpha val="87843"/>
                  </a:srgbClr>
                </a:gs>
                <a:gs pos="80000">
                  <a:srgbClr val="4F9ABF">
                    <a:alpha val="41961"/>
                  </a:srgbClr>
                </a:gs>
                <a:gs pos="100000">
                  <a:srgbClr val="C4E0EA">
                    <a:alpha val="51765"/>
                  </a:srgbClr>
                </a:gs>
              </a:gsLst>
              <a:path path="circle">
                <a:fillToRect l="100000" t="100000"/>
              </a:path>
              <a:tileRect r="-100000" b="-10000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36" tIns="45718" rIns="91436" bIns="45718" numCol="1" rtlCol="0" anchor="ctr" anchorCtr="0" compatLnSpc="1">
              <a:prstTxWarp prst="textNoShape">
                <a:avLst/>
              </a:prstTxWarp>
            </a:bodyPr>
            <a:lstStyle/>
            <a:p>
              <a:pPr algn="ctr" defTabSz="1218585">
                <a:defRPr/>
              </a:pPr>
              <a:endParaRPr lang="en-US" sz="3200" kern="0" dirty="0">
                <a:solidFill>
                  <a:srgbClr val="FFFFFF"/>
                </a:solidFill>
                <a:effectLst>
                  <a:outerShdw blurRad="50800" dist="38100" dir="2700000" algn="tl" rotWithShape="0">
                    <a:prstClr val="black">
                      <a:alpha val="40000"/>
                    </a:prstClr>
                  </a:outerShdw>
                </a:effectLst>
                <a:latin typeface="Segoe" pitchFamily="34" charset="0"/>
              </a:endParaRPr>
            </a:p>
          </p:txBody>
        </p:sp>
        <p:sp>
          <p:nvSpPr>
            <p:cNvPr id="71" name="Oval 11"/>
            <p:cNvSpPr>
              <a:spLocks noChangeArrowheads="1"/>
            </p:cNvSpPr>
            <p:nvPr/>
          </p:nvSpPr>
          <p:spPr bwMode="auto">
            <a:xfrm>
              <a:off x="3718719" y="2507673"/>
              <a:ext cx="1706562" cy="948046"/>
            </a:xfrm>
            <a:prstGeom prst="ellipse">
              <a:avLst/>
            </a:prstGeom>
            <a:gradFill flip="none" rotWithShape="1">
              <a:gsLst>
                <a:gs pos="0">
                  <a:srgbClr val="B2CFE2"/>
                </a:gs>
                <a:gs pos="80000">
                  <a:srgbClr val="4F9ABF"/>
                </a:gs>
                <a:gs pos="100000">
                  <a:srgbClr val="C4E0EA"/>
                </a:gs>
              </a:gsLst>
              <a:path path="circle">
                <a:fillToRect l="100000" t="100000"/>
              </a:path>
              <a:tileRect r="-100000" b="-10000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36" tIns="45718" rIns="91436" bIns="45718" numCol="1" rtlCol="0" anchor="ctr" anchorCtr="0" compatLnSpc="1">
              <a:prstTxWarp prst="textNoShape">
                <a:avLst/>
              </a:prstTxWarp>
            </a:bodyPr>
            <a:lstStyle/>
            <a:p>
              <a:pPr algn="ctr" defTabSz="1218585">
                <a:defRPr/>
              </a:pPr>
              <a:endParaRPr lang="en-US" sz="3200" kern="0" dirty="0">
                <a:solidFill>
                  <a:srgbClr val="FFFFFF"/>
                </a:solidFill>
                <a:effectLst>
                  <a:outerShdw blurRad="50800" dist="38100" dir="2700000" algn="tl" rotWithShape="0">
                    <a:prstClr val="black">
                      <a:alpha val="40000"/>
                    </a:prstClr>
                  </a:outerShdw>
                </a:effectLst>
                <a:latin typeface="Segoe" pitchFamily="34" charset="0"/>
              </a:endParaRPr>
            </a:p>
          </p:txBody>
        </p:sp>
        <p:sp>
          <p:nvSpPr>
            <p:cNvPr id="72" name="TextBox 71"/>
            <p:cNvSpPr txBox="1"/>
            <p:nvPr/>
          </p:nvSpPr>
          <p:spPr>
            <a:xfrm>
              <a:off x="3782291" y="2541319"/>
              <a:ext cx="1579418" cy="832628"/>
            </a:xfrm>
            <a:prstGeom prst="ellipse">
              <a:avLst/>
            </a:prstGeom>
            <a:gradFill flip="none" rotWithShape="1">
              <a:gsLst>
                <a:gs pos="0">
                  <a:srgbClr val="292929">
                    <a:alpha val="53000"/>
                  </a:srgbClr>
                </a:gs>
                <a:gs pos="100000">
                  <a:srgbClr val="292929">
                    <a:alpha val="32000"/>
                  </a:srgbClr>
                </a:gs>
              </a:gsLst>
              <a:lin ang="5400000" scaled="1"/>
              <a:tileRect/>
            </a:gradFill>
            <a:ln>
              <a:headEnd type="none" w="med" len="med"/>
              <a:tailEnd type="none" w="med" len="med"/>
            </a:ln>
          </p:spPr>
          <p:txBody>
            <a:bodyPr wrap="square" lIns="182880" tIns="182880" rIns="0" bIns="0" rtlCol="0" anchor="t" anchorCtr="0">
              <a:noAutofit/>
            </a:bodyPr>
            <a:lstStyle/>
            <a:p>
              <a:pPr marL="234910" lvl="1" indent="-234910" defTabSz="1218987" eaLnBrk="0" hangingPunct="0">
                <a:lnSpc>
                  <a:spcPct val="90000"/>
                </a:lnSpc>
                <a:spcAft>
                  <a:spcPts val="800"/>
                </a:spcAft>
                <a:buClr>
                  <a:srgbClr val="FF6600"/>
                </a:buClr>
                <a:buSzPct val="100000"/>
                <a:buBlip>
                  <a:blip r:embed="rId3"/>
                </a:buBlip>
                <a:defRPr/>
              </a:pPr>
              <a:endParaRPr lang="en-US" sz="1700" kern="0" dirty="0">
                <a:solidFill>
                  <a:sysClr val="windowText" lastClr="000000"/>
                </a:solidFill>
                <a:latin typeface="Segoe UI" pitchFamily="34" charset="0"/>
              </a:endParaRPr>
            </a:p>
          </p:txBody>
        </p:sp>
      </p:grpSp>
      <p:grpSp>
        <p:nvGrpSpPr>
          <p:cNvPr id="73" name="Group 72"/>
          <p:cNvGrpSpPr>
            <a:grpSpLocks noChangeAspect="1"/>
          </p:cNvGrpSpPr>
          <p:nvPr/>
        </p:nvGrpSpPr>
        <p:grpSpPr>
          <a:xfrm>
            <a:off x="4616301" y="3414864"/>
            <a:ext cx="2485605" cy="2414068"/>
            <a:chOff x="4631412" y="3021679"/>
            <a:chExt cx="3442097" cy="2507274"/>
          </a:xfrm>
        </p:grpSpPr>
        <p:sp>
          <p:nvSpPr>
            <p:cNvPr id="74" name="Freeform 13"/>
            <p:cNvSpPr>
              <a:spLocks/>
            </p:cNvSpPr>
            <p:nvPr/>
          </p:nvSpPr>
          <p:spPr bwMode="auto">
            <a:xfrm>
              <a:off x="4631412" y="3021679"/>
              <a:ext cx="3442097" cy="2507274"/>
            </a:xfrm>
            <a:custGeom>
              <a:avLst/>
              <a:gdLst/>
              <a:ahLst/>
              <a:cxnLst>
                <a:cxn ang="0">
                  <a:pos x="0" y="458"/>
                </a:cxn>
                <a:cxn ang="0">
                  <a:pos x="0" y="602"/>
                </a:cxn>
                <a:cxn ang="0">
                  <a:pos x="809" y="144"/>
                </a:cxn>
                <a:cxn ang="0">
                  <a:pos x="809" y="0"/>
                </a:cxn>
                <a:cxn ang="0">
                  <a:pos x="0" y="458"/>
                </a:cxn>
              </a:cxnLst>
              <a:rect l="0" t="0" r="r" b="b"/>
              <a:pathLst>
                <a:path w="809" h="602">
                  <a:moveTo>
                    <a:pt x="0" y="458"/>
                  </a:moveTo>
                  <a:cubicBezTo>
                    <a:pt x="0" y="602"/>
                    <a:pt x="0" y="602"/>
                    <a:pt x="0" y="602"/>
                  </a:cubicBezTo>
                  <a:cubicBezTo>
                    <a:pt x="444" y="598"/>
                    <a:pt x="801" y="395"/>
                    <a:pt x="809" y="144"/>
                  </a:cubicBezTo>
                  <a:cubicBezTo>
                    <a:pt x="809" y="0"/>
                    <a:pt x="809" y="0"/>
                    <a:pt x="809" y="0"/>
                  </a:cubicBezTo>
                  <a:cubicBezTo>
                    <a:pt x="801" y="251"/>
                    <a:pt x="444" y="454"/>
                    <a:pt x="0" y="458"/>
                  </a:cubicBezTo>
                  <a:close/>
                </a:path>
              </a:pathLst>
            </a:custGeom>
            <a:gradFill flip="none" rotWithShape="1">
              <a:gsLst>
                <a:gs pos="0">
                  <a:srgbClr val="5F5F5F">
                    <a:lumMod val="50000"/>
                  </a:srgbClr>
                </a:gs>
                <a:gs pos="100000">
                  <a:srgbClr val="5F5F5F">
                    <a:lumMod val="60000"/>
                    <a:lumOff val="40000"/>
                    <a:alpha val="80000"/>
                  </a:srgbClr>
                </a:gs>
              </a:gsLst>
              <a:lin ang="10800000" scaled="1"/>
              <a:tileRect/>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p:spPr>
          <p:txBody>
            <a:bodyPr vert="horz" wrap="square" lIns="91436" tIns="45718" rIns="91436" bIns="45718" numCol="1" rtlCol="0" anchor="ctr" anchorCtr="0" compatLnSpc="1">
              <a:prstTxWarp prst="textNoShape">
                <a:avLst/>
              </a:prstTxWarp>
            </a:bodyPr>
            <a:lstStyle/>
            <a:p>
              <a:pPr marL="0" lvl="1" indent="-457120" algn="ctr" defTabSz="1218585" fontAlgn="base">
                <a:lnSpc>
                  <a:spcPct val="90000"/>
                </a:lnSpc>
                <a:spcBef>
                  <a:spcPct val="0"/>
                </a:spcBef>
                <a:spcAft>
                  <a:spcPct val="0"/>
                </a:spcAft>
                <a:buClr>
                  <a:srgbClr val="777777"/>
                </a:buClr>
                <a:buSzPct val="130000"/>
                <a:tabLst>
                  <a:tab pos="566021" algn="l"/>
                </a:tabLst>
                <a:defRPr/>
              </a:pPr>
              <a:endParaRPr lang="en-US" altLang="zh-CN" sz="2100" b="1" kern="0" dirty="0">
                <a:solidFill>
                  <a:srgbClr val="FF6600">
                    <a:lumMod val="50000"/>
                  </a:srgbClr>
                </a:solidFill>
                <a:latin typeface="Segoe UI" pitchFamily="34" charset="0"/>
              </a:endParaRPr>
            </a:p>
          </p:txBody>
        </p:sp>
        <p:sp>
          <p:nvSpPr>
            <p:cNvPr id="75" name="Freeform 14"/>
            <p:cNvSpPr>
              <a:spLocks/>
            </p:cNvSpPr>
            <p:nvPr/>
          </p:nvSpPr>
          <p:spPr bwMode="auto">
            <a:xfrm>
              <a:off x="4631412" y="3021679"/>
              <a:ext cx="3442097" cy="1948901"/>
            </a:xfrm>
            <a:custGeom>
              <a:avLst/>
              <a:gdLst/>
              <a:ahLst/>
              <a:cxnLst>
                <a:cxn ang="0">
                  <a:pos x="0" y="156"/>
                </a:cxn>
                <a:cxn ang="0">
                  <a:pos x="0" y="458"/>
                </a:cxn>
                <a:cxn ang="0">
                  <a:pos x="809" y="0"/>
                </a:cxn>
                <a:cxn ang="0">
                  <a:pos x="277" y="0"/>
                </a:cxn>
                <a:cxn ang="0">
                  <a:pos x="0" y="156"/>
                </a:cxn>
              </a:cxnLst>
              <a:rect l="0" t="0" r="r" b="b"/>
              <a:pathLst>
                <a:path w="809" h="458">
                  <a:moveTo>
                    <a:pt x="0" y="156"/>
                  </a:moveTo>
                  <a:cubicBezTo>
                    <a:pt x="0" y="458"/>
                    <a:pt x="0" y="458"/>
                    <a:pt x="0" y="458"/>
                  </a:cubicBezTo>
                  <a:cubicBezTo>
                    <a:pt x="444" y="454"/>
                    <a:pt x="801" y="251"/>
                    <a:pt x="809" y="0"/>
                  </a:cubicBezTo>
                  <a:cubicBezTo>
                    <a:pt x="277" y="0"/>
                    <a:pt x="277" y="0"/>
                    <a:pt x="277" y="0"/>
                  </a:cubicBezTo>
                  <a:cubicBezTo>
                    <a:pt x="265" y="84"/>
                    <a:pt x="147" y="151"/>
                    <a:pt x="0" y="156"/>
                  </a:cubicBezTo>
                  <a:close/>
                </a:path>
              </a:pathLst>
            </a:custGeom>
            <a:gradFill flip="none" rotWithShape="1">
              <a:gsLst>
                <a:gs pos="0">
                  <a:srgbClr val="5F5F5F">
                    <a:lumMod val="50000"/>
                  </a:srgbClr>
                </a:gs>
                <a:gs pos="100000">
                  <a:srgbClr val="5F5F5F">
                    <a:lumMod val="60000"/>
                    <a:lumOff val="40000"/>
                    <a:alpha val="80000"/>
                  </a:srgbClr>
                </a:gs>
              </a:gsLst>
              <a:lin ang="2700000" scaled="1"/>
              <a:tileRect/>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38100" h="31750"/>
            </a:sp3d>
          </p:spPr>
          <p:txBody>
            <a:bodyPr vert="horz" wrap="square" lIns="91436" tIns="45718" rIns="91436" bIns="45718" numCol="1" rtlCol="0" anchor="ctr" anchorCtr="0" compatLnSpc="1">
              <a:prstTxWarp prst="textNoShape">
                <a:avLst/>
              </a:prstTxWarp>
            </a:bodyPr>
            <a:lstStyle/>
            <a:p>
              <a:pPr marL="0" lvl="1" indent="-457120" algn="ctr" defTabSz="1218585" fontAlgn="base">
                <a:lnSpc>
                  <a:spcPct val="90000"/>
                </a:lnSpc>
                <a:spcBef>
                  <a:spcPct val="0"/>
                </a:spcBef>
                <a:spcAft>
                  <a:spcPct val="0"/>
                </a:spcAft>
                <a:buClr>
                  <a:srgbClr val="777777"/>
                </a:buClr>
                <a:buSzPct val="130000"/>
                <a:tabLst>
                  <a:tab pos="566021" algn="l"/>
                </a:tabLst>
                <a:defRPr/>
              </a:pPr>
              <a:endParaRPr lang="en-US" altLang="zh-CN" sz="2100" b="1" kern="0" dirty="0">
                <a:solidFill>
                  <a:srgbClr val="FF6600">
                    <a:lumMod val="50000"/>
                  </a:srgbClr>
                </a:solidFill>
                <a:latin typeface="Segoe UI" pitchFamily="34" charset="0"/>
              </a:endParaRPr>
            </a:p>
          </p:txBody>
        </p:sp>
      </p:grpSp>
      <p:grpSp>
        <p:nvGrpSpPr>
          <p:cNvPr id="76" name="Group 75"/>
          <p:cNvGrpSpPr>
            <a:grpSpLocks noChangeAspect="1"/>
          </p:cNvGrpSpPr>
          <p:nvPr/>
        </p:nvGrpSpPr>
        <p:grpSpPr>
          <a:xfrm>
            <a:off x="2054496" y="3414864"/>
            <a:ext cx="2485605" cy="2382852"/>
            <a:chOff x="1099127" y="3021679"/>
            <a:chExt cx="3442097" cy="2474852"/>
          </a:xfrm>
        </p:grpSpPr>
        <p:sp>
          <p:nvSpPr>
            <p:cNvPr id="77" name="Freeform 12"/>
            <p:cNvSpPr>
              <a:spLocks/>
            </p:cNvSpPr>
            <p:nvPr/>
          </p:nvSpPr>
          <p:spPr bwMode="auto">
            <a:xfrm>
              <a:off x="1099127" y="3021679"/>
              <a:ext cx="3442097" cy="2474852"/>
            </a:xfrm>
            <a:custGeom>
              <a:avLst/>
              <a:gdLst/>
              <a:ahLst/>
              <a:cxnLst>
                <a:cxn ang="0">
                  <a:pos x="0" y="0"/>
                </a:cxn>
                <a:cxn ang="0">
                  <a:pos x="0" y="144"/>
                </a:cxn>
                <a:cxn ang="0">
                  <a:pos x="809" y="602"/>
                </a:cxn>
                <a:cxn ang="0">
                  <a:pos x="809" y="458"/>
                </a:cxn>
                <a:cxn ang="0">
                  <a:pos x="0" y="0"/>
                </a:cxn>
              </a:cxnLst>
              <a:rect l="0" t="0" r="r" b="b"/>
              <a:pathLst>
                <a:path w="809" h="602">
                  <a:moveTo>
                    <a:pt x="0" y="0"/>
                  </a:moveTo>
                  <a:cubicBezTo>
                    <a:pt x="0" y="144"/>
                    <a:pt x="0" y="144"/>
                    <a:pt x="0" y="144"/>
                  </a:cubicBezTo>
                  <a:cubicBezTo>
                    <a:pt x="8" y="395"/>
                    <a:pt x="366" y="598"/>
                    <a:pt x="809" y="602"/>
                  </a:cubicBezTo>
                  <a:cubicBezTo>
                    <a:pt x="809" y="458"/>
                    <a:pt x="809" y="458"/>
                    <a:pt x="809" y="458"/>
                  </a:cubicBezTo>
                  <a:cubicBezTo>
                    <a:pt x="366" y="454"/>
                    <a:pt x="8" y="251"/>
                    <a:pt x="0" y="0"/>
                  </a:cubicBezTo>
                  <a:close/>
                </a:path>
              </a:pathLst>
            </a:custGeom>
            <a:gradFill flip="none" rotWithShape="1">
              <a:gsLst>
                <a:gs pos="0">
                  <a:srgbClr val="FF6600">
                    <a:lumMod val="50000"/>
                  </a:srgbClr>
                </a:gs>
                <a:gs pos="100000">
                  <a:srgbClr val="FF6600">
                    <a:lumMod val="60000"/>
                    <a:lumOff val="40000"/>
                    <a:alpha val="80000"/>
                  </a:srgbClr>
                </a:gs>
              </a:gsLst>
              <a:lin ang="0" scaled="1"/>
              <a:tileRect/>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p:spPr>
          <p:txBody>
            <a:bodyPr vert="horz" wrap="square" lIns="91436" tIns="45718" rIns="91436" bIns="45718" numCol="1" rtlCol="0" anchor="ctr" anchorCtr="0" compatLnSpc="1">
              <a:prstTxWarp prst="textNoShape">
                <a:avLst/>
              </a:prstTxWarp>
            </a:bodyPr>
            <a:lstStyle/>
            <a:p>
              <a:pPr marL="0" lvl="1" indent="-457120" algn="ctr" defTabSz="1218585" fontAlgn="base">
                <a:lnSpc>
                  <a:spcPct val="90000"/>
                </a:lnSpc>
                <a:spcBef>
                  <a:spcPct val="0"/>
                </a:spcBef>
                <a:spcAft>
                  <a:spcPct val="0"/>
                </a:spcAft>
                <a:buClr>
                  <a:srgbClr val="777777"/>
                </a:buClr>
                <a:buSzPct val="130000"/>
                <a:tabLst>
                  <a:tab pos="566021" algn="l"/>
                </a:tabLst>
                <a:defRPr/>
              </a:pPr>
              <a:endParaRPr lang="en-US" altLang="zh-CN" sz="2100" b="1" kern="0" dirty="0">
                <a:solidFill>
                  <a:srgbClr val="FF6600">
                    <a:lumMod val="50000"/>
                  </a:srgbClr>
                </a:solidFill>
                <a:latin typeface="Segoe UI" pitchFamily="34" charset="0"/>
              </a:endParaRPr>
            </a:p>
          </p:txBody>
        </p:sp>
        <p:sp>
          <p:nvSpPr>
            <p:cNvPr id="78" name="Freeform 16"/>
            <p:cNvSpPr>
              <a:spLocks/>
            </p:cNvSpPr>
            <p:nvPr/>
          </p:nvSpPr>
          <p:spPr bwMode="auto">
            <a:xfrm>
              <a:off x="1099127" y="3021679"/>
              <a:ext cx="3442097" cy="1948901"/>
            </a:xfrm>
            <a:custGeom>
              <a:avLst/>
              <a:gdLst/>
              <a:ahLst/>
              <a:cxnLst>
                <a:cxn ang="0">
                  <a:pos x="530" y="0"/>
                </a:cxn>
                <a:cxn ang="0">
                  <a:pos x="0" y="0"/>
                </a:cxn>
                <a:cxn ang="0">
                  <a:pos x="809" y="458"/>
                </a:cxn>
                <a:cxn ang="0">
                  <a:pos x="809" y="156"/>
                </a:cxn>
                <a:cxn ang="0">
                  <a:pos x="530" y="0"/>
                </a:cxn>
              </a:cxnLst>
              <a:rect l="0" t="0" r="r" b="b"/>
              <a:pathLst>
                <a:path w="809" h="458">
                  <a:moveTo>
                    <a:pt x="530" y="0"/>
                  </a:moveTo>
                  <a:cubicBezTo>
                    <a:pt x="0" y="0"/>
                    <a:pt x="0" y="0"/>
                    <a:pt x="0" y="0"/>
                  </a:cubicBezTo>
                  <a:cubicBezTo>
                    <a:pt x="8" y="251"/>
                    <a:pt x="366" y="454"/>
                    <a:pt x="809" y="458"/>
                  </a:cubicBezTo>
                  <a:cubicBezTo>
                    <a:pt x="809" y="156"/>
                    <a:pt x="809" y="156"/>
                    <a:pt x="809" y="156"/>
                  </a:cubicBezTo>
                  <a:cubicBezTo>
                    <a:pt x="661" y="152"/>
                    <a:pt x="541" y="85"/>
                    <a:pt x="530" y="0"/>
                  </a:cubicBezTo>
                  <a:close/>
                </a:path>
              </a:pathLst>
            </a:custGeom>
            <a:gradFill flip="none" rotWithShape="1">
              <a:gsLst>
                <a:gs pos="0">
                  <a:srgbClr val="FF6600">
                    <a:lumMod val="50000"/>
                  </a:srgbClr>
                </a:gs>
                <a:gs pos="100000">
                  <a:srgbClr val="FF6600">
                    <a:lumMod val="60000"/>
                    <a:lumOff val="40000"/>
                    <a:alpha val="80000"/>
                  </a:srgbClr>
                </a:gs>
              </a:gsLst>
              <a:lin ang="8100000" scaled="1"/>
              <a:tileRect/>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38100" h="31750"/>
            </a:sp3d>
          </p:spPr>
          <p:txBody>
            <a:bodyPr vert="horz" wrap="square" lIns="91436" tIns="45718" rIns="91436" bIns="45718" numCol="1" rtlCol="0" anchor="ctr" anchorCtr="0" compatLnSpc="1">
              <a:prstTxWarp prst="textNoShape">
                <a:avLst/>
              </a:prstTxWarp>
            </a:bodyPr>
            <a:lstStyle/>
            <a:p>
              <a:pPr marL="0" lvl="1" indent="-457120" algn="ctr" defTabSz="1218585" fontAlgn="base">
                <a:lnSpc>
                  <a:spcPct val="90000"/>
                </a:lnSpc>
                <a:spcBef>
                  <a:spcPct val="0"/>
                </a:spcBef>
                <a:spcAft>
                  <a:spcPct val="0"/>
                </a:spcAft>
                <a:buClr>
                  <a:srgbClr val="777777"/>
                </a:buClr>
                <a:buSzPct val="130000"/>
                <a:tabLst>
                  <a:tab pos="566021" algn="l"/>
                </a:tabLst>
                <a:defRPr/>
              </a:pPr>
              <a:endParaRPr lang="en-US" altLang="zh-CN" sz="2100" b="1" kern="0" dirty="0">
                <a:solidFill>
                  <a:srgbClr val="FF6600">
                    <a:lumMod val="50000"/>
                  </a:srgbClr>
                </a:solidFill>
                <a:latin typeface="Segoe UI" pitchFamily="34" charset="0"/>
              </a:endParaRPr>
            </a:p>
          </p:txBody>
        </p:sp>
      </p:grpSp>
      <p:sp>
        <p:nvSpPr>
          <p:cNvPr id="79" name="Arc 78"/>
          <p:cNvSpPr>
            <a:spLocks noChangeAspect="1"/>
          </p:cNvSpPr>
          <p:nvPr/>
        </p:nvSpPr>
        <p:spPr>
          <a:xfrm>
            <a:off x="3604808" y="2374122"/>
            <a:ext cx="1925893" cy="1832927"/>
          </a:xfrm>
          <a:prstGeom prst="arc">
            <a:avLst>
              <a:gd name="adj1" fmla="val 8098213"/>
              <a:gd name="adj2" fmla="val 13515393"/>
            </a:avLst>
          </a:prstGeom>
          <a:noFill/>
          <a:ln w="76200" cap="flat" cmpd="sng" algn="ctr">
            <a:gradFill>
              <a:gsLst>
                <a:gs pos="0">
                  <a:srgbClr val="F8F8F8"/>
                </a:gs>
                <a:gs pos="50000">
                  <a:srgbClr val="F8F8F8"/>
                </a:gs>
                <a:gs pos="100000">
                  <a:srgbClr val="F8F8F8">
                    <a:alpha val="0"/>
                  </a:srgbClr>
                </a:gs>
              </a:gsLst>
              <a:lin ang="5400000" scaled="0"/>
            </a:gradFill>
            <a:prstDash val="solid"/>
            <a:headEnd w="med" len="sm"/>
            <a:tailEnd type="triangle" w="sm" len="med"/>
          </a:ln>
          <a:effectLst/>
        </p:spPr>
        <p:txBody>
          <a:bodyPr lIns="121899" tIns="60949" rIns="121899" bIns="60949" rtlCol="0" anchor="ctr"/>
          <a:lstStyle/>
          <a:p>
            <a:pPr algn="ctr" defTabSz="1218987">
              <a:defRPr/>
            </a:pPr>
            <a:endParaRPr lang="en-US" sz="2400" kern="0" dirty="0">
              <a:solidFill>
                <a:srgbClr val="DDDDDD"/>
              </a:solidFill>
              <a:latin typeface="Segoe UI"/>
            </a:endParaRPr>
          </a:p>
        </p:txBody>
      </p:sp>
      <p:grpSp>
        <p:nvGrpSpPr>
          <p:cNvPr id="80" name="Group 79"/>
          <p:cNvGrpSpPr>
            <a:grpSpLocks noChangeAspect="1"/>
          </p:cNvGrpSpPr>
          <p:nvPr/>
        </p:nvGrpSpPr>
        <p:grpSpPr>
          <a:xfrm>
            <a:off x="4921100" y="3719664"/>
            <a:ext cx="1603600" cy="571695"/>
            <a:chOff x="5035138" y="3372591"/>
            <a:chExt cx="2220685" cy="593767"/>
          </a:xfrm>
        </p:grpSpPr>
        <p:sp>
          <p:nvSpPr>
            <p:cNvPr id="81" name="Round Same Side Corner Rectangle 80"/>
            <p:cNvSpPr/>
            <p:nvPr/>
          </p:nvSpPr>
          <p:spPr bwMode="auto">
            <a:xfrm>
              <a:off x="5035138" y="3372591"/>
              <a:ext cx="2220685" cy="593767"/>
            </a:xfrm>
            <a:prstGeom prst="round2SameRect">
              <a:avLst/>
            </a:prstGeom>
            <a:gradFill flip="none" rotWithShape="1">
              <a:gsLst>
                <a:gs pos="0">
                  <a:srgbClr val="5F5F5F">
                    <a:lumMod val="75000"/>
                  </a:srgbClr>
                </a:gs>
                <a:gs pos="100000">
                  <a:srgbClr val="292929">
                    <a:alpha val="55000"/>
                  </a:srgbClr>
                </a:gs>
              </a:gsLst>
              <a:lin ang="5400000" scaled="1"/>
              <a:tileRect/>
            </a:gradFill>
            <a:ln>
              <a:headEnd type="none" w="med" len="med"/>
              <a:tailEnd type="none" w="med" len="med"/>
            </a:ln>
            <a:effectLst>
              <a:reflection blurRad="6350" stA="52000" endA="300" endPos="35000" dir="5400000" sy="-100000" algn="bl" rotWithShape="0"/>
            </a:effectLst>
          </p:spPr>
          <p:txBody>
            <a:bodyPr wrap="square" lIns="182880" tIns="182880" rIns="0" bIns="0" rtlCol="0" anchor="t" anchorCtr="0">
              <a:noAutofit/>
            </a:bodyPr>
            <a:lstStyle/>
            <a:p>
              <a:pPr marL="234910" lvl="1" indent="-234910" defTabSz="1218987" eaLnBrk="0" fontAlgn="base" hangingPunct="0">
                <a:lnSpc>
                  <a:spcPct val="90000"/>
                </a:lnSpc>
                <a:spcBef>
                  <a:spcPct val="0"/>
                </a:spcBef>
                <a:spcAft>
                  <a:spcPts val="800"/>
                </a:spcAft>
                <a:buClr>
                  <a:srgbClr val="FF6600"/>
                </a:buClr>
                <a:buSzPct val="100000"/>
                <a:buBlip>
                  <a:blip r:embed="rId3"/>
                </a:buBlip>
                <a:tabLst>
                  <a:tab pos="566021" algn="l"/>
                </a:tabLst>
                <a:defRPr/>
              </a:pPr>
              <a:endParaRPr lang="en-US" altLang="zh-CN" sz="1700" kern="0" dirty="0">
                <a:solidFill>
                  <a:sysClr val="windowText" lastClr="000000"/>
                </a:solidFill>
                <a:latin typeface="Segoe UI" pitchFamily="34" charset="0"/>
              </a:endParaRPr>
            </a:p>
          </p:txBody>
        </p:sp>
        <p:pic>
          <p:nvPicPr>
            <p:cNvPr id="82" name="Picture 81" descr="SysCnt-VrtlMachine_h_rgb_r.png"/>
            <p:cNvPicPr>
              <a:picLocks noChangeAspect="1"/>
            </p:cNvPicPr>
            <p:nvPr/>
          </p:nvPicPr>
          <p:blipFill>
            <a:blip r:embed="rId6"/>
            <a:stretch>
              <a:fillRect/>
            </a:stretch>
          </p:blipFill>
          <p:spPr>
            <a:xfrm>
              <a:off x="5186994" y="3493991"/>
              <a:ext cx="1629442" cy="399349"/>
            </a:xfrm>
            <a:prstGeom prst="rect">
              <a:avLst/>
            </a:prstGeom>
          </p:spPr>
        </p:pic>
      </p:grpSp>
      <p:grpSp>
        <p:nvGrpSpPr>
          <p:cNvPr id="83" name="Group 82"/>
          <p:cNvGrpSpPr>
            <a:grpSpLocks noChangeAspect="1"/>
          </p:cNvGrpSpPr>
          <p:nvPr/>
        </p:nvGrpSpPr>
        <p:grpSpPr>
          <a:xfrm>
            <a:off x="4921100" y="1725570"/>
            <a:ext cx="1603600" cy="571695"/>
            <a:chOff x="5035138" y="1413163"/>
            <a:chExt cx="2220685" cy="593767"/>
          </a:xfrm>
        </p:grpSpPr>
        <p:sp>
          <p:nvSpPr>
            <p:cNvPr id="84" name="Round Same Side Corner Rectangle 83"/>
            <p:cNvSpPr/>
            <p:nvPr/>
          </p:nvSpPr>
          <p:spPr bwMode="auto">
            <a:xfrm>
              <a:off x="5035138" y="1413163"/>
              <a:ext cx="2220685" cy="593767"/>
            </a:xfrm>
            <a:prstGeom prst="round2SameRect">
              <a:avLst/>
            </a:prstGeom>
            <a:gradFill flip="none" rotWithShape="1">
              <a:gsLst>
                <a:gs pos="0">
                  <a:srgbClr val="5F5F5F">
                    <a:lumMod val="75000"/>
                  </a:srgbClr>
                </a:gs>
                <a:gs pos="100000">
                  <a:srgbClr val="292929">
                    <a:alpha val="55000"/>
                  </a:srgbClr>
                </a:gs>
              </a:gsLst>
              <a:lin ang="5400000" scaled="1"/>
              <a:tileRect/>
            </a:gradFill>
            <a:ln>
              <a:headEnd type="none" w="med" len="med"/>
              <a:tailEnd type="none" w="med" len="med"/>
            </a:ln>
            <a:effectLst>
              <a:reflection blurRad="6350" stA="52000" endA="300" endPos="35000" dir="5400000" sy="-100000" algn="bl" rotWithShape="0"/>
            </a:effectLst>
          </p:spPr>
          <p:txBody>
            <a:bodyPr wrap="square" lIns="182880" tIns="182880" rIns="0" bIns="0" rtlCol="0" anchor="t" anchorCtr="0">
              <a:noAutofit/>
            </a:bodyPr>
            <a:lstStyle/>
            <a:p>
              <a:pPr marL="234910" lvl="1" indent="-234910" defTabSz="1218987" eaLnBrk="0" fontAlgn="base" hangingPunct="0">
                <a:lnSpc>
                  <a:spcPct val="90000"/>
                </a:lnSpc>
                <a:spcBef>
                  <a:spcPct val="0"/>
                </a:spcBef>
                <a:spcAft>
                  <a:spcPts val="800"/>
                </a:spcAft>
                <a:buClr>
                  <a:srgbClr val="FF6600"/>
                </a:buClr>
                <a:buSzPct val="100000"/>
                <a:buBlip>
                  <a:blip r:embed="rId3"/>
                </a:buBlip>
                <a:tabLst>
                  <a:tab pos="566021" algn="l"/>
                </a:tabLst>
                <a:defRPr/>
              </a:pPr>
              <a:endParaRPr lang="en-US" altLang="zh-CN" sz="1700" kern="0" dirty="0">
                <a:solidFill>
                  <a:sysClr val="windowText" lastClr="000000"/>
                </a:solidFill>
                <a:latin typeface="Segoe UI" pitchFamily="34" charset="0"/>
              </a:endParaRPr>
            </a:p>
          </p:txBody>
        </p:sp>
        <p:pic>
          <p:nvPicPr>
            <p:cNvPr id="85" name="Picture 84" descr="SysCnt-ConfigMgr_h_rgb_r.png"/>
            <p:cNvPicPr>
              <a:picLocks noChangeAspect="1"/>
            </p:cNvPicPr>
            <p:nvPr/>
          </p:nvPicPr>
          <p:blipFill>
            <a:blip r:embed="rId7"/>
            <a:stretch>
              <a:fillRect/>
            </a:stretch>
          </p:blipFill>
          <p:spPr>
            <a:xfrm>
              <a:off x="5231080" y="1515141"/>
              <a:ext cx="1496291" cy="389811"/>
            </a:xfrm>
            <a:prstGeom prst="rect">
              <a:avLst/>
            </a:prstGeom>
          </p:spPr>
        </p:pic>
      </p:grpSp>
      <p:grpSp>
        <p:nvGrpSpPr>
          <p:cNvPr id="86" name="Group 85"/>
          <p:cNvGrpSpPr>
            <a:grpSpLocks noChangeAspect="1"/>
          </p:cNvGrpSpPr>
          <p:nvPr/>
        </p:nvGrpSpPr>
        <p:grpSpPr>
          <a:xfrm>
            <a:off x="2635101" y="3719664"/>
            <a:ext cx="1603600" cy="571695"/>
            <a:chOff x="1793173" y="3348841"/>
            <a:chExt cx="2220685" cy="593767"/>
          </a:xfrm>
        </p:grpSpPr>
        <p:sp>
          <p:nvSpPr>
            <p:cNvPr id="87" name="Round Same Side Corner Rectangle 86"/>
            <p:cNvSpPr/>
            <p:nvPr/>
          </p:nvSpPr>
          <p:spPr bwMode="auto">
            <a:xfrm>
              <a:off x="1793173" y="3348841"/>
              <a:ext cx="2220685" cy="593767"/>
            </a:xfrm>
            <a:prstGeom prst="round2SameRect">
              <a:avLst/>
            </a:prstGeom>
            <a:gradFill flip="none" rotWithShape="1">
              <a:gsLst>
                <a:gs pos="0">
                  <a:srgbClr val="5F5F5F">
                    <a:lumMod val="75000"/>
                  </a:srgbClr>
                </a:gs>
                <a:gs pos="100000">
                  <a:srgbClr val="292929">
                    <a:alpha val="55000"/>
                  </a:srgbClr>
                </a:gs>
              </a:gsLst>
              <a:lin ang="5400000" scaled="1"/>
              <a:tileRect/>
            </a:gradFill>
            <a:ln>
              <a:headEnd type="none" w="med" len="med"/>
              <a:tailEnd type="none" w="med" len="med"/>
            </a:ln>
            <a:effectLst>
              <a:reflection blurRad="6350" stA="52000" endA="300" endPos="35000" dir="5400000" sy="-100000" algn="bl" rotWithShape="0"/>
            </a:effectLst>
          </p:spPr>
          <p:txBody>
            <a:bodyPr wrap="square" lIns="182880" tIns="182880" rIns="0" bIns="0" rtlCol="0" anchor="t" anchorCtr="0">
              <a:noAutofit/>
            </a:bodyPr>
            <a:lstStyle/>
            <a:p>
              <a:pPr marL="234910" lvl="1" indent="-234910" defTabSz="1218987" eaLnBrk="0" fontAlgn="base" hangingPunct="0">
                <a:lnSpc>
                  <a:spcPct val="90000"/>
                </a:lnSpc>
                <a:spcBef>
                  <a:spcPct val="0"/>
                </a:spcBef>
                <a:spcAft>
                  <a:spcPts val="800"/>
                </a:spcAft>
                <a:buClr>
                  <a:srgbClr val="FF6600"/>
                </a:buClr>
                <a:buSzPct val="100000"/>
                <a:buBlip>
                  <a:blip r:embed="rId3"/>
                </a:buBlip>
                <a:tabLst>
                  <a:tab pos="566021" algn="l"/>
                </a:tabLst>
                <a:defRPr/>
              </a:pPr>
              <a:endParaRPr lang="en-US" altLang="zh-CN" sz="1700" kern="0" dirty="0">
                <a:solidFill>
                  <a:sysClr val="windowText" lastClr="000000"/>
                </a:solidFill>
                <a:latin typeface="Segoe UI" pitchFamily="34" charset="0"/>
              </a:endParaRPr>
            </a:p>
          </p:txBody>
        </p:sp>
        <p:pic>
          <p:nvPicPr>
            <p:cNvPr id="88" name="Picture 87" descr="SysCnt-OprtnsMgr_h_rgb_r.png"/>
            <p:cNvPicPr>
              <a:picLocks noChangeAspect="1"/>
            </p:cNvPicPr>
            <p:nvPr/>
          </p:nvPicPr>
          <p:blipFill>
            <a:blip r:embed="rId8"/>
            <a:stretch>
              <a:fillRect/>
            </a:stretch>
          </p:blipFill>
          <p:spPr>
            <a:xfrm>
              <a:off x="2275403" y="3447363"/>
              <a:ext cx="1374976" cy="396723"/>
            </a:xfrm>
            <a:prstGeom prst="rect">
              <a:avLst/>
            </a:prstGeom>
          </p:spPr>
        </p:pic>
      </p:grpSp>
      <p:sp>
        <p:nvSpPr>
          <p:cNvPr id="89" name="TextBox 88"/>
          <p:cNvSpPr txBox="1">
            <a:spLocks noChangeAspect="1"/>
          </p:cNvSpPr>
          <p:nvPr/>
        </p:nvSpPr>
        <p:spPr>
          <a:xfrm>
            <a:off x="5149701" y="2348778"/>
            <a:ext cx="1469947" cy="427787"/>
          </a:xfrm>
          <a:prstGeom prst="rect">
            <a:avLst/>
          </a:prstGeom>
          <a:noFill/>
          <a:ln>
            <a:headEnd type="none" w="med" len="med"/>
            <a:tailEnd type="none" w="med" len="med"/>
          </a:ln>
        </p:spPr>
        <p:txBody>
          <a:bodyPr wrap="square" lIns="121899" tIns="60949" rIns="121899" bIns="60949" rtlCol="0">
            <a:spAutoFit/>
          </a:bodyPr>
          <a:lstStyle/>
          <a:p>
            <a:pPr algn="ctr" defTabSz="1218987">
              <a:lnSpc>
                <a:spcPct val="90000"/>
              </a:lnSpc>
              <a:defRPr/>
            </a:pPr>
            <a:r>
              <a:rPr lang="en-US" sz="1100" kern="0" dirty="0">
                <a:ln w="3175">
                  <a:noFill/>
                </a:ln>
                <a:gradFill flip="none" rotWithShape="1">
                  <a:gsLst>
                    <a:gs pos="0">
                      <a:srgbClr val="FFFFFF"/>
                    </a:gs>
                    <a:gs pos="100000">
                      <a:srgbClr val="292929">
                        <a:lumMod val="25000"/>
                        <a:lumOff val="75000"/>
                      </a:srgbClr>
                    </a:gs>
                  </a:gsLst>
                  <a:lin ang="5400000" scaled="1"/>
                  <a:tileRect/>
                </a:gradFill>
                <a:latin typeface="Segoe UI Semibold" pitchFamily="34" charset="0"/>
                <a:cs typeface="Arial" charset="0"/>
              </a:rPr>
              <a:t>Design, Configure  </a:t>
            </a:r>
            <a:br>
              <a:rPr lang="en-US" sz="1100" kern="0" dirty="0">
                <a:ln w="3175">
                  <a:noFill/>
                </a:ln>
                <a:gradFill flip="none" rotWithShape="1">
                  <a:gsLst>
                    <a:gs pos="0">
                      <a:srgbClr val="FFFFFF"/>
                    </a:gs>
                    <a:gs pos="100000">
                      <a:srgbClr val="292929">
                        <a:lumMod val="25000"/>
                        <a:lumOff val="75000"/>
                      </a:srgbClr>
                    </a:gs>
                  </a:gsLst>
                  <a:lin ang="5400000" scaled="1"/>
                  <a:tileRect/>
                </a:gradFill>
                <a:latin typeface="Segoe UI Semibold" pitchFamily="34" charset="0"/>
                <a:cs typeface="Arial" charset="0"/>
              </a:rPr>
            </a:br>
            <a:r>
              <a:rPr lang="en-US" sz="1100" kern="0" dirty="0">
                <a:ln w="3175">
                  <a:noFill/>
                </a:ln>
                <a:gradFill flip="none" rotWithShape="1">
                  <a:gsLst>
                    <a:gs pos="0">
                      <a:srgbClr val="FFFFFF"/>
                    </a:gs>
                    <a:gs pos="100000">
                      <a:srgbClr val="292929">
                        <a:lumMod val="25000"/>
                        <a:lumOff val="75000"/>
                      </a:srgbClr>
                    </a:gs>
                  </a:gsLst>
                  <a:lin ang="5400000" scaled="1"/>
                  <a:tileRect/>
                </a:gradFill>
                <a:latin typeface="Segoe UI Semibold" pitchFamily="34" charset="0"/>
                <a:cs typeface="Arial" charset="0"/>
              </a:rPr>
              <a:t>&amp;  Deploy</a:t>
            </a:r>
          </a:p>
        </p:txBody>
      </p:sp>
      <p:sp>
        <p:nvSpPr>
          <p:cNvPr id="90" name="TextBox 89"/>
          <p:cNvSpPr txBox="1">
            <a:spLocks noChangeAspect="1"/>
          </p:cNvSpPr>
          <p:nvPr/>
        </p:nvSpPr>
        <p:spPr>
          <a:xfrm>
            <a:off x="4990400" y="4360068"/>
            <a:ext cx="1389216" cy="427787"/>
          </a:xfrm>
          <a:prstGeom prst="rect">
            <a:avLst/>
          </a:prstGeom>
          <a:noFill/>
          <a:ln>
            <a:headEnd type="none" w="med" len="med"/>
            <a:tailEnd type="none" w="med" len="med"/>
          </a:ln>
        </p:spPr>
        <p:txBody>
          <a:bodyPr wrap="square" lIns="121899" tIns="60949" rIns="121899" bIns="60949" rtlCol="0">
            <a:spAutoFit/>
          </a:bodyPr>
          <a:lstStyle/>
          <a:p>
            <a:pPr algn="ctr" defTabSz="1218987">
              <a:lnSpc>
                <a:spcPct val="90000"/>
              </a:lnSpc>
              <a:defRPr/>
            </a:pPr>
            <a:r>
              <a:rPr lang="en-US" sz="1100" kern="0" dirty="0">
                <a:ln w="3175">
                  <a:noFill/>
                </a:ln>
                <a:gradFill flip="none" rotWithShape="1">
                  <a:gsLst>
                    <a:gs pos="0">
                      <a:srgbClr val="FFFFFF"/>
                    </a:gs>
                    <a:gs pos="100000">
                      <a:srgbClr val="292929">
                        <a:lumMod val="25000"/>
                        <a:lumOff val="75000"/>
                      </a:srgbClr>
                    </a:gs>
                  </a:gsLst>
                  <a:lin ang="5400000" scaled="1"/>
                  <a:tileRect/>
                </a:gradFill>
                <a:latin typeface="Segoe UI Semibold" pitchFamily="34" charset="0"/>
                <a:cs typeface="Arial" charset="0"/>
              </a:rPr>
              <a:t>Virtualize, Deploy </a:t>
            </a:r>
            <a:br>
              <a:rPr lang="en-US" sz="1100" kern="0" dirty="0">
                <a:ln w="3175">
                  <a:noFill/>
                </a:ln>
                <a:gradFill flip="none" rotWithShape="1">
                  <a:gsLst>
                    <a:gs pos="0">
                      <a:srgbClr val="FFFFFF"/>
                    </a:gs>
                    <a:gs pos="100000">
                      <a:srgbClr val="292929">
                        <a:lumMod val="25000"/>
                        <a:lumOff val="75000"/>
                      </a:srgbClr>
                    </a:gs>
                  </a:gsLst>
                  <a:lin ang="5400000" scaled="1"/>
                  <a:tileRect/>
                </a:gradFill>
                <a:latin typeface="Segoe UI Semibold" pitchFamily="34" charset="0"/>
                <a:cs typeface="Arial" charset="0"/>
              </a:rPr>
            </a:br>
            <a:r>
              <a:rPr lang="en-US" sz="1100" kern="0" dirty="0">
                <a:ln w="3175">
                  <a:noFill/>
                </a:ln>
                <a:gradFill flip="none" rotWithShape="1">
                  <a:gsLst>
                    <a:gs pos="0">
                      <a:srgbClr val="FFFFFF"/>
                    </a:gs>
                    <a:gs pos="100000">
                      <a:srgbClr val="292929">
                        <a:lumMod val="25000"/>
                        <a:lumOff val="75000"/>
                      </a:srgbClr>
                    </a:gs>
                  </a:gsLst>
                  <a:lin ang="5400000" scaled="1"/>
                  <a:tileRect/>
                </a:gradFill>
                <a:latin typeface="Segoe UI Semibold" pitchFamily="34" charset="0"/>
                <a:cs typeface="Arial" charset="0"/>
              </a:rPr>
              <a:t>&amp; Manage</a:t>
            </a:r>
          </a:p>
        </p:txBody>
      </p:sp>
      <p:pic>
        <p:nvPicPr>
          <p:cNvPr id="91" name="Picture 31" descr="C:\Users\roslyn.ADI\Desktop\DVD_ART35\Artwork_Imagery\Icons - Illustrations\_WINDOWS VISTA ICONS\Keys secure security.png"/>
          <p:cNvPicPr>
            <a:picLocks noChangeAspect="1" noChangeArrowheads="1"/>
          </p:cNvPicPr>
          <p:nvPr/>
        </p:nvPicPr>
        <p:blipFill>
          <a:blip r:embed="rId9" cstate="print">
            <a:grayscl/>
          </a:blip>
          <a:srcRect/>
          <a:stretch>
            <a:fillRect/>
          </a:stretch>
        </p:blipFill>
        <p:spPr bwMode="auto">
          <a:xfrm>
            <a:off x="6378486" y="2005244"/>
            <a:ext cx="523815" cy="698420"/>
          </a:xfrm>
          <a:prstGeom prst="rect">
            <a:avLst/>
          </a:prstGeom>
          <a:noFill/>
          <a:effectLst>
            <a:outerShdw blurRad="76200" dir="18900000" sy="23000" kx="-1200000" algn="bl" rotWithShape="0">
              <a:prstClr val="black">
                <a:alpha val="20000"/>
              </a:prstClr>
            </a:outerShdw>
          </a:effectLst>
        </p:spPr>
      </p:pic>
      <p:pic>
        <p:nvPicPr>
          <p:cNvPr id="92" name="Picture 32" descr="C:\Users\roslyn.ADI\Desktop\DVD_ART35\Artwork_Imagery\Icons - Illustrations\_WINDOWS VISTA ICONS\Journal pen write notes diary.png"/>
          <p:cNvPicPr>
            <a:picLocks noChangeAspect="1" noChangeArrowheads="1"/>
          </p:cNvPicPr>
          <p:nvPr/>
        </p:nvPicPr>
        <p:blipFill>
          <a:blip r:embed="rId10" cstate="print">
            <a:grayscl/>
            <a:lum bright="10000"/>
          </a:blip>
          <a:srcRect/>
          <a:stretch>
            <a:fillRect/>
          </a:stretch>
        </p:blipFill>
        <p:spPr bwMode="auto">
          <a:xfrm>
            <a:off x="6217841" y="3851980"/>
            <a:ext cx="504536" cy="672713"/>
          </a:xfrm>
          <a:prstGeom prst="rect">
            <a:avLst/>
          </a:prstGeom>
          <a:noFill/>
        </p:spPr>
      </p:pic>
      <p:pic>
        <p:nvPicPr>
          <p:cNvPr id="93" name="Picture 33" descr="C:\Users\roslyn.ADI\Desktop\DVD_ART35\Artwork_Imagery\Icons - Illustrations\_WINDOWS VISTA ICONS\Performance speed speedometer guage.png"/>
          <p:cNvPicPr>
            <a:picLocks noChangeAspect="1" noChangeArrowheads="1"/>
          </p:cNvPicPr>
          <p:nvPr/>
        </p:nvPicPr>
        <p:blipFill>
          <a:blip r:embed="rId11" cstate="print">
            <a:grayscl/>
          </a:blip>
          <a:srcRect/>
          <a:stretch>
            <a:fillRect/>
          </a:stretch>
        </p:blipFill>
        <p:spPr bwMode="auto">
          <a:xfrm>
            <a:off x="2426354" y="3922863"/>
            <a:ext cx="437346" cy="583128"/>
          </a:xfrm>
          <a:prstGeom prst="rect">
            <a:avLst/>
          </a:prstGeom>
          <a:noFill/>
          <a:effectLst>
            <a:outerShdw blurRad="76200" dir="18900000" sy="23000" kx="-1200000" algn="bl" rotWithShape="0">
              <a:prstClr val="black">
                <a:alpha val="20000"/>
              </a:prstClr>
            </a:outerShdw>
          </a:effectLst>
        </p:spPr>
      </p:pic>
      <p:grpSp>
        <p:nvGrpSpPr>
          <p:cNvPr id="94" name="Group 93"/>
          <p:cNvGrpSpPr>
            <a:grpSpLocks noChangeAspect="1"/>
          </p:cNvGrpSpPr>
          <p:nvPr/>
        </p:nvGrpSpPr>
        <p:grpSpPr>
          <a:xfrm>
            <a:off x="2631700" y="1725570"/>
            <a:ext cx="1603600" cy="571695"/>
            <a:chOff x="1793173" y="1389411"/>
            <a:chExt cx="2220685" cy="593767"/>
          </a:xfrm>
        </p:grpSpPr>
        <p:sp>
          <p:nvSpPr>
            <p:cNvPr id="95" name="Round Same Side Corner Rectangle 94"/>
            <p:cNvSpPr/>
            <p:nvPr/>
          </p:nvSpPr>
          <p:spPr bwMode="auto">
            <a:xfrm>
              <a:off x="1793173" y="1389411"/>
              <a:ext cx="2220685" cy="593767"/>
            </a:xfrm>
            <a:prstGeom prst="round2SameRect">
              <a:avLst/>
            </a:prstGeom>
            <a:gradFill flip="none" rotWithShape="1">
              <a:gsLst>
                <a:gs pos="0">
                  <a:srgbClr val="5F5F5F">
                    <a:lumMod val="75000"/>
                  </a:srgbClr>
                </a:gs>
                <a:gs pos="100000">
                  <a:srgbClr val="292929">
                    <a:alpha val="55000"/>
                  </a:srgbClr>
                </a:gs>
              </a:gsLst>
              <a:lin ang="5400000" scaled="1"/>
              <a:tileRect/>
            </a:gradFill>
            <a:ln>
              <a:headEnd type="none" w="med" len="med"/>
              <a:tailEnd type="none" w="med" len="med"/>
            </a:ln>
            <a:effectLst>
              <a:reflection blurRad="6350" stA="52000" endA="300" endPos="35000" dir="5400000" sy="-100000" algn="bl" rotWithShape="0"/>
            </a:effectLst>
          </p:spPr>
          <p:txBody>
            <a:bodyPr wrap="square" lIns="182880" tIns="182880" rIns="0" bIns="0" rtlCol="0" anchor="t" anchorCtr="0">
              <a:noAutofit/>
            </a:bodyPr>
            <a:lstStyle/>
            <a:p>
              <a:pPr marL="234910" lvl="1" indent="-234910" defTabSz="1218987" eaLnBrk="0" fontAlgn="base" hangingPunct="0">
                <a:lnSpc>
                  <a:spcPct val="90000"/>
                </a:lnSpc>
                <a:spcBef>
                  <a:spcPct val="0"/>
                </a:spcBef>
                <a:spcAft>
                  <a:spcPts val="800"/>
                </a:spcAft>
                <a:buClr>
                  <a:srgbClr val="FF6600"/>
                </a:buClr>
                <a:buSzPct val="100000"/>
                <a:buBlip>
                  <a:blip r:embed="rId3"/>
                </a:buBlip>
                <a:tabLst>
                  <a:tab pos="566021" algn="l"/>
                </a:tabLst>
                <a:defRPr/>
              </a:pPr>
              <a:endParaRPr lang="en-US" altLang="zh-CN" sz="1700" kern="0" dirty="0">
                <a:solidFill>
                  <a:sysClr val="windowText" lastClr="000000"/>
                </a:solidFill>
                <a:latin typeface="Segoe UI" pitchFamily="34" charset="0"/>
              </a:endParaRPr>
            </a:p>
          </p:txBody>
        </p:sp>
        <p:pic>
          <p:nvPicPr>
            <p:cNvPr id="96" name="Picture 95" descr="SysCnt-DPM_h_rgb_r.png"/>
            <p:cNvPicPr>
              <a:picLocks noChangeAspect="1"/>
            </p:cNvPicPr>
            <p:nvPr/>
          </p:nvPicPr>
          <p:blipFill>
            <a:blip r:embed="rId12"/>
            <a:stretch>
              <a:fillRect/>
            </a:stretch>
          </p:blipFill>
          <p:spPr>
            <a:xfrm>
              <a:off x="2233175" y="1496291"/>
              <a:ext cx="1578187" cy="386740"/>
            </a:xfrm>
            <a:prstGeom prst="rect">
              <a:avLst/>
            </a:prstGeom>
          </p:spPr>
        </p:pic>
      </p:grpSp>
      <p:pic>
        <p:nvPicPr>
          <p:cNvPr id="97" name="Picture 30" descr="C:\Users\roslyn.ADI\Desktop\DVD_ART35\Artwork_Imagery\Icons - Illustrations\_VIRTUALIZATION ICONS\Desktop Virtualization.png"/>
          <p:cNvPicPr>
            <a:picLocks noChangeAspect="1" noChangeArrowheads="1"/>
          </p:cNvPicPr>
          <p:nvPr/>
        </p:nvPicPr>
        <p:blipFill>
          <a:blip r:embed="rId13" cstate="print">
            <a:grayscl/>
          </a:blip>
          <a:srcRect/>
          <a:stretch>
            <a:fillRect/>
          </a:stretch>
        </p:blipFill>
        <p:spPr bwMode="auto">
          <a:xfrm>
            <a:off x="2117640" y="1880719"/>
            <a:ext cx="746061" cy="619744"/>
          </a:xfrm>
          <a:prstGeom prst="rect">
            <a:avLst/>
          </a:prstGeom>
          <a:noFill/>
        </p:spPr>
      </p:pic>
      <p:sp>
        <p:nvSpPr>
          <p:cNvPr id="98" name="TextBox 97"/>
          <p:cNvSpPr txBox="1">
            <a:spLocks noChangeAspect="1"/>
          </p:cNvSpPr>
          <p:nvPr/>
        </p:nvSpPr>
        <p:spPr>
          <a:xfrm>
            <a:off x="2644505" y="2343654"/>
            <a:ext cx="1191981" cy="580137"/>
          </a:xfrm>
          <a:prstGeom prst="rect">
            <a:avLst/>
          </a:prstGeom>
          <a:noFill/>
          <a:ln>
            <a:headEnd type="none" w="med" len="med"/>
            <a:tailEnd type="none" w="med" len="med"/>
          </a:ln>
        </p:spPr>
        <p:txBody>
          <a:bodyPr wrap="square" lIns="121899" tIns="60949" rIns="121899" bIns="60949" rtlCol="0">
            <a:spAutoFit/>
          </a:bodyPr>
          <a:lstStyle/>
          <a:p>
            <a:pPr algn="ctr" defTabSz="1218987">
              <a:lnSpc>
                <a:spcPct val="90000"/>
              </a:lnSpc>
              <a:defRPr/>
            </a:pPr>
            <a:r>
              <a:rPr lang="en-US" sz="1100" kern="0" dirty="0">
                <a:ln w="3175">
                  <a:noFill/>
                </a:ln>
                <a:gradFill flip="none" rotWithShape="1">
                  <a:gsLst>
                    <a:gs pos="0">
                      <a:srgbClr val="FFFFFF"/>
                    </a:gs>
                    <a:gs pos="100000">
                      <a:srgbClr val="292929">
                        <a:lumMod val="25000"/>
                        <a:lumOff val="75000"/>
                      </a:srgbClr>
                    </a:gs>
                  </a:gsLst>
                  <a:lin ang="5400000" scaled="1"/>
                  <a:tileRect/>
                </a:gradFill>
                <a:latin typeface="Segoe UI Semibold" pitchFamily="34" charset="0"/>
                <a:cs typeface="Arial" charset="0"/>
              </a:rPr>
              <a:t>Data Protection </a:t>
            </a:r>
            <a:br>
              <a:rPr lang="en-US" sz="1100" kern="0" dirty="0">
                <a:ln w="3175">
                  <a:noFill/>
                </a:ln>
                <a:gradFill flip="none" rotWithShape="1">
                  <a:gsLst>
                    <a:gs pos="0">
                      <a:srgbClr val="FFFFFF"/>
                    </a:gs>
                    <a:gs pos="100000">
                      <a:srgbClr val="292929">
                        <a:lumMod val="25000"/>
                        <a:lumOff val="75000"/>
                      </a:srgbClr>
                    </a:gs>
                  </a:gsLst>
                  <a:lin ang="5400000" scaled="1"/>
                  <a:tileRect/>
                </a:gradFill>
                <a:latin typeface="Segoe UI Semibold" pitchFamily="34" charset="0"/>
                <a:cs typeface="Arial" charset="0"/>
              </a:rPr>
            </a:br>
            <a:r>
              <a:rPr lang="en-US" sz="1100" kern="0" dirty="0">
                <a:ln w="3175">
                  <a:noFill/>
                </a:ln>
                <a:gradFill flip="none" rotWithShape="1">
                  <a:gsLst>
                    <a:gs pos="0">
                      <a:srgbClr val="FFFFFF"/>
                    </a:gs>
                    <a:gs pos="100000">
                      <a:srgbClr val="292929">
                        <a:lumMod val="25000"/>
                        <a:lumOff val="75000"/>
                      </a:srgbClr>
                    </a:gs>
                  </a:gsLst>
                  <a:lin ang="5400000" scaled="1"/>
                  <a:tileRect/>
                </a:gradFill>
                <a:latin typeface="Segoe UI Semibold" pitchFamily="34" charset="0"/>
                <a:cs typeface="Arial" charset="0"/>
              </a:rPr>
              <a:t>&amp; Recovery</a:t>
            </a:r>
          </a:p>
        </p:txBody>
      </p:sp>
      <p:sp>
        <p:nvSpPr>
          <p:cNvPr id="99" name="TextBox 98"/>
          <p:cNvSpPr txBox="1">
            <a:spLocks noChangeAspect="1"/>
          </p:cNvSpPr>
          <p:nvPr/>
        </p:nvSpPr>
        <p:spPr>
          <a:xfrm>
            <a:off x="4049190" y="3211664"/>
            <a:ext cx="1100510" cy="427787"/>
          </a:xfrm>
          <a:prstGeom prst="rect">
            <a:avLst/>
          </a:prstGeom>
          <a:noFill/>
          <a:effectLst>
            <a:outerShdw blurRad="50800" dir="5400000" sx="103000" sy="103000" algn="t" rotWithShape="0">
              <a:prstClr val="black"/>
            </a:outerShdw>
          </a:effectLst>
        </p:spPr>
        <p:txBody>
          <a:bodyPr wrap="square" lIns="121899" tIns="60949" rIns="121899" bIns="60949" rtlCol="0">
            <a:spAutoFit/>
          </a:bodyPr>
          <a:lstStyle/>
          <a:p>
            <a:pPr algn="ctr" defTabSz="1218987">
              <a:lnSpc>
                <a:spcPct val="90000"/>
              </a:lnSpc>
              <a:defRPr/>
            </a:pPr>
            <a:r>
              <a:rPr lang="en-US" sz="1100" kern="0" dirty="0">
                <a:ln w="3175">
                  <a:noFill/>
                </a:ln>
                <a:gradFill flip="none" rotWithShape="1">
                  <a:gsLst>
                    <a:gs pos="0">
                      <a:srgbClr val="FFFFFF"/>
                    </a:gs>
                    <a:gs pos="100000">
                      <a:srgbClr val="292929">
                        <a:lumMod val="25000"/>
                        <a:lumOff val="75000"/>
                      </a:srgbClr>
                    </a:gs>
                  </a:gsLst>
                  <a:lin ang="5400000" scaled="1"/>
                  <a:tileRect/>
                </a:gradFill>
                <a:latin typeface="Segoe UI Semibold" pitchFamily="34" charset="0"/>
                <a:cs typeface="Arial" charset="0"/>
              </a:rPr>
              <a:t>IT  Service Management</a:t>
            </a:r>
          </a:p>
        </p:txBody>
      </p:sp>
      <p:sp>
        <p:nvSpPr>
          <p:cNvPr id="100" name="Arc 99"/>
          <p:cNvSpPr>
            <a:spLocks noChangeAspect="1"/>
          </p:cNvSpPr>
          <p:nvPr/>
        </p:nvSpPr>
        <p:spPr>
          <a:xfrm>
            <a:off x="3681008" y="2405793"/>
            <a:ext cx="1925893" cy="1832927"/>
          </a:xfrm>
          <a:prstGeom prst="arc">
            <a:avLst>
              <a:gd name="adj1" fmla="val 18007301"/>
              <a:gd name="adj2" fmla="val 1435144"/>
            </a:avLst>
          </a:prstGeom>
          <a:noFill/>
          <a:ln w="76200" cap="flat" cmpd="sng" algn="ctr">
            <a:gradFill>
              <a:gsLst>
                <a:gs pos="0">
                  <a:srgbClr val="F8F8F8"/>
                </a:gs>
                <a:gs pos="50000">
                  <a:srgbClr val="F8F8F8"/>
                </a:gs>
                <a:gs pos="100000">
                  <a:srgbClr val="F8F8F8">
                    <a:alpha val="0"/>
                  </a:srgbClr>
                </a:gs>
              </a:gsLst>
              <a:lin ang="16200000" scaled="0"/>
            </a:gradFill>
            <a:prstDash val="solid"/>
            <a:headEnd w="med" len="sm"/>
            <a:tailEnd type="triangle" w="sm" len="med"/>
          </a:ln>
          <a:effectLst/>
        </p:spPr>
        <p:txBody>
          <a:bodyPr lIns="121899" tIns="60949" rIns="121899" bIns="60949" rtlCol="0" anchor="ctr"/>
          <a:lstStyle/>
          <a:p>
            <a:pPr algn="ctr" defTabSz="1218987">
              <a:defRPr/>
            </a:pPr>
            <a:endParaRPr lang="en-US" sz="2400" kern="0" dirty="0">
              <a:solidFill>
                <a:srgbClr val="DDDDDD"/>
              </a:solidFill>
              <a:latin typeface="Segoe UI"/>
            </a:endParaRPr>
          </a:p>
        </p:txBody>
      </p:sp>
      <p:sp>
        <p:nvSpPr>
          <p:cNvPr id="101" name="TextBox 100"/>
          <p:cNvSpPr txBox="1">
            <a:spLocks noChangeAspect="1"/>
          </p:cNvSpPr>
          <p:nvPr/>
        </p:nvSpPr>
        <p:spPr>
          <a:xfrm>
            <a:off x="2787036" y="4329265"/>
            <a:ext cx="1372065" cy="732486"/>
          </a:xfrm>
          <a:prstGeom prst="rect">
            <a:avLst/>
          </a:prstGeom>
          <a:noFill/>
          <a:ln>
            <a:headEnd type="none" w="med" len="med"/>
            <a:tailEnd type="none" w="med" len="med"/>
          </a:ln>
        </p:spPr>
        <p:txBody>
          <a:bodyPr wrap="square" lIns="121899" tIns="60949" rIns="121899" bIns="60949" rtlCol="0">
            <a:spAutoFit/>
          </a:bodyPr>
          <a:lstStyle/>
          <a:p>
            <a:pPr algn="ctr" defTabSz="1218987">
              <a:lnSpc>
                <a:spcPct val="90000"/>
              </a:lnSpc>
              <a:defRPr/>
            </a:pPr>
            <a:r>
              <a:rPr lang="en-US" sz="1100" kern="0" dirty="0">
                <a:ln w="3175">
                  <a:noFill/>
                </a:ln>
                <a:gradFill flip="none" rotWithShape="1">
                  <a:gsLst>
                    <a:gs pos="0">
                      <a:srgbClr val="FFFFFF"/>
                    </a:gs>
                    <a:gs pos="100000">
                      <a:srgbClr val="292929">
                        <a:lumMod val="25000"/>
                        <a:lumOff val="75000"/>
                      </a:srgbClr>
                    </a:gs>
                  </a:gsLst>
                  <a:lin ang="5400000" scaled="1"/>
                  <a:tileRect/>
                </a:gradFill>
                <a:latin typeface="Segoe UI Semibold" pitchFamily="34" charset="0"/>
                <a:cs typeface="Arial" charset="0"/>
              </a:rPr>
              <a:t>Monitor &amp; Manage </a:t>
            </a:r>
            <a:br>
              <a:rPr lang="en-US" sz="1100" kern="0" dirty="0">
                <a:ln w="3175">
                  <a:noFill/>
                </a:ln>
                <a:gradFill flip="none" rotWithShape="1">
                  <a:gsLst>
                    <a:gs pos="0">
                      <a:srgbClr val="FFFFFF"/>
                    </a:gs>
                    <a:gs pos="100000">
                      <a:srgbClr val="292929">
                        <a:lumMod val="25000"/>
                        <a:lumOff val="75000"/>
                      </a:srgbClr>
                    </a:gs>
                  </a:gsLst>
                  <a:lin ang="5400000" scaled="1"/>
                  <a:tileRect/>
                </a:gradFill>
                <a:latin typeface="Segoe UI Semibold" pitchFamily="34" charset="0"/>
                <a:cs typeface="Arial" charset="0"/>
              </a:rPr>
            </a:br>
            <a:r>
              <a:rPr lang="en-US" sz="1100" kern="0" dirty="0">
                <a:ln w="3175">
                  <a:noFill/>
                </a:ln>
                <a:gradFill flip="none" rotWithShape="1">
                  <a:gsLst>
                    <a:gs pos="0">
                      <a:srgbClr val="FFFFFF"/>
                    </a:gs>
                    <a:gs pos="100000">
                      <a:srgbClr val="292929">
                        <a:lumMod val="25000"/>
                        <a:lumOff val="75000"/>
                      </a:srgbClr>
                    </a:gs>
                  </a:gsLst>
                  <a:lin ang="5400000" scaled="1"/>
                  <a:tileRect/>
                </a:gradFill>
                <a:latin typeface="Segoe UI Semibold" pitchFamily="34" charset="0"/>
                <a:cs typeface="Arial" charset="0"/>
              </a:rPr>
              <a:t>Service End to End</a:t>
            </a:r>
          </a:p>
        </p:txBody>
      </p:sp>
      <p:sp>
        <p:nvSpPr>
          <p:cNvPr id="102" name="Arc 101"/>
          <p:cNvSpPr>
            <a:spLocks noChangeAspect="1"/>
          </p:cNvSpPr>
          <p:nvPr/>
        </p:nvSpPr>
        <p:spPr>
          <a:xfrm>
            <a:off x="3681008" y="2344197"/>
            <a:ext cx="1925893" cy="1832927"/>
          </a:xfrm>
          <a:prstGeom prst="arc">
            <a:avLst>
              <a:gd name="adj1" fmla="val 12544052"/>
              <a:gd name="adj2" fmla="val 18572879"/>
            </a:avLst>
          </a:prstGeom>
          <a:noFill/>
          <a:ln w="76200" cap="flat" cmpd="sng" algn="ctr">
            <a:gradFill>
              <a:gsLst>
                <a:gs pos="0">
                  <a:srgbClr val="F8F8F8"/>
                </a:gs>
                <a:gs pos="50000">
                  <a:srgbClr val="F8F8F8"/>
                </a:gs>
                <a:gs pos="100000">
                  <a:srgbClr val="F8F8F8">
                    <a:alpha val="0"/>
                  </a:srgbClr>
                </a:gs>
              </a:gsLst>
              <a:lin ang="10800000" scaled="0"/>
            </a:gradFill>
            <a:prstDash val="solid"/>
            <a:headEnd w="med" len="sm"/>
            <a:tailEnd type="triangle" w="sm" len="med"/>
          </a:ln>
          <a:effectLst/>
        </p:spPr>
        <p:txBody>
          <a:bodyPr lIns="121899" tIns="60949" rIns="121899" bIns="60949" rtlCol="0" anchor="ctr"/>
          <a:lstStyle/>
          <a:p>
            <a:pPr algn="ctr" defTabSz="1218987">
              <a:defRPr/>
            </a:pPr>
            <a:endParaRPr lang="en-US" sz="2400" kern="0" dirty="0">
              <a:solidFill>
                <a:srgbClr val="DDDDDD"/>
              </a:solidFill>
              <a:latin typeface="Segoe UI"/>
            </a:endParaRPr>
          </a:p>
        </p:txBody>
      </p:sp>
      <p:grpSp>
        <p:nvGrpSpPr>
          <p:cNvPr id="107" name="Group 106"/>
          <p:cNvGrpSpPr/>
          <p:nvPr/>
        </p:nvGrpSpPr>
        <p:grpSpPr>
          <a:xfrm>
            <a:off x="3956740" y="2688482"/>
            <a:ext cx="1269160" cy="560259"/>
            <a:chOff x="4359942" y="2255563"/>
            <a:chExt cx="1269160" cy="420194"/>
          </a:xfrm>
        </p:grpSpPr>
        <p:sp>
          <p:nvSpPr>
            <p:cNvPr id="104" name="Round Same Side Corner Rectangle 103"/>
            <p:cNvSpPr/>
            <p:nvPr/>
          </p:nvSpPr>
          <p:spPr bwMode="auto">
            <a:xfrm>
              <a:off x="4359942" y="2255563"/>
              <a:ext cx="1269160" cy="420194"/>
            </a:xfrm>
            <a:prstGeom prst="round2SameRect">
              <a:avLst/>
            </a:prstGeom>
            <a:gradFill flip="none" rotWithShape="1">
              <a:gsLst>
                <a:gs pos="0">
                  <a:srgbClr val="5F5F5F">
                    <a:lumMod val="75000"/>
                  </a:srgbClr>
                </a:gs>
                <a:gs pos="100000">
                  <a:srgbClr val="292929">
                    <a:alpha val="55000"/>
                  </a:srgbClr>
                </a:gs>
              </a:gsLst>
              <a:lin ang="5400000" scaled="1"/>
              <a:tileRect/>
            </a:gradFill>
            <a:ln>
              <a:headEnd type="none" w="med" len="med"/>
              <a:tailEnd type="none" w="med" len="med"/>
            </a:ln>
            <a:effectLst>
              <a:reflection blurRad="6350" stA="52000" endA="300" endPos="35000" dir="5400000" sy="-100000" algn="bl" rotWithShape="0"/>
            </a:effectLst>
          </p:spPr>
          <p:txBody>
            <a:bodyPr wrap="square" lIns="182880" tIns="182880" rIns="0" bIns="0" rtlCol="0" anchor="t" anchorCtr="0">
              <a:noAutofit/>
            </a:bodyPr>
            <a:lstStyle/>
            <a:p>
              <a:pPr marL="234910" lvl="1" indent="-234910" defTabSz="1218987" eaLnBrk="0" fontAlgn="base" hangingPunct="0">
                <a:lnSpc>
                  <a:spcPct val="90000"/>
                </a:lnSpc>
                <a:spcBef>
                  <a:spcPct val="0"/>
                </a:spcBef>
                <a:spcAft>
                  <a:spcPts val="800"/>
                </a:spcAft>
                <a:buClr>
                  <a:srgbClr val="FF6600"/>
                </a:buClr>
                <a:buSzPct val="100000"/>
                <a:buBlip>
                  <a:blip r:embed="rId3"/>
                </a:buBlip>
                <a:tabLst>
                  <a:tab pos="566021" algn="l"/>
                </a:tabLst>
                <a:defRPr/>
              </a:pPr>
              <a:endParaRPr lang="en-US" altLang="zh-CN" sz="1700" kern="0" dirty="0">
                <a:solidFill>
                  <a:sysClr val="windowText" lastClr="000000"/>
                </a:solidFill>
                <a:latin typeface="Segoe UI" pitchFamily="34" charset="0"/>
              </a:endParaRPr>
            </a:p>
          </p:txBody>
        </p:sp>
        <p:pic>
          <p:nvPicPr>
            <p:cNvPr id="105" name="Picture 104" descr="SysCnt-ServiceMgr_h_rgb_r.png"/>
            <p:cNvPicPr>
              <a:picLocks noChangeAspect="1"/>
            </p:cNvPicPr>
            <p:nvPr/>
          </p:nvPicPr>
          <p:blipFill>
            <a:blip r:embed="rId14"/>
            <a:stretch>
              <a:fillRect/>
            </a:stretch>
          </p:blipFill>
          <p:spPr>
            <a:xfrm>
              <a:off x="4517938" y="2288645"/>
              <a:ext cx="901715" cy="278775"/>
            </a:xfrm>
            <a:prstGeom prst="rect">
              <a:avLst/>
            </a:prstGeom>
          </p:spPr>
        </p:pic>
      </p:grpSp>
      <p:sp>
        <p:nvSpPr>
          <p:cNvPr id="106" name="Arc 105"/>
          <p:cNvSpPr>
            <a:spLocks noChangeAspect="1"/>
          </p:cNvSpPr>
          <p:nvPr/>
        </p:nvSpPr>
        <p:spPr>
          <a:xfrm>
            <a:off x="3625701" y="2405793"/>
            <a:ext cx="1925893" cy="1832927"/>
          </a:xfrm>
          <a:prstGeom prst="arc">
            <a:avLst>
              <a:gd name="adj1" fmla="val 3860768"/>
              <a:gd name="adj2" fmla="val 7897995"/>
            </a:avLst>
          </a:prstGeom>
          <a:noFill/>
          <a:ln w="76200" cap="flat" cmpd="sng" algn="ctr">
            <a:gradFill>
              <a:gsLst>
                <a:gs pos="0">
                  <a:srgbClr val="F8F8F8"/>
                </a:gs>
                <a:gs pos="50000">
                  <a:srgbClr val="F8F8F8"/>
                </a:gs>
                <a:gs pos="100000">
                  <a:srgbClr val="F8F8F8">
                    <a:alpha val="0"/>
                  </a:srgbClr>
                </a:gs>
              </a:gsLst>
              <a:lin ang="21594000" scaled="0"/>
            </a:gradFill>
            <a:prstDash val="solid"/>
            <a:headEnd w="med" len="sm"/>
            <a:tailEnd type="triangle" w="sm" len="med"/>
          </a:ln>
          <a:effectLst/>
        </p:spPr>
        <p:txBody>
          <a:bodyPr lIns="121899" tIns="60949" rIns="121899" bIns="60949" rtlCol="0" anchor="ctr"/>
          <a:lstStyle/>
          <a:p>
            <a:pPr algn="ctr" defTabSz="1218987">
              <a:defRPr/>
            </a:pPr>
            <a:endParaRPr lang="en-US" sz="2400" kern="0" dirty="0">
              <a:solidFill>
                <a:srgbClr val="DDDDDD"/>
              </a:solidFill>
              <a:latin typeface="Segoe UI"/>
            </a:endParaRPr>
          </a:p>
        </p:txBody>
      </p:sp>
    </p:spTree>
    <p:extLst>
      <p:ext uri="{BB962C8B-B14F-4D97-AF65-F5344CB8AC3E}">
        <p14:creationId xmlns:p14="http://schemas.microsoft.com/office/powerpoint/2010/main" val="26338117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1000"/>
                                        <p:tgtEl>
                                          <p:spTgt spid="69"/>
                                        </p:tgtEl>
                                      </p:cBhvr>
                                    </p:animEffect>
                                    <p:anim calcmode="lin" valueType="num">
                                      <p:cBhvr>
                                        <p:cTn id="8" dur="1000" fill="hold"/>
                                        <p:tgtEl>
                                          <p:spTgt spid="69"/>
                                        </p:tgtEl>
                                        <p:attrNameLst>
                                          <p:attrName>ppt_x</p:attrName>
                                        </p:attrNameLst>
                                      </p:cBhvr>
                                      <p:tavLst>
                                        <p:tav tm="0">
                                          <p:val>
                                            <p:strVal val="#ppt_x"/>
                                          </p:val>
                                        </p:tav>
                                        <p:tav tm="100000">
                                          <p:val>
                                            <p:strVal val="#ppt_x"/>
                                          </p:val>
                                        </p:tav>
                                      </p:tavLst>
                                    </p:anim>
                                    <p:anim calcmode="lin" valueType="num">
                                      <p:cBhvr>
                                        <p:cTn id="9" dur="1000" fill="hold"/>
                                        <p:tgtEl>
                                          <p:spTgt spid="69"/>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99"/>
                                        </p:tgtEl>
                                        <p:attrNameLst>
                                          <p:attrName>style.visibility</p:attrName>
                                        </p:attrNameLst>
                                      </p:cBhvr>
                                      <p:to>
                                        <p:strVal val="visible"/>
                                      </p:to>
                                    </p:set>
                                    <p:animEffect transition="in" filter="fade">
                                      <p:cBhvr>
                                        <p:cTn id="12" dur="1000"/>
                                        <p:tgtEl>
                                          <p:spTgt spid="99"/>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66"/>
                                        </p:tgtEl>
                                        <p:attrNameLst>
                                          <p:attrName>style.visibility</p:attrName>
                                        </p:attrNameLst>
                                      </p:cBhvr>
                                      <p:to>
                                        <p:strVal val="visible"/>
                                      </p:to>
                                    </p:set>
                                    <p:animEffect transition="in" filter="fade">
                                      <p:cBhvr>
                                        <p:cTn id="16" dur="1000"/>
                                        <p:tgtEl>
                                          <p:spTgt spid="66"/>
                                        </p:tgtEl>
                                      </p:cBhvr>
                                    </p:animEffect>
                                    <p:anim calcmode="lin" valueType="num">
                                      <p:cBhvr>
                                        <p:cTn id="17" dur="1000" fill="hold"/>
                                        <p:tgtEl>
                                          <p:spTgt spid="66"/>
                                        </p:tgtEl>
                                        <p:attrNameLst>
                                          <p:attrName>ppt_x</p:attrName>
                                        </p:attrNameLst>
                                      </p:cBhvr>
                                      <p:tavLst>
                                        <p:tav tm="0">
                                          <p:val>
                                            <p:strVal val="#ppt_x"/>
                                          </p:val>
                                        </p:tav>
                                        <p:tav tm="100000">
                                          <p:val>
                                            <p:strVal val="#ppt_x"/>
                                          </p:val>
                                        </p:tav>
                                      </p:tavLst>
                                    </p:anim>
                                    <p:anim calcmode="lin" valueType="num">
                                      <p:cBhvr>
                                        <p:cTn id="18" dur="1000" fill="hold"/>
                                        <p:tgtEl>
                                          <p:spTgt spid="66"/>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83"/>
                                        </p:tgtEl>
                                        <p:attrNameLst>
                                          <p:attrName>style.visibility</p:attrName>
                                        </p:attrNameLst>
                                      </p:cBhvr>
                                      <p:to>
                                        <p:strVal val="visible"/>
                                      </p:to>
                                    </p:set>
                                    <p:animEffect transition="in" filter="fade">
                                      <p:cBhvr>
                                        <p:cTn id="21" dur="1000"/>
                                        <p:tgtEl>
                                          <p:spTgt spid="83"/>
                                        </p:tgtEl>
                                      </p:cBhvr>
                                    </p:animEffect>
                                    <p:anim calcmode="lin" valueType="num">
                                      <p:cBhvr>
                                        <p:cTn id="22" dur="1000" fill="hold"/>
                                        <p:tgtEl>
                                          <p:spTgt spid="83"/>
                                        </p:tgtEl>
                                        <p:attrNameLst>
                                          <p:attrName>ppt_x</p:attrName>
                                        </p:attrNameLst>
                                      </p:cBhvr>
                                      <p:tavLst>
                                        <p:tav tm="0">
                                          <p:val>
                                            <p:strVal val="#ppt_x"/>
                                          </p:val>
                                        </p:tav>
                                        <p:tav tm="100000">
                                          <p:val>
                                            <p:strVal val="#ppt_x"/>
                                          </p:val>
                                        </p:tav>
                                      </p:tavLst>
                                    </p:anim>
                                    <p:anim calcmode="lin" valueType="num">
                                      <p:cBhvr>
                                        <p:cTn id="23" dur="1000" fill="hold"/>
                                        <p:tgtEl>
                                          <p:spTgt spid="83"/>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91"/>
                                        </p:tgtEl>
                                        <p:attrNameLst>
                                          <p:attrName>style.visibility</p:attrName>
                                        </p:attrNameLst>
                                      </p:cBhvr>
                                      <p:to>
                                        <p:strVal val="visible"/>
                                      </p:to>
                                    </p:set>
                                    <p:animEffect transition="in" filter="fade">
                                      <p:cBhvr>
                                        <p:cTn id="26" dur="1000"/>
                                        <p:tgtEl>
                                          <p:spTgt spid="91"/>
                                        </p:tgtEl>
                                      </p:cBhvr>
                                    </p:animEffect>
                                    <p:anim calcmode="lin" valueType="num">
                                      <p:cBhvr>
                                        <p:cTn id="27" dur="1000" fill="hold"/>
                                        <p:tgtEl>
                                          <p:spTgt spid="91"/>
                                        </p:tgtEl>
                                        <p:attrNameLst>
                                          <p:attrName>ppt_x</p:attrName>
                                        </p:attrNameLst>
                                      </p:cBhvr>
                                      <p:tavLst>
                                        <p:tav tm="0">
                                          <p:val>
                                            <p:strVal val="#ppt_x"/>
                                          </p:val>
                                        </p:tav>
                                        <p:tav tm="100000">
                                          <p:val>
                                            <p:strVal val="#ppt_x"/>
                                          </p:val>
                                        </p:tav>
                                      </p:tavLst>
                                    </p:anim>
                                    <p:anim calcmode="lin" valueType="num">
                                      <p:cBhvr>
                                        <p:cTn id="28" dur="1000" fill="hold"/>
                                        <p:tgtEl>
                                          <p:spTgt spid="91"/>
                                        </p:tgtEl>
                                        <p:attrNameLst>
                                          <p:attrName>ppt_y</p:attrName>
                                        </p:attrNameLst>
                                      </p:cBhvr>
                                      <p:tavLst>
                                        <p:tav tm="0">
                                          <p:val>
                                            <p:strVal val="#ppt_y-.1"/>
                                          </p:val>
                                        </p:tav>
                                        <p:tav tm="100000">
                                          <p:val>
                                            <p:strVal val="#ppt_y"/>
                                          </p:val>
                                        </p:tav>
                                      </p:tavLst>
                                    </p:anim>
                                  </p:childTnLst>
                                </p:cTn>
                              </p:par>
                              <p:par>
                                <p:cTn id="29" presetID="10" presetClass="entr" presetSubtype="0" fill="hold" grpId="0" nodeType="withEffect">
                                  <p:stCondLst>
                                    <p:cond delay="0"/>
                                  </p:stCondLst>
                                  <p:childTnLst>
                                    <p:set>
                                      <p:cBhvr>
                                        <p:cTn id="30" dur="1" fill="hold">
                                          <p:stCondLst>
                                            <p:cond delay="0"/>
                                          </p:stCondLst>
                                        </p:cTn>
                                        <p:tgtEl>
                                          <p:spTgt spid="89"/>
                                        </p:tgtEl>
                                        <p:attrNameLst>
                                          <p:attrName>style.visibility</p:attrName>
                                        </p:attrNameLst>
                                      </p:cBhvr>
                                      <p:to>
                                        <p:strVal val="visible"/>
                                      </p:to>
                                    </p:set>
                                    <p:animEffect transition="in" filter="fade">
                                      <p:cBhvr>
                                        <p:cTn id="31" dur="1000"/>
                                        <p:tgtEl>
                                          <p:spTgt spid="89"/>
                                        </p:tgtEl>
                                      </p:cBhvr>
                                    </p:animEffect>
                                  </p:childTnLst>
                                </p:cTn>
                              </p:par>
                            </p:childTnLst>
                          </p:cTn>
                        </p:par>
                        <p:par>
                          <p:cTn id="32" fill="hold">
                            <p:stCondLst>
                              <p:cond delay="2000"/>
                            </p:stCondLst>
                            <p:childTnLst>
                              <p:par>
                                <p:cTn id="33" presetID="22" presetClass="entr" presetSubtype="1" fill="hold" grpId="0" nodeType="afterEffect">
                                  <p:stCondLst>
                                    <p:cond delay="0"/>
                                  </p:stCondLst>
                                  <p:childTnLst>
                                    <p:set>
                                      <p:cBhvr>
                                        <p:cTn id="34" dur="1" fill="hold">
                                          <p:stCondLst>
                                            <p:cond delay="0"/>
                                          </p:stCondLst>
                                        </p:cTn>
                                        <p:tgtEl>
                                          <p:spTgt spid="100"/>
                                        </p:tgtEl>
                                        <p:attrNameLst>
                                          <p:attrName>style.visibility</p:attrName>
                                        </p:attrNameLst>
                                      </p:cBhvr>
                                      <p:to>
                                        <p:strVal val="visible"/>
                                      </p:to>
                                    </p:set>
                                    <p:animEffect transition="in" filter="wipe(up)">
                                      <p:cBhvr>
                                        <p:cTn id="35" dur="500"/>
                                        <p:tgtEl>
                                          <p:spTgt spid="100"/>
                                        </p:tgtEl>
                                      </p:cBhvr>
                                    </p:animEffect>
                                  </p:childTnLst>
                                </p:cTn>
                              </p:par>
                            </p:childTnLst>
                          </p:cTn>
                        </p:par>
                        <p:par>
                          <p:cTn id="36" fill="hold">
                            <p:stCondLst>
                              <p:cond delay="2500"/>
                            </p:stCondLst>
                            <p:childTnLst>
                              <p:par>
                                <p:cTn id="37" presetID="42" presetClass="entr" presetSubtype="0" fill="hold" nodeType="afterEffect">
                                  <p:stCondLst>
                                    <p:cond delay="0"/>
                                  </p:stCondLst>
                                  <p:childTnLst>
                                    <p:set>
                                      <p:cBhvr>
                                        <p:cTn id="38" dur="1" fill="hold">
                                          <p:stCondLst>
                                            <p:cond delay="0"/>
                                          </p:stCondLst>
                                        </p:cTn>
                                        <p:tgtEl>
                                          <p:spTgt spid="73"/>
                                        </p:tgtEl>
                                        <p:attrNameLst>
                                          <p:attrName>style.visibility</p:attrName>
                                        </p:attrNameLst>
                                      </p:cBhvr>
                                      <p:to>
                                        <p:strVal val="visible"/>
                                      </p:to>
                                    </p:set>
                                    <p:animEffect transition="in" filter="fade">
                                      <p:cBhvr>
                                        <p:cTn id="39" dur="1000"/>
                                        <p:tgtEl>
                                          <p:spTgt spid="73"/>
                                        </p:tgtEl>
                                      </p:cBhvr>
                                    </p:animEffect>
                                    <p:anim calcmode="lin" valueType="num">
                                      <p:cBhvr>
                                        <p:cTn id="40" dur="1000" fill="hold"/>
                                        <p:tgtEl>
                                          <p:spTgt spid="73"/>
                                        </p:tgtEl>
                                        <p:attrNameLst>
                                          <p:attrName>ppt_x</p:attrName>
                                        </p:attrNameLst>
                                      </p:cBhvr>
                                      <p:tavLst>
                                        <p:tav tm="0">
                                          <p:val>
                                            <p:strVal val="#ppt_x"/>
                                          </p:val>
                                        </p:tav>
                                        <p:tav tm="100000">
                                          <p:val>
                                            <p:strVal val="#ppt_x"/>
                                          </p:val>
                                        </p:tav>
                                      </p:tavLst>
                                    </p:anim>
                                    <p:anim calcmode="lin" valueType="num">
                                      <p:cBhvr>
                                        <p:cTn id="41" dur="1000" fill="hold"/>
                                        <p:tgtEl>
                                          <p:spTgt spid="73"/>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0"/>
                                  </p:stCondLst>
                                  <p:childTnLst>
                                    <p:set>
                                      <p:cBhvr>
                                        <p:cTn id="43" dur="1" fill="hold">
                                          <p:stCondLst>
                                            <p:cond delay="0"/>
                                          </p:stCondLst>
                                        </p:cTn>
                                        <p:tgtEl>
                                          <p:spTgt spid="92"/>
                                        </p:tgtEl>
                                        <p:attrNameLst>
                                          <p:attrName>style.visibility</p:attrName>
                                        </p:attrNameLst>
                                      </p:cBhvr>
                                      <p:to>
                                        <p:strVal val="visible"/>
                                      </p:to>
                                    </p:set>
                                    <p:animEffect transition="in" filter="fade">
                                      <p:cBhvr>
                                        <p:cTn id="44" dur="1000"/>
                                        <p:tgtEl>
                                          <p:spTgt spid="92"/>
                                        </p:tgtEl>
                                      </p:cBhvr>
                                    </p:animEffect>
                                    <p:anim calcmode="lin" valueType="num">
                                      <p:cBhvr>
                                        <p:cTn id="45" dur="1000" fill="hold"/>
                                        <p:tgtEl>
                                          <p:spTgt spid="92"/>
                                        </p:tgtEl>
                                        <p:attrNameLst>
                                          <p:attrName>ppt_x</p:attrName>
                                        </p:attrNameLst>
                                      </p:cBhvr>
                                      <p:tavLst>
                                        <p:tav tm="0">
                                          <p:val>
                                            <p:strVal val="#ppt_x"/>
                                          </p:val>
                                        </p:tav>
                                        <p:tav tm="100000">
                                          <p:val>
                                            <p:strVal val="#ppt_x"/>
                                          </p:val>
                                        </p:tav>
                                      </p:tavLst>
                                    </p:anim>
                                    <p:anim calcmode="lin" valueType="num">
                                      <p:cBhvr>
                                        <p:cTn id="46" dur="1000" fill="hold"/>
                                        <p:tgtEl>
                                          <p:spTgt spid="92"/>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0"/>
                                  </p:stCondLst>
                                  <p:childTnLst>
                                    <p:set>
                                      <p:cBhvr>
                                        <p:cTn id="48" dur="1" fill="hold">
                                          <p:stCondLst>
                                            <p:cond delay="0"/>
                                          </p:stCondLst>
                                        </p:cTn>
                                        <p:tgtEl>
                                          <p:spTgt spid="80"/>
                                        </p:tgtEl>
                                        <p:attrNameLst>
                                          <p:attrName>style.visibility</p:attrName>
                                        </p:attrNameLst>
                                      </p:cBhvr>
                                      <p:to>
                                        <p:strVal val="visible"/>
                                      </p:to>
                                    </p:set>
                                    <p:animEffect transition="in" filter="fade">
                                      <p:cBhvr>
                                        <p:cTn id="49" dur="1000"/>
                                        <p:tgtEl>
                                          <p:spTgt spid="80"/>
                                        </p:tgtEl>
                                      </p:cBhvr>
                                    </p:animEffect>
                                    <p:anim calcmode="lin" valueType="num">
                                      <p:cBhvr>
                                        <p:cTn id="50" dur="1000" fill="hold"/>
                                        <p:tgtEl>
                                          <p:spTgt spid="80"/>
                                        </p:tgtEl>
                                        <p:attrNameLst>
                                          <p:attrName>ppt_x</p:attrName>
                                        </p:attrNameLst>
                                      </p:cBhvr>
                                      <p:tavLst>
                                        <p:tav tm="0">
                                          <p:val>
                                            <p:strVal val="#ppt_x"/>
                                          </p:val>
                                        </p:tav>
                                        <p:tav tm="100000">
                                          <p:val>
                                            <p:strVal val="#ppt_x"/>
                                          </p:val>
                                        </p:tav>
                                      </p:tavLst>
                                    </p:anim>
                                    <p:anim calcmode="lin" valueType="num">
                                      <p:cBhvr>
                                        <p:cTn id="51" dur="1000" fill="hold"/>
                                        <p:tgtEl>
                                          <p:spTgt spid="80"/>
                                        </p:tgtEl>
                                        <p:attrNameLst>
                                          <p:attrName>ppt_y</p:attrName>
                                        </p:attrNameLst>
                                      </p:cBhvr>
                                      <p:tavLst>
                                        <p:tav tm="0">
                                          <p:val>
                                            <p:strVal val="#ppt_y-.1"/>
                                          </p:val>
                                        </p:tav>
                                        <p:tav tm="100000">
                                          <p:val>
                                            <p:strVal val="#ppt_y"/>
                                          </p:val>
                                        </p:tav>
                                      </p:tavLst>
                                    </p:anim>
                                  </p:childTnLst>
                                </p:cTn>
                              </p:par>
                              <p:par>
                                <p:cTn id="52" presetID="10" presetClass="entr" presetSubtype="0" fill="hold" grpId="0" nodeType="withEffect">
                                  <p:stCondLst>
                                    <p:cond delay="0"/>
                                  </p:stCondLst>
                                  <p:childTnLst>
                                    <p:set>
                                      <p:cBhvr>
                                        <p:cTn id="53" dur="1" fill="hold">
                                          <p:stCondLst>
                                            <p:cond delay="0"/>
                                          </p:stCondLst>
                                        </p:cTn>
                                        <p:tgtEl>
                                          <p:spTgt spid="90"/>
                                        </p:tgtEl>
                                        <p:attrNameLst>
                                          <p:attrName>style.visibility</p:attrName>
                                        </p:attrNameLst>
                                      </p:cBhvr>
                                      <p:to>
                                        <p:strVal val="visible"/>
                                      </p:to>
                                    </p:set>
                                    <p:animEffect transition="in" filter="fade">
                                      <p:cBhvr>
                                        <p:cTn id="54" dur="1000"/>
                                        <p:tgtEl>
                                          <p:spTgt spid="90"/>
                                        </p:tgtEl>
                                      </p:cBhvr>
                                    </p:animEffect>
                                  </p:childTnLst>
                                </p:cTn>
                              </p:par>
                            </p:childTnLst>
                          </p:cTn>
                        </p:par>
                        <p:par>
                          <p:cTn id="55" fill="hold">
                            <p:stCondLst>
                              <p:cond delay="3500"/>
                            </p:stCondLst>
                            <p:childTnLst>
                              <p:par>
                                <p:cTn id="56" presetID="22" presetClass="entr" presetSubtype="2" fill="hold" grpId="0" nodeType="afterEffect">
                                  <p:stCondLst>
                                    <p:cond delay="0"/>
                                  </p:stCondLst>
                                  <p:childTnLst>
                                    <p:set>
                                      <p:cBhvr>
                                        <p:cTn id="57" dur="1" fill="hold">
                                          <p:stCondLst>
                                            <p:cond delay="0"/>
                                          </p:stCondLst>
                                        </p:cTn>
                                        <p:tgtEl>
                                          <p:spTgt spid="106"/>
                                        </p:tgtEl>
                                        <p:attrNameLst>
                                          <p:attrName>style.visibility</p:attrName>
                                        </p:attrNameLst>
                                      </p:cBhvr>
                                      <p:to>
                                        <p:strVal val="visible"/>
                                      </p:to>
                                    </p:set>
                                    <p:animEffect transition="in" filter="wipe(right)">
                                      <p:cBhvr>
                                        <p:cTn id="58" dur="500"/>
                                        <p:tgtEl>
                                          <p:spTgt spid="106"/>
                                        </p:tgtEl>
                                      </p:cBhvr>
                                    </p:animEffect>
                                  </p:childTnLst>
                                </p:cTn>
                              </p:par>
                            </p:childTnLst>
                          </p:cTn>
                        </p:par>
                        <p:par>
                          <p:cTn id="59" fill="hold">
                            <p:stCondLst>
                              <p:cond delay="4000"/>
                            </p:stCondLst>
                            <p:childTnLst>
                              <p:par>
                                <p:cTn id="60" presetID="47" presetClass="entr" presetSubtype="0" fill="hold" nodeType="afterEffect">
                                  <p:stCondLst>
                                    <p:cond delay="0"/>
                                  </p:stCondLst>
                                  <p:childTnLst>
                                    <p:set>
                                      <p:cBhvr>
                                        <p:cTn id="61" dur="1" fill="hold">
                                          <p:stCondLst>
                                            <p:cond delay="0"/>
                                          </p:stCondLst>
                                        </p:cTn>
                                        <p:tgtEl>
                                          <p:spTgt spid="86"/>
                                        </p:tgtEl>
                                        <p:attrNameLst>
                                          <p:attrName>style.visibility</p:attrName>
                                        </p:attrNameLst>
                                      </p:cBhvr>
                                      <p:to>
                                        <p:strVal val="visible"/>
                                      </p:to>
                                    </p:set>
                                    <p:animEffect transition="in" filter="fade">
                                      <p:cBhvr>
                                        <p:cTn id="62" dur="1000"/>
                                        <p:tgtEl>
                                          <p:spTgt spid="86"/>
                                        </p:tgtEl>
                                      </p:cBhvr>
                                    </p:animEffect>
                                    <p:anim calcmode="lin" valueType="num">
                                      <p:cBhvr>
                                        <p:cTn id="63" dur="1000" fill="hold"/>
                                        <p:tgtEl>
                                          <p:spTgt spid="86"/>
                                        </p:tgtEl>
                                        <p:attrNameLst>
                                          <p:attrName>ppt_x</p:attrName>
                                        </p:attrNameLst>
                                      </p:cBhvr>
                                      <p:tavLst>
                                        <p:tav tm="0">
                                          <p:val>
                                            <p:strVal val="#ppt_x"/>
                                          </p:val>
                                        </p:tav>
                                        <p:tav tm="100000">
                                          <p:val>
                                            <p:strVal val="#ppt_x"/>
                                          </p:val>
                                        </p:tav>
                                      </p:tavLst>
                                    </p:anim>
                                    <p:anim calcmode="lin" valueType="num">
                                      <p:cBhvr>
                                        <p:cTn id="64" dur="1000" fill="hold"/>
                                        <p:tgtEl>
                                          <p:spTgt spid="86"/>
                                        </p:tgtEl>
                                        <p:attrNameLst>
                                          <p:attrName>ppt_y</p:attrName>
                                        </p:attrNameLst>
                                      </p:cBhvr>
                                      <p:tavLst>
                                        <p:tav tm="0">
                                          <p:val>
                                            <p:strVal val="#ppt_y-.1"/>
                                          </p:val>
                                        </p:tav>
                                        <p:tav tm="100000">
                                          <p:val>
                                            <p:strVal val="#ppt_y"/>
                                          </p:val>
                                        </p:tav>
                                      </p:tavLst>
                                    </p:anim>
                                  </p:childTnLst>
                                </p:cTn>
                              </p:par>
                              <p:par>
                                <p:cTn id="65" presetID="47" presetClass="entr" presetSubtype="0" fill="hold" nodeType="withEffect">
                                  <p:stCondLst>
                                    <p:cond delay="0"/>
                                  </p:stCondLst>
                                  <p:childTnLst>
                                    <p:set>
                                      <p:cBhvr>
                                        <p:cTn id="66" dur="1" fill="hold">
                                          <p:stCondLst>
                                            <p:cond delay="0"/>
                                          </p:stCondLst>
                                        </p:cTn>
                                        <p:tgtEl>
                                          <p:spTgt spid="93"/>
                                        </p:tgtEl>
                                        <p:attrNameLst>
                                          <p:attrName>style.visibility</p:attrName>
                                        </p:attrNameLst>
                                      </p:cBhvr>
                                      <p:to>
                                        <p:strVal val="visible"/>
                                      </p:to>
                                    </p:set>
                                    <p:animEffect transition="in" filter="fade">
                                      <p:cBhvr>
                                        <p:cTn id="67" dur="1000"/>
                                        <p:tgtEl>
                                          <p:spTgt spid="93"/>
                                        </p:tgtEl>
                                      </p:cBhvr>
                                    </p:animEffect>
                                    <p:anim calcmode="lin" valueType="num">
                                      <p:cBhvr>
                                        <p:cTn id="68" dur="1000" fill="hold"/>
                                        <p:tgtEl>
                                          <p:spTgt spid="93"/>
                                        </p:tgtEl>
                                        <p:attrNameLst>
                                          <p:attrName>ppt_x</p:attrName>
                                        </p:attrNameLst>
                                      </p:cBhvr>
                                      <p:tavLst>
                                        <p:tav tm="0">
                                          <p:val>
                                            <p:strVal val="#ppt_x"/>
                                          </p:val>
                                        </p:tav>
                                        <p:tav tm="100000">
                                          <p:val>
                                            <p:strVal val="#ppt_x"/>
                                          </p:val>
                                        </p:tav>
                                      </p:tavLst>
                                    </p:anim>
                                    <p:anim calcmode="lin" valueType="num">
                                      <p:cBhvr>
                                        <p:cTn id="69" dur="1000" fill="hold"/>
                                        <p:tgtEl>
                                          <p:spTgt spid="93"/>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76"/>
                                        </p:tgtEl>
                                        <p:attrNameLst>
                                          <p:attrName>style.visibility</p:attrName>
                                        </p:attrNameLst>
                                      </p:cBhvr>
                                      <p:to>
                                        <p:strVal val="visible"/>
                                      </p:to>
                                    </p:set>
                                    <p:animEffect transition="in" filter="fade">
                                      <p:cBhvr>
                                        <p:cTn id="72" dur="1000"/>
                                        <p:tgtEl>
                                          <p:spTgt spid="76"/>
                                        </p:tgtEl>
                                      </p:cBhvr>
                                    </p:animEffect>
                                    <p:anim calcmode="lin" valueType="num">
                                      <p:cBhvr>
                                        <p:cTn id="73" dur="1000" fill="hold"/>
                                        <p:tgtEl>
                                          <p:spTgt spid="76"/>
                                        </p:tgtEl>
                                        <p:attrNameLst>
                                          <p:attrName>ppt_x</p:attrName>
                                        </p:attrNameLst>
                                      </p:cBhvr>
                                      <p:tavLst>
                                        <p:tav tm="0">
                                          <p:val>
                                            <p:strVal val="#ppt_x"/>
                                          </p:val>
                                        </p:tav>
                                        <p:tav tm="100000">
                                          <p:val>
                                            <p:strVal val="#ppt_x"/>
                                          </p:val>
                                        </p:tav>
                                      </p:tavLst>
                                    </p:anim>
                                    <p:anim calcmode="lin" valueType="num">
                                      <p:cBhvr>
                                        <p:cTn id="74" dur="1000" fill="hold"/>
                                        <p:tgtEl>
                                          <p:spTgt spid="76"/>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0"/>
                                  </p:stCondLst>
                                  <p:childTnLst>
                                    <p:set>
                                      <p:cBhvr>
                                        <p:cTn id="76" dur="1" fill="hold">
                                          <p:stCondLst>
                                            <p:cond delay="0"/>
                                          </p:stCondLst>
                                        </p:cTn>
                                        <p:tgtEl>
                                          <p:spTgt spid="101"/>
                                        </p:tgtEl>
                                        <p:attrNameLst>
                                          <p:attrName>style.visibility</p:attrName>
                                        </p:attrNameLst>
                                      </p:cBhvr>
                                      <p:to>
                                        <p:strVal val="visible"/>
                                      </p:to>
                                    </p:set>
                                    <p:animEffect transition="in" filter="fade">
                                      <p:cBhvr>
                                        <p:cTn id="77" dur="1000"/>
                                        <p:tgtEl>
                                          <p:spTgt spid="101"/>
                                        </p:tgtEl>
                                      </p:cBhvr>
                                    </p:animEffect>
                                  </p:childTnLst>
                                </p:cTn>
                              </p:par>
                            </p:childTnLst>
                          </p:cTn>
                        </p:par>
                        <p:par>
                          <p:cTn id="78" fill="hold">
                            <p:stCondLst>
                              <p:cond delay="5000"/>
                            </p:stCondLst>
                            <p:childTnLst>
                              <p:par>
                                <p:cTn id="79" presetID="22" presetClass="entr" presetSubtype="4" fill="hold" grpId="0" nodeType="afterEffect">
                                  <p:stCondLst>
                                    <p:cond delay="0"/>
                                  </p:stCondLst>
                                  <p:childTnLst>
                                    <p:set>
                                      <p:cBhvr>
                                        <p:cTn id="80" dur="1" fill="hold">
                                          <p:stCondLst>
                                            <p:cond delay="0"/>
                                          </p:stCondLst>
                                        </p:cTn>
                                        <p:tgtEl>
                                          <p:spTgt spid="79"/>
                                        </p:tgtEl>
                                        <p:attrNameLst>
                                          <p:attrName>style.visibility</p:attrName>
                                        </p:attrNameLst>
                                      </p:cBhvr>
                                      <p:to>
                                        <p:strVal val="visible"/>
                                      </p:to>
                                    </p:set>
                                    <p:animEffect transition="in" filter="wipe(down)">
                                      <p:cBhvr>
                                        <p:cTn id="81" dur="500"/>
                                        <p:tgtEl>
                                          <p:spTgt spid="79"/>
                                        </p:tgtEl>
                                      </p:cBhvr>
                                    </p:animEffect>
                                  </p:childTnLst>
                                </p:cTn>
                              </p:par>
                            </p:childTnLst>
                          </p:cTn>
                        </p:par>
                        <p:par>
                          <p:cTn id="82" fill="hold">
                            <p:stCondLst>
                              <p:cond delay="5500"/>
                            </p:stCondLst>
                            <p:childTnLst>
                              <p:par>
                                <p:cTn id="83" presetID="47" presetClass="entr" presetSubtype="0" fill="hold" nodeType="afterEffect">
                                  <p:stCondLst>
                                    <p:cond delay="0"/>
                                  </p:stCondLst>
                                  <p:childTnLst>
                                    <p:set>
                                      <p:cBhvr>
                                        <p:cTn id="84" dur="1" fill="hold">
                                          <p:stCondLst>
                                            <p:cond delay="0"/>
                                          </p:stCondLst>
                                        </p:cTn>
                                        <p:tgtEl>
                                          <p:spTgt spid="97"/>
                                        </p:tgtEl>
                                        <p:attrNameLst>
                                          <p:attrName>style.visibility</p:attrName>
                                        </p:attrNameLst>
                                      </p:cBhvr>
                                      <p:to>
                                        <p:strVal val="visible"/>
                                      </p:to>
                                    </p:set>
                                    <p:animEffect transition="in" filter="fade">
                                      <p:cBhvr>
                                        <p:cTn id="85" dur="1000"/>
                                        <p:tgtEl>
                                          <p:spTgt spid="97"/>
                                        </p:tgtEl>
                                      </p:cBhvr>
                                    </p:animEffect>
                                    <p:anim calcmode="lin" valueType="num">
                                      <p:cBhvr>
                                        <p:cTn id="86" dur="1000" fill="hold"/>
                                        <p:tgtEl>
                                          <p:spTgt spid="97"/>
                                        </p:tgtEl>
                                        <p:attrNameLst>
                                          <p:attrName>ppt_x</p:attrName>
                                        </p:attrNameLst>
                                      </p:cBhvr>
                                      <p:tavLst>
                                        <p:tav tm="0">
                                          <p:val>
                                            <p:strVal val="#ppt_x"/>
                                          </p:val>
                                        </p:tav>
                                        <p:tav tm="100000">
                                          <p:val>
                                            <p:strVal val="#ppt_x"/>
                                          </p:val>
                                        </p:tav>
                                      </p:tavLst>
                                    </p:anim>
                                    <p:anim calcmode="lin" valueType="num">
                                      <p:cBhvr>
                                        <p:cTn id="87" dur="1000" fill="hold"/>
                                        <p:tgtEl>
                                          <p:spTgt spid="97"/>
                                        </p:tgtEl>
                                        <p:attrNameLst>
                                          <p:attrName>ppt_y</p:attrName>
                                        </p:attrNameLst>
                                      </p:cBhvr>
                                      <p:tavLst>
                                        <p:tav tm="0">
                                          <p:val>
                                            <p:strVal val="#ppt_y-.1"/>
                                          </p:val>
                                        </p:tav>
                                        <p:tav tm="100000">
                                          <p:val>
                                            <p:strVal val="#ppt_y"/>
                                          </p:val>
                                        </p:tav>
                                      </p:tavLst>
                                    </p:anim>
                                  </p:childTnLst>
                                </p:cTn>
                              </p:par>
                              <p:par>
                                <p:cTn id="88" presetID="47" presetClass="entr" presetSubtype="0" fill="hold" nodeType="withEffect">
                                  <p:stCondLst>
                                    <p:cond delay="0"/>
                                  </p:stCondLst>
                                  <p:childTnLst>
                                    <p:set>
                                      <p:cBhvr>
                                        <p:cTn id="89" dur="1" fill="hold">
                                          <p:stCondLst>
                                            <p:cond delay="0"/>
                                          </p:stCondLst>
                                        </p:cTn>
                                        <p:tgtEl>
                                          <p:spTgt spid="94"/>
                                        </p:tgtEl>
                                        <p:attrNameLst>
                                          <p:attrName>style.visibility</p:attrName>
                                        </p:attrNameLst>
                                      </p:cBhvr>
                                      <p:to>
                                        <p:strVal val="visible"/>
                                      </p:to>
                                    </p:set>
                                    <p:animEffect transition="in" filter="fade">
                                      <p:cBhvr>
                                        <p:cTn id="90" dur="1000"/>
                                        <p:tgtEl>
                                          <p:spTgt spid="94"/>
                                        </p:tgtEl>
                                      </p:cBhvr>
                                    </p:animEffect>
                                    <p:anim calcmode="lin" valueType="num">
                                      <p:cBhvr>
                                        <p:cTn id="91" dur="1000" fill="hold"/>
                                        <p:tgtEl>
                                          <p:spTgt spid="94"/>
                                        </p:tgtEl>
                                        <p:attrNameLst>
                                          <p:attrName>ppt_x</p:attrName>
                                        </p:attrNameLst>
                                      </p:cBhvr>
                                      <p:tavLst>
                                        <p:tav tm="0">
                                          <p:val>
                                            <p:strVal val="#ppt_x"/>
                                          </p:val>
                                        </p:tav>
                                        <p:tav tm="100000">
                                          <p:val>
                                            <p:strVal val="#ppt_x"/>
                                          </p:val>
                                        </p:tav>
                                      </p:tavLst>
                                    </p:anim>
                                    <p:anim calcmode="lin" valueType="num">
                                      <p:cBhvr>
                                        <p:cTn id="92" dur="1000" fill="hold"/>
                                        <p:tgtEl>
                                          <p:spTgt spid="94"/>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63"/>
                                        </p:tgtEl>
                                        <p:attrNameLst>
                                          <p:attrName>style.visibility</p:attrName>
                                        </p:attrNameLst>
                                      </p:cBhvr>
                                      <p:to>
                                        <p:strVal val="visible"/>
                                      </p:to>
                                    </p:set>
                                    <p:animEffect transition="in" filter="fade">
                                      <p:cBhvr>
                                        <p:cTn id="95" dur="1000"/>
                                        <p:tgtEl>
                                          <p:spTgt spid="63"/>
                                        </p:tgtEl>
                                      </p:cBhvr>
                                    </p:animEffect>
                                    <p:anim calcmode="lin" valueType="num">
                                      <p:cBhvr>
                                        <p:cTn id="96" dur="1000" fill="hold"/>
                                        <p:tgtEl>
                                          <p:spTgt spid="63"/>
                                        </p:tgtEl>
                                        <p:attrNameLst>
                                          <p:attrName>ppt_x</p:attrName>
                                        </p:attrNameLst>
                                      </p:cBhvr>
                                      <p:tavLst>
                                        <p:tav tm="0">
                                          <p:val>
                                            <p:strVal val="#ppt_x"/>
                                          </p:val>
                                        </p:tav>
                                        <p:tav tm="100000">
                                          <p:val>
                                            <p:strVal val="#ppt_x"/>
                                          </p:val>
                                        </p:tav>
                                      </p:tavLst>
                                    </p:anim>
                                    <p:anim calcmode="lin" valueType="num">
                                      <p:cBhvr>
                                        <p:cTn id="97" dur="1000" fill="hold"/>
                                        <p:tgtEl>
                                          <p:spTgt spid="63"/>
                                        </p:tgtEl>
                                        <p:attrNameLst>
                                          <p:attrName>ppt_y</p:attrName>
                                        </p:attrNameLst>
                                      </p:cBhvr>
                                      <p:tavLst>
                                        <p:tav tm="0">
                                          <p:val>
                                            <p:strVal val="#ppt_y+.1"/>
                                          </p:val>
                                        </p:tav>
                                        <p:tav tm="100000">
                                          <p:val>
                                            <p:strVal val="#ppt_y"/>
                                          </p:val>
                                        </p:tav>
                                      </p:tavLst>
                                    </p:anim>
                                  </p:childTnLst>
                                </p:cTn>
                              </p:par>
                              <p:par>
                                <p:cTn id="98" presetID="10" presetClass="entr" presetSubtype="0" fill="hold" grpId="0" nodeType="withEffect">
                                  <p:stCondLst>
                                    <p:cond delay="0"/>
                                  </p:stCondLst>
                                  <p:childTnLst>
                                    <p:set>
                                      <p:cBhvr>
                                        <p:cTn id="99" dur="1" fill="hold">
                                          <p:stCondLst>
                                            <p:cond delay="0"/>
                                          </p:stCondLst>
                                        </p:cTn>
                                        <p:tgtEl>
                                          <p:spTgt spid="98"/>
                                        </p:tgtEl>
                                        <p:attrNameLst>
                                          <p:attrName>style.visibility</p:attrName>
                                        </p:attrNameLst>
                                      </p:cBhvr>
                                      <p:to>
                                        <p:strVal val="visible"/>
                                      </p:to>
                                    </p:set>
                                    <p:animEffect transition="in" filter="fade">
                                      <p:cBhvr>
                                        <p:cTn id="100" dur="1000"/>
                                        <p:tgtEl>
                                          <p:spTgt spid="98"/>
                                        </p:tgtEl>
                                      </p:cBhvr>
                                    </p:animEffect>
                                  </p:childTnLst>
                                </p:cTn>
                              </p:par>
                            </p:childTnLst>
                          </p:cTn>
                        </p:par>
                        <p:par>
                          <p:cTn id="101" fill="hold">
                            <p:stCondLst>
                              <p:cond delay="6500"/>
                            </p:stCondLst>
                            <p:childTnLst>
                              <p:par>
                                <p:cTn id="102" presetID="22" presetClass="entr" presetSubtype="8" fill="hold" grpId="0" nodeType="afterEffect">
                                  <p:stCondLst>
                                    <p:cond delay="0"/>
                                  </p:stCondLst>
                                  <p:childTnLst>
                                    <p:set>
                                      <p:cBhvr>
                                        <p:cTn id="103" dur="1" fill="hold">
                                          <p:stCondLst>
                                            <p:cond delay="0"/>
                                          </p:stCondLst>
                                        </p:cTn>
                                        <p:tgtEl>
                                          <p:spTgt spid="102"/>
                                        </p:tgtEl>
                                        <p:attrNameLst>
                                          <p:attrName>style.visibility</p:attrName>
                                        </p:attrNameLst>
                                      </p:cBhvr>
                                      <p:to>
                                        <p:strVal val="visible"/>
                                      </p:to>
                                    </p:set>
                                    <p:animEffect transition="in" filter="wipe(left)">
                                      <p:cBhvr>
                                        <p:cTn id="104" dur="500"/>
                                        <p:tgtEl>
                                          <p:spTgt spid="102"/>
                                        </p:tgtEl>
                                      </p:cBhvr>
                                    </p:animEffect>
                                  </p:childTnLst>
                                </p:cTn>
                              </p:par>
                            </p:childTnLst>
                          </p:cTn>
                        </p:par>
                        <p:par>
                          <p:cTn id="105" fill="hold">
                            <p:stCondLst>
                              <p:cond delay="7000"/>
                            </p:stCondLst>
                            <p:childTnLst>
                              <p:par>
                                <p:cTn id="106" presetID="42" presetClass="entr" presetSubtype="0" fill="hold" nodeType="afterEffect">
                                  <p:stCondLst>
                                    <p:cond delay="0"/>
                                  </p:stCondLst>
                                  <p:childTnLst>
                                    <p:set>
                                      <p:cBhvr>
                                        <p:cTn id="107" dur="1" fill="hold">
                                          <p:stCondLst>
                                            <p:cond delay="0"/>
                                          </p:stCondLst>
                                        </p:cTn>
                                        <p:tgtEl>
                                          <p:spTgt spid="56"/>
                                        </p:tgtEl>
                                        <p:attrNameLst>
                                          <p:attrName>style.visibility</p:attrName>
                                        </p:attrNameLst>
                                      </p:cBhvr>
                                      <p:to>
                                        <p:strVal val="visible"/>
                                      </p:to>
                                    </p:set>
                                    <p:animEffect transition="in" filter="fade">
                                      <p:cBhvr>
                                        <p:cTn id="108" dur="1000"/>
                                        <p:tgtEl>
                                          <p:spTgt spid="56"/>
                                        </p:tgtEl>
                                      </p:cBhvr>
                                    </p:animEffect>
                                    <p:anim calcmode="lin" valueType="num">
                                      <p:cBhvr>
                                        <p:cTn id="109" dur="1000" fill="hold"/>
                                        <p:tgtEl>
                                          <p:spTgt spid="56"/>
                                        </p:tgtEl>
                                        <p:attrNameLst>
                                          <p:attrName>ppt_x</p:attrName>
                                        </p:attrNameLst>
                                      </p:cBhvr>
                                      <p:tavLst>
                                        <p:tav tm="0">
                                          <p:val>
                                            <p:strVal val="#ppt_x"/>
                                          </p:val>
                                        </p:tav>
                                        <p:tav tm="100000">
                                          <p:val>
                                            <p:strVal val="#ppt_x"/>
                                          </p:val>
                                        </p:tav>
                                      </p:tavLst>
                                    </p:anim>
                                    <p:anim calcmode="lin" valueType="num">
                                      <p:cBhvr>
                                        <p:cTn id="110"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89" grpId="0" animBg="1"/>
      <p:bldP spid="90" grpId="0" animBg="1"/>
      <p:bldP spid="98" grpId="0" animBg="1"/>
      <p:bldP spid="99" grpId="0"/>
      <p:bldP spid="100" grpId="0" animBg="1"/>
      <p:bldP spid="101" grpId="0" animBg="1"/>
      <p:bldP spid="102" grpId="0" animBg="1"/>
      <p:bldP spid="10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0"/>
            <a:ext cx="8382000" cy="997196"/>
          </a:xfrm>
        </p:spPr>
        <p:txBody>
          <a:bodyPr/>
          <a:lstStyle/>
          <a:p>
            <a:r>
              <a:rPr lang="en-US" sz="3600" dirty="0"/>
              <a:t>Automate IT Processes </a:t>
            </a:r>
            <a:r>
              <a:rPr lang="en-US" sz="3600" u="sng" dirty="0"/>
              <a:t>within</a:t>
            </a:r>
            <a:r>
              <a:rPr lang="en-US" sz="3600" dirty="0"/>
              <a:t> Datacenter components</a:t>
            </a:r>
          </a:p>
        </p:txBody>
      </p:sp>
      <p:sp>
        <p:nvSpPr>
          <p:cNvPr id="3" name="Rectangle 9"/>
          <p:cNvSpPr>
            <a:spLocks noChangeAspect="1" noChangeArrowheads="1"/>
          </p:cNvSpPr>
          <p:nvPr/>
        </p:nvSpPr>
        <p:spPr bwMode="auto">
          <a:xfrm>
            <a:off x="2466938" y="1371599"/>
            <a:ext cx="5466811" cy="560945"/>
          </a:xfrm>
          <a:prstGeom prst="rect">
            <a:avLst/>
          </a:prstGeom>
          <a:solidFill>
            <a:srgbClr val="777777"/>
          </a:solidFill>
          <a:ln w="9525">
            <a:solidFill>
              <a:srgbClr val="FFFFFF"/>
            </a:solidFill>
            <a:miter lim="800000"/>
            <a:headEnd/>
            <a:tailEnd/>
          </a:ln>
        </p:spPr>
        <p:txBody>
          <a:bodyPr wrap="none" lIns="121899" tIns="60949" rIns="121899" bIns="60949"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900" b="0" i="0" u="none" strike="noStrike" kern="0" cap="none" spc="0" normalizeH="0" baseline="0" noProof="0" dirty="0">
              <a:ln>
                <a:noFill/>
              </a:ln>
              <a:solidFill>
                <a:sysClr val="windowText" lastClr="000000"/>
              </a:solidFill>
              <a:effectLst/>
              <a:uLnTx/>
              <a:uFillTx/>
            </a:endParaRPr>
          </a:p>
        </p:txBody>
      </p:sp>
      <p:sp>
        <p:nvSpPr>
          <p:cNvPr id="4" name="Rectangle 9"/>
          <p:cNvSpPr>
            <a:spLocks noChangeAspect="1" noChangeArrowheads="1"/>
          </p:cNvSpPr>
          <p:nvPr/>
        </p:nvSpPr>
        <p:spPr bwMode="auto">
          <a:xfrm>
            <a:off x="2466938" y="1969418"/>
            <a:ext cx="5466811" cy="560944"/>
          </a:xfrm>
          <a:prstGeom prst="rect">
            <a:avLst/>
          </a:prstGeom>
          <a:solidFill>
            <a:srgbClr val="777777"/>
          </a:solidFill>
          <a:ln w="9525">
            <a:solidFill>
              <a:srgbClr val="FFFFFF"/>
            </a:solidFill>
            <a:miter lim="800000"/>
            <a:headEnd/>
            <a:tailEnd/>
          </a:ln>
        </p:spPr>
        <p:txBody>
          <a:bodyPr wrap="none" lIns="121899" tIns="60949" rIns="121899" bIns="60949"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900" b="0" i="0" u="none" strike="noStrike" kern="0" cap="none" spc="0" normalizeH="0" baseline="0" noProof="0" dirty="0">
              <a:ln>
                <a:noFill/>
              </a:ln>
              <a:solidFill>
                <a:sysClr val="windowText" lastClr="000000"/>
              </a:solidFill>
              <a:effectLst/>
              <a:uLnTx/>
              <a:uFillTx/>
            </a:endParaRPr>
          </a:p>
        </p:txBody>
      </p:sp>
      <p:sp>
        <p:nvSpPr>
          <p:cNvPr id="5" name="Rectangle 9"/>
          <p:cNvSpPr>
            <a:spLocks noChangeAspect="1" noChangeArrowheads="1"/>
          </p:cNvSpPr>
          <p:nvPr/>
        </p:nvSpPr>
        <p:spPr bwMode="auto">
          <a:xfrm>
            <a:off x="2466938" y="2557555"/>
            <a:ext cx="5466811" cy="560944"/>
          </a:xfrm>
          <a:prstGeom prst="rect">
            <a:avLst/>
          </a:prstGeom>
          <a:solidFill>
            <a:srgbClr val="777777"/>
          </a:solidFill>
          <a:ln w="9525">
            <a:solidFill>
              <a:srgbClr val="FFFFFF"/>
            </a:solidFill>
            <a:miter lim="800000"/>
            <a:headEnd/>
            <a:tailEnd/>
          </a:ln>
        </p:spPr>
        <p:txBody>
          <a:bodyPr wrap="none" lIns="121899" tIns="60949" rIns="121899" bIns="60949"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900" b="0" i="0" u="none" strike="noStrike" kern="0" cap="none" spc="0" normalizeH="0" baseline="0" noProof="0" dirty="0">
              <a:ln>
                <a:noFill/>
              </a:ln>
              <a:solidFill>
                <a:sysClr val="windowText" lastClr="000000"/>
              </a:solidFill>
              <a:effectLst/>
              <a:uLnTx/>
              <a:uFillTx/>
            </a:endParaRPr>
          </a:p>
        </p:txBody>
      </p:sp>
      <p:sp>
        <p:nvSpPr>
          <p:cNvPr id="6" name="Rectangle 9"/>
          <p:cNvSpPr>
            <a:spLocks noChangeAspect="1" noChangeArrowheads="1"/>
          </p:cNvSpPr>
          <p:nvPr/>
        </p:nvSpPr>
        <p:spPr bwMode="auto">
          <a:xfrm>
            <a:off x="2466938" y="3163142"/>
            <a:ext cx="5466811" cy="560944"/>
          </a:xfrm>
          <a:prstGeom prst="rect">
            <a:avLst/>
          </a:prstGeom>
          <a:solidFill>
            <a:srgbClr val="777777"/>
          </a:solidFill>
          <a:ln w="9525">
            <a:solidFill>
              <a:srgbClr val="FFFFFF"/>
            </a:solidFill>
            <a:miter lim="800000"/>
            <a:headEnd/>
            <a:tailEnd/>
          </a:ln>
        </p:spPr>
        <p:txBody>
          <a:bodyPr wrap="none" lIns="121899" tIns="60949" rIns="121899" bIns="60949"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900" b="0" i="0" u="none" strike="noStrike" kern="0" cap="none" spc="0" normalizeH="0" baseline="0" noProof="0" dirty="0">
              <a:ln>
                <a:noFill/>
              </a:ln>
              <a:solidFill>
                <a:sysClr val="windowText" lastClr="000000"/>
              </a:solidFill>
              <a:effectLst/>
              <a:uLnTx/>
              <a:uFillTx/>
            </a:endParaRPr>
          </a:p>
        </p:txBody>
      </p:sp>
      <p:sp>
        <p:nvSpPr>
          <p:cNvPr id="7" name="Rectangle 9"/>
          <p:cNvSpPr>
            <a:spLocks noChangeAspect="1" noChangeArrowheads="1"/>
          </p:cNvSpPr>
          <p:nvPr/>
        </p:nvSpPr>
        <p:spPr bwMode="auto">
          <a:xfrm>
            <a:off x="2466938" y="3755142"/>
            <a:ext cx="5466811" cy="560945"/>
          </a:xfrm>
          <a:prstGeom prst="rect">
            <a:avLst/>
          </a:prstGeom>
          <a:solidFill>
            <a:srgbClr val="777777"/>
          </a:solidFill>
          <a:ln w="9525">
            <a:solidFill>
              <a:srgbClr val="FFFFFF"/>
            </a:solidFill>
            <a:miter lim="800000"/>
            <a:headEnd/>
            <a:tailEnd/>
          </a:ln>
        </p:spPr>
        <p:txBody>
          <a:bodyPr wrap="none" lIns="121899" tIns="60949" rIns="121899" bIns="60949"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900" b="0" i="0" u="none" strike="noStrike" kern="0" cap="none" spc="0" normalizeH="0" baseline="0" noProof="0" dirty="0">
              <a:ln>
                <a:noFill/>
              </a:ln>
              <a:solidFill>
                <a:sysClr val="windowText" lastClr="000000"/>
              </a:solidFill>
              <a:effectLst/>
              <a:uLnTx/>
              <a:uFillTx/>
            </a:endParaRPr>
          </a:p>
        </p:txBody>
      </p:sp>
      <p:sp>
        <p:nvSpPr>
          <p:cNvPr id="8" name="Rectangle 7"/>
          <p:cNvSpPr>
            <a:spLocks noChangeAspect="1" noChangeArrowheads="1"/>
          </p:cNvSpPr>
          <p:nvPr/>
        </p:nvSpPr>
        <p:spPr bwMode="auto">
          <a:xfrm>
            <a:off x="2466938" y="4349083"/>
            <a:ext cx="5466811" cy="560945"/>
          </a:xfrm>
          <a:prstGeom prst="rect">
            <a:avLst/>
          </a:prstGeom>
          <a:solidFill>
            <a:srgbClr val="777777"/>
          </a:solidFill>
          <a:ln w="9525">
            <a:solidFill>
              <a:srgbClr val="FFFFFF"/>
            </a:solidFill>
            <a:miter lim="800000"/>
            <a:headEnd/>
            <a:tailEnd/>
          </a:ln>
        </p:spPr>
        <p:txBody>
          <a:bodyPr wrap="none" lIns="121899" tIns="60949" rIns="121899" bIns="60949"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900" b="0" i="0" u="none" strike="noStrike" kern="0" cap="none" spc="0" normalizeH="0" baseline="0" noProof="0" dirty="0">
              <a:ln>
                <a:noFill/>
              </a:ln>
              <a:solidFill>
                <a:sysClr val="windowText" lastClr="000000"/>
              </a:solidFill>
              <a:effectLst/>
              <a:uLnTx/>
              <a:uFillTx/>
            </a:endParaRPr>
          </a:p>
        </p:txBody>
      </p:sp>
      <p:sp>
        <p:nvSpPr>
          <p:cNvPr id="9" name="Rectangle 9"/>
          <p:cNvSpPr>
            <a:spLocks noChangeAspect="1" noChangeArrowheads="1"/>
          </p:cNvSpPr>
          <p:nvPr/>
        </p:nvSpPr>
        <p:spPr bwMode="auto">
          <a:xfrm>
            <a:off x="2466938" y="4954671"/>
            <a:ext cx="5466811" cy="560945"/>
          </a:xfrm>
          <a:prstGeom prst="rect">
            <a:avLst/>
          </a:prstGeom>
          <a:solidFill>
            <a:srgbClr val="777777"/>
          </a:solidFill>
          <a:ln w="9525">
            <a:solidFill>
              <a:srgbClr val="FFFFFF"/>
            </a:solidFill>
            <a:miter lim="800000"/>
            <a:headEnd/>
            <a:tailEnd/>
          </a:ln>
        </p:spPr>
        <p:txBody>
          <a:bodyPr wrap="none" lIns="121899" tIns="60949" rIns="121899" bIns="60949"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900" b="0" i="0" u="none" strike="noStrike" kern="0" cap="none" spc="0" normalizeH="0" baseline="0" noProof="0" dirty="0">
              <a:ln>
                <a:noFill/>
              </a:ln>
              <a:solidFill>
                <a:sysClr val="windowText" lastClr="000000"/>
              </a:solidFill>
              <a:effectLst/>
              <a:uLnTx/>
              <a:uFillTx/>
            </a:endParaRPr>
          </a:p>
        </p:txBody>
      </p:sp>
      <p:sp>
        <p:nvSpPr>
          <p:cNvPr id="10" name="Rectangle 9"/>
          <p:cNvSpPr>
            <a:spLocks noChangeAspect="1" noChangeArrowheads="1"/>
          </p:cNvSpPr>
          <p:nvPr/>
        </p:nvSpPr>
        <p:spPr bwMode="auto">
          <a:xfrm>
            <a:off x="2466938" y="5548612"/>
            <a:ext cx="5466811" cy="560945"/>
          </a:xfrm>
          <a:prstGeom prst="rect">
            <a:avLst/>
          </a:prstGeom>
          <a:solidFill>
            <a:srgbClr val="777777"/>
          </a:solidFill>
          <a:ln w="9525">
            <a:solidFill>
              <a:srgbClr val="FFFFFF"/>
            </a:solidFill>
            <a:miter lim="800000"/>
            <a:headEnd/>
            <a:tailEnd/>
          </a:ln>
        </p:spPr>
        <p:txBody>
          <a:bodyPr wrap="none" lIns="121899" tIns="60949" rIns="121899" bIns="60949"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900" b="0" i="0" u="none" strike="noStrike" kern="0" cap="none" spc="0" normalizeH="0" baseline="0" noProof="0" dirty="0">
              <a:ln>
                <a:noFill/>
              </a:ln>
              <a:solidFill>
                <a:sysClr val="windowText" lastClr="000000"/>
              </a:solidFill>
              <a:effectLst/>
              <a:uLnTx/>
              <a:uFillTx/>
            </a:endParaRPr>
          </a:p>
        </p:txBody>
      </p:sp>
      <p:sp>
        <p:nvSpPr>
          <p:cNvPr id="11" name="Rectangle 9"/>
          <p:cNvSpPr>
            <a:spLocks noChangeAspect="1" noChangeArrowheads="1"/>
          </p:cNvSpPr>
          <p:nvPr/>
        </p:nvSpPr>
        <p:spPr bwMode="auto">
          <a:xfrm>
            <a:off x="2466938" y="6142553"/>
            <a:ext cx="5466811" cy="560945"/>
          </a:xfrm>
          <a:prstGeom prst="rect">
            <a:avLst/>
          </a:prstGeom>
          <a:solidFill>
            <a:srgbClr val="777777"/>
          </a:solidFill>
          <a:ln w="9525">
            <a:solidFill>
              <a:srgbClr val="FFFFFF"/>
            </a:solidFill>
            <a:miter lim="800000"/>
            <a:headEnd/>
            <a:tailEnd/>
          </a:ln>
        </p:spPr>
        <p:txBody>
          <a:bodyPr wrap="none" lIns="121899" tIns="60949" rIns="121899" bIns="60949"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900" b="0" i="0" u="none" strike="noStrike" kern="0" cap="none" spc="0" normalizeH="0" baseline="0" noProof="0" dirty="0">
              <a:ln>
                <a:noFill/>
              </a:ln>
              <a:solidFill>
                <a:sysClr val="windowText" lastClr="000000"/>
              </a:solidFill>
              <a:effectLst/>
              <a:uLnTx/>
              <a:uFillTx/>
            </a:endParaRPr>
          </a:p>
        </p:txBody>
      </p:sp>
      <p:sp>
        <p:nvSpPr>
          <p:cNvPr id="12" name="Rectangle 42"/>
          <p:cNvSpPr>
            <a:spLocks noChangeAspect="1" noChangeArrowheads="1"/>
          </p:cNvSpPr>
          <p:nvPr/>
        </p:nvSpPr>
        <p:spPr bwMode="auto">
          <a:xfrm>
            <a:off x="914400" y="1373540"/>
            <a:ext cx="1588627" cy="559004"/>
          </a:xfrm>
          <a:prstGeom prst="rect">
            <a:avLst/>
          </a:prstGeom>
          <a:noFill/>
          <a:ln w="9525">
            <a:solidFill>
              <a:srgbClr val="FFFFFF"/>
            </a:solidFill>
            <a:miter lim="800000"/>
            <a:headEnd/>
            <a:tailEnd/>
          </a:ln>
        </p:spPr>
        <p:txBody>
          <a:bodyPr wrap="none" lIns="121899" tIns="60949" rIns="121899" bIns="60949" anchor="ctr"/>
          <a:lstStyle/>
          <a:p>
            <a:pPr marL="0" marR="0" lvl="0" indent="0" defTabSz="914400" eaLnBrk="0" fontAlgn="auto" latinLnBrk="0" hangingPunct="0">
              <a:lnSpc>
                <a:spcPct val="100000"/>
              </a:lnSpc>
              <a:spcBef>
                <a:spcPts val="0"/>
              </a:spcBef>
              <a:spcAft>
                <a:spcPts val="0"/>
              </a:spcAft>
              <a:buClrTx/>
              <a:buSzTx/>
              <a:buFontTx/>
              <a:buNone/>
              <a:tabLst/>
              <a:defRPr/>
            </a:pPr>
            <a:r>
              <a:rPr kumimoji="0" lang="en-GB" sz="1500" b="1" i="0" u="none" strike="noStrike" kern="0" cap="none" spc="0" normalizeH="0" baseline="0" noProof="0" dirty="0">
                <a:ln>
                  <a:noFill/>
                </a:ln>
                <a:effectLst/>
                <a:uLnTx/>
                <a:uFillTx/>
                <a:ea typeface="ＭＳ Ｐゴシック" pitchFamily="50" charset="-128"/>
              </a:rPr>
              <a:t>Event Mgmt</a:t>
            </a:r>
            <a:endParaRPr kumimoji="0" lang="en-US" sz="1300" b="1" i="1" u="none" strike="noStrike" kern="0" cap="none" spc="0" normalizeH="0" baseline="0" noProof="0" dirty="0">
              <a:ln>
                <a:noFill/>
              </a:ln>
              <a:effectLst/>
              <a:uLnTx/>
              <a:uFillTx/>
              <a:ea typeface="ＭＳ Ｐゴシック" pitchFamily="50" charset="-128"/>
            </a:endParaRPr>
          </a:p>
        </p:txBody>
      </p:sp>
      <p:sp>
        <p:nvSpPr>
          <p:cNvPr id="13" name="Rectangle 42"/>
          <p:cNvSpPr>
            <a:spLocks noChangeAspect="1" noChangeArrowheads="1"/>
          </p:cNvSpPr>
          <p:nvPr/>
        </p:nvSpPr>
        <p:spPr bwMode="auto">
          <a:xfrm>
            <a:off x="914400" y="1971358"/>
            <a:ext cx="1588627" cy="559004"/>
          </a:xfrm>
          <a:prstGeom prst="rect">
            <a:avLst/>
          </a:prstGeom>
          <a:noFill/>
          <a:ln w="9525">
            <a:solidFill>
              <a:srgbClr val="FFFFFF"/>
            </a:solidFill>
            <a:miter lim="800000"/>
            <a:headEnd/>
            <a:tailEnd/>
          </a:ln>
        </p:spPr>
        <p:txBody>
          <a:bodyPr wrap="none" lIns="121899" tIns="60949" rIns="121899" bIns="60949" anchor="ctr"/>
          <a:lstStyle/>
          <a:p>
            <a:pPr marL="0" marR="0" lvl="0" indent="0" defTabSz="914400" eaLnBrk="0" fontAlgn="auto" latinLnBrk="0" hangingPunct="0">
              <a:lnSpc>
                <a:spcPct val="100000"/>
              </a:lnSpc>
              <a:spcBef>
                <a:spcPts val="0"/>
              </a:spcBef>
              <a:spcAft>
                <a:spcPts val="0"/>
              </a:spcAft>
              <a:buClrTx/>
              <a:buSzTx/>
              <a:buFontTx/>
              <a:buNone/>
              <a:tabLst/>
              <a:defRPr/>
            </a:pPr>
            <a:r>
              <a:rPr kumimoji="0" lang="en-GB" sz="1500" b="1" i="0" u="none" strike="noStrike" kern="0" cap="none" spc="0" normalizeH="0" baseline="0" noProof="0" dirty="0">
                <a:ln>
                  <a:noFill/>
                </a:ln>
                <a:effectLst/>
                <a:uLnTx/>
                <a:uFillTx/>
                <a:ea typeface="ＭＳ Ｐゴシック" pitchFamily="50" charset="-128"/>
              </a:rPr>
              <a:t>Service Desk</a:t>
            </a:r>
            <a:endParaRPr kumimoji="0" lang="en-US" sz="1300" b="1" i="1" u="none" strike="noStrike" kern="0" cap="none" spc="0" normalizeH="0" baseline="0" noProof="0" dirty="0">
              <a:ln>
                <a:noFill/>
              </a:ln>
              <a:effectLst/>
              <a:uLnTx/>
              <a:uFillTx/>
              <a:ea typeface="ＭＳ Ｐゴシック" pitchFamily="50" charset="-128"/>
            </a:endParaRPr>
          </a:p>
        </p:txBody>
      </p:sp>
      <p:sp>
        <p:nvSpPr>
          <p:cNvPr id="14" name="Rectangle 42"/>
          <p:cNvSpPr>
            <a:spLocks noChangeAspect="1" noChangeArrowheads="1"/>
          </p:cNvSpPr>
          <p:nvPr/>
        </p:nvSpPr>
        <p:spPr bwMode="auto">
          <a:xfrm>
            <a:off x="914400" y="2559495"/>
            <a:ext cx="1588627" cy="559004"/>
          </a:xfrm>
          <a:prstGeom prst="rect">
            <a:avLst/>
          </a:prstGeom>
          <a:noFill/>
          <a:ln w="9525">
            <a:solidFill>
              <a:srgbClr val="FFFFFF"/>
            </a:solidFill>
            <a:miter lim="800000"/>
            <a:headEnd/>
            <a:tailEnd/>
          </a:ln>
        </p:spPr>
        <p:txBody>
          <a:bodyPr wrap="none" lIns="121899" tIns="60949" rIns="121899" bIns="60949" anchor="ctr"/>
          <a:lstStyle/>
          <a:p>
            <a:pPr marL="0" marR="0" lvl="0" indent="0" defTabSz="914400" eaLnBrk="0" fontAlgn="auto" latinLnBrk="0" hangingPunct="0">
              <a:lnSpc>
                <a:spcPct val="100000"/>
              </a:lnSpc>
              <a:spcBef>
                <a:spcPts val="0"/>
              </a:spcBef>
              <a:spcAft>
                <a:spcPts val="0"/>
              </a:spcAft>
              <a:buClrTx/>
              <a:buSzTx/>
              <a:buFontTx/>
              <a:buNone/>
              <a:tabLst/>
              <a:defRPr/>
            </a:pPr>
            <a:r>
              <a:rPr kumimoji="0" lang="en-GB" sz="1500" b="1" i="0" u="none" strike="noStrike" kern="0" cap="none" spc="0" normalizeH="0" baseline="0" noProof="0" dirty="0">
                <a:ln>
                  <a:noFill/>
                </a:ln>
                <a:effectLst/>
                <a:uLnTx/>
                <a:uFillTx/>
                <a:ea typeface="ＭＳ Ｐゴシック" pitchFamily="50" charset="-128"/>
              </a:rPr>
              <a:t>Asset/CMDB</a:t>
            </a:r>
            <a:endParaRPr kumimoji="0" lang="en-US" sz="1300" b="1" i="1" u="none" strike="noStrike" kern="0" cap="none" spc="0" normalizeH="0" baseline="0" noProof="0" dirty="0">
              <a:ln>
                <a:noFill/>
              </a:ln>
              <a:effectLst/>
              <a:uLnTx/>
              <a:uFillTx/>
              <a:ea typeface="ＭＳ Ｐゴシック" pitchFamily="50" charset="-128"/>
            </a:endParaRPr>
          </a:p>
        </p:txBody>
      </p:sp>
      <p:sp>
        <p:nvSpPr>
          <p:cNvPr id="15" name="Rectangle 42"/>
          <p:cNvSpPr>
            <a:spLocks noChangeAspect="1" noChangeArrowheads="1"/>
          </p:cNvSpPr>
          <p:nvPr/>
        </p:nvSpPr>
        <p:spPr bwMode="auto">
          <a:xfrm>
            <a:off x="914400" y="3165083"/>
            <a:ext cx="1588627" cy="559004"/>
          </a:xfrm>
          <a:prstGeom prst="rect">
            <a:avLst/>
          </a:prstGeom>
          <a:noFill/>
          <a:ln w="9525">
            <a:solidFill>
              <a:srgbClr val="FFFFFF"/>
            </a:solidFill>
            <a:miter lim="800000"/>
            <a:headEnd/>
            <a:tailEnd/>
          </a:ln>
        </p:spPr>
        <p:txBody>
          <a:bodyPr wrap="none" lIns="121899" tIns="60949" rIns="121899" bIns="60949" anchor="ctr"/>
          <a:lstStyle/>
          <a:p>
            <a:pPr marL="0" marR="0" lvl="0" indent="0" defTabSz="914400" eaLnBrk="0" fontAlgn="auto" latinLnBrk="0" hangingPunct="0">
              <a:lnSpc>
                <a:spcPct val="100000"/>
              </a:lnSpc>
              <a:spcBef>
                <a:spcPts val="0"/>
              </a:spcBef>
              <a:spcAft>
                <a:spcPts val="0"/>
              </a:spcAft>
              <a:buClrTx/>
              <a:buSzTx/>
              <a:buFontTx/>
              <a:buNone/>
              <a:tabLst/>
              <a:defRPr/>
            </a:pPr>
            <a:r>
              <a:rPr kumimoji="0" lang="en-GB" sz="1500" b="1" i="0" u="none" strike="noStrike" kern="0" cap="none" spc="0" normalizeH="0" baseline="0" noProof="0" dirty="0">
                <a:ln>
                  <a:noFill/>
                </a:ln>
                <a:effectLst/>
                <a:uLnTx/>
                <a:uFillTx/>
                <a:ea typeface="ＭＳ Ｐゴシック" pitchFamily="50" charset="-128"/>
              </a:rPr>
              <a:t>Configuration</a:t>
            </a:r>
            <a:endParaRPr kumimoji="0" lang="en-US" sz="1300" b="1" i="1" u="none" strike="noStrike" kern="0" cap="none" spc="0" normalizeH="0" baseline="0" noProof="0" dirty="0">
              <a:ln>
                <a:noFill/>
              </a:ln>
              <a:effectLst/>
              <a:uLnTx/>
              <a:uFillTx/>
              <a:ea typeface="ＭＳ Ｐゴシック" pitchFamily="50" charset="-128"/>
            </a:endParaRPr>
          </a:p>
        </p:txBody>
      </p:sp>
      <p:sp>
        <p:nvSpPr>
          <p:cNvPr id="16" name="Rectangle 42"/>
          <p:cNvSpPr>
            <a:spLocks noChangeAspect="1" noChangeArrowheads="1"/>
          </p:cNvSpPr>
          <p:nvPr/>
        </p:nvSpPr>
        <p:spPr bwMode="auto">
          <a:xfrm>
            <a:off x="914400" y="3759024"/>
            <a:ext cx="1588627" cy="559004"/>
          </a:xfrm>
          <a:prstGeom prst="rect">
            <a:avLst/>
          </a:prstGeom>
          <a:noFill/>
          <a:ln w="9525">
            <a:solidFill>
              <a:srgbClr val="FFFFFF"/>
            </a:solidFill>
            <a:miter lim="800000"/>
            <a:headEnd/>
            <a:tailEnd/>
          </a:ln>
        </p:spPr>
        <p:txBody>
          <a:bodyPr wrap="none" lIns="121899" tIns="60949" rIns="121899" bIns="60949" anchor="ctr"/>
          <a:lstStyle/>
          <a:p>
            <a:pPr marL="0" marR="0" lvl="0" indent="0" defTabSz="914400" eaLnBrk="0" fontAlgn="auto" latinLnBrk="0" hangingPunct="0">
              <a:lnSpc>
                <a:spcPct val="100000"/>
              </a:lnSpc>
              <a:spcBef>
                <a:spcPts val="0"/>
              </a:spcBef>
              <a:spcAft>
                <a:spcPts val="0"/>
              </a:spcAft>
              <a:buClrTx/>
              <a:buSzTx/>
              <a:buFontTx/>
              <a:buNone/>
              <a:tabLst/>
              <a:defRPr/>
            </a:pPr>
            <a:r>
              <a:rPr kumimoji="0" lang="en-GB" sz="1500" b="1" i="0" u="none" strike="noStrike" kern="0" cap="none" spc="0" normalizeH="0" baseline="0" noProof="0" dirty="0">
                <a:ln>
                  <a:noFill/>
                </a:ln>
                <a:effectLst/>
                <a:uLnTx/>
                <a:uFillTx/>
                <a:ea typeface="ＭＳ Ｐゴシック" pitchFamily="50" charset="-128"/>
              </a:rPr>
              <a:t>Virtual</a:t>
            </a:r>
            <a:endParaRPr kumimoji="0" lang="en-US" sz="1300" b="1" i="1" u="none" strike="noStrike" kern="0" cap="none" spc="0" normalizeH="0" baseline="0" noProof="0" dirty="0">
              <a:ln>
                <a:noFill/>
              </a:ln>
              <a:effectLst/>
              <a:uLnTx/>
              <a:uFillTx/>
              <a:ea typeface="ＭＳ Ｐゴシック" pitchFamily="50" charset="-128"/>
            </a:endParaRPr>
          </a:p>
        </p:txBody>
      </p:sp>
      <p:sp>
        <p:nvSpPr>
          <p:cNvPr id="17" name="Rectangle 42"/>
          <p:cNvSpPr>
            <a:spLocks noChangeAspect="1" noChangeArrowheads="1"/>
          </p:cNvSpPr>
          <p:nvPr/>
        </p:nvSpPr>
        <p:spPr bwMode="auto">
          <a:xfrm>
            <a:off x="914400" y="4351025"/>
            <a:ext cx="1588627" cy="559004"/>
          </a:xfrm>
          <a:prstGeom prst="rect">
            <a:avLst/>
          </a:prstGeom>
          <a:noFill/>
          <a:ln w="9525">
            <a:solidFill>
              <a:srgbClr val="FFFFFF"/>
            </a:solidFill>
            <a:miter lim="800000"/>
            <a:headEnd/>
            <a:tailEnd/>
          </a:ln>
        </p:spPr>
        <p:txBody>
          <a:bodyPr wrap="none" lIns="121899" tIns="60949" rIns="121899" bIns="60949" anchor="ctr"/>
          <a:lstStyle/>
          <a:p>
            <a:pPr marL="0" marR="0" lvl="0" indent="0" defTabSz="914400" eaLnBrk="0" fontAlgn="auto" latinLnBrk="0" hangingPunct="0">
              <a:lnSpc>
                <a:spcPct val="100000"/>
              </a:lnSpc>
              <a:spcBef>
                <a:spcPts val="0"/>
              </a:spcBef>
              <a:spcAft>
                <a:spcPts val="0"/>
              </a:spcAft>
              <a:buClrTx/>
              <a:buSzTx/>
              <a:buFontTx/>
              <a:buNone/>
              <a:tabLst/>
              <a:defRPr/>
            </a:pPr>
            <a:r>
              <a:rPr kumimoji="0" lang="en-GB" sz="1500" b="1" i="0" u="none" strike="noStrike" kern="0" cap="none" spc="0" normalizeH="0" baseline="0" noProof="0" dirty="0">
                <a:ln>
                  <a:noFill/>
                </a:ln>
                <a:effectLst/>
                <a:uLnTx/>
                <a:uFillTx/>
                <a:ea typeface="ＭＳ Ｐゴシック" pitchFamily="50" charset="-128"/>
              </a:rPr>
              <a:t>Security</a:t>
            </a:r>
            <a:endParaRPr kumimoji="0" lang="en-US" sz="1300" b="1" i="1" u="none" strike="noStrike" kern="0" cap="none" spc="0" normalizeH="0" baseline="0" noProof="0" dirty="0">
              <a:ln>
                <a:noFill/>
              </a:ln>
              <a:effectLst/>
              <a:uLnTx/>
              <a:uFillTx/>
              <a:ea typeface="ＭＳ Ｐゴシック" pitchFamily="50" charset="-128"/>
            </a:endParaRPr>
          </a:p>
        </p:txBody>
      </p:sp>
      <p:sp>
        <p:nvSpPr>
          <p:cNvPr id="18" name="Rectangle 42"/>
          <p:cNvSpPr>
            <a:spLocks noChangeAspect="1" noChangeArrowheads="1"/>
          </p:cNvSpPr>
          <p:nvPr/>
        </p:nvSpPr>
        <p:spPr bwMode="auto">
          <a:xfrm>
            <a:off x="914400" y="4956612"/>
            <a:ext cx="1588627" cy="559004"/>
          </a:xfrm>
          <a:prstGeom prst="rect">
            <a:avLst/>
          </a:prstGeom>
          <a:noFill/>
          <a:ln w="9525">
            <a:solidFill>
              <a:srgbClr val="FFFFFF"/>
            </a:solidFill>
            <a:miter lim="800000"/>
            <a:headEnd/>
            <a:tailEnd/>
          </a:ln>
        </p:spPr>
        <p:txBody>
          <a:bodyPr wrap="none" lIns="121899" tIns="60949" rIns="121899" bIns="60949" anchor="ctr"/>
          <a:lstStyle/>
          <a:p>
            <a:pPr marL="0" marR="0" lvl="0" indent="0" defTabSz="914400" eaLnBrk="0" fontAlgn="auto" latinLnBrk="0" hangingPunct="0">
              <a:lnSpc>
                <a:spcPct val="100000"/>
              </a:lnSpc>
              <a:spcBef>
                <a:spcPts val="0"/>
              </a:spcBef>
              <a:spcAft>
                <a:spcPts val="0"/>
              </a:spcAft>
              <a:buClrTx/>
              <a:buSzTx/>
              <a:buFontTx/>
              <a:buNone/>
              <a:tabLst/>
              <a:defRPr/>
            </a:pPr>
            <a:r>
              <a:rPr kumimoji="0" lang="en-GB" sz="1500" b="1" i="0" u="none" strike="noStrike" kern="0" cap="none" spc="0" normalizeH="0" baseline="0" noProof="0" dirty="0">
                <a:ln>
                  <a:noFill/>
                </a:ln>
                <a:effectLst/>
                <a:uLnTx/>
                <a:uFillTx/>
                <a:ea typeface="ＭＳ Ｐゴシック" pitchFamily="50" charset="-128"/>
              </a:rPr>
              <a:t>Storage</a:t>
            </a:r>
            <a:endParaRPr kumimoji="0" lang="en-US" sz="1300" b="1" i="1" u="none" strike="noStrike" kern="0" cap="none" spc="0" normalizeH="0" baseline="0" noProof="0" dirty="0">
              <a:ln>
                <a:noFill/>
              </a:ln>
              <a:effectLst/>
              <a:uLnTx/>
              <a:uFillTx/>
              <a:ea typeface="ＭＳ Ｐゴシック" pitchFamily="50" charset="-128"/>
            </a:endParaRPr>
          </a:p>
        </p:txBody>
      </p:sp>
      <p:sp>
        <p:nvSpPr>
          <p:cNvPr id="19" name="Rectangle 42"/>
          <p:cNvSpPr>
            <a:spLocks noChangeAspect="1" noChangeArrowheads="1"/>
          </p:cNvSpPr>
          <p:nvPr/>
        </p:nvSpPr>
        <p:spPr bwMode="auto">
          <a:xfrm>
            <a:off x="914402" y="5550553"/>
            <a:ext cx="1588626" cy="559004"/>
          </a:xfrm>
          <a:prstGeom prst="rect">
            <a:avLst/>
          </a:prstGeom>
          <a:noFill/>
          <a:ln w="9525">
            <a:solidFill>
              <a:srgbClr val="FFFFFF"/>
            </a:solidFill>
            <a:miter lim="800000"/>
            <a:headEnd/>
            <a:tailEnd/>
          </a:ln>
        </p:spPr>
        <p:txBody>
          <a:bodyPr wrap="none" lIns="121899" tIns="60949" rIns="121899" bIns="60949" anchor="ctr"/>
          <a:lstStyle/>
          <a:p>
            <a:pPr marL="0" marR="0" lvl="0" indent="0" defTabSz="914400" eaLnBrk="0" fontAlgn="auto" latinLnBrk="0" hangingPunct="0">
              <a:lnSpc>
                <a:spcPct val="100000"/>
              </a:lnSpc>
              <a:spcBef>
                <a:spcPts val="0"/>
              </a:spcBef>
              <a:spcAft>
                <a:spcPts val="0"/>
              </a:spcAft>
              <a:buClrTx/>
              <a:buSzTx/>
              <a:buFontTx/>
              <a:buNone/>
              <a:tabLst/>
              <a:defRPr/>
            </a:pPr>
            <a:r>
              <a:rPr kumimoji="0" lang="en-GB" sz="1500" b="1" i="0" u="none" strike="noStrike" kern="0" cap="none" spc="0" normalizeH="0" baseline="0" noProof="0" dirty="0">
                <a:ln>
                  <a:noFill/>
                </a:ln>
                <a:effectLst/>
                <a:uLnTx/>
                <a:uFillTx/>
                <a:ea typeface="ＭＳ Ｐゴシック" pitchFamily="50" charset="-128"/>
              </a:rPr>
              <a:t>Server</a:t>
            </a:r>
            <a:endParaRPr kumimoji="0" lang="en-US" sz="1300" b="1" i="1" u="none" strike="noStrike" kern="0" cap="none" spc="0" normalizeH="0" baseline="0" noProof="0" dirty="0">
              <a:ln>
                <a:noFill/>
              </a:ln>
              <a:effectLst/>
              <a:uLnTx/>
              <a:uFillTx/>
              <a:ea typeface="ＭＳ Ｐゴシック" pitchFamily="50" charset="-128"/>
            </a:endParaRPr>
          </a:p>
        </p:txBody>
      </p:sp>
      <p:sp>
        <p:nvSpPr>
          <p:cNvPr id="20" name="Rectangle 42"/>
          <p:cNvSpPr>
            <a:spLocks noChangeAspect="1" noChangeArrowheads="1"/>
          </p:cNvSpPr>
          <p:nvPr/>
        </p:nvSpPr>
        <p:spPr bwMode="auto">
          <a:xfrm>
            <a:off x="914400" y="6144494"/>
            <a:ext cx="1588627" cy="559004"/>
          </a:xfrm>
          <a:prstGeom prst="rect">
            <a:avLst/>
          </a:prstGeom>
          <a:noFill/>
          <a:ln w="9525">
            <a:solidFill>
              <a:srgbClr val="FFFFFF"/>
            </a:solidFill>
            <a:miter lim="800000"/>
            <a:headEnd/>
            <a:tailEnd/>
          </a:ln>
        </p:spPr>
        <p:txBody>
          <a:bodyPr wrap="none" lIns="121899" tIns="60949" rIns="121899" bIns="60949" anchor="ctr"/>
          <a:lstStyle/>
          <a:p>
            <a:pPr marL="0" marR="0" lvl="0" indent="0" defTabSz="914400" eaLnBrk="0" fontAlgn="auto" latinLnBrk="0" hangingPunct="0">
              <a:lnSpc>
                <a:spcPct val="100000"/>
              </a:lnSpc>
              <a:spcBef>
                <a:spcPts val="0"/>
              </a:spcBef>
              <a:spcAft>
                <a:spcPts val="0"/>
              </a:spcAft>
              <a:buClrTx/>
              <a:buSzTx/>
              <a:buFontTx/>
              <a:buNone/>
              <a:tabLst/>
              <a:defRPr/>
            </a:pPr>
            <a:r>
              <a:rPr kumimoji="0" lang="en-GB" sz="1500" b="1" i="0" u="none" strike="noStrike" kern="0" cap="none" spc="0" normalizeH="0" baseline="0" noProof="0" dirty="0">
                <a:ln>
                  <a:noFill/>
                </a:ln>
                <a:effectLst/>
                <a:uLnTx/>
                <a:uFillTx/>
                <a:ea typeface="ＭＳ Ｐゴシック" pitchFamily="50" charset="-128"/>
              </a:rPr>
              <a:t>Network</a:t>
            </a:r>
            <a:endParaRPr kumimoji="0" lang="en-US" sz="1300" b="1" i="1" u="none" strike="noStrike" kern="0" cap="none" spc="0" normalizeH="0" baseline="0" noProof="0" dirty="0">
              <a:ln>
                <a:noFill/>
              </a:ln>
              <a:effectLst/>
              <a:uLnTx/>
              <a:uFillTx/>
              <a:ea typeface="ＭＳ Ｐゴシック" pitchFamily="50" charset="-128"/>
            </a:endParaRPr>
          </a:p>
        </p:txBody>
      </p:sp>
      <p:sp>
        <p:nvSpPr>
          <p:cNvPr id="21" name="Rounded Rectangle 20"/>
          <p:cNvSpPr>
            <a:spLocks noChangeAspect="1"/>
          </p:cNvSpPr>
          <p:nvPr/>
        </p:nvSpPr>
        <p:spPr>
          <a:xfrm>
            <a:off x="2563128" y="1420137"/>
            <a:ext cx="5248362" cy="431357"/>
          </a:xfrm>
          <a:prstGeom prst="roundRect">
            <a:avLst/>
          </a:prstGeom>
          <a:ln/>
        </p:spPr>
        <p:style>
          <a:lnRef idx="0">
            <a:schemeClr val="accent2"/>
          </a:lnRef>
          <a:fillRef idx="3">
            <a:schemeClr val="accent2"/>
          </a:fillRef>
          <a:effectRef idx="3">
            <a:schemeClr val="accent2"/>
          </a:effectRef>
          <a:fontRef idx="minor">
            <a:schemeClr val="lt1"/>
          </a:fontRef>
        </p:style>
        <p:txBody>
          <a:bodyPr lIns="121899" tIns="60949" rIns="121899" bIns="60949"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500" b="0" i="0" u="none" strike="noStrike" kern="0" cap="none" spc="0" normalizeH="0" baseline="0" noProof="0" dirty="0">
                <a:ln>
                  <a:noFill/>
                </a:ln>
                <a:solidFill>
                  <a:srgbClr val="000000"/>
                </a:solidFill>
                <a:effectLst/>
                <a:uLnTx/>
                <a:uFillTx/>
                <a:latin typeface="Segoe UI"/>
                <a:ea typeface="+mn-ea"/>
                <a:cs typeface="+mn-cs"/>
              </a:rPr>
              <a:t>Triage &amp; diagnose</a:t>
            </a:r>
            <a:endParaRPr kumimoji="0" lang="en-CA" sz="1900" b="0" i="0" u="none" strike="noStrike" kern="0" cap="none" spc="0" normalizeH="0" baseline="0" noProof="0" dirty="0">
              <a:ln>
                <a:noFill/>
              </a:ln>
              <a:solidFill>
                <a:srgbClr val="000000"/>
              </a:solidFill>
              <a:effectLst/>
              <a:uLnTx/>
              <a:uFillTx/>
              <a:latin typeface="Segoe UI"/>
              <a:ea typeface="+mn-ea"/>
              <a:cs typeface="+mn-cs"/>
            </a:endParaRPr>
          </a:p>
        </p:txBody>
      </p:sp>
      <p:sp>
        <p:nvSpPr>
          <p:cNvPr id="22" name="Rounded Rectangle 21"/>
          <p:cNvSpPr>
            <a:spLocks noChangeAspect="1"/>
          </p:cNvSpPr>
          <p:nvPr/>
        </p:nvSpPr>
        <p:spPr>
          <a:xfrm>
            <a:off x="2563128" y="2014078"/>
            <a:ext cx="5248362" cy="431357"/>
          </a:xfrm>
          <a:prstGeom prst="roundRect">
            <a:avLst/>
          </a:prstGeom>
          <a:ln/>
        </p:spPr>
        <p:style>
          <a:lnRef idx="0">
            <a:schemeClr val="accent2"/>
          </a:lnRef>
          <a:fillRef idx="3">
            <a:schemeClr val="accent2"/>
          </a:fillRef>
          <a:effectRef idx="3">
            <a:schemeClr val="accent2"/>
          </a:effectRef>
          <a:fontRef idx="minor">
            <a:schemeClr val="lt1"/>
          </a:fontRef>
        </p:style>
        <p:txBody>
          <a:bodyPr lIns="121899" tIns="60949" rIns="121899" bIns="60949"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500" b="0" i="0" u="none" strike="noStrike" kern="0" cap="none" spc="0" normalizeH="0" baseline="0" noProof="0" dirty="0">
                <a:ln>
                  <a:noFill/>
                </a:ln>
                <a:solidFill>
                  <a:srgbClr val="000000"/>
                </a:solidFill>
                <a:effectLst/>
                <a:uLnTx/>
                <a:uFillTx/>
                <a:latin typeface="Segoe UI"/>
                <a:ea typeface="+mn-ea"/>
                <a:cs typeface="+mn-cs"/>
              </a:rPr>
              <a:t>Integrate service desks with data center tools</a:t>
            </a:r>
            <a:endParaRPr kumimoji="0" lang="en-CA" sz="1900" b="0" i="0" u="none" strike="noStrike" kern="0" cap="none" spc="0" normalizeH="0" baseline="0" noProof="0" dirty="0">
              <a:ln>
                <a:noFill/>
              </a:ln>
              <a:solidFill>
                <a:srgbClr val="000000"/>
              </a:solidFill>
              <a:effectLst/>
              <a:uLnTx/>
              <a:uFillTx/>
              <a:latin typeface="Segoe UI"/>
              <a:ea typeface="+mn-ea"/>
              <a:cs typeface="+mn-cs"/>
            </a:endParaRPr>
          </a:p>
        </p:txBody>
      </p:sp>
      <p:sp>
        <p:nvSpPr>
          <p:cNvPr id="23" name="Rounded Rectangle 22"/>
          <p:cNvSpPr>
            <a:spLocks noChangeAspect="1"/>
          </p:cNvSpPr>
          <p:nvPr/>
        </p:nvSpPr>
        <p:spPr>
          <a:xfrm>
            <a:off x="2563128" y="2631312"/>
            <a:ext cx="5248362" cy="431357"/>
          </a:xfrm>
          <a:prstGeom prst="roundRect">
            <a:avLst/>
          </a:prstGeom>
          <a:ln/>
        </p:spPr>
        <p:style>
          <a:lnRef idx="0">
            <a:schemeClr val="accent2"/>
          </a:lnRef>
          <a:fillRef idx="3">
            <a:schemeClr val="accent2"/>
          </a:fillRef>
          <a:effectRef idx="3">
            <a:schemeClr val="accent2"/>
          </a:effectRef>
          <a:fontRef idx="minor">
            <a:schemeClr val="lt1"/>
          </a:fontRef>
        </p:style>
        <p:txBody>
          <a:bodyPr lIns="121899" tIns="60949" rIns="121899" bIns="60949"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500" b="0" i="0" u="none" strike="noStrike" kern="0" cap="none" spc="0" normalizeH="0" baseline="0" noProof="0" dirty="0">
                <a:ln>
                  <a:noFill/>
                </a:ln>
                <a:solidFill>
                  <a:srgbClr val="000000"/>
                </a:solidFill>
                <a:effectLst/>
                <a:uLnTx/>
                <a:uFillTx/>
                <a:latin typeface="Segoe UI"/>
                <a:ea typeface="+mn-ea"/>
                <a:cs typeface="+mn-cs"/>
              </a:rPr>
              <a:t>Update CI and assets systems</a:t>
            </a:r>
            <a:endParaRPr kumimoji="0" lang="en-CA" sz="1900" b="0" i="0" u="none" strike="noStrike" kern="0" cap="none" spc="0" normalizeH="0" baseline="0" noProof="0" dirty="0">
              <a:ln>
                <a:noFill/>
              </a:ln>
              <a:solidFill>
                <a:srgbClr val="000000"/>
              </a:solidFill>
              <a:effectLst/>
              <a:uLnTx/>
              <a:uFillTx/>
              <a:latin typeface="Segoe UI"/>
              <a:ea typeface="+mn-ea"/>
              <a:cs typeface="+mn-cs"/>
            </a:endParaRPr>
          </a:p>
        </p:txBody>
      </p:sp>
      <p:sp>
        <p:nvSpPr>
          <p:cNvPr id="24" name="Rounded Rectangle 23"/>
          <p:cNvSpPr>
            <a:spLocks noChangeAspect="1"/>
          </p:cNvSpPr>
          <p:nvPr/>
        </p:nvSpPr>
        <p:spPr>
          <a:xfrm>
            <a:off x="2563128" y="3205843"/>
            <a:ext cx="5248362" cy="431357"/>
          </a:xfrm>
          <a:prstGeom prst="roundRect">
            <a:avLst/>
          </a:prstGeom>
          <a:ln/>
        </p:spPr>
        <p:style>
          <a:lnRef idx="0">
            <a:schemeClr val="accent2"/>
          </a:lnRef>
          <a:fillRef idx="3">
            <a:schemeClr val="accent2"/>
          </a:fillRef>
          <a:effectRef idx="3">
            <a:schemeClr val="accent2"/>
          </a:effectRef>
          <a:fontRef idx="minor">
            <a:schemeClr val="lt1"/>
          </a:fontRef>
        </p:style>
        <p:txBody>
          <a:bodyPr lIns="121899" tIns="60949" rIns="121899" bIns="60949"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500" b="0" i="0" u="none" strike="noStrike" kern="0" cap="none" spc="0" normalizeH="0" baseline="0" noProof="0" dirty="0">
                <a:ln>
                  <a:noFill/>
                </a:ln>
                <a:solidFill>
                  <a:srgbClr val="000000"/>
                </a:solidFill>
                <a:effectLst/>
                <a:uLnTx/>
                <a:uFillTx/>
                <a:latin typeface="Segoe UI"/>
                <a:ea typeface="+mn-ea"/>
                <a:cs typeface="+mn-cs"/>
              </a:rPr>
              <a:t>Coordinate audit, compliance and change</a:t>
            </a:r>
            <a:endParaRPr kumimoji="0" lang="en-CA" sz="1900" b="0" i="0" u="none" strike="noStrike" kern="0" cap="none" spc="0" normalizeH="0" baseline="0" noProof="0" dirty="0">
              <a:ln>
                <a:noFill/>
              </a:ln>
              <a:solidFill>
                <a:srgbClr val="000000"/>
              </a:solidFill>
              <a:effectLst/>
              <a:uLnTx/>
              <a:uFillTx/>
              <a:latin typeface="Segoe UI"/>
              <a:ea typeface="+mn-ea"/>
              <a:cs typeface="+mn-cs"/>
            </a:endParaRPr>
          </a:p>
        </p:txBody>
      </p:sp>
      <p:sp>
        <p:nvSpPr>
          <p:cNvPr id="25" name="Rounded Rectangle 24"/>
          <p:cNvSpPr>
            <a:spLocks noChangeAspect="1"/>
          </p:cNvSpPr>
          <p:nvPr/>
        </p:nvSpPr>
        <p:spPr>
          <a:xfrm>
            <a:off x="2563128" y="3799784"/>
            <a:ext cx="5248362" cy="431357"/>
          </a:xfrm>
          <a:prstGeom prst="roundRect">
            <a:avLst/>
          </a:prstGeom>
          <a:ln/>
        </p:spPr>
        <p:style>
          <a:lnRef idx="0">
            <a:schemeClr val="accent2"/>
          </a:lnRef>
          <a:fillRef idx="3">
            <a:schemeClr val="accent2"/>
          </a:fillRef>
          <a:effectRef idx="3">
            <a:schemeClr val="accent2"/>
          </a:effectRef>
          <a:fontRef idx="minor">
            <a:schemeClr val="lt1"/>
          </a:fontRef>
        </p:style>
        <p:txBody>
          <a:bodyPr lIns="121899" tIns="60949" rIns="121899" bIns="60949"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500" b="0" i="0" u="none" strike="noStrike" kern="0" cap="none" spc="0" normalizeH="0" baseline="0" noProof="0" dirty="0">
                <a:ln>
                  <a:noFill/>
                </a:ln>
                <a:solidFill>
                  <a:srgbClr val="000000"/>
                </a:solidFill>
                <a:effectLst/>
                <a:uLnTx/>
                <a:uFillTx/>
                <a:latin typeface="Segoe UI"/>
                <a:ea typeface="+mn-ea"/>
                <a:cs typeface="+mn-cs"/>
              </a:rPr>
              <a:t>Orchestrate lifecycle management</a:t>
            </a:r>
            <a:endParaRPr kumimoji="0" lang="en-CA" sz="1900" b="0" i="0" u="none" strike="noStrike" kern="0" cap="none" spc="0" normalizeH="0" baseline="0" noProof="0" dirty="0">
              <a:ln>
                <a:noFill/>
              </a:ln>
              <a:solidFill>
                <a:srgbClr val="000000"/>
              </a:solidFill>
              <a:effectLst/>
              <a:uLnTx/>
              <a:uFillTx/>
              <a:latin typeface="Segoe UI"/>
              <a:ea typeface="+mn-ea"/>
              <a:cs typeface="+mn-cs"/>
            </a:endParaRPr>
          </a:p>
        </p:txBody>
      </p:sp>
      <p:sp>
        <p:nvSpPr>
          <p:cNvPr id="26" name="Rounded Rectangle 25"/>
          <p:cNvSpPr>
            <a:spLocks noChangeAspect="1"/>
          </p:cNvSpPr>
          <p:nvPr/>
        </p:nvSpPr>
        <p:spPr>
          <a:xfrm>
            <a:off x="2563128" y="4415076"/>
            <a:ext cx="5248362" cy="431357"/>
          </a:xfrm>
          <a:prstGeom prst="roundRect">
            <a:avLst/>
          </a:prstGeom>
          <a:ln/>
        </p:spPr>
        <p:style>
          <a:lnRef idx="0">
            <a:schemeClr val="accent2"/>
          </a:lnRef>
          <a:fillRef idx="3">
            <a:schemeClr val="accent2"/>
          </a:fillRef>
          <a:effectRef idx="3">
            <a:schemeClr val="accent2"/>
          </a:effectRef>
          <a:fontRef idx="minor">
            <a:schemeClr val="lt1"/>
          </a:fontRef>
        </p:style>
        <p:txBody>
          <a:bodyPr lIns="121899" tIns="60949" rIns="121899" bIns="60949"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500" b="0" i="0" u="none" strike="noStrike" kern="0" cap="none" spc="0" normalizeH="0" baseline="0" noProof="0" dirty="0">
                <a:ln>
                  <a:noFill/>
                </a:ln>
                <a:solidFill>
                  <a:srgbClr val="000000"/>
                </a:solidFill>
                <a:effectLst/>
                <a:uLnTx/>
                <a:uFillTx/>
                <a:latin typeface="Segoe UI"/>
                <a:ea typeface="+mn-ea"/>
                <a:cs typeface="+mn-cs"/>
              </a:rPr>
              <a:t>Patch , user on-boarding, password reset</a:t>
            </a:r>
            <a:endParaRPr kumimoji="0" lang="en-CA" sz="1900" b="0" i="0" u="none" strike="noStrike" kern="0" cap="none" spc="0" normalizeH="0" baseline="0" noProof="0" dirty="0">
              <a:ln>
                <a:noFill/>
              </a:ln>
              <a:solidFill>
                <a:srgbClr val="000000"/>
              </a:solidFill>
              <a:effectLst/>
              <a:uLnTx/>
              <a:uFillTx/>
              <a:latin typeface="Segoe UI"/>
              <a:ea typeface="+mn-ea"/>
              <a:cs typeface="+mn-cs"/>
            </a:endParaRPr>
          </a:p>
        </p:txBody>
      </p:sp>
      <p:sp>
        <p:nvSpPr>
          <p:cNvPr id="27" name="Rounded Rectangle 26"/>
          <p:cNvSpPr>
            <a:spLocks noChangeAspect="1"/>
          </p:cNvSpPr>
          <p:nvPr/>
        </p:nvSpPr>
        <p:spPr>
          <a:xfrm>
            <a:off x="2563128" y="4991548"/>
            <a:ext cx="5248362" cy="431357"/>
          </a:xfrm>
          <a:prstGeom prst="roundRect">
            <a:avLst/>
          </a:prstGeom>
          <a:ln/>
        </p:spPr>
        <p:style>
          <a:lnRef idx="0">
            <a:schemeClr val="accent2"/>
          </a:lnRef>
          <a:fillRef idx="3">
            <a:schemeClr val="accent2"/>
          </a:fillRef>
          <a:effectRef idx="3">
            <a:schemeClr val="accent2"/>
          </a:effectRef>
          <a:fontRef idx="minor">
            <a:schemeClr val="lt1"/>
          </a:fontRef>
        </p:style>
        <p:txBody>
          <a:bodyPr lIns="121899" tIns="60949" rIns="121899" bIns="60949"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500" b="0" i="0" u="none" strike="noStrike" kern="0" cap="none" spc="0" normalizeH="0" baseline="0" noProof="0" dirty="0">
                <a:ln>
                  <a:noFill/>
                </a:ln>
                <a:solidFill>
                  <a:srgbClr val="000000"/>
                </a:solidFill>
                <a:effectLst/>
                <a:uLnTx/>
                <a:uFillTx/>
                <a:latin typeface="Segoe UI"/>
                <a:ea typeface="+mn-ea"/>
                <a:cs typeface="+mn-cs"/>
              </a:rPr>
              <a:t>Provision, verify, manage &amp; retire</a:t>
            </a:r>
            <a:endParaRPr kumimoji="0" lang="en-CA" sz="1500" b="0" i="0" u="none" strike="noStrike" kern="0" cap="none" spc="0" normalizeH="0" baseline="0" noProof="0" dirty="0">
              <a:ln>
                <a:noFill/>
              </a:ln>
              <a:solidFill>
                <a:srgbClr val="000000"/>
              </a:solidFill>
              <a:effectLst/>
              <a:uLnTx/>
              <a:uFillTx/>
              <a:latin typeface="Segoe UI"/>
              <a:ea typeface="+mn-ea"/>
              <a:cs typeface="+mn-cs"/>
            </a:endParaRPr>
          </a:p>
        </p:txBody>
      </p:sp>
      <p:sp>
        <p:nvSpPr>
          <p:cNvPr id="28" name="Rounded Rectangle 27"/>
          <p:cNvSpPr>
            <a:spLocks noChangeAspect="1"/>
          </p:cNvSpPr>
          <p:nvPr/>
        </p:nvSpPr>
        <p:spPr>
          <a:xfrm>
            <a:off x="2563128" y="5585489"/>
            <a:ext cx="5248362" cy="431357"/>
          </a:xfrm>
          <a:prstGeom prst="roundRect">
            <a:avLst/>
          </a:prstGeom>
          <a:ln/>
        </p:spPr>
        <p:style>
          <a:lnRef idx="0">
            <a:schemeClr val="accent2"/>
          </a:lnRef>
          <a:fillRef idx="3">
            <a:schemeClr val="accent2"/>
          </a:fillRef>
          <a:effectRef idx="3">
            <a:schemeClr val="accent2"/>
          </a:effectRef>
          <a:fontRef idx="minor">
            <a:schemeClr val="lt1"/>
          </a:fontRef>
        </p:style>
        <p:txBody>
          <a:bodyPr lIns="121899" tIns="60949" rIns="121899" bIns="60949"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500" b="0" i="0" u="none" strike="noStrike" kern="0" cap="none" spc="0" normalizeH="0" baseline="0" noProof="0" dirty="0">
                <a:ln>
                  <a:noFill/>
                </a:ln>
                <a:solidFill>
                  <a:srgbClr val="000000"/>
                </a:solidFill>
                <a:effectLst/>
                <a:uLnTx/>
                <a:uFillTx/>
                <a:latin typeface="Segoe UI"/>
                <a:ea typeface="+mn-ea"/>
                <a:cs typeface="+mn-cs"/>
              </a:rPr>
              <a:t>Provision, verify, manage &amp; retire</a:t>
            </a:r>
            <a:endParaRPr kumimoji="0" lang="en-CA" sz="1500" b="0" i="0" u="none" strike="noStrike" kern="0" cap="none" spc="0" normalizeH="0" baseline="0" noProof="0" dirty="0">
              <a:ln>
                <a:noFill/>
              </a:ln>
              <a:solidFill>
                <a:srgbClr val="000000"/>
              </a:solidFill>
              <a:effectLst/>
              <a:uLnTx/>
              <a:uFillTx/>
              <a:latin typeface="Segoe UI"/>
              <a:ea typeface="+mn-ea"/>
              <a:cs typeface="+mn-cs"/>
            </a:endParaRPr>
          </a:p>
        </p:txBody>
      </p:sp>
      <p:sp>
        <p:nvSpPr>
          <p:cNvPr id="29" name="Rounded Rectangle 28"/>
          <p:cNvSpPr>
            <a:spLocks noChangeAspect="1"/>
          </p:cNvSpPr>
          <p:nvPr/>
        </p:nvSpPr>
        <p:spPr>
          <a:xfrm>
            <a:off x="2563128" y="6202724"/>
            <a:ext cx="5248362" cy="431357"/>
          </a:xfrm>
          <a:prstGeom prst="roundRect">
            <a:avLst/>
          </a:prstGeom>
          <a:ln/>
        </p:spPr>
        <p:style>
          <a:lnRef idx="0">
            <a:schemeClr val="accent2"/>
          </a:lnRef>
          <a:fillRef idx="3">
            <a:schemeClr val="accent2"/>
          </a:fillRef>
          <a:effectRef idx="3">
            <a:schemeClr val="accent2"/>
          </a:effectRef>
          <a:fontRef idx="minor">
            <a:schemeClr val="lt1"/>
          </a:fontRef>
        </p:style>
        <p:txBody>
          <a:bodyPr lIns="121899" tIns="60949" rIns="121899" bIns="60949"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500" b="0" i="0" u="none" strike="noStrike" kern="0" cap="none" spc="0" normalizeH="0" baseline="0" noProof="0" dirty="0">
                <a:ln>
                  <a:noFill/>
                </a:ln>
                <a:solidFill>
                  <a:srgbClr val="000000"/>
                </a:solidFill>
                <a:effectLst/>
                <a:uLnTx/>
                <a:uFillTx/>
                <a:latin typeface="Segoe UI"/>
                <a:ea typeface="+mn-ea"/>
                <a:cs typeface="+mn-cs"/>
              </a:rPr>
              <a:t>Provision, verify, manage &amp; retire</a:t>
            </a:r>
            <a:endParaRPr kumimoji="0" lang="en-CA" sz="1500" b="0" i="0" u="none" strike="noStrike" kern="0" cap="none" spc="0" normalizeH="0" baseline="0" noProof="0" dirty="0">
              <a:ln>
                <a:noFill/>
              </a:ln>
              <a:solidFill>
                <a:srgbClr val="000000"/>
              </a:solidFill>
              <a:effectLst/>
              <a:uLnTx/>
              <a:uFillTx/>
              <a:latin typeface="Segoe UI"/>
              <a:ea typeface="+mn-ea"/>
              <a:cs typeface="+mn-cs"/>
            </a:endParaRPr>
          </a:p>
        </p:txBody>
      </p:sp>
    </p:spTree>
    <p:extLst>
      <p:ext uri="{BB962C8B-B14F-4D97-AF65-F5344CB8AC3E}">
        <p14:creationId xmlns:p14="http://schemas.microsoft.com/office/powerpoint/2010/main" val="6331104"/>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394" y="228600"/>
            <a:ext cx="8382000" cy="997196"/>
          </a:xfrm>
        </p:spPr>
        <p:txBody>
          <a:bodyPr/>
          <a:lstStyle/>
          <a:p>
            <a:r>
              <a:rPr lang="en-US" sz="3600" dirty="0"/>
              <a:t>Automate IT Processes </a:t>
            </a:r>
            <a:r>
              <a:rPr lang="en-US" sz="3600" u="sng" dirty="0"/>
              <a:t>across</a:t>
            </a:r>
            <a:r>
              <a:rPr lang="en-US" sz="3600" dirty="0"/>
              <a:t> Datacenter components</a:t>
            </a:r>
          </a:p>
        </p:txBody>
      </p:sp>
      <p:sp>
        <p:nvSpPr>
          <p:cNvPr id="3" name="Rectangle 9"/>
          <p:cNvSpPr>
            <a:spLocks noChangeAspect="1" noChangeArrowheads="1"/>
          </p:cNvSpPr>
          <p:nvPr/>
        </p:nvSpPr>
        <p:spPr bwMode="auto">
          <a:xfrm>
            <a:off x="2669793" y="1275137"/>
            <a:ext cx="5186990" cy="560945"/>
          </a:xfrm>
          <a:prstGeom prst="rect">
            <a:avLst/>
          </a:prstGeom>
          <a:solidFill>
            <a:srgbClr val="777777"/>
          </a:solidFill>
          <a:ln w="9525">
            <a:solidFill>
              <a:srgbClr val="FFFFFF"/>
            </a:solidFill>
            <a:miter lim="800000"/>
            <a:headEnd/>
            <a:tailEnd/>
          </a:ln>
        </p:spPr>
        <p:txBody>
          <a:bodyPr wrap="none" lIns="121899" tIns="60949" rIns="121899" bIns="60949"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900" b="0" i="0" u="none" strike="noStrike" kern="0" cap="none" spc="0" normalizeH="0" baseline="0" noProof="0" dirty="0">
              <a:ln>
                <a:noFill/>
              </a:ln>
              <a:solidFill>
                <a:sysClr val="windowText" lastClr="000000"/>
              </a:solidFill>
              <a:effectLst/>
              <a:uLnTx/>
              <a:uFillTx/>
            </a:endParaRPr>
          </a:p>
        </p:txBody>
      </p:sp>
      <p:sp>
        <p:nvSpPr>
          <p:cNvPr id="4" name="Rectangle 9"/>
          <p:cNvSpPr>
            <a:spLocks noChangeAspect="1" noChangeArrowheads="1"/>
          </p:cNvSpPr>
          <p:nvPr/>
        </p:nvSpPr>
        <p:spPr bwMode="auto">
          <a:xfrm>
            <a:off x="2669793" y="1872956"/>
            <a:ext cx="5186990" cy="560944"/>
          </a:xfrm>
          <a:prstGeom prst="rect">
            <a:avLst/>
          </a:prstGeom>
          <a:solidFill>
            <a:srgbClr val="777777"/>
          </a:solidFill>
          <a:ln w="9525">
            <a:solidFill>
              <a:srgbClr val="FFFFFF"/>
            </a:solidFill>
            <a:miter lim="800000"/>
            <a:headEnd/>
            <a:tailEnd/>
          </a:ln>
        </p:spPr>
        <p:txBody>
          <a:bodyPr wrap="none" lIns="121899" tIns="60949" rIns="121899" bIns="60949"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900" b="0" i="0" u="none" strike="noStrike" kern="0" cap="none" spc="0" normalizeH="0" baseline="0" noProof="0" dirty="0">
              <a:ln>
                <a:noFill/>
              </a:ln>
              <a:solidFill>
                <a:sysClr val="windowText" lastClr="000000"/>
              </a:solidFill>
              <a:effectLst/>
              <a:uLnTx/>
              <a:uFillTx/>
            </a:endParaRPr>
          </a:p>
        </p:txBody>
      </p:sp>
      <p:sp>
        <p:nvSpPr>
          <p:cNvPr id="5" name="Rectangle 9"/>
          <p:cNvSpPr>
            <a:spLocks noChangeAspect="1" noChangeArrowheads="1"/>
          </p:cNvSpPr>
          <p:nvPr/>
        </p:nvSpPr>
        <p:spPr bwMode="auto">
          <a:xfrm>
            <a:off x="2669793" y="2461093"/>
            <a:ext cx="5186990" cy="560944"/>
          </a:xfrm>
          <a:prstGeom prst="rect">
            <a:avLst/>
          </a:prstGeom>
          <a:solidFill>
            <a:srgbClr val="777777"/>
          </a:solidFill>
          <a:ln w="9525">
            <a:solidFill>
              <a:srgbClr val="FFFFFF"/>
            </a:solidFill>
            <a:miter lim="800000"/>
            <a:headEnd/>
            <a:tailEnd/>
          </a:ln>
        </p:spPr>
        <p:txBody>
          <a:bodyPr wrap="none" lIns="121899" tIns="60949" rIns="121899" bIns="60949"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900" b="0" i="0" u="none" strike="noStrike" kern="0" cap="none" spc="0" normalizeH="0" baseline="0" noProof="0" dirty="0">
              <a:ln>
                <a:noFill/>
              </a:ln>
              <a:solidFill>
                <a:sysClr val="windowText" lastClr="000000"/>
              </a:solidFill>
              <a:effectLst/>
              <a:uLnTx/>
              <a:uFillTx/>
            </a:endParaRPr>
          </a:p>
        </p:txBody>
      </p:sp>
      <p:sp>
        <p:nvSpPr>
          <p:cNvPr id="6" name="Rectangle 9"/>
          <p:cNvSpPr>
            <a:spLocks noChangeAspect="1" noChangeArrowheads="1"/>
          </p:cNvSpPr>
          <p:nvPr/>
        </p:nvSpPr>
        <p:spPr bwMode="auto">
          <a:xfrm>
            <a:off x="2669793" y="3066680"/>
            <a:ext cx="5186990" cy="560944"/>
          </a:xfrm>
          <a:prstGeom prst="rect">
            <a:avLst/>
          </a:prstGeom>
          <a:solidFill>
            <a:srgbClr val="777777"/>
          </a:solidFill>
          <a:ln w="9525">
            <a:solidFill>
              <a:srgbClr val="FFFFFF"/>
            </a:solidFill>
            <a:miter lim="800000"/>
            <a:headEnd/>
            <a:tailEnd/>
          </a:ln>
        </p:spPr>
        <p:txBody>
          <a:bodyPr wrap="none" lIns="121899" tIns="60949" rIns="121899" bIns="60949"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900" b="0" i="0" u="none" strike="noStrike" kern="0" cap="none" spc="0" normalizeH="0" baseline="0" noProof="0" dirty="0">
              <a:ln>
                <a:noFill/>
              </a:ln>
              <a:solidFill>
                <a:sysClr val="windowText" lastClr="000000"/>
              </a:solidFill>
              <a:effectLst/>
              <a:uLnTx/>
              <a:uFillTx/>
            </a:endParaRPr>
          </a:p>
        </p:txBody>
      </p:sp>
      <p:sp>
        <p:nvSpPr>
          <p:cNvPr id="7" name="Rectangle 9"/>
          <p:cNvSpPr>
            <a:spLocks noChangeAspect="1" noChangeArrowheads="1"/>
          </p:cNvSpPr>
          <p:nvPr/>
        </p:nvSpPr>
        <p:spPr bwMode="auto">
          <a:xfrm>
            <a:off x="2669793" y="3658680"/>
            <a:ext cx="5186990" cy="560945"/>
          </a:xfrm>
          <a:prstGeom prst="rect">
            <a:avLst/>
          </a:prstGeom>
          <a:solidFill>
            <a:srgbClr val="777777"/>
          </a:solidFill>
          <a:ln w="9525">
            <a:solidFill>
              <a:srgbClr val="FFFFFF"/>
            </a:solidFill>
            <a:miter lim="800000"/>
            <a:headEnd/>
            <a:tailEnd/>
          </a:ln>
        </p:spPr>
        <p:txBody>
          <a:bodyPr wrap="none" lIns="121899" tIns="60949" rIns="121899" bIns="60949"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900" b="0" i="0" u="none" strike="noStrike" kern="0" cap="none" spc="0" normalizeH="0" baseline="0" noProof="0" dirty="0">
              <a:ln>
                <a:noFill/>
              </a:ln>
              <a:solidFill>
                <a:sysClr val="windowText" lastClr="000000"/>
              </a:solidFill>
              <a:effectLst/>
              <a:uLnTx/>
              <a:uFillTx/>
            </a:endParaRPr>
          </a:p>
        </p:txBody>
      </p:sp>
      <p:sp>
        <p:nvSpPr>
          <p:cNvPr id="8" name="Rectangle 7"/>
          <p:cNvSpPr>
            <a:spLocks noChangeAspect="1" noChangeArrowheads="1"/>
          </p:cNvSpPr>
          <p:nvPr/>
        </p:nvSpPr>
        <p:spPr bwMode="auto">
          <a:xfrm>
            <a:off x="2669793" y="4252621"/>
            <a:ext cx="5186990" cy="560945"/>
          </a:xfrm>
          <a:prstGeom prst="rect">
            <a:avLst/>
          </a:prstGeom>
          <a:solidFill>
            <a:srgbClr val="777777"/>
          </a:solidFill>
          <a:ln w="9525">
            <a:solidFill>
              <a:srgbClr val="FFFFFF"/>
            </a:solidFill>
            <a:miter lim="800000"/>
            <a:headEnd/>
            <a:tailEnd/>
          </a:ln>
        </p:spPr>
        <p:txBody>
          <a:bodyPr wrap="none" lIns="121899" tIns="60949" rIns="121899" bIns="60949"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900" b="0" i="0" u="none" strike="noStrike" kern="0" cap="none" spc="0" normalizeH="0" baseline="0" noProof="0" dirty="0">
              <a:ln>
                <a:noFill/>
              </a:ln>
              <a:solidFill>
                <a:sysClr val="windowText" lastClr="000000"/>
              </a:solidFill>
              <a:effectLst/>
              <a:uLnTx/>
              <a:uFillTx/>
            </a:endParaRPr>
          </a:p>
        </p:txBody>
      </p:sp>
      <p:sp>
        <p:nvSpPr>
          <p:cNvPr id="9" name="Rectangle 9"/>
          <p:cNvSpPr>
            <a:spLocks noChangeAspect="1" noChangeArrowheads="1"/>
          </p:cNvSpPr>
          <p:nvPr/>
        </p:nvSpPr>
        <p:spPr bwMode="auto">
          <a:xfrm>
            <a:off x="2669793" y="4858209"/>
            <a:ext cx="5186990" cy="560945"/>
          </a:xfrm>
          <a:prstGeom prst="rect">
            <a:avLst/>
          </a:prstGeom>
          <a:solidFill>
            <a:srgbClr val="777777"/>
          </a:solidFill>
          <a:ln w="9525">
            <a:solidFill>
              <a:srgbClr val="FFFFFF"/>
            </a:solidFill>
            <a:miter lim="800000"/>
            <a:headEnd/>
            <a:tailEnd/>
          </a:ln>
        </p:spPr>
        <p:txBody>
          <a:bodyPr wrap="none" lIns="121899" tIns="60949" rIns="121899" bIns="60949"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900" b="0" i="0" u="none" strike="noStrike" kern="0" cap="none" spc="0" normalizeH="0" baseline="0" noProof="0" dirty="0">
              <a:ln>
                <a:noFill/>
              </a:ln>
              <a:solidFill>
                <a:sysClr val="windowText" lastClr="000000"/>
              </a:solidFill>
              <a:effectLst/>
              <a:uLnTx/>
              <a:uFillTx/>
            </a:endParaRPr>
          </a:p>
        </p:txBody>
      </p:sp>
      <p:sp>
        <p:nvSpPr>
          <p:cNvPr id="10" name="Rectangle 9"/>
          <p:cNvSpPr>
            <a:spLocks noChangeAspect="1" noChangeArrowheads="1"/>
          </p:cNvSpPr>
          <p:nvPr/>
        </p:nvSpPr>
        <p:spPr bwMode="auto">
          <a:xfrm>
            <a:off x="2669793" y="5452150"/>
            <a:ext cx="5186990" cy="560945"/>
          </a:xfrm>
          <a:prstGeom prst="rect">
            <a:avLst/>
          </a:prstGeom>
          <a:solidFill>
            <a:srgbClr val="777777"/>
          </a:solidFill>
          <a:ln w="9525">
            <a:solidFill>
              <a:srgbClr val="FFFFFF"/>
            </a:solidFill>
            <a:miter lim="800000"/>
            <a:headEnd/>
            <a:tailEnd/>
          </a:ln>
        </p:spPr>
        <p:txBody>
          <a:bodyPr wrap="none" lIns="121899" tIns="60949" rIns="121899" bIns="60949"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900" b="0" i="0" u="none" strike="noStrike" kern="0" cap="none" spc="0" normalizeH="0" baseline="0" noProof="0" dirty="0">
              <a:ln>
                <a:noFill/>
              </a:ln>
              <a:solidFill>
                <a:sysClr val="windowText" lastClr="000000"/>
              </a:solidFill>
              <a:effectLst/>
              <a:uLnTx/>
              <a:uFillTx/>
            </a:endParaRPr>
          </a:p>
        </p:txBody>
      </p:sp>
      <p:sp>
        <p:nvSpPr>
          <p:cNvPr id="11" name="Rectangle 9"/>
          <p:cNvSpPr>
            <a:spLocks noChangeAspect="1" noChangeArrowheads="1"/>
          </p:cNvSpPr>
          <p:nvPr/>
        </p:nvSpPr>
        <p:spPr bwMode="auto">
          <a:xfrm>
            <a:off x="2669793" y="6046091"/>
            <a:ext cx="5186990" cy="560945"/>
          </a:xfrm>
          <a:prstGeom prst="rect">
            <a:avLst/>
          </a:prstGeom>
          <a:solidFill>
            <a:srgbClr val="777777"/>
          </a:solidFill>
          <a:ln w="9525">
            <a:solidFill>
              <a:srgbClr val="FFFFFF"/>
            </a:solidFill>
            <a:miter lim="800000"/>
            <a:headEnd/>
            <a:tailEnd/>
          </a:ln>
        </p:spPr>
        <p:txBody>
          <a:bodyPr wrap="none" lIns="121899" tIns="60949" rIns="121899" bIns="60949"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900" b="0" i="0" u="none" strike="noStrike" kern="0" cap="none" spc="0" normalizeH="0" baseline="0" noProof="0" dirty="0">
              <a:ln>
                <a:noFill/>
              </a:ln>
              <a:solidFill>
                <a:sysClr val="windowText" lastClr="000000"/>
              </a:solidFill>
              <a:effectLst/>
              <a:uLnTx/>
              <a:uFillTx/>
            </a:endParaRPr>
          </a:p>
        </p:txBody>
      </p:sp>
      <p:sp>
        <p:nvSpPr>
          <p:cNvPr id="12" name="Rectangle 42"/>
          <p:cNvSpPr>
            <a:spLocks noChangeAspect="1" noChangeArrowheads="1"/>
          </p:cNvSpPr>
          <p:nvPr/>
        </p:nvSpPr>
        <p:spPr bwMode="auto">
          <a:xfrm>
            <a:off x="1143000" y="1277078"/>
            <a:ext cx="1561035" cy="559004"/>
          </a:xfrm>
          <a:prstGeom prst="rect">
            <a:avLst/>
          </a:prstGeom>
          <a:noFill/>
          <a:ln w="9525">
            <a:solidFill>
              <a:srgbClr val="FFFFFF"/>
            </a:solidFill>
            <a:miter lim="800000"/>
            <a:headEnd/>
            <a:tailEnd/>
          </a:ln>
        </p:spPr>
        <p:txBody>
          <a:bodyPr wrap="none" lIns="121899" tIns="60949" rIns="121899" bIns="60949" anchor="ctr"/>
          <a:lstStyle/>
          <a:p>
            <a:pPr marL="0" marR="0" lvl="0" indent="0" defTabSz="914400" eaLnBrk="0" fontAlgn="auto" latinLnBrk="0" hangingPunct="0">
              <a:lnSpc>
                <a:spcPct val="100000"/>
              </a:lnSpc>
              <a:spcBef>
                <a:spcPts val="0"/>
              </a:spcBef>
              <a:spcAft>
                <a:spcPts val="0"/>
              </a:spcAft>
              <a:buClrTx/>
              <a:buSzTx/>
              <a:buFontTx/>
              <a:buNone/>
              <a:tabLst/>
              <a:defRPr/>
            </a:pPr>
            <a:r>
              <a:rPr kumimoji="0" lang="en-GB" sz="1500" b="1" i="0" u="none" strike="noStrike" kern="0" cap="none" spc="0" normalizeH="0" baseline="0" noProof="0" dirty="0">
                <a:ln>
                  <a:noFill/>
                </a:ln>
                <a:effectLst/>
                <a:uLnTx/>
                <a:uFillTx/>
                <a:ea typeface="ＭＳ Ｐゴシック" pitchFamily="50" charset="-128"/>
              </a:rPr>
              <a:t>Event Mgmt</a:t>
            </a:r>
            <a:endParaRPr kumimoji="0" lang="en-US" sz="1300" b="1" i="1" u="none" strike="noStrike" kern="0" cap="none" spc="0" normalizeH="0" baseline="0" noProof="0" dirty="0">
              <a:ln>
                <a:noFill/>
              </a:ln>
              <a:effectLst/>
              <a:uLnTx/>
              <a:uFillTx/>
              <a:ea typeface="ＭＳ Ｐゴシック" pitchFamily="50" charset="-128"/>
            </a:endParaRPr>
          </a:p>
        </p:txBody>
      </p:sp>
      <p:sp>
        <p:nvSpPr>
          <p:cNvPr id="13" name="Rectangle 42"/>
          <p:cNvSpPr>
            <a:spLocks noChangeAspect="1" noChangeArrowheads="1"/>
          </p:cNvSpPr>
          <p:nvPr/>
        </p:nvSpPr>
        <p:spPr bwMode="auto">
          <a:xfrm>
            <a:off x="1143000" y="1874896"/>
            <a:ext cx="1561035" cy="559004"/>
          </a:xfrm>
          <a:prstGeom prst="rect">
            <a:avLst/>
          </a:prstGeom>
          <a:noFill/>
          <a:ln w="9525">
            <a:solidFill>
              <a:srgbClr val="FFFFFF"/>
            </a:solidFill>
            <a:miter lim="800000"/>
            <a:headEnd/>
            <a:tailEnd/>
          </a:ln>
        </p:spPr>
        <p:txBody>
          <a:bodyPr wrap="none" lIns="121899" tIns="60949" rIns="121899" bIns="60949" anchor="ctr"/>
          <a:lstStyle/>
          <a:p>
            <a:pPr marL="0" marR="0" lvl="0" indent="0" defTabSz="914400" eaLnBrk="0" fontAlgn="auto" latinLnBrk="0" hangingPunct="0">
              <a:lnSpc>
                <a:spcPct val="100000"/>
              </a:lnSpc>
              <a:spcBef>
                <a:spcPts val="0"/>
              </a:spcBef>
              <a:spcAft>
                <a:spcPts val="0"/>
              </a:spcAft>
              <a:buClrTx/>
              <a:buSzTx/>
              <a:buFontTx/>
              <a:buNone/>
              <a:tabLst/>
              <a:defRPr/>
            </a:pPr>
            <a:r>
              <a:rPr kumimoji="0" lang="en-GB" sz="1500" b="1" i="0" u="none" strike="noStrike" kern="0" cap="none" spc="0" normalizeH="0" baseline="0" noProof="0" dirty="0">
                <a:ln>
                  <a:noFill/>
                </a:ln>
                <a:effectLst/>
                <a:uLnTx/>
                <a:uFillTx/>
                <a:ea typeface="ＭＳ Ｐゴシック" pitchFamily="50" charset="-128"/>
              </a:rPr>
              <a:t>Service Desk</a:t>
            </a:r>
            <a:endParaRPr kumimoji="0" lang="en-US" sz="1300" b="1" i="1" u="none" strike="noStrike" kern="0" cap="none" spc="0" normalizeH="0" baseline="0" noProof="0" dirty="0">
              <a:ln>
                <a:noFill/>
              </a:ln>
              <a:effectLst/>
              <a:uLnTx/>
              <a:uFillTx/>
              <a:ea typeface="ＭＳ Ｐゴシック" pitchFamily="50" charset="-128"/>
            </a:endParaRPr>
          </a:p>
        </p:txBody>
      </p:sp>
      <p:sp>
        <p:nvSpPr>
          <p:cNvPr id="14" name="Rectangle 42"/>
          <p:cNvSpPr>
            <a:spLocks noChangeAspect="1" noChangeArrowheads="1"/>
          </p:cNvSpPr>
          <p:nvPr/>
        </p:nvSpPr>
        <p:spPr bwMode="auto">
          <a:xfrm>
            <a:off x="1143000" y="2463033"/>
            <a:ext cx="1561035" cy="559004"/>
          </a:xfrm>
          <a:prstGeom prst="rect">
            <a:avLst/>
          </a:prstGeom>
          <a:noFill/>
          <a:ln w="9525">
            <a:solidFill>
              <a:srgbClr val="FFFFFF"/>
            </a:solidFill>
            <a:miter lim="800000"/>
            <a:headEnd/>
            <a:tailEnd/>
          </a:ln>
        </p:spPr>
        <p:txBody>
          <a:bodyPr wrap="none" lIns="121899" tIns="60949" rIns="121899" bIns="60949" anchor="ctr"/>
          <a:lstStyle/>
          <a:p>
            <a:pPr marL="0" marR="0" lvl="0" indent="0" defTabSz="914400" eaLnBrk="0" fontAlgn="auto" latinLnBrk="0" hangingPunct="0">
              <a:lnSpc>
                <a:spcPct val="100000"/>
              </a:lnSpc>
              <a:spcBef>
                <a:spcPts val="0"/>
              </a:spcBef>
              <a:spcAft>
                <a:spcPts val="0"/>
              </a:spcAft>
              <a:buClrTx/>
              <a:buSzTx/>
              <a:buFontTx/>
              <a:buNone/>
              <a:tabLst/>
              <a:defRPr/>
            </a:pPr>
            <a:r>
              <a:rPr kumimoji="0" lang="en-GB" sz="1500" b="1" i="0" u="none" strike="noStrike" kern="0" cap="none" spc="0" normalizeH="0" baseline="0" noProof="0" dirty="0">
                <a:ln>
                  <a:noFill/>
                </a:ln>
                <a:effectLst/>
                <a:uLnTx/>
                <a:uFillTx/>
                <a:ea typeface="ＭＳ Ｐゴシック" pitchFamily="50" charset="-128"/>
              </a:rPr>
              <a:t>Asset/CMDB</a:t>
            </a:r>
            <a:endParaRPr kumimoji="0" lang="en-US" sz="1300" b="1" i="1" u="none" strike="noStrike" kern="0" cap="none" spc="0" normalizeH="0" baseline="0" noProof="0" dirty="0">
              <a:ln>
                <a:noFill/>
              </a:ln>
              <a:effectLst/>
              <a:uLnTx/>
              <a:uFillTx/>
              <a:ea typeface="ＭＳ Ｐゴシック" pitchFamily="50" charset="-128"/>
            </a:endParaRPr>
          </a:p>
        </p:txBody>
      </p:sp>
      <p:sp>
        <p:nvSpPr>
          <p:cNvPr id="15" name="Rectangle 42"/>
          <p:cNvSpPr>
            <a:spLocks noChangeAspect="1" noChangeArrowheads="1"/>
          </p:cNvSpPr>
          <p:nvPr/>
        </p:nvSpPr>
        <p:spPr bwMode="auto">
          <a:xfrm>
            <a:off x="1143000" y="3068621"/>
            <a:ext cx="1561035" cy="559004"/>
          </a:xfrm>
          <a:prstGeom prst="rect">
            <a:avLst/>
          </a:prstGeom>
          <a:noFill/>
          <a:ln w="9525">
            <a:solidFill>
              <a:srgbClr val="FFFFFF"/>
            </a:solidFill>
            <a:miter lim="800000"/>
            <a:headEnd/>
            <a:tailEnd/>
          </a:ln>
        </p:spPr>
        <p:txBody>
          <a:bodyPr wrap="none" lIns="121899" tIns="60949" rIns="121899" bIns="60949" anchor="ctr"/>
          <a:lstStyle/>
          <a:p>
            <a:pPr marL="0" marR="0" lvl="0" indent="0" defTabSz="914400" eaLnBrk="0" fontAlgn="auto" latinLnBrk="0" hangingPunct="0">
              <a:lnSpc>
                <a:spcPct val="100000"/>
              </a:lnSpc>
              <a:spcBef>
                <a:spcPts val="0"/>
              </a:spcBef>
              <a:spcAft>
                <a:spcPts val="0"/>
              </a:spcAft>
              <a:buClrTx/>
              <a:buSzTx/>
              <a:buFontTx/>
              <a:buNone/>
              <a:tabLst/>
              <a:defRPr/>
            </a:pPr>
            <a:r>
              <a:rPr kumimoji="0" lang="en-GB" sz="1500" b="1" i="0" u="none" strike="noStrike" kern="0" cap="none" spc="0" normalizeH="0" baseline="0" noProof="0" dirty="0">
                <a:ln>
                  <a:noFill/>
                </a:ln>
                <a:effectLst/>
                <a:uLnTx/>
                <a:uFillTx/>
                <a:ea typeface="ＭＳ Ｐゴシック" pitchFamily="50" charset="-128"/>
              </a:rPr>
              <a:t>Configuration</a:t>
            </a:r>
            <a:endParaRPr kumimoji="0" lang="en-US" sz="1300" b="1" i="1" u="none" strike="noStrike" kern="0" cap="none" spc="0" normalizeH="0" baseline="0" noProof="0" dirty="0">
              <a:ln>
                <a:noFill/>
              </a:ln>
              <a:effectLst/>
              <a:uLnTx/>
              <a:uFillTx/>
              <a:ea typeface="ＭＳ Ｐゴシック" pitchFamily="50" charset="-128"/>
            </a:endParaRPr>
          </a:p>
        </p:txBody>
      </p:sp>
      <p:sp>
        <p:nvSpPr>
          <p:cNvPr id="16" name="Rectangle 42"/>
          <p:cNvSpPr>
            <a:spLocks noChangeAspect="1" noChangeArrowheads="1"/>
          </p:cNvSpPr>
          <p:nvPr/>
        </p:nvSpPr>
        <p:spPr bwMode="auto">
          <a:xfrm>
            <a:off x="1143000" y="3662562"/>
            <a:ext cx="1561035" cy="559004"/>
          </a:xfrm>
          <a:prstGeom prst="rect">
            <a:avLst/>
          </a:prstGeom>
          <a:noFill/>
          <a:ln w="9525">
            <a:solidFill>
              <a:srgbClr val="FFFFFF"/>
            </a:solidFill>
            <a:miter lim="800000"/>
            <a:headEnd/>
            <a:tailEnd/>
          </a:ln>
        </p:spPr>
        <p:txBody>
          <a:bodyPr wrap="none" lIns="121899" tIns="60949" rIns="121899" bIns="60949" anchor="ctr"/>
          <a:lstStyle/>
          <a:p>
            <a:pPr marL="0" marR="0" lvl="0" indent="0" defTabSz="914400" eaLnBrk="0" fontAlgn="auto" latinLnBrk="0" hangingPunct="0">
              <a:lnSpc>
                <a:spcPct val="100000"/>
              </a:lnSpc>
              <a:spcBef>
                <a:spcPts val="0"/>
              </a:spcBef>
              <a:spcAft>
                <a:spcPts val="0"/>
              </a:spcAft>
              <a:buClrTx/>
              <a:buSzTx/>
              <a:buFontTx/>
              <a:buNone/>
              <a:tabLst/>
              <a:defRPr/>
            </a:pPr>
            <a:r>
              <a:rPr kumimoji="0" lang="en-GB" sz="1500" b="1" i="0" u="none" strike="noStrike" kern="0" cap="none" spc="0" normalizeH="0" baseline="0" noProof="0" dirty="0">
                <a:ln>
                  <a:noFill/>
                </a:ln>
                <a:effectLst/>
                <a:uLnTx/>
                <a:uFillTx/>
                <a:ea typeface="ＭＳ Ｐゴシック" pitchFamily="50" charset="-128"/>
              </a:rPr>
              <a:t>Virtual</a:t>
            </a:r>
            <a:endParaRPr kumimoji="0" lang="en-US" sz="1300" b="1" i="1" u="none" strike="noStrike" kern="0" cap="none" spc="0" normalizeH="0" baseline="0" noProof="0" dirty="0">
              <a:ln>
                <a:noFill/>
              </a:ln>
              <a:effectLst/>
              <a:uLnTx/>
              <a:uFillTx/>
              <a:ea typeface="ＭＳ Ｐゴシック" pitchFamily="50" charset="-128"/>
            </a:endParaRPr>
          </a:p>
        </p:txBody>
      </p:sp>
      <p:sp>
        <p:nvSpPr>
          <p:cNvPr id="17" name="Rectangle 42"/>
          <p:cNvSpPr>
            <a:spLocks noChangeAspect="1" noChangeArrowheads="1"/>
          </p:cNvSpPr>
          <p:nvPr/>
        </p:nvSpPr>
        <p:spPr bwMode="auto">
          <a:xfrm>
            <a:off x="1143000" y="4254563"/>
            <a:ext cx="1561035" cy="559004"/>
          </a:xfrm>
          <a:prstGeom prst="rect">
            <a:avLst/>
          </a:prstGeom>
          <a:noFill/>
          <a:ln w="9525">
            <a:solidFill>
              <a:srgbClr val="FFFFFF"/>
            </a:solidFill>
            <a:miter lim="800000"/>
            <a:headEnd/>
            <a:tailEnd/>
          </a:ln>
        </p:spPr>
        <p:txBody>
          <a:bodyPr wrap="none" lIns="121899" tIns="60949" rIns="121899" bIns="60949" anchor="ctr"/>
          <a:lstStyle/>
          <a:p>
            <a:pPr marL="0" marR="0" lvl="0" indent="0" defTabSz="914400" eaLnBrk="0" fontAlgn="auto" latinLnBrk="0" hangingPunct="0">
              <a:lnSpc>
                <a:spcPct val="100000"/>
              </a:lnSpc>
              <a:spcBef>
                <a:spcPts val="0"/>
              </a:spcBef>
              <a:spcAft>
                <a:spcPts val="0"/>
              </a:spcAft>
              <a:buClrTx/>
              <a:buSzTx/>
              <a:buFontTx/>
              <a:buNone/>
              <a:tabLst/>
              <a:defRPr/>
            </a:pPr>
            <a:r>
              <a:rPr kumimoji="0" lang="en-GB" sz="1500" b="1" i="0" u="none" strike="noStrike" kern="0" cap="none" spc="0" normalizeH="0" baseline="0" noProof="0" dirty="0">
                <a:ln>
                  <a:noFill/>
                </a:ln>
                <a:effectLst/>
                <a:uLnTx/>
                <a:uFillTx/>
                <a:ea typeface="ＭＳ Ｐゴシック" pitchFamily="50" charset="-128"/>
              </a:rPr>
              <a:t>Security</a:t>
            </a:r>
            <a:endParaRPr kumimoji="0" lang="en-US" sz="1300" b="1" i="1" u="none" strike="noStrike" kern="0" cap="none" spc="0" normalizeH="0" baseline="0" noProof="0" dirty="0">
              <a:ln>
                <a:noFill/>
              </a:ln>
              <a:effectLst/>
              <a:uLnTx/>
              <a:uFillTx/>
              <a:ea typeface="ＭＳ Ｐゴシック" pitchFamily="50" charset="-128"/>
            </a:endParaRPr>
          </a:p>
        </p:txBody>
      </p:sp>
      <p:sp>
        <p:nvSpPr>
          <p:cNvPr id="18" name="Rectangle 42"/>
          <p:cNvSpPr>
            <a:spLocks noChangeAspect="1" noChangeArrowheads="1"/>
          </p:cNvSpPr>
          <p:nvPr/>
        </p:nvSpPr>
        <p:spPr bwMode="auto">
          <a:xfrm>
            <a:off x="1143000" y="4860150"/>
            <a:ext cx="1561035" cy="559004"/>
          </a:xfrm>
          <a:prstGeom prst="rect">
            <a:avLst/>
          </a:prstGeom>
          <a:noFill/>
          <a:ln w="9525">
            <a:solidFill>
              <a:srgbClr val="FFFFFF"/>
            </a:solidFill>
            <a:miter lim="800000"/>
            <a:headEnd/>
            <a:tailEnd/>
          </a:ln>
        </p:spPr>
        <p:txBody>
          <a:bodyPr wrap="none" lIns="121899" tIns="60949" rIns="121899" bIns="60949" anchor="ctr"/>
          <a:lstStyle/>
          <a:p>
            <a:pPr marL="0" marR="0" lvl="0" indent="0" defTabSz="914400" eaLnBrk="0" fontAlgn="auto" latinLnBrk="0" hangingPunct="0">
              <a:lnSpc>
                <a:spcPct val="100000"/>
              </a:lnSpc>
              <a:spcBef>
                <a:spcPts val="0"/>
              </a:spcBef>
              <a:spcAft>
                <a:spcPts val="0"/>
              </a:spcAft>
              <a:buClrTx/>
              <a:buSzTx/>
              <a:buFontTx/>
              <a:buNone/>
              <a:tabLst/>
              <a:defRPr/>
            </a:pPr>
            <a:r>
              <a:rPr kumimoji="0" lang="en-GB" sz="1500" b="1" i="0" u="none" strike="noStrike" kern="0" cap="none" spc="0" normalizeH="0" baseline="0" noProof="0" dirty="0">
                <a:ln>
                  <a:noFill/>
                </a:ln>
                <a:effectLst/>
                <a:uLnTx/>
                <a:uFillTx/>
                <a:ea typeface="ＭＳ Ｐゴシック" pitchFamily="50" charset="-128"/>
              </a:rPr>
              <a:t>Storage</a:t>
            </a:r>
            <a:endParaRPr kumimoji="0" lang="en-US" sz="1300" b="1" i="1" u="none" strike="noStrike" kern="0" cap="none" spc="0" normalizeH="0" baseline="0" noProof="0" dirty="0">
              <a:ln>
                <a:noFill/>
              </a:ln>
              <a:effectLst/>
              <a:uLnTx/>
              <a:uFillTx/>
              <a:ea typeface="ＭＳ Ｐゴシック" pitchFamily="50" charset="-128"/>
            </a:endParaRPr>
          </a:p>
        </p:txBody>
      </p:sp>
      <p:sp>
        <p:nvSpPr>
          <p:cNvPr id="19" name="Rectangle 42"/>
          <p:cNvSpPr>
            <a:spLocks noChangeAspect="1" noChangeArrowheads="1"/>
          </p:cNvSpPr>
          <p:nvPr/>
        </p:nvSpPr>
        <p:spPr bwMode="auto">
          <a:xfrm>
            <a:off x="1143001" y="5454091"/>
            <a:ext cx="1561034" cy="559004"/>
          </a:xfrm>
          <a:prstGeom prst="rect">
            <a:avLst/>
          </a:prstGeom>
          <a:noFill/>
          <a:ln w="9525">
            <a:solidFill>
              <a:srgbClr val="FFFFFF"/>
            </a:solidFill>
            <a:miter lim="800000"/>
            <a:headEnd/>
            <a:tailEnd/>
          </a:ln>
        </p:spPr>
        <p:txBody>
          <a:bodyPr wrap="none" lIns="121899" tIns="60949" rIns="121899" bIns="60949" anchor="ctr"/>
          <a:lstStyle/>
          <a:p>
            <a:pPr marL="0" marR="0" lvl="0" indent="0" defTabSz="914400" eaLnBrk="0" fontAlgn="auto" latinLnBrk="0" hangingPunct="0">
              <a:lnSpc>
                <a:spcPct val="100000"/>
              </a:lnSpc>
              <a:spcBef>
                <a:spcPts val="0"/>
              </a:spcBef>
              <a:spcAft>
                <a:spcPts val="0"/>
              </a:spcAft>
              <a:buClrTx/>
              <a:buSzTx/>
              <a:buFontTx/>
              <a:buNone/>
              <a:tabLst/>
              <a:defRPr/>
            </a:pPr>
            <a:r>
              <a:rPr kumimoji="0" lang="en-GB" sz="1500" b="1" i="0" u="none" strike="noStrike" kern="0" cap="none" spc="0" normalizeH="0" baseline="0" noProof="0" dirty="0">
                <a:ln>
                  <a:noFill/>
                </a:ln>
                <a:effectLst/>
                <a:uLnTx/>
                <a:uFillTx/>
                <a:ea typeface="ＭＳ Ｐゴシック" pitchFamily="50" charset="-128"/>
              </a:rPr>
              <a:t>Server</a:t>
            </a:r>
            <a:endParaRPr kumimoji="0" lang="en-US" sz="1300" b="1" i="1" u="none" strike="noStrike" kern="0" cap="none" spc="0" normalizeH="0" baseline="0" noProof="0" dirty="0">
              <a:ln>
                <a:noFill/>
              </a:ln>
              <a:effectLst/>
              <a:uLnTx/>
              <a:uFillTx/>
              <a:ea typeface="ＭＳ Ｐゴシック" pitchFamily="50" charset="-128"/>
            </a:endParaRPr>
          </a:p>
        </p:txBody>
      </p:sp>
      <p:sp>
        <p:nvSpPr>
          <p:cNvPr id="20" name="Rectangle 42"/>
          <p:cNvSpPr>
            <a:spLocks noChangeAspect="1" noChangeArrowheads="1"/>
          </p:cNvSpPr>
          <p:nvPr/>
        </p:nvSpPr>
        <p:spPr bwMode="auto">
          <a:xfrm>
            <a:off x="1143000" y="6048032"/>
            <a:ext cx="1561035" cy="559004"/>
          </a:xfrm>
          <a:prstGeom prst="rect">
            <a:avLst/>
          </a:prstGeom>
          <a:noFill/>
          <a:ln w="9525">
            <a:solidFill>
              <a:srgbClr val="FFFFFF"/>
            </a:solidFill>
            <a:miter lim="800000"/>
            <a:headEnd/>
            <a:tailEnd/>
          </a:ln>
        </p:spPr>
        <p:txBody>
          <a:bodyPr wrap="none" lIns="121899" tIns="60949" rIns="121899" bIns="60949" anchor="ctr"/>
          <a:lstStyle/>
          <a:p>
            <a:pPr marL="0" marR="0" lvl="0" indent="0" defTabSz="914400" eaLnBrk="0" fontAlgn="auto" latinLnBrk="0" hangingPunct="0">
              <a:lnSpc>
                <a:spcPct val="100000"/>
              </a:lnSpc>
              <a:spcBef>
                <a:spcPts val="0"/>
              </a:spcBef>
              <a:spcAft>
                <a:spcPts val="0"/>
              </a:spcAft>
              <a:buClrTx/>
              <a:buSzTx/>
              <a:buFontTx/>
              <a:buNone/>
              <a:tabLst/>
              <a:defRPr/>
            </a:pPr>
            <a:r>
              <a:rPr kumimoji="0" lang="en-GB" sz="1500" b="1" i="0" u="none" strike="noStrike" kern="0" cap="none" spc="0" normalizeH="0" baseline="0" noProof="0" dirty="0">
                <a:ln>
                  <a:noFill/>
                </a:ln>
                <a:effectLst/>
                <a:uLnTx/>
                <a:uFillTx/>
                <a:ea typeface="ＭＳ Ｐゴシック" pitchFamily="50" charset="-128"/>
              </a:rPr>
              <a:t>Network</a:t>
            </a:r>
            <a:endParaRPr kumimoji="0" lang="en-US" sz="1300" b="1" i="1" u="none" strike="noStrike" kern="0" cap="none" spc="0" normalizeH="0" baseline="0" noProof="0" dirty="0">
              <a:ln>
                <a:noFill/>
              </a:ln>
              <a:effectLst/>
              <a:uLnTx/>
              <a:uFillTx/>
              <a:ea typeface="ＭＳ Ｐゴシック" pitchFamily="50" charset="-128"/>
            </a:endParaRPr>
          </a:p>
        </p:txBody>
      </p:sp>
      <p:sp>
        <p:nvSpPr>
          <p:cNvPr id="21" name="Rounded Rectangle 20"/>
          <p:cNvSpPr>
            <a:spLocks noChangeAspect="1"/>
          </p:cNvSpPr>
          <p:nvPr/>
        </p:nvSpPr>
        <p:spPr>
          <a:xfrm>
            <a:off x="2804711" y="1368304"/>
            <a:ext cx="821400" cy="2142847"/>
          </a:xfrm>
          <a:prstGeom prst="roundRect">
            <a:avLst/>
          </a:prstGeom>
          <a:ln/>
        </p:spPr>
        <p:style>
          <a:lnRef idx="0">
            <a:schemeClr val="accent2"/>
          </a:lnRef>
          <a:fillRef idx="3">
            <a:schemeClr val="accent2"/>
          </a:fillRef>
          <a:effectRef idx="3">
            <a:schemeClr val="accent2"/>
          </a:effectRef>
          <a:fontRef idx="minor">
            <a:schemeClr val="lt1"/>
          </a:fontRef>
        </p:style>
        <p:txBody>
          <a:bodyPr vert="vert" lIns="121899" tIns="60949" rIns="121899" bIns="60949"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0" b="1" i="0" u="none" strike="noStrike" kern="0" cap="none" spc="0" normalizeH="0" baseline="0" noProof="0" dirty="0">
                <a:ln>
                  <a:noFill/>
                </a:ln>
                <a:solidFill>
                  <a:srgbClr val="000000"/>
                </a:solidFill>
                <a:effectLst/>
                <a:uLnTx/>
                <a:uFillTx/>
                <a:latin typeface="Segoe UI"/>
                <a:ea typeface="+mn-ea"/>
                <a:cs typeface="+mn-cs"/>
              </a:rPr>
              <a:t>Incident Response</a:t>
            </a:r>
            <a:endParaRPr kumimoji="0" lang="en-CA" sz="1900" b="1" i="0" u="none" strike="noStrike" kern="0" cap="none" spc="0" normalizeH="0" baseline="0" noProof="0" dirty="0">
              <a:ln>
                <a:noFill/>
              </a:ln>
              <a:solidFill>
                <a:srgbClr val="000000"/>
              </a:solidFill>
              <a:effectLst/>
              <a:uLnTx/>
              <a:uFillTx/>
              <a:latin typeface="Segoe UI"/>
              <a:ea typeface="+mn-ea"/>
              <a:cs typeface="+mn-cs"/>
            </a:endParaRPr>
          </a:p>
        </p:txBody>
      </p:sp>
      <p:sp>
        <p:nvSpPr>
          <p:cNvPr id="22" name="Rounded Rectangle 21"/>
          <p:cNvSpPr>
            <a:spLocks noChangeAspect="1"/>
          </p:cNvSpPr>
          <p:nvPr/>
        </p:nvSpPr>
        <p:spPr>
          <a:xfrm>
            <a:off x="3764994" y="2020476"/>
            <a:ext cx="821400" cy="2608683"/>
          </a:xfrm>
          <a:prstGeom prst="roundRect">
            <a:avLst/>
          </a:prstGeom>
          <a:ln/>
        </p:spPr>
        <p:style>
          <a:lnRef idx="0">
            <a:schemeClr val="accent2"/>
          </a:lnRef>
          <a:fillRef idx="3">
            <a:schemeClr val="accent2"/>
          </a:fillRef>
          <a:effectRef idx="3">
            <a:schemeClr val="accent2"/>
          </a:effectRef>
          <a:fontRef idx="minor">
            <a:schemeClr val="lt1"/>
          </a:fontRef>
        </p:style>
        <p:txBody>
          <a:bodyPr vert="vert" lIns="121899" tIns="60949" rIns="121899" bIns="60949"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0" b="1" i="0" u="none" strike="noStrike" kern="0" cap="none" spc="0" normalizeH="0" baseline="0" noProof="0" dirty="0">
                <a:ln>
                  <a:noFill/>
                </a:ln>
                <a:solidFill>
                  <a:srgbClr val="000000"/>
                </a:solidFill>
                <a:effectLst/>
                <a:uLnTx/>
                <a:uFillTx/>
                <a:latin typeface="Segoe UI"/>
                <a:ea typeface="+mn-ea"/>
                <a:cs typeface="+mn-cs"/>
              </a:rPr>
              <a:t>Change &amp; Compliance</a:t>
            </a:r>
            <a:endParaRPr kumimoji="0" lang="en-CA" sz="1900" b="1" i="0" u="none" strike="noStrike" kern="0" cap="none" spc="0" normalizeH="0" baseline="0" noProof="0" dirty="0">
              <a:ln>
                <a:noFill/>
              </a:ln>
              <a:solidFill>
                <a:srgbClr val="000000"/>
              </a:solidFill>
              <a:effectLst/>
              <a:uLnTx/>
              <a:uFillTx/>
              <a:latin typeface="Segoe UI"/>
              <a:ea typeface="+mn-ea"/>
              <a:cs typeface="+mn-cs"/>
            </a:endParaRPr>
          </a:p>
        </p:txBody>
      </p:sp>
      <p:sp>
        <p:nvSpPr>
          <p:cNvPr id="23" name="Rounded Rectangle 22"/>
          <p:cNvSpPr>
            <a:spLocks noChangeAspect="1"/>
          </p:cNvSpPr>
          <p:nvPr/>
        </p:nvSpPr>
        <p:spPr>
          <a:xfrm>
            <a:off x="4739646" y="2020477"/>
            <a:ext cx="890389" cy="4472028"/>
          </a:xfrm>
          <a:prstGeom prst="roundRect">
            <a:avLst/>
          </a:prstGeom>
          <a:ln/>
        </p:spPr>
        <p:style>
          <a:lnRef idx="0">
            <a:schemeClr val="accent2"/>
          </a:lnRef>
          <a:fillRef idx="3">
            <a:schemeClr val="accent2"/>
          </a:fillRef>
          <a:effectRef idx="3">
            <a:schemeClr val="accent2"/>
          </a:effectRef>
          <a:fontRef idx="minor">
            <a:schemeClr val="lt1"/>
          </a:fontRef>
        </p:style>
        <p:txBody>
          <a:bodyPr vert="vert" lIns="121899" tIns="60949" rIns="121899" bIns="60949"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0" b="1" i="0" u="none" strike="noStrike" kern="0" cap="none" spc="0" normalizeH="0" baseline="0" noProof="0" dirty="0">
                <a:ln>
                  <a:noFill/>
                </a:ln>
                <a:solidFill>
                  <a:srgbClr val="000000"/>
                </a:solidFill>
                <a:effectLst/>
                <a:uLnTx/>
                <a:uFillTx/>
                <a:latin typeface="Segoe UI"/>
                <a:ea typeface="+mn-ea"/>
                <a:cs typeface="+mn-cs"/>
              </a:rPr>
              <a:t>Provisioning</a:t>
            </a:r>
            <a:endParaRPr kumimoji="0" lang="en-CA" sz="1900" b="1" i="0" u="none" strike="noStrike" kern="0" cap="none" spc="0" normalizeH="0" baseline="0" noProof="0" dirty="0">
              <a:ln>
                <a:noFill/>
              </a:ln>
              <a:solidFill>
                <a:srgbClr val="000000"/>
              </a:solidFill>
              <a:effectLst/>
              <a:uLnTx/>
              <a:uFillTx/>
              <a:latin typeface="Segoe UI"/>
              <a:ea typeface="+mn-ea"/>
              <a:cs typeface="+mn-cs"/>
            </a:endParaRPr>
          </a:p>
        </p:txBody>
      </p:sp>
      <p:sp>
        <p:nvSpPr>
          <p:cNvPr id="24" name="Rounded Rectangle 23"/>
          <p:cNvSpPr>
            <a:spLocks noChangeAspect="1"/>
          </p:cNvSpPr>
          <p:nvPr/>
        </p:nvSpPr>
        <p:spPr>
          <a:xfrm>
            <a:off x="5801430" y="1368304"/>
            <a:ext cx="912666" cy="5124199"/>
          </a:xfrm>
          <a:prstGeom prst="roundRect">
            <a:avLst/>
          </a:prstGeom>
          <a:ln/>
        </p:spPr>
        <p:style>
          <a:lnRef idx="0">
            <a:schemeClr val="accent2"/>
          </a:lnRef>
          <a:fillRef idx="3">
            <a:schemeClr val="accent2"/>
          </a:fillRef>
          <a:effectRef idx="3">
            <a:schemeClr val="accent2"/>
          </a:effectRef>
          <a:fontRef idx="minor">
            <a:schemeClr val="lt1"/>
          </a:fontRef>
        </p:style>
        <p:txBody>
          <a:bodyPr vert="vert" lIns="121899" tIns="60949" rIns="121899" bIns="60949"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0" b="1" i="0" u="none" strike="noStrike" kern="0" cap="none" spc="0" normalizeH="0" baseline="0" noProof="0" dirty="0">
                <a:ln>
                  <a:noFill/>
                </a:ln>
                <a:solidFill>
                  <a:srgbClr val="000000"/>
                </a:solidFill>
                <a:effectLst/>
                <a:uLnTx/>
                <a:uFillTx/>
                <a:latin typeface="Segoe UI"/>
                <a:ea typeface="+mn-ea"/>
                <a:cs typeface="+mn-cs"/>
              </a:rPr>
              <a:t>Application Service Management</a:t>
            </a:r>
            <a:endParaRPr kumimoji="0" lang="en-CA" sz="1900" b="1" i="0" u="none" strike="noStrike" kern="0" cap="none" spc="0" normalizeH="0" baseline="0" noProof="0" dirty="0">
              <a:ln>
                <a:noFill/>
              </a:ln>
              <a:solidFill>
                <a:srgbClr val="000000"/>
              </a:solidFill>
              <a:effectLst/>
              <a:uLnTx/>
              <a:uFillTx/>
              <a:latin typeface="Segoe UI"/>
              <a:ea typeface="+mn-ea"/>
              <a:cs typeface="+mn-cs"/>
            </a:endParaRPr>
          </a:p>
        </p:txBody>
      </p:sp>
      <p:sp>
        <p:nvSpPr>
          <p:cNvPr id="25" name="Rounded Rectangle 24"/>
          <p:cNvSpPr>
            <a:spLocks noChangeAspect="1"/>
          </p:cNvSpPr>
          <p:nvPr/>
        </p:nvSpPr>
        <p:spPr>
          <a:xfrm>
            <a:off x="6868061" y="1368305"/>
            <a:ext cx="873250" cy="5124199"/>
          </a:xfrm>
          <a:prstGeom prst="roundRect">
            <a:avLst/>
          </a:prstGeom>
          <a:ln/>
        </p:spPr>
        <p:style>
          <a:lnRef idx="0">
            <a:schemeClr val="accent2"/>
          </a:lnRef>
          <a:fillRef idx="3">
            <a:schemeClr val="accent2"/>
          </a:fillRef>
          <a:effectRef idx="3">
            <a:schemeClr val="accent2"/>
          </a:effectRef>
          <a:fontRef idx="minor">
            <a:schemeClr val="lt1"/>
          </a:fontRef>
        </p:style>
        <p:txBody>
          <a:bodyPr vert="vert" lIns="121899" tIns="60949" rIns="121899" bIns="60949"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00" b="1" i="0" u="none" strike="noStrike" kern="0" cap="none" spc="0" normalizeH="0" baseline="0" noProof="0" dirty="0">
                <a:ln>
                  <a:noFill/>
                </a:ln>
                <a:solidFill>
                  <a:srgbClr val="000000"/>
                </a:solidFill>
                <a:effectLst/>
                <a:uLnTx/>
                <a:uFillTx/>
                <a:latin typeface="Segoe UI"/>
                <a:ea typeface="+mn-ea"/>
                <a:cs typeface="+mn-cs"/>
              </a:rPr>
              <a:t>Cloud Computing</a:t>
            </a:r>
            <a:endParaRPr kumimoji="0" lang="en-CA" sz="1900" b="1" i="0" u="none" strike="noStrike" kern="0" cap="none" spc="0" normalizeH="0" baseline="0" noProof="0" dirty="0">
              <a:ln>
                <a:noFill/>
              </a:ln>
              <a:solidFill>
                <a:srgbClr val="000000"/>
              </a:solidFill>
              <a:effectLst/>
              <a:uLnTx/>
              <a:uFillTx/>
              <a:latin typeface="Segoe UI"/>
              <a:ea typeface="+mn-ea"/>
              <a:cs typeface="+mn-cs"/>
            </a:endParaRPr>
          </a:p>
        </p:txBody>
      </p:sp>
    </p:spTree>
    <p:extLst>
      <p:ext uri="{BB962C8B-B14F-4D97-AF65-F5344CB8AC3E}">
        <p14:creationId xmlns:p14="http://schemas.microsoft.com/office/powerpoint/2010/main" val="2842791545"/>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Ready2009">
  <a:themeElements>
    <a:clrScheme name="Custom 5">
      <a:dk1>
        <a:srgbClr val="000000"/>
      </a:dk1>
      <a:lt1>
        <a:srgbClr val="FFFFFF"/>
      </a:lt1>
      <a:dk2>
        <a:srgbClr val="2570A3"/>
      </a:dk2>
      <a:lt2>
        <a:srgbClr val="FFE784"/>
      </a:lt2>
      <a:accent1>
        <a:srgbClr val="3A94D2"/>
      </a:accent1>
      <a:accent2>
        <a:srgbClr val="F38C37"/>
      </a:accent2>
      <a:accent3>
        <a:srgbClr val="8CA923"/>
      </a:accent3>
      <a:accent4>
        <a:srgbClr val="FED45C"/>
      </a:accent4>
      <a:accent5>
        <a:srgbClr val="8557C9"/>
      </a:accent5>
      <a:accent6>
        <a:srgbClr val="274085"/>
      </a:accent6>
      <a:hlink>
        <a:srgbClr val="FED45C"/>
      </a:hlink>
      <a:folHlink>
        <a:srgbClr val="3A94D2"/>
      </a:folHlink>
    </a:clrScheme>
    <a:fontScheme name="Segoe UI">
      <a:majorFont>
        <a:latin typeface="Segoe UI"/>
        <a:ea typeface=""/>
        <a:cs typeface=""/>
      </a:majorFont>
      <a:minorFont>
        <a:latin typeface="Segoe UI"/>
        <a:ea typeface=""/>
        <a:cs typeface=""/>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400" dirty="0" smtClean="0">
            <a:solidFill>
              <a:schemeClr val="tx1"/>
            </a:solidFill>
          </a:defRPr>
        </a:defPPr>
      </a:lstStyle>
      <a:style>
        <a:lnRef idx="0">
          <a:schemeClr val="accent1"/>
        </a:lnRef>
        <a:fillRef idx="3">
          <a:schemeClr val="accent1"/>
        </a:fillRef>
        <a:effectRef idx="3">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documentManagement/>
</p:properties>
</file>

<file path=customXml/item2.xml><?xml version="1.0" encoding="utf-8"?>
<outs:outSpaceData xmlns:outs="http://schemas.microsoft.com/office/2009/outspace/metadata">
  <outs:relatedDates>
    <outs:relatedDate>
      <outs:type>3</outs:type>
      <outs:displayName>Last Modified</outs:displayName>
      <outs:dateTime>2009-10-07T13:23:40Z</outs:dateTime>
      <outs:isPinned>true</outs:isPinned>
    </outs:relatedDate>
    <outs:relatedDate>
      <outs:type>2</outs:type>
      <outs:displayName>Created</outs:displayName>
      <outs:dateTime>2009-04-04T16:22:44Z</outs:dateTime>
      <outs:isPinned>true</outs:isPinned>
    </outs:relatedDate>
    <outs:relatedDate>
      <outs:type>4</outs:type>
      <outs:displayName>Last Printed</outs:displayName>
      <outs:dateTime/>
      <outs:isPinned>true</outs:isPinned>
    </outs:relatedDate>
  </outs:relatedDates>
  <outs:relatedDocuments>
    <outs:relatedDocument>
      <outs:type>2</outs:type>
      <outs:displayName>Other documents in current folder</outs:displayName>
      <outs:uri/>
      <outs:isPinned>true</outs:isPinned>
    </outs:relatedDocument>
  </outs:relatedDocuments>
  <outs:relatedPeople>
    <outs:relatedPeopleItem>
      <outs:category>Author</outs:category>
      <outs:people>
        <outs:relatedPerson>
          <outs:displayName>Anders Ravnholt</outs:displayName>
          <outs:accountName/>
        </outs:relatedPerson>
      </outs:people>
      <outs:source>0</outs:source>
      <outs:isPinned>true</outs:isPinned>
    </outs:relatedPeopleItem>
    <outs:relatedPeopleItem>
      <outs:category>Last modified by</outs:category>
      <outs:people>
        <outs:relatedPerson>
          <outs:displayName>Anders Ravnholt</outs:displayName>
          <outs:accountName/>
        </outs:relatedPerson>
      </outs:people>
      <outs:source>0</outs:source>
      <outs:isPinned>true</outs:isPinned>
    </outs:relatedPeopleItem>
    <outs:relatedPeopleItem>
      <outs:category>Manager</outs:category>
      <outs:people>
        <outs:relatedPerson>
          <outs:displayName>&lt;Content Manager Name Here&gt;</outs:displayName>
          <outs:accountName/>
        </outs:relatedPerson>
      </outs:people>
      <outs:source>0</outs:source>
      <outs:isPinned>false</outs:isPinned>
    </outs:relatedPeopleItem>
  </outs:relatedPeople>
  <propertyMetadataList xmlns="http://schemas.microsoft.com/office/2009/outspace/metadata">
    <propertyMetadata>
      <type>0</type>
      <propertyId>2228224</propertyId>
      <propertyName/>
      <isPinned>true</isPinned>
    </propertyMetadata>
    <propertyMetadata>
      <type>0</type>
      <propertyId>1114115</propertyId>
      <propertyName/>
      <isPinned>true</isPinned>
    </propertyMetadata>
    <propertyMetadata>
      <type>0</type>
      <propertyId>1114117</propertyId>
      <propertyName/>
      <isPinned>true</isPinned>
    </propertyMetadata>
    <propertyMetadata>
      <type>0</type>
      <propertyId>589825</propertyId>
      <propertyName/>
      <isPinned>false</isPinned>
    </propertyMetadata>
    <propertyMetadata>
      <type>0</type>
      <propertyId>1114116</propertyId>
      <propertyName/>
      <isPinned>false</isPinned>
    </propertyMetadata>
    <propertyMetadata>
      <type>0</type>
      <propertyId>14</propertyId>
      <propertyName/>
      <isPinned>true</isPinned>
    </propertyMetadata>
    <propertyMetadata>
      <type>0</type>
      <propertyId>6</propertyId>
      <propertyName/>
      <isPinned>false</isPinned>
    </propertyMetadata>
    <propertyMetadata>
      <type>0</type>
      <propertyId>1114118</propertyId>
      <propertyName/>
      <isPinned>false</isPinned>
    </propertyMetadata>
    <propertyMetadata>
      <type>0</type>
      <propertyId>1179649</propertyId>
      <propertyName/>
      <isPinned>false</isPinned>
    </propertyMetadata>
    <propertyMetadata>
      <type>0</type>
      <propertyId>655365</propertyId>
      <propertyName/>
      <isPinned>false</isPinned>
    </propertyMetadata>
    <propertyMetadata>
      <type>0</type>
      <propertyId>1</propertyId>
      <propertyName/>
      <isPinned>false</isPinned>
    </propertyMetadata>
    <propertyMetadata>
      <type>0</type>
      <propertyId>0</propertyId>
      <propertyName/>
      <isPinned>true</isPinned>
    </propertyMetadata>
    <propertyMetadata>
      <type>0</type>
      <propertyId>13</propertyId>
      <propertyName/>
      <isPinned>false</isPinned>
    </propertyMetadata>
    <propertyMetadata>
      <type>0</type>
      <propertyId>1179653</propertyId>
      <propertyName/>
      <isPinned>false</isPinned>
    </propertyMetadata>
    <propertyMetadata>
      <type>0</type>
      <propertyId>22</propertyId>
      <propertyName/>
      <isPinned>false</isPinned>
    </propertyMetadata>
    <outs:propertyMetadata>
      <outs:type>1</outs:type>
      <outs:propertyId>0</outs:propertyId>
      <outs:propertyName>Action</outs:propertyName>
      <outs:isPinned>false</outs:isPinned>
    </outs:propertyMetadata>
  </propertyMetadataList>
  <outs:corruptMetadataWasLost/>
</outs:outSpaceData>
</file>

<file path=customXml/item3.xml><?xml version="1.0" encoding="utf-8"?>
<ct:contentTypeSchema xmlns:ct="http://schemas.microsoft.com/office/2006/metadata/contentType" xmlns:ma="http://schemas.microsoft.com/office/2006/metadata/properties/metaAttributes" ct:_="" ma:_="" ma:contentTypeName="Document" ma:contentTypeID="0x010100EF083F8D43615C4884A63CBF8ED21869" ma:contentTypeVersion="0" ma:contentTypeDescription="Create a new document." ma:contentTypeScope="" ma:versionID="b2dd1cd3c3f86e0e7679b87249a65b2b">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A123BB6-69D2-41E5-983B-078C64C597F8}">
  <ds:schemaRefs>
    <ds:schemaRef ds:uri="http://schemas.microsoft.com/office/2006/metadata/properties"/>
  </ds:schemaRefs>
</ds:datastoreItem>
</file>

<file path=customXml/itemProps2.xml><?xml version="1.0" encoding="utf-8"?>
<ds:datastoreItem xmlns:ds="http://schemas.openxmlformats.org/officeDocument/2006/customXml" ds:itemID="{1737DE84-5D0C-4EE2-AE7C-41AA8D310516}">
  <ds:schemaRefs>
    <ds:schemaRef ds:uri="http://schemas.microsoft.com/office/2009/outspace/metadata"/>
  </ds:schemaRefs>
</ds:datastoreItem>
</file>

<file path=customXml/itemProps3.xml><?xml version="1.0" encoding="utf-8"?>
<ds:datastoreItem xmlns:ds="http://schemas.openxmlformats.org/officeDocument/2006/customXml" ds:itemID="{47B409F0-D3F6-4B27-9A00-A975E2A5B50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4.xml><?xml version="1.0" encoding="utf-8"?>
<ds:datastoreItem xmlns:ds="http://schemas.openxmlformats.org/officeDocument/2006/customXml" ds:itemID="{F507C6B7-7463-4D31-A0E2-6571A8356C6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Template - Blank - System Center</Template>
  <TotalTime>4606</TotalTime>
  <Words>11243</Words>
  <Application>Microsoft Office PowerPoint</Application>
  <PresentationFormat>On-screen Show (4:3)</PresentationFormat>
  <Paragraphs>769</Paragraphs>
  <Slides>57</Slides>
  <Notes>56</Notes>
  <HiddenSlides>0</HiddenSlides>
  <MMClips>0</MMClips>
  <ScaleCrop>false</ScaleCrop>
  <HeadingPairs>
    <vt:vector size="4" baseType="variant">
      <vt:variant>
        <vt:lpstr>Theme</vt:lpstr>
      </vt:variant>
      <vt:variant>
        <vt:i4>1</vt:i4>
      </vt:variant>
      <vt:variant>
        <vt:lpstr>Slide Titles</vt:lpstr>
      </vt:variant>
      <vt:variant>
        <vt:i4>57</vt:i4>
      </vt:variant>
    </vt:vector>
  </HeadingPairs>
  <TitlesOfParts>
    <vt:vector size="58" baseType="lpstr">
      <vt:lpstr>TechReady2009</vt:lpstr>
      <vt:lpstr>PowerPoint Presentation</vt:lpstr>
      <vt:lpstr>Class Schedule</vt:lpstr>
      <vt:lpstr>PowerPoint Presentation</vt:lpstr>
      <vt:lpstr>Module 7 Lessons</vt:lpstr>
      <vt:lpstr>What is Opalis?</vt:lpstr>
      <vt:lpstr>What does Opalis do?</vt:lpstr>
      <vt:lpstr>Opalis Integrates with the System Center Suite</vt:lpstr>
      <vt:lpstr>Automate IT Processes within Datacenter components</vt:lpstr>
      <vt:lpstr>Automate IT Processes across Datacenter components</vt:lpstr>
      <vt:lpstr>Opalis Architecture</vt:lpstr>
      <vt:lpstr>Getting to know Opalis</vt:lpstr>
      <vt:lpstr>Opalis 6.3 Microsoft Integration Packs</vt:lpstr>
      <vt:lpstr>Third Party Integration Packs</vt:lpstr>
      <vt:lpstr>Build your Own Integration Pack</vt:lpstr>
      <vt:lpstr>Orchestrator Roadmap </vt:lpstr>
      <vt:lpstr>Provisioning VM using Opalis and SCVMM</vt:lpstr>
      <vt:lpstr>Create a Basic Workflow to Provision VM from Template</vt:lpstr>
      <vt:lpstr>Start the Workflow</vt:lpstr>
      <vt:lpstr>Create the VM</vt:lpstr>
      <vt:lpstr>Create a Workflow to Provision VM with customization</vt:lpstr>
      <vt:lpstr>Start the Workflow</vt:lpstr>
      <vt:lpstr>Create the VM</vt:lpstr>
      <vt:lpstr>Update the Disk Information</vt:lpstr>
      <vt:lpstr>Add Additional Disks</vt:lpstr>
      <vt:lpstr>Add Additional Networks</vt:lpstr>
      <vt:lpstr>Workflow Ready to go</vt:lpstr>
      <vt:lpstr>VMware vSphere IP</vt:lpstr>
      <vt:lpstr>Module 7 Lessons</vt:lpstr>
      <vt:lpstr>What is Service Manager?</vt:lpstr>
      <vt:lpstr>What can you do with Service Manager?</vt:lpstr>
      <vt:lpstr>Service Manager Components</vt:lpstr>
      <vt:lpstr>Provisioning VM using Opalis And System Center Service Manager</vt:lpstr>
      <vt:lpstr>Service Manager</vt:lpstr>
      <vt:lpstr>Add Custom Activity Class</vt:lpstr>
      <vt:lpstr>Define Properties for Class</vt:lpstr>
      <vt:lpstr>Create Custom Form</vt:lpstr>
      <vt:lpstr>Save and Import MP</vt:lpstr>
      <vt:lpstr>Define VMSize List Options</vt:lpstr>
      <vt:lpstr>Define Template</vt:lpstr>
      <vt:lpstr>Define Change Request Template</vt:lpstr>
      <vt:lpstr>Add Activities to Change Request</vt:lpstr>
      <vt:lpstr>Add Activities to Change Request</vt:lpstr>
      <vt:lpstr>Opalis Workflow</vt:lpstr>
      <vt:lpstr>Start the Workflow</vt:lpstr>
      <vt:lpstr>Set Activity Stage</vt:lpstr>
      <vt:lpstr>Lookup VM Name</vt:lpstr>
      <vt:lpstr>Get VM Details</vt:lpstr>
      <vt:lpstr>Create VM from VM</vt:lpstr>
      <vt:lpstr>Register VM</vt:lpstr>
      <vt:lpstr>Create New Disk</vt:lpstr>
      <vt:lpstr>Set Activity Status</vt:lpstr>
      <vt:lpstr>Find Parent Change</vt:lpstr>
      <vt:lpstr>Update Change</vt:lpstr>
      <vt:lpstr>Testing the VM Provisioning</vt:lpstr>
      <vt:lpstr>Summary</vt:lpstr>
      <vt:lpstr>Lab P: Implementing System Center Service Manager for Change Management, Ticketing, and Workflow</vt:lpstr>
      <vt:lpstr>PowerPoint Presentation</vt:lpstr>
    </vt:vector>
  </TitlesOfParts>
  <Manager>&lt;Content Manager Name Here&gt;</Manager>
  <Company>TechReady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System Center Client Management Bootcamp</dc:subject>
  <dc:creator>Pete Zerger</dc:creator>
  <cp:lastModifiedBy>Richard Strange</cp:lastModifiedBy>
  <cp:revision>118</cp:revision>
  <dcterms:created xsi:type="dcterms:W3CDTF">2010-01-26T01:25:14Z</dcterms:created>
  <dcterms:modified xsi:type="dcterms:W3CDTF">2011-11-08T13:42:03Z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0x010100EF083F8D43615C4884A63CBF8ED21869</vt:lpwstr>
  </property>
</Properties>
</file>