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2.xml" ContentType="application/vnd.openxmlformats-officedocument.presentationml.tags+xml"/>
  <Override PartName="/ppt/notesSlides/notesSlide52.xml" ContentType="application/vnd.openxmlformats-officedocument.presentationml.notesSlide+xml"/>
  <Override PartName="/ppt/tags/tag3.xml" ContentType="application/vnd.openxmlformats-officedocument.presentationml.tags+xml"/>
  <Override PartName="/ppt/notesSlides/notesSlide53.xml" ContentType="application/vnd.openxmlformats-officedocument.presentationml.notesSlide+xml"/>
  <Override PartName="/ppt/tags/tag4.xml" ContentType="application/vnd.openxmlformats-officedocument.presentationml.tags+xml"/>
  <Override PartName="/ppt/notesSlides/notesSlide54.xml" ContentType="application/vnd.openxmlformats-officedocument.presentationml.notesSlide+xml"/>
  <Override PartName="/ppt/tags/tag5.xml" ContentType="application/vnd.openxmlformats-officedocument.presentationml.tags+xml"/>
  <Override PartName="/ppt/notesSlides/notesSlide55.xml" ContentType="application/vnd.openxmlformats-officedocument.presentationml.notesSlide+xml"/>
  <Override PartName="/ppt/tags/tag6.xml" ContentType="application/vnd.openxmlformats-officedocument.presentationml.tags+xml"/>
  <Override PartName="/ppt/notesSlides/notesSlide56.xml" ContentType="application/vnd.openxmlformats-officedocument.presentationml.notesSlide+xml"/>
  <Override PartName="/ppt/tags/tag7.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5"/>
  </p:sldMasterIdLst>
  <p:notesMasterIdLst>
    <p:notesMasterId r:id="rId73"/>
  </p:notesMasterIdLst>
  <p:handoutMasterIdLst>
    <p:handoutMasterId r:id="rId74"/>
  </p:handoutMasterIdLst>
  <p:sldIdLst>
    <p:sldId id="330" r:id="rId6"/>
    <p:sldId id="364" r:id="rId7"/>
    <p:sldId id="257" r:id="rId8"/>
    <p:sldId id="289" r:id="rId9"/>
    <p:sldId id="412" r:id="rId10"/>
    <p:sldId id="368" r:id="rId11"/>
    <p:sldId id="356" r:id="rId12"/>
    <p:sldId id="365" r:id="rId13"/>
    <p:sldId id="369" r:id="rId14"/>
    <p:sldId id="395" r:id="rId15"/>
    <p:sldId id="396" r:id="rId16"/>
    <p:sldId id="370" r:id="rId17"/>
    <p:sldId id="390" r:id="rId18"/>
    <p:sldId id="391" r:id="rId19"/>
    <p:sldId id="392" r:id="rId20"/>
    <p:sldId id="374" r:id="rId21"/>
    <p:sldId id="393" r:id="rId22"/>
    <p:sldId id="426" r:id="rId23"/>
    <p:sldId id="376" r:id="rId24"/>
    <p:sldId id="427" r:id="rId25"/>
    <p:sldId id="377" r:id="rId26"/>
    <p:sldId id="413" r:id="rId27"/>
    <p:sldId id="445" r:id="rId28"/>
    <p:sldId id="446" r:id="rId29"/>
    <p:sldId id="447" r:id="rId30"/>
    <p:sldId id="433" r:id="rId31"/>
    <p:sldId id="380" r:id="rId32"/>
    <p:sldId id="414" r:id="rId33"/>
    <p:sldId id="394" r:id="rId34"/>
    <p:sldId id="415" r:id="rId35"/>
    <p:sldId id="397" r:id="rId36"/>
    <p:sldId id="398" r:id="rId37"/>
    <p:sldId id="399" r:id="rId38"/>
    <p:sldId id="400" r:id="rId39"/>
    <p:sldId id="401" r:id="rId40"/>
    <p:sldId id="404" r:id="rId41"/>
    <p:sldId id="405" r:id="rId42"/>
    <p:sldId id="406" r:id="rId43"/>
    <p:sldId id="407" r:id="rId44"/>
    <p:sldId id="408" r:id="rId45"/>
    <p:sldId id="420" r:id="rId46"/>
    <p:sldId id="421" r:id="rId47"/>
    <p:sldId id="411" r:id="rId48"/>
    <p:sldId id="418" r:id="rId49"/>
    <p:sldId id="419" r:id="rId50"/>
    <p:sldId id="423" r:id="rId51"/>
    <p:sldId id="443" r:id="rId52"/>
    <p:sldId id="424" r:id="rId53"/>
    <p:sldId id="384" r:id="rId54"/>
    <p:sldId id="385" r:id="rId55"/>
    <p:sldId id="428" r:id="rId56"/>
    <p:sldId id="429" r:id="rId57"/>
    <p:sldId id="436" r:id="rId58"/>
    <p:sldId id="437" r:id="rId59"/>
    <p:sldId id="438" r:id="rId60"/>
    <p:sldId id="439" r:id="rId61"/>
    <p:sldId id="440" r:id="rId62"/>
    <p:sldId id="441" r:id="rId63"/>
    <p:sldId id="430" r:id="rId64"/>
    <p:sldId id="386" r:id="rId65"/>
    <p:sldId id="403" r:id="rId66"/>
    <p:sldId id="388" r:id="rId67"/>
    <p:sldId id="431" r:id="rId68"/>
    <p:sldId id="442" r:id="rId69"/>
    <p:sldId id="444" r:id="rId70"/>
    <p:sldId id="434" r:id="rId71"/>
    <p:sldId id="271" r:id="rId72"/>
  </p:sldIdLst>
  <p:sldSz cx="9144000" cy="6858000" type="screen4x3"/>
  <p:notesSz cx="9144000" cy="6858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58A7"/>
    <a:srgbClr val="2E59B0"/>
    <a:srgbClr val="40B1FE"/>
    <a:srgbClr val="0059C4"/>
    <a:srgbClr val="629AD8"/>
    <a:srgbClr val="777777"/>
    <a:srgbClr val="161D32"/>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0" autoAdjust="0"/>
    <p:restoredTop sz="58817" autoAdjust="0"/>
  </p:normalViewPr>
  <p:slideViewPr>
    <p:cSldViewPr>
      <p:cViewPr>
        <p:scale>
          <a:sx n="60" d="100"/>
          <a:sy n="60" d="100"/>
        </p:scale>
        <p:origin x="-3120" y="-366"/>
      </p:cViewPr>
      <p:guideLst>
        <p:guide orient="horz" pos="144"/>
        <p:guide orient="horz" pos="895"/>
        <p:guide orient="horz" pos="1484"/>
        <p:guide orient="horz" pos="1200"/>
        <p:guide orient="horz" pos="2736"/>
        <p:guide orient="horz" pos="4176"/>
        <p:guide pos="2880"/>
        <p:guide pos="240"/>
        <p:guide pos="460"/>
        <p:guide pos="5520"/>
        <p:guide pos="864"/>
        <p:guide pos="5299"/>
      </p:guideLst>
    </p:cSldViewPr>
  </p:slideViewPr>
  <p:outlineViewPr>
    <p:cViewPr>
      <p:scale>
        <a:sx n="33" d="100"/>
        <a:sy n="33" d="100"/>
      </p:scale>
      <p:origin x="54"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71" d="100"/>
          <a:sy n="71" d="100"/>
        </p:scale>
        <p:origin x="-948" y="-102"/>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26E4B5-2650-4398-8CAC-E4537D089D5F}" type="doc">
      <dgm:prSet loTypeId="urn:microsoft.com/office/officeart/2005/8/layout/vList5" loCatId="list" qsTypeId="urn:microsoft.com/office/officeart/2005/8/quickstyle/simple4" qsCatId="simple" csTypeId="urn:microsoft.com/office/officeart/2005/8/colors/accent1_2" csCatId="accent1" phldr="1"/>
      <dgm:spPr/>
      <dgm:t>
        <a:bodyPr/>
        <a:lstStyle/>
        <a:p>
          <a:endParaRPr lang="en-US"/>
        </a:p>
      </dgm:t>
    </dgm:pt>
    <dgm:pt modelId="{6DAFE4FD-2757-4F0F-B555-0A6E81551C25}">
      <dgm:prSet phldrT="[Text]"/>
      <dgm:spPr/>
      <dgm:t>
        <a:bodyPr/>
        <a:lstStyle/>
        <a:p>
          <a:r>
            <a:rPr lang="en-US" dirty="0" smtClean="0"/>
            <a:t>DHCP</a:t>
          </a:r>
          <a:endParaRPr lang="en-US" dirty="0"/>
        </a:p>
      </dgm:t>
    </dgm:pt>
    <dgm:pt modelId="{DD39845D-1F5A-40F4-ACF6-C40CF4CC77B1}" type="parTrans" cxnId="{02618CF1-B509-4EEE-9060-20C8CEA6C3B8}">
      <dgm:prSet/>
      <dgm:spPr/>
      <dgm:t>
        <a:bodyPr/>
        <a:lstStyle/>
        <a:p>
          <a:endParaRPr lang="en-US"/>
        </a:p>
      </dgm:t>
    </dgm:pt>
    <dgm:pt modelId="{576053FA-A9A6-46B4-A5BC-638791A2CAE6}" type="sibTrans" cxnId="{02618CF1-B509-4EEE-9060-20C8CEA6C3B8}">
      <dgm:prSet/>
      <dgm:spPr/>
      <dgm:t>
        <a:bodyPr/>
        <a:lstStyle/>
        <a:p>
          <a:endParaRPr lang="en-US"/>
        </a:p>
      </dgm:t>
    </dgm:pt>
    <dgm:pt modelId="{41128125-EFC1-4D3D-AB7F-D98580964ABE}">
      <dgm:prSet/>
      <dgm:spPr/>
      <dgm:t>
        <a:bodyPr/>
        <a:lstStyle/>
        <a:p>
          <a:r>
            <a:rPr lang="en-US" dirty="0" smtClean="0"/>
            <a:t>Static IP</a:t>
          </a:r>
        </a:p>
      </dgm:t>
    </dgm:pt>
    <dgm:pt modelId="{52D9ADAB-C24C-44D6-B40B-89567525ED02}" type="parTrans" cxnId="{43BB2E33-8BD2-429F-B91F-ED346367A1A9}">
      <dgm:prSet/>
      <dgm:spPr/>
      <dgm:t>
        <a:bodyPr/>
        <a:lstStyle/>
        <a:p>
          <a:endParaRPr lang="en-US"/>
        </a:p>
      </dgm:t>
    </dgm:pt>
    <dgm:pt modelId="{01303174-6050-4CD5-8B19-822575350629}" type="sibTrans" cxnId="{43BB2E33-8BD2-429F-B91F-ED346367A1A9}">
      <dgm:prSet/>
      <dgm:spPr/>
      <dgm:t>
        <a:bodyPr/>
        <a:lstStyle/>
        <a:p>
          <a:endParaRPr lang="en-US"/>
        </a:p>
      </dgm:t>
    </dgm:pt>
    <dgm:pt modelId="{1A2086C9-F2FA-42A1-B568-DDD026473A8E}">
      <dgm:prSet/>
      <dgm:spPr/>
      <dgm:t>
        <a:bodyPr/>
        <a:lstStyle/>
        <a:p>
          <a:r>
            <a:rPr lang="en-US" dirty="0" smtClean="0"/>
            <a:t>Can be scripted</a:t>
          </a:r>
        </a:p>
      </dgm:t>
    </dgm:pt>
    <dgm:pt modelId="{A7B793F2-6838-45D1-ADA7-D21E68FE7D06}" type="parTrans" cxnId="{19368C2F-ACB8-4260-BADA-6DABB75855D7}">
      <dgm:prSet/>
      <dgm:spPr/>
      <dgm:t>
        <a:bodyPr/>
        <a:lstStyle/>
        <a:p>
          <a:endParaRPr lang="en-US"/>
        </a:p>
      </dgm:t>
    </dgm:pt>
    <dgm:pt modelId="{D7A0F57D-E4F6-472A-9FB8-273C5B1FE718}" type="sibTrans" cxnId="{19368C2F-ACB8-4260-BADA-6DABB75855D7}">
      <dgm:prSet/>
      <dgm:spPr/>
      <dgm:t>
        <a:bodyPr/>
        <a:lstStyle/>
        <a:p>
          <a:endParaRPr lang="en-US"/>
        </a:p>
      </dgm:t>
    </dgm:pt>
    <dgm:pt modelId="{E56CA465-4EC4-41A5-8316-D7ABDC4AC942}">
      <dgm:prSet phldrT="[Text]"/>
      <dgm:spPr/>
      <dgm:t>
        <a:bodyPr/>
        <a:lstStyle/>
        <a:p>
          <a:r>
            <a:rPr lang="en-US" dirty="0" smtClean="0"/>
            <a:t>IP updated automatically</a:t>
          </a:r>
          <a:endParaRPr lang="en-US" dirty="0"/>
        </a:p>
      </dgm:t>
    </dgm:pt>
    <dgm:pt modelId="{48B1721D-2F10-4E38-9F76-6825D5E90881}" type="parTrans" cxnId="{D572F528-6309-4536-A243-74D966E07628}">
      <dgm:prSet/>
      <dgm:spPr/>
      <dgm:t>
        <a:bodyPr/>
        <a:lstStyle/>
        <a:p>
          <a:endParaRPr lang="en-US"/>
        </a:p>
      </dgm:t>
    </dgm:pt>
    <dgm:pt modelId="{1CE3059E-FCCC-4738-8653-85E958FD10B8}" type="sibTrans" cxnId="{D572F528-6309-4536-A243-74D966E07628}">
      <dgm:prSet/>
      <dgm:spPr/>
      <dgm:t>
        <a:bodyPr/>
        <a:lstStyle/>
        <a:p>
          <a:endParaRPr lang="en-US"/>
        </a:p>
      </dgm:t>
    </dgm:pt>
    <dgm:pt modelId="{4916E55C-F567-498B-8D18-C8A26EDEE73E}">
      <dgm:prSet/>
      <dgm:spPr/>
      <dgm:t>
        <a:bodyPr/>
        <a:lstStyle/>
        <a:p>
          <a:r>
            <a:rPr lang="en-US" dirty="0" smtClean="0"/>
            <a:t>Administrator needs to configure new IP</a:t>
          </a:r>
        </a:p>
      </dgm:t>
    </dgm:pt>
    <dgm:pt modelId="{70F11E97-51AF-4469-B183-58ED103F7F11}" type="parTrans" cxnId="{47090280-1192-4467-B4B1-09DE149C5E08}">
      <dgm:prSet/>
      <dgm:spPr/>
      <dgm:t>
        <a:bodyPr/>
        <a:lstStyle/>
        <a:p>
          <a:endParaRPr lang="en-US"/>
        </a:p>
      </dgm:t>
    </dgm:pt>
    <dgm:pt modelId="{B91E73DE-B797-48ED-9D8D-9B5DE2CEAD77}" type="sibTrans" cxnId="{47090280-1192-4467-B4B1-09DE149C5E08}">
      <dgm:prSet/>
      <dgm:spPr/>
      <dgm:t>
        <a:bodyPr/>
        <a:lstStyle/>
        <a:p>
          <a:endParaRPr lang="en-US"/>
        </a:p>
      </dgm:t>
    </dgm:pt>
    <dgm:pt modelId="{FA7CD80E-B885-411D-BD2A-63E2BD825CDC}" type="pres">
      <dgm:prSet presAssocID="{4626E4B5-2650-4398-8CAC-E4537D089D5F}" presName="Name0" presStyleCnt="0">
        <dgm:presLayoutVars>
          <dgm:dir/>
          <dgm:animLvl val="lvl"/>
          <dgm:resizeHandles val="exact"/>
        </dgm:presLayoutVars>
      </dgm:prSet>
      <dgm:spPr/>
      <dgm:t>
        <a:bodyPr/>
        <a:lstStyle/>
        <a:p>
          <a:endParaRPr lang="en-US"/>
        </a:p>
      </dgm:t>
    </dgm:pt>
    <dgm:pt modelId="{BBDEEB85-04D2-4403-B454-056E2BAB9C79}" type="pres">
      <dgm:prSet presAssocID="{6DAFE4FD-2757-4F0F-B555-0A6E81551C25}" presName="linNode" presStyleCnt="0"/>
      <dgm:spPr/>
    </dgm:pt>
    <dgm:pt modelId="{54936FCD-0C53-4251-98C2-9FEDF6BD489F}" type="pres">
      <dgm:prSet presAssocID="{6DAFE4FD-2757-4F0F-B555-0A6E81551C25}" presName="parentText" presStyleLbl="node1" presStyleIdx="0" presStyleCnt="2">
        <dgm:presLayoutVars>
          <dgm:chMax val="1"/>
          <dgm:bulletEnabled val="1"/>
        </dgm:presLayoutVars>
      </dgm:prSet>
      <dgm:spPr/>
      <dgm:t>
        <a:bodyPr/>
        <a:lstStyle/>
        <a:p>
          <a:endParaRPr lang="en-US"/>
        </a:p>
      </dgm:t>
    </dgm:pt>
    <dgm:pt modelId="{C3C35E2E-C0D4-4D2F-B24F-BCC03D36F6C8}" type="pres">
      <dgm:prSet presAssocID="{6DAFE4FD-2757-4F0F-B555-0A6E81551C25}" presName="descendantText" presStyleLbl="alignAccFollowNode1" presStyleIdx="0" presStyleCnt="2">
        <dgm:presLayoutVars>
          <dgm:bulletEnabled val="1"/>
        </dgm:presLayoutVars>
      </dgm:prSet>
      <dgm:spPr/>
      <dgm:t>
        <a:bodyPr/>
        <a:lstStyle/>
        <a:p>
          <a:endParaRPr lang="en-US"/>
        </a:p>
      </dgm:t>
    </dgm:pt>
    <dgm:pt modelId="{A0C3CA2D-B3E1-41A1-A6F4-01F59B0A975F}" type="pres">
      <dgm:prSet presAssocID="{576053FA-A9A6-46B4-A5BC-638791A2CAE6}" presName="sp" presStyleCnt="0"/>
      <dgm:spPr/>
    </dgm:pt>
    <dgm:pt modelId="{73C50037-1FE6-492F-B0F2-6CAF05167C84}" type="pres">
      <dgm:prSet presAssocID="{41128125-EFC1-4D3D-AB7F-D98580964ABE}" presName="linNode" presStyleCnt="0"/>
      <dgm:spPr/>
    </dgm:pt>
    <dgm:pt modelId="{152D922C-2C29-4340-A94C-7E65B91B2831}" type="pres">
      <dgm:prSet presAssocID="{41128125-EFC1-4D3D-AB7F-D98580964ABE}" presName="parentText" presStyleLbl="node1" presStyleIdx="1" presStyleCnt="2">
        <dgm:presLayoutVars>
          <dgm:chMax val="1"/>
          <dgm:bulletEnabled val="1"/>
        </dgm:presLayoutVars>
      </dgm:prSet>
      <dgm:spPr/>
      <dgm:t>
        <a:bodyPr/>
        <a:lstStyle/>
        <a:p>
          <a:endParaRPr lang="en-US"/>
        </a:p>
      </dgm:t>
    </dgm:pt>
    <dgm:pt modelId="{CAF5F6DC-DDF9-4C98-97BB-65E60EAE140B}" type="pres">
      <dgm:prSet presAssocID="{41128125-EFC1-4D3D-AB7F-D98580964ABE}" presName="descendantText" presStyleLbl="alignAccFollowNode1" presStyleIdx="1" presStyleCnt="2">
        <dgm:presLayoutVars>
          <dgm:bulletEnabled val="1"/>
        </dgm:presLayoutVars>
      </dgm:prSet>
      <dgm:spPr/>
      <dgm:t>
        <a:bodyPr/>
        <a:lstStyle/>
        <a:p>
          <a:endParaRPr lang="en-US"/>
        </a:p>
      </dgm:t>
    </dgm:pt>
  </dgm:ptLst>
  <dgm:cxnLst>
    <dgm:cxn modelId="{8D45A5FD-87E1-431E-A8CB-002261127FAC}" type="presOf" srcId="{E56CA465-4EC4-41A5-8316-D7ABDC4AC942}" destId="{C3C35E2E-C0D4-4D2F-B24F-BCC03D36F6C8}" srcOrd="0" destOrd="0" presId="urn:microsoft.com/office/officeart/2005/8/layout/vList5"/>
    <dgm:cxn modelId="{C47EF3D3-E2DE-43D3-A09E-D8DE0F982FBD}" type="presOf" srcId="{4916E55C-F567-498B-8D18-C8A26EDEE73E}" destId="{CAF5F6DC-DDF9-4C98-97BB-65E60EAE140B}" srcOrd="0" destOrd="0" presId="urn:microsoft.com/office/officeart/2005/8/layout/vList5"/>
    <dgm:cxn modelId="{02618CF1-B509-4EEE-9060-20C8CEA6C3B8}" srcId="{4626E4B5-2650-4398-8CAC-E4537D089D5F}" destId="{6DAFE4FD-2757-4F0F-B555-0A6E81551C25}" srcOrd="0" destOrd="0" parTransId="{DD39845D-1F5A-40F4-ACF6-C40CF4CC77B1}" sibTransId="{576053FA-A9A6-46B4-A5BC-638791A2CAE6}"/>
    <dgm:cxn modelId="{43BB2E33-8BD2-429F-B91F-ED346367A1A9}" srcId="{4626E4B5-2650-4398-8CAC-E4537D089D5F}" destId="{41128125-EFC1-4D3D-AB7F-D98580964ABE}" srcOrd="1" destOrd="0" parTransId="{52D9ADAB-C24C-44D6-B40B-89567525ED02}" sibTransId="{01303174-6050-4CD5-8B19-822575350629}"/>
    <dgm:cxn modelId="{19368C2F-ACB8-4260-BADA-6DABB75855D7}" srcId="{41128125-EFC1-4D3D-AB7F-D98580964ABE}" destId="{1A2086C9-F2FA-42A1-B568-DDD026473A8E}" srcOrd="1" destOrd="0" parTransId="{A7B793F2-6838-45D1-ADA7-D21E68FE7D06}" sibTransId="{D7A0F57D-E4F6-472A-9FB8-273C5B1FE718}"/>
    <dgm:cxn modelId="{D572F528-6309-4536-A243-74D966E07628}" srcId="{6DAFE4FD-2757-4F0F-B555-0A6E81551C25}" destId="{E56CA465-4EC4-41A5-8316-D7ABDC4AC942}" srcOrd="0" destOrd="0" parTransId="{48B1721D-2F10-4E38-9F76-6825D5E90881}" sibTransId="{1CE3059E-FCCC-4738-8653-85E958FD10B8}"/>
    <dgm:cxn modelId="{4AA7A3E0-5AC8-49D6-837D-E2B3E9BF6286}" type="presOf" srcId="{4626E4B5-2650-4398-8CAC-E4537D089D5F}" destId="{FA7CD80E-B885-411D-BD2A-63E2BD825CDC}" srcOrd="0" destOrd="0" presId="urn:microsoft.com/office/officeart/2005/8/layout/vList5"/>
    <dgm:cxn modelId="{47090280-1192-4467-B4B1-09DE149C5E08}" srcId="{41128125-EFC1-4D3D-AB7F-D98580964ABE}" destId="{4916E55C-F567-498B-8D18-C8A26EDEE73E}" srcOrd="0" destOrd="0" parTransId="{70F11E97-51AF-4469-B183-58ED103F7F11}" sibTransId="{B91E73DE-B797-48ED-9D8D-9B5DE2CEAD77}"/>
    <dgm:cxn modelId="{17EA0E86-E4F7-4024-B9F5-2B9787C2477F}" type="presOf" srcId="{1A2086C9-F2FA-42A1-B568-DDD026473A8E}" destId="{CAF5F6DC-DDF9-4C98-97BB-65E60EAE140B}" srcOrd="0" destOrd="1" presId="urn:microsoft.com/office/officeart/2005/8/layout/vList5"/>
    <dgm:cxn modelId="{530EDB9C-F582-4A31-AC49-50D22E04FFC3}" type="presOf" srcId="{6DAFE4FD-2757-4F0F-B555-0A6E81551C25}" destId="{54936FCD-0C53-4251-98C2-9FEDF6BD489F}" srcOrd="0" destOrd="0" presId="urn:microsoft.com/office/officeart/2005/8/layout/vList5"/>
    <dgm:cxn modelId="{11580EC4-A98F-417D-81EB-6C3E9318A536}" type="presOf" srcId="{41128125-EFC1-4D3D-AB7F-D98580964ABE}" destId="{152D922C-2C29-4340-A94C-7E65B91B2831}" srcOrd="0" destOrd="0" presId="urn:microsoft.com/office/officeart/2005/8/layout/vList5"/>
    <dgm:cxn modelId="{4E1A6252-28F0-469F-977E-C97C4E57BF5D}" type="presParOf" srcId="{FA7CD80E-B885-411D-BD2A-63E2BD825CDC}" destId="{BBDEEB85-04D2-4403-B454-056E2BAB9C79}" srcOrd="0" destOrd="0" presId="urn:microsoft.com/office/officeart/2005/8/layout/vList5"/>
    <dgm:cxn modelId="{255D128C-C639-4E94-859A-6C716DE0E1CD}" type="presParOf" srcId="{BBDEEB85-04D2-4403-B454-056E2BAB9C79}" destId="{54936FCD-0C53-4251-98C2-9FEDF6BD489F}" srcOrd="0" destOrd="0" presId="urn:microsoft.com/office/officeart/2005/8/layout/vList5"/>
    <dgm:cxn modelId="{5C11A1DF-7E4F-4CE9-A082-2DBFB59C1A14}" type="presParOf" srcId="{BBDEEB85-04D2-4403-B454-056E2BAB9C79}" destId="{C3C35E2E-C0D4-4D2F-B24F-BCC03D36F6C8}" srcOrd="1" destOrd="0" presId="urn:microsoft.com/office/officeart/2005/8/layout/vList5"/>
    <dgm:cxn modelId="{7628E8D6-F448-4D3D-940E-D2F26E8CC50F}" type="presParOf" srcId="{FA7CD80E-B885-411D-BD2A-63E2BD825CDC}" destId="{A0C3CA2D-B3E1-41A1-A6F4-01F59B0A975F}" srcOrd="1" destOrd="0" presId="urn:microsoft.com/office/officeart/2005/8/layout/vList5"/>
    <dgm:cxn modelId="{C94B2EE6-BEED-44C0-B09C-FADE387A20A3}" type="presParOf" srcId="{FA7CD80E-B885-411D-BD2A-63E2BD825CDC}" destId="{73C50037-1FE6-492F-B0F2-6CAF05167C84}" srcOrd="2" destOrd="0" presId="urn:microsoft.com/office/officeart/2005/8/layout/vList5"/>
    <dgm:cxn modelId="{0469554F-4B64-4522-BECE-80825F0B7ECB}" type="presParOf" srcId="{73C50037-1FE6-492F-B0F2-6CAF05167C84}" destId="{152D922C-2C29-4340-A94C-7E65B91B2831}" srcOrd="0" destOrd="0" presId="urn:microsoft.com/office/officeart/2005/8/layout/vList5"/>
    <dgm:cxn modelId="{469878B2-37B3-4A37-BB18-75D1F26383C1}" type="presParOf" srcId="{73C50037-1FE6-492F-B0F2-6CAF05167C84}" destId="{CAF5F6DC-DDF9-4C98-97BB-65E60EAE140B}"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C35E2E-C0D4-4D2F-B24F-BCC03D36F6C8}">
      <dsp:nvSpPr>
        <dsp:cNvPr id="0" name=""/>
        <dsp:cNvSpPr/>
      </dsp:nvSpPr>
      <dsp:spPr>
        <a:xfrm rot="5400000">
          <a:off x="4519873" y="-1859912"/>
          <a:ext cx="685301" cy="4576493"/>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t>IP updated automatically</a:t>
          </a:r>
          <a:endParaRPr lang="en-US" sz="1600" kern="1200" dirty="0"/>
        </a:p>
      </dsp:txBody>
      <dsp:txXfrm rot="-5400000">
        <a:off x="2574277" y="119138"/>
        <a:ext cx="4543039" cy="618393"/>
      </dsp:txXfrm>
    </dsp:sp>
    <dsp:sp modelId="{54936FCD-0C53-4251-98C2-9FEDF6BD489F}">
      <dsp:nvSpPr>
        <dsp:cNvPr id="0" name=""/>
        <dsp:cNvSpPr/>
      </dsp:nvSpPr>
      <dsp:spPr>
        <a:xfrm>
          <a:off x="0" y="21"/>
          <a:ext cx="2574277" cy="856626"/>
        </a:xfrm>
        <a:prstGeom prst="roundRect">
          <a:avLst/>
        </a:prstGeom>
        <a:gradFill rotWithShape="0">
          <a:gsLst>
            <a:gs pos="0">
              <a:schemeClr val="accent1">
                <a:hueOff val="0"/>
                <a:satOff val="0"/>
                <a:lumOff val="0"/>
                <a:alphaOff val="0"/>
                <a:shade val="45000"/>
                <a:satMod val="155000"/>
              </a:schemeClr>
            </a:gs>
            <a:gs pos="60000">
              <a:schemeClr val="accent1">
                <a:hueOff val="0"/>
                <a:satOff val="0"/>
                <a:lumOff val="0"/>
                <a:alphaOff val="0"/>
                <a:shade val="95000"/>
                <a:satMod val="150000"/>
              </a:schemeClr>
            </a:gs>
            <a:gs pos="100000">
              <a:schemeClr val="accent1">
                <a:hueOff val="0"/>
                <a:satOff val="0"/>
                <a:lumOff val="0"/>
                <a:alphaOff val="0"/>
                <a:tint val="87000"/>
                <a:satMod val="250000"/>
              </a:schemeClr>
            </a:gs>
          </a:gsLst>
          <a:lin ang="16200000" scaled="0"/>
        </a:gradFill>
        <a:ln>
          <a:noFill/>
        </a:ln>
        <a:effectLst>
          <a:outerShdw blurRad="65500" dist="38100" dir="5400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76200" rIns="152400" bIns="76200" numCol="1" spcCol="1270" anchor="ctr" anchorCtr="0">
          <a:noAutofit/>
        </a:bodyPr>
        <a:lstStyle/>
        <a:p>
          <a:pPr lvl="0" algn="ctr" defTabSz="1778000">
            <a:lnSpc>
              <a:spcPct val="90000"/>
            </a:lnSpc>
            <a:spcBef>
              <a:spcPct val="0"/>
            </a:spcBef>
            <a:spcAft>
              <a:spcPct val="35000"/>
            </a:spcAft>
          </a:pPr>
          <a:r>
            <a:rPr lang="en-US" sz="4000" kern="1200" dirty="0" smtClean="0"/>
            <a:t>DHCP</a:t>
          </a:r>
          <a:endParaRPr lang="en-US" sz="4000" kern="1200" dirty="0"/>
        </a:p>
      </dsp:txBody>
      <dsp:txXfrm>
        <a:off x="41817" y="41838"/>
        <a:ext cx="2490643" cy="772992"/>
      </dsp:txXfrm>
    </dsp:sp>
    <dsp:sp modelId="{CAF5F6DC-DDF9-4C98-97BB-65E60EAE140B}">
      <dsp:nvSpPr>
        <dsp:cNvPr id="0" name=""/>
        <dsp:cNvSpPr/>
      </dsp:nvSpPr>
      <dsp:spPr>
        <a:xfrm rot="5400000">
          <a:off x="4519873" y="-960454"/>
          <a:ext cx="685301" cy="4576493"/>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t>Administrator needs to configure new IP</a:t>
          </a:r>
        </a:p>
        <a:p>
          <a:pPr marL="171450" lvl="1" indent="-171450" algn="l" defTabSz="711200">
            <a:lnSpc>
              <a:spcPct val="90000"/>
            </a:lnSpc>
            <a:spcBef>
              <a:spcPct val="0"/>
            </a:spcBef>
            <a:spcAft>
              <a:spcPct val="15000"/>
            </a:spcAft>
            <a:buChar char="••"/>
          </a:pPr>
          <a:r>
            <a:rPr lang="en-US" sz="1600" kern="1200" dirty="0" smtClean="0"/>
            <a:t>Can be scripted</a:t>
          </a:r>
        </a:p>
      </dsp:txBody>
      <dsp:txXfrm rot="-5400000">
        <a:off x="2574277" y="1018596"/>
        <a:ext cx="4543039" cy="618393"/>
      </dsp:txXfrm>
    </dsp:sp>
    <dsp:sp modelId="{152D922C-2C29-4340-A94C-7E65B91B2831}">
      <dsp:nvSpPr>
        <dsp:cNvPr id="0" name=""/>
        <dsp:cNvSpPr/>
      </dsp:nvSpPr>
      <dsp:spPr>
        <a:xfrm>
          <a:off x="0" y="899479"/>
          <a:ext cx="2574277" cy="856626"/>
        </a:xfrm>
        <a:prstGeom prst="roundRect">
          <a:avLst/>
        </a:prstGeom>
        <a:gradFill rotWithShape="0">
          <a:gsLst>
            <a:gs pos="0">
              <a:schemeClr val="accent1">
                <a:hueOff val="0"/>
                <a:satOff val="0"/>
                <a:lumOff val="0"/>
                <a:alphaOff val="0"/>
                <a:shade val="45000"/>
                <a:satMod val="155000"/>
              </a:schemeClr>
            </a:gs>
            <a:gs pos="60000">
              <a:schemeClr val="accent1">
                <a:hueOff val="0"/>
                <a:satOff val="0"/>
                <a:lumOff val="0"/>
                <a:alphaOff val="0"/>
                <a:shade val="95000"/>
                <a:satMod val="150000"/>
              </a:schemeClr>
            </a:gs>
            <a:gs pos="100000">
              <a:schemeClr val="accent1">
                <a:hueOff val="0"/>
                <a:satOff val="0"/>
                <a:lumOff val="0"/>
                <a:alphaOff val="0"/>
                <a:tint val="87000"/>
                <a:satMod val="250000"/>
              </a:schemeClr>
            </a:gs>
          </a:gsLst>
          <a:lin ang="16200000" scaled="0"/>
        </a:gradFill>
        <a:ln>
          <a:noFill/>
        </a:ln>
        <a:effectLst>
          <a:outerShdw blurRad="65500" dist="38100" dir="5400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0" tIns="76200" rIns="152400" bIns="76200" numCol="1" spcCol="1270" anchor="ctr" anchorCtr="0">
          <a:noAutofit/>
        </a:bodyPr>
        <a:lstStyle/>
        <a:p>
          <a:pPr lvl="0" algn="ctr" defTabSz="1778000">
            <a:lnSpc>
              <a:spcPct val="90000"/>
            </a:lnSpc>
            <a:spcBef>
              <a:spcPct val="0"/>
            </a:spcBef>
            <a:spcAft>
              <a:spcPct val="35000"/>
            </a:spcAft>
          </a:pPr>
          <a:r>
            <a:rPr lang="en-US" sz="4000" kern="1200" dirty="0" smtClean="0"/>
            <a:t>Static IP</a:t>
          </a:r>
        </a:p>
      </dsp:txBody>
      <dsp:txXfrm>
        <a:off x="41817" y="941296"/>
        <a:ext cx="2490643" cy="77299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11/7/2011</a:t>
            </a:fld>
            <a:endParaRPr lang="en-US" dirty="0">
              <a:latin typeface="Segoe" pitchFamily="34" charset="0"/>
            </a:endParaRPr>
          </a:p>
        </p:txBody>
      </p:sp>
      <p:sp>
        <p:nvSpPr>
          <p:cNvPr id="5" name="Slide Number Placeholder 4"/>
          <p:cNvSpPr>
            <a:spLocks noGrp="1"/>
          </p:cNvSpPr>
          <p:nvPr>
            <p:ph type="sldNum" sz="quarter" idx="3"/>
          </p:nvPr>
        </p:nvSpPr>
        <p:spPr>
          <a:xfrm>
            <a:off x="8331199" y="6513910"/>
            <a:ext cx="810684" cy="3429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352279018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8"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11/7/2011</a:t>
            </a:fld>
            <a:endParaRPr lang="en-US" dirty="0">
              <a:latin typeface="Segoe" pitchFamily="34" charset="0"/>
            </a:endParaRPr>
          </a:p>
        </p:txBody>
      </p:sp>
      <p:sp>
        <p:nvSpPr>
          <p:cNvPr id="11" name="Slide Number Placeholder 4"/>
          <p:cNvSpPr>
            <a:spLocks noGrp="1"/>
          </p:cNvSpPr>
          <p:nvPr>
            <p:ph type="sldNum" sz="quarter" idx="5"/>
          </p:nvPr>
        </p:nvSpPr>
        <p:spPr>
          <a:xfrm>
            <a:off x="8331199" y="6513910"/>
            <a:ext cx="810684" cy="3429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616702523"/>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lIns="91423" tIns="45712" rIns="91423" bIns="45712">
            <a:normAutofit/>
          </a:bodyPr>
          <a:lstStyle/>
          <a:p>
            <a:r>
              <a:rPr lang="en-US" dirty="0" smtClean="0"/>
              <a:t>Please</a:t>
            </a:r>
            <a:r>
              <a:rPr lang="en-US" baseline="0" dirty="0" smtClean="0"/>
              <a:t> follow these guidelines when building the </a:t>
            </a:r>
            <a:r>
              <a:rPr lang="en-US" baseline="0" dirty="0" smtClean="0"/>
              <a:t>PowerPoint </a:t>
            </a:r>
            <a:r>
              <a:rPr lang="en-US" baseline="0" dirty="0" smtClean="0"/>
              <a:t>deck:</a:t>
            </a:r>
          </a:p>
          <a:p>
            <a:pPr marL="228600" indent="-228600">
              <a:buAutoNum type="arabicPeriod"/>
            </a:pPr>
            <a:r>
              <a:rPr lang="en-US" baseline="0" dirty="0" smtClean="0"/>
              <a:t>Keep one PPT deck for each Module</a:t>
            </a:r>
          </a:p>
          <a:p>
            <a:pPr marL="228600" indent="-228600">
              <a:buAutoNum type="arabicPeriod"/>
            </a:pPr>
            <a:r>
              <a:rPr lang="en-US" baseline="0" dirty="0" smtClean="0"/>
              <a:t>Each Module should contain</a:t>
            </a:r>
          </a:p>
          <a:p>
            <a:pPr marL="441581" lvl="1" indent="-228600">
              <a:buAutoNum type="arabicPeriod"/>
            </a:pPr>
            <a:r>
              <a:rPr lang="en-US" baseline="0" dirty="0" smtClean="0"/>
              <a:t>Objectives</a:t>
            </a:r>
          </a:p>
          <a:p>
            <a:pPr marL="441581" lvl="1" indent="-228600">
              <a:buAutoNum type="arabicPeriod"/>
            </a:pPr>
            <a:r>
              <a:rPr lang="en-US" baseline="0" dirty="0" smtClean="0"/>
              <a:t>Content</a:t>
            </a:r>
          </a:p>
          <a:p>
            <a:pPr marL="441581" lvl="1" indent="-228600">
              <a:buAutoNum type="arabicPeriod"/>
            </a:pPr>
            <a:r>
              <a:rPr lang="en-US" baseline="0" dirty="0" smtClean="0"/>
              <a:t>Summary</a:t>
            </a:r>
          </a:p>
          <a:p>
            <a:pPr marL="228600" indent="-228600">
              <a:buAutoNum type="arabicPeriod"/>
            </a:pPr>
            <a:r>
              <a:rPr lang="en-US" baseline="0" dirty="0" smtClean="0"/>
              <a:t>Typically you should allocate 20-25 slides per hour of instruction</a:t>
            </a:r>
          </a:p>
          <a:p>
            <a:pPr marL="228600" indent="-228600">
              <a:buAutoNum type="arabicPeriod"/>
            </a:pPr>
            <a:r>
              <a:rPr lang="en-US" baseline="0" dirty="0" smtClean="0"/>
              <a:t>Slides should not substitute for a student manual – keep words to a minimum, and use bullets and graphics as much as possible</a:t>
            </a:r>
          </a:p>
          <a:p>
            <a:pPr marL="228600" indent="-228600">
              <a:buAutoNum type="arabicPeriod"/>
            </a:pPr>
            <a:r>
              <a:rPr lang="en-US" baseline="0" dirty="0" smtClean="0"/>
              <a:t>Speaker notes are important</a:t>
            </a:r>
          </a:p>
          <a:p>
            <a:pPr marL="228600" indent="-228600">
              <a:buNone/>
            </a:pPr>
            <a:endParaRPr lang="en-US" dirty="0" smtClean="0"/>
          </a:p>
          <a:p>
            <a:endParaRPr lang="en-US" dirty="0"/>
          </a:p>
        </p:txBody>
      </p:sp>
      <p:sp>
        <p:nvSpPr>
          <p:cNvPr id="4" name="Header Placeholder 3"/>
          <p:cNvSpPr>
            <a:spLocks noGrp="1"/>
          </p:cNvSpPr>
          <p:nvPr>
            <p:ph type="hdr" sz="quarter" idx="10"/>
          </p:nvPr>
        </p:nvSpPr>
        <p:spPr>
          <a:xfrm>
            <a:off x="0" y="1"/>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1"/>
            <a:ext cx="3962400" cy="342900"/>
          </a:xfrm>
          <a:prstGeom prst="rect">
            <a:avLst/>
          </a:prstGeom>
        </p:spPr>
        <p:txBody>
          <a:bodyPr/>
          <a:lstStyle/>
          <a:p>
            <a:fld id="{81331B57-0BE5-4F82-AA58-76F53EFF3ADA}" type="datetime8">
              <a:rPr lang="en-US" smtClean="0"/>
              <a:pPr/>
              <a:t>11/7/2011 10:38 AM</a:t>
            </a:fld>
            <a:endParaRPr lang="en-US" dirty="0"/>
          </a:p>
        </p:txBody>
      </p:sp>
      <p:sp>
        <p:nvSpPr>
          <p:cNvPr id="7" name="Slide Number Placeholder 6"/>
          <p:cNvSpPr>
            <a:spLocks noGrp="1"/>
          </p:cNvSpPr>
          <p:nvPr>
            <p:ph type="sldNum" sz="quarter" idx="13"/>
          </p:nvPr>
        </p:nvSpPr>
        <p:spPr>
          <a:xfrm>
            <a:off x="8229599" y="6513911"/>
            <a:ext cx="912284" cy="342900"/>
          </a:xfrm>
          <a:prstGeom prst="rect">
            <a:avLst/>
          </a:prstGeo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In a multi-node Hyper-V failover cluster, all cluster nodes are connected to a shared storage system such as an iSCSI or Fibre Channel storage area network (SAN). If one or more cluster nodes fail, virtual machines are migrated to the remaining active nodes. Careful capacity planning is required for multi-node failover clusters. The key capacity planning rule for multi-node failover clusters is to ensure that the passive node is sized so that it can take on the entire load of the most heavily utilized active node. If resiliency against the failure of two active nodes is desired, the passive node must be able to take on the entire load of the two most heavily utilized active nodes.</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A multi-node Hyper-V failover cluster architecture provides high availability for the consolidation of workloads. This configuration provides a server consolidation platform for data center and other design scenarios that require high consolidation ratios, high performance, and high-availability services.</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For multi-node failover cluster deployments, the System Center management suite is recommended to provide end-to-end management and support queued migrations. Using the System Center suite, it is possible to take advantage of the integration benefits of System Center Virtual Machine Manager 2008 R2 and Microsoft System Center Operations Manager 2007 R2. In this way, you can ensure that you can utilize features such as Performance and Resource Optimization (PRO) tips to automate virtual machine migration, maintain high-performance service levels, and manage live migration events.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latin typeface="Segoe" pitchFamily="34" charset="0"/>
                <a:ea typeface="+mn-ea"/>
                <a:cs typeface="+mn-cs"/>
              </a:rPr>
              <a:t/>
            </a:r>
            <a:br>
              <a:rPr lang="en-US" sz="900" kern="1200" dirty="0" smtClean="0">
                <a:solidFill>
                  <a:schemeClr val="tx1"/>
                </a:solidFill>
                <a:latin typeface="Segoe" pitchFamily="34" charset="0"/>
                <a:ea typeface="+mn-ea"/>
                <a:cs typeface="+mn-cs"/>
              </a:rPr>
            </a:br>
            <a:r>
              <a:rPr lang="en-US" sz="900" kern="1200" dirty="0" smtClean="0">
                <a:solidFill>
                  <a:schemeClr val="tx1"/>
                </a:solidFill>
                <a:latin typeface="Segoe" pitchFamily="34" charset="0"/>
                <a:ea typeface="+mn-ea"/>
                <a:cs typeface="+mn-cs"/>
              </a:rPr>
              <a:t> </a:t>
            </a:r>
            <a:endParaRPr lang="en-GB" sz="900" kern="1200" dirty="0" smtClean="0">
              <a:solidFill>
                <a:schemeClr val="tx1"/>
              </a:solidFill>
              <a:latin typeface="Segoe" pitchFamily="34" charset="0"/>
              <a:ea typeface="+mn-ea"/>
              <a:cs typeface="+mn-cs"/>
            </a:endParaRPr>
          </a:p>
          <a:p>
            <a:endParaRPr lang="en-GB" dirty="0"/>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11</a:t>
            </a:fld>
            <a:endParaRPr lang="en-US" dirty="0">
              <a:latin typeface="Segoe"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When creating guest failover clusters, you must first create the VMs for HA by using Failover Cluster Manager. Then, in System Center Virtual Machine Manager, you need to add the clustered host to System Center Virtual Machine Manager; until you add the host, its status will show as Pending. For more information, see the Virtual Machine Manager 2008 R2 Operations Guide at http://go.microsoft.com/fwlink/?LinkId=162004.</a:t>
            </a: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GB" sz="900" b="1" kern="1200" dirty="0" smtClean="0">
                <a:solidFill>
                  <a:schemeClr val="tx1"/>
                </a:solidFill>
                <a:effectLst/>
                <a:latin typeface="Segoe" pitchFamily="34" charset="0"/>
                <a:ea typeface="+mn-ea"/>
                <a:cs typeface="+mn-cs"/>
              </a:rPr>
              <a:t>Note for Instructor Guide only:</a:t>
            </a:r>
          </a:p>
          <a:p>
            <a:r>
              <a:rPr lang="en-GB" sz="900" kern="1200" dirty="0" smtClean="0">
                <a:solidFill>
                  <a:schemeClr val="tx1"/>
                </a:solidFill>
                <a:effectLst/>
                <a:latin typeface="Segoe" pitchFamily="34" charset="0"/>
                <a:ea typeface="+mn-ea"/>
                <a:cs typeface="+mn-cs"/>
              </a:rPr>
              <a:t>Information about how to set up the networking for clustering is covered later in this module.</a:t>
            </a:r>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chart provides a comparison of fault recovery scenarios that can you can mitigate by using host or guest failover clusters.</a:t>
            </a:r>
            <a:endParaRPr lang="en-GB" sz="900" kern="1200" dirty="0" smtClean="0">
              <a:solidFill>
                <a:schemeClr val="tx1"/>
              </a:solidFill>
              <a:latin typeface="Segoe" pitchFamily="34" charset="0"/>
              <a:ea typeface="+mn-ea"/>
              <a:cs typeface="+mn-cs"/>
            </a:endParaRPr>
          </a:p>
          <a:p>
            <a:endParaRPr lang="en-GB" dirty="0"/>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13</a:t>
            </a:fld>
            <a:endParaRPr lang="en-US" dirty="0">
              <a:latin typeface="Segoe"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3791" y="3257421"/>
            <a:ext cx="7316420" cy="3085840"/>
          </a:xfrm>
          <a:prstGeom prst="rect">
            <a:avLst/>
          </a:prstGeom>
        </p:spPr>
        <p:txBody>
          <a:bodyPr lIns="66267" tIns="33133" rIns="66267" bIns="33133">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Hyper-V supports host-level failover clusters by using </a:t>
            </a:r>
            <a:r>
              <a:rPr lang="en-US" sz="900" kern="1200" dirty="0" smtClean="0">
                <a:solidFill>
                  <a:schemeClr val="tx1"/>
                </a:solidFill>
                <a:effectLst/>
                <a:latin typeface="Segoe" pitchFamily="34" charset="0"/>
                <a:ea typeface="+mn-ea"/>
                <a:cs typeface="+mn-cs"/>
              </a:rPr>
              <a:t>Serial Attached SCSI (</a:t>
            </a:r>
            <a:r>
              <a:rPr lang="en-US" sz="900" kern="1200" dirty="0" smtClean="0">
                <a:solidFill>
                  <a:schemeClr val="tx1"/>
                </a:solidFill>
                <a:latin typeface="Segoe" pitchFamily="34" charset="0"/>
                <a:ea typeface="+mn-ea"/>
                <a:cs typeface="+mn-cs"/>
              </a:rPr>
              <a:t>SAS), iSCSI, or Fibre Channel shared storage technology. However, guest-level failover clusters only support an iSCSI-based shared storage configuration.</a:t>
            </a:r>
            <a:endParaRPr lang="en-GB" sz="900" kern="1200" dirty="0" smtClean="0">
              <a:solidFill>
                <a:schemeClr val="tx1"/>
              </a:solidFill>
              <a:latin typeface="Segoe" pitchFamily="34" charset="0"/>
              <a:ea typeface="+mn-ea"/>
              <a:cs typeface="+mn-cs"/>
            </a:endParaRPr>
          </a:p>
          <a:p>
            <a:endParaRPr lang="en-GB" dirty="0" smtClean="0"/>
          </a:p>
          <a:p>
            <a:r>
              <a:rPr lang="en-GB" sz="900" b="1" kern="1200" dirty="0" smtClean="0">
                <a:solidFill>
                  <a:schemeClr val="tx1"/>
                </a:solidFill>
                <a:effectLst/>
                <a:latin typeface="Segoe" pitchFamily="34" charset="0"/>
                <a:ea typeface="+mn-ea"/>
                <a:cs typeface="+mn-cs"/>
              </a:rPr>
              <a:t>Note for Instructor Guide only:</a:t>
            </a:r>
          </a:p>
          <a:p>
            <a:pPr marL="0" marR="0" indent="0" algn="l" defTabSz="914363" rtl="0" eaLnBrk="1" fontAlgn="auto" latinLnBrk="0" hangingPunct="1">
              <a:lnSpc>
                <a:spcPct val="90000"/>
              </a:lnSpc>
              <a:spcBef>
                <a:spcPts val="0"/>
              </a:spcBef>
              <a:spcAft>
                <a:spcPts val="333"/>
              </a:spcAft>
              <a:buClrTx/>
              <a:buSzTx/>
              <a:buFontTx/>
              <a:buNone/>
              <a:tabLst/>
              <a:defRPr/>
            </a:pPr>
            <a:r>
              <a:rPr lang="en-GB" dirty="0" smtClean="0">
                <a:solidFill>
                  <a:schemeClr val="tx2">
                    <a:lumMod val="75000"/>
                  </a:schemeClr>
                </a:solidFill>
              </a:rPr>
              <a:t>Point out that VMware requires a separate virtual SCSI adapter for guest clustering.</a:t>
            </a:r>
          </a:p>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Specific limitations for using Hyper-V and the Failover Clustering feature are outlined below:</a:t>
            </a:r>
          </a:p>
          <a:p>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A maximum of 16 nodes in the failover cluster are allowed.</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You can have a maximum of 1,000 virtual machines per cluster for server computer virtualization, with a maximum of 384 on any one node.</a:t>
            </a:r>
            <a:endParaRPr lang="en-GB" sz="900" kern="1200" dirty="0" smtClean="0">
              <a:solidFill>
                <a:schemeClr val="tx1"/>
              </a:solidFill>
              <a:effectLst/>
              <a:latin typeface="Segoe" pitchFamily="34" charset="0"/>
              <a:ea typeface="+mn-ea"/>
              <a:cs typeface="+mn-cs"/>
            </a:endParaRPr>
          </a:p>
          <a:p>
            <a:pPr marL="0" indent="0">
              <a:buFont typeface="Arial" pitchFamily="34" charset="0"/>
              <a:buNone/>
            </a:pPr>
            <a:r>
              <a:rPr lang="en-GB" sz="900" kern="1200" dirty="0" smtClean="0">
                <a:solidFill>
                  <a:schemeClr val="tx1"/>
                </a:solidFill>
                <a:effectLst/>
                <a:latin typeface="Segoe" pitchFamily="34" charset="0"/>
                <a:ea typeface="+mn-ea"/>
                <a:cs typeface="+mn-cs"/>
              </a:rPr>
              <a:t> </a:t>
            </a:r>
          </a:p>
          <a:p>
            <a:pPr marL="171450" indent="-171450">
              <a:buFont typeface="Arial" pitchFamily="34" charset="0"/>
              <a:buChar char="•"/>
            </a:pPr>
            <a:r>
              <a:rPr lang="en-US" sz="900" kern="1200" dirty="0" smtClean="0">
                <a:solidFill>
                  <a:schemeClr val="tx1"/>
                </a:solidFill>
                <a:effectLst/>
                <a:latin typeface="Segoe" pitchFamily="34" charset="0"/>
                <a:ea typeface="+mn-ea"/>
                <a:cs typeface="+mn-cs"/>
              </a:rPr>
              <a:t>When you use Hyper-V in conjunction with Virtual Desktop Infrastructure (VDI) for client computer virtualization, you can have a maximum of 1,000 VDI (Windows® XP, Windows Vista®, or Windows® 7) virtual machines per cluster, with a maximum of 384 on any one node.</a:t>
            </a:r>
            <a:endParaRPr lang="en-GB" sz="900" kern="1200" dirty="0" smtClean="0">
              <a:solidFill>
                <a:schemeClr val="tx1"/>
              </a:solidFill>
              <a:effectLst/>
              <a:latin typeface="Segoe" pitchFamily="34" charset="0"/>
              <a:ea typeface="+mn-ea"/>
              <a:cs typeface="+mn-cs"/>
            </a:endParaRPr>
          </a:p>
          <a:p>
            <a:pPr marL="0" indent="0">
              <a:buFont typeface="Arial" pitchFamily="34" charset="0"/>
              <a:buNone/>
            </a:pPr>
            <a:r>
              <a:rPr lang="en-GB" sz="900" kern="1200" dirty="0" smtClean="0">
                <a:solidFill>
                  <a:schemeClr val="tx1"/>
                </a:solidFill>
                <a:effectLst/>
                <a:latin typeface="Segoe" pitchFamily="34" charset="0"/>
                <a:ea typeface="+mn-ea"/>
                <a:cs typeface="+mn-cs"/>
              </a:rPr>
              <a:t> </a:t>
            </a: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The number of virtual machines allowed for each node does not change, regardless of the size of the cluster.</a:t>
            </a:r>
            <a:endParaRPr lang="en-GB" sz="900" kern="1200" dirty="0">
              <a:solidFill>
                <a:schemeClr val="tx1"/>
              </a:solidFill>
              <a:effectLst/>
              <a:latin typeface="Segoe" pitchFamily="34" charset="0"/>
              <a:ea typeface="+mn-ea"/>
              <a:cs typeface="+mn-cs"/>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15</a:t>
            </a:fld>
            <a:endParaRPr lang="en-US" dirty="0">
              <a:latin typeface="Segoe"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GB" sz="900" kern="1200" dirty="0" smtClean="0">
                <a:solidFill>
                  <a:schemeClr val="tx1"/>
                </a:solidFill>
                <a:effectLst/>
                <a:latin typeface="Segoe" pitchFamily="34" charset="0"/>
                <a:ea typeface="+mn-ea"/>
                <a:cs typeface="+mn-cs"/>
              </a:rPr>
              <a:t>In Lesson 3, you learn about cluster</a:t>
            </a:r>
            <a:r>
              <a:rPr lang="en-GB" sz="900" kern="1200" baseline="0" dirty="0" smtClean="0">
                <a:solidFill>
                  <a:schemeClr val="tx1"/>
                </a:solidFill>
                <a:effectLst/>
                <a:latin typeface="Segoe" pitchFamily="34" charset="0"/>
                <a:ea typeface="+mn-ea"/>
                <a:cs typeface="+mn-cs"/>
              </a:rPr>
              <a:t> shared volumes, and how cluster shared volumes are used to provide shared storage and migration support for Hyper-V.</a:t>
            </a:r>
            <a:endParaRPr lang="en-GB"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16</a:t>
            </a:fld>
            <a:endParaRPr lang="en-US" dirty="0">
              <a:latin typeface="Segoe" pitchFamily="34" charset="0"/>
            </a:endParaRPr>
          </a:p>
        </p:txBody>
      </p:sp>
    </p:spTree>
    <p:extLst>
      <p:ext uri="{BB962C8B-B14F-4D97-AF65-F5344CB8AC3E}">
        <p14:creationId xmlns:p14="http://schemas.microsoft.com/office/powerpoint/2010/main" val="4266724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2AEB246C-9A10-4993-9FFC-68FC52125D0A}" type="datetime8">
              <a:rPr lang="en-US"/>
              <a:pPr/>
              <a:t>11/7/2011 10:38 AM</a:t>
            </a:fld>
            <a:endParaRPr lang="en-US" dirty="0"/>
          </a:p>
        </p:txBody>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Cluster Shared Volumes (CSV) functions as a distributed-access file system that is optimized for Hyper-V. This means that any node in a cluster can access the shared storage and any node can host VMs, regardless of which node “owns” the storage.</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CSV enables nodes to share access to storage so that applications on a storage device can run on any node, or on different nodes, at any time. CSV breaks the dependency between application resources (VMs) and disk resources for CSV disks. In a CSV environment, it does not matter where the disk is mounted because it will appear local to all nodes in the cluster.</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CSV enables you to store Virtual Hard Disks (VHDs) on a single logical unit number (LUN) and run the VMs anywhere in the cluster. However, pass-through disks are not supported when using CSV. In addition, CSV enables live migration, which enables you to move a running VM from one node to another node without downtime. Disk ownership no longer needs to change when a VM moves to another node, so this makes the process quicker and safer, enabling clients to remain connected while the virtual machine is moved to another node in the cluster.</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CSV is resilient to failures including the loss of the coordinator node, the node hosting the VM, a network path, and a connection to the storage. The cluster will stay up and running with little or no downtime.</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Normally, Hyper-V accesses LUNs directly, but if the path to the LUN fails, the coordinator node is used for write access. Each CSV has one coordinator node; if the coordinator node fails, another node automatically takes over this role. Note that Hyper-V does require an operational coordinator node for actions such as initially copying VHD files to a LUN.</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Note that CSV has no volume or VM limits.</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b="1" kern="1200" dirty="0" smtClean="0">
                <a:solidFill>
                  <a:schemeClr val="tx1"/>
                </a:solidFill>
                <a:effectLst/>
                <a:latin typeface="Segoe" pitchFamily="34" charset="0"/>
                <a:ea typeface="+mn-ea"/>
                <a:cs typeface="+mn-cs"/>
              </a:rPr>
              <a:t>Easier storage management</a:t>
            </a:r>
            <a:r>
              <a:rPr lang="en-GB" sz="900" kern="1200" dirty="0" smtClean="0">
                <a:solidFill>
                  <a:schemeClr val="tx1"/>
                </a:solidFill>
                <a:effectLst/>
                <a:latin typeface="Segoe" pitchFamily="34" charset="0"/>
                <a:ea typeface="+mn-ea"/>
                <a:cs typeface="+mn-cs"/>
              </a:rPr>
              <a:t>. When virtual machines share volumes, you can configure and manage fewer LUNs to host the same number of virtual machines.</a:t>
            </a:r>
          </a:p>
          <a:p>
            <a:r>
              <a:rPr lang="en-GB" sz="900" kern="1200" dirty="0" smtClean="0">
                <a:solidFill>
                  <a:schemeClr val="tx1"/>
                </a:solidFill>
                <a:effectLst/>
                <a:latin typeface="Segoe" pitchFamily="34" charset="0"/>
                <a:ea typeface="+mn-ea"/>
                <a:cs typeface="+mn-cs"/>
              </a:rPr>
              <a:t> </a:t>
            </a:r>
          </a:p>
          <a:p>
            <a:r>
              <a:rPr lang="en-GB" sz="900" b="1" kern="1200" dirty="0" smtClean="0">
                <a:solidFill>
                  <a:schemeClr val="tx1"/>
                </a:solidFill>
                <a:effectLst/>
                <a:latin typeface="Segoe" pitchFamily="34" charset="0"/>
                <a:ea typeface="+mn-ea"/>
                <a:cs typeface="+mn-cs"/>
              </a:rPr>
              <a:t>Independent failover of virtual machines</a:t>
            </a:r>
            <a:r>
              <a:rPr lang="en-GB" sz="900" kern="1200" dirty="0" smtClean="0">
                <a:solidFill>
                  <a:schemeClr val="tx1"/>
                </a:solidFill>
                <a:effectLst/>
                <a:latin typeface="Segoe" pitchFamily="34" charset="0"/>
                <a:ea typeface="+mn-ea"/>
                <a:cs typeface="+mn-cs"/>
              </a:rPr>
              <a:t>. Although multiple virtual machines are sharing the same volume, each virtual machine can fail over, or be moved or migrated, independently of other virtual machines.</a:t>
            </a:r>
          </a:p>
          <a:p>
            <a:r>
              <a:rPr lang="en-GB" sz="900" kern="1200" dirty="0" smtClean="0">
                <a:solidFill>
                  <a:schemeClr val="tx1"/>
                </a:solidFill>
                <a:effectLst/>
                <a:latin typeface="Segoe" pitchFamily="34" charset="0"/>
                <a:ea typeface="+mn-ea"/>
                <a:cs typeface="+mn-cs"/>
              </a:rPr>
              <a:t> </a:t>
            </a:r>
          </a:p>
          <a:p>
            <a:r>
              <a:rPr lang="en-GB" sz="900" b="1" kern="1200" dirty="0" smtClean="0">
                <a:solidFill>
                  <a:schemeClr val="tx1"/>
                </a:solidFill>
                <a:effectLst/>
                <a:latin typeface="Segoe" pitchFamily="34" charset="0"/>
                <a:ea typeface="+mn-ea"/>
                <a:cs typeface="+mn-cs"/>
              </a:rPr>
              <a:t>No drive letter restrictions</a:t>
            </a:r>
            <a:r>
              <a:rPr lang="en-GB" sz="900" kern="1200" dirty="0" smtClean="0">
                <a:solidFill>
                  <a:schemeClr val="tx1"/>
                </a:solidFill>
                <a:effectLst/>
                <a:latin typeface="Segoe" pitchFamily="34" charset="0"/>
                <a:ea typeface="+mn-ea"/>
                <a:cs typeface="+mn-cs"/>
              </a:rPr>
              <a:t>. You do not need to assign a drive letter to Cluster Shared Volumes, so you are not restricted by the number of available drive letters, and you do not have to manage volumes by using GUIDs.</a:t>
            </a:r>
          </a:p>
          <a:p>
            <a:r>
              <a:rPr lang="en-GB" sz="900" kern="1200" dirty="0" smtClean="0">
                <a:solidFill>
                  <a:schemeClr val="tx1"/>
                </a:solidFill>
                <a:effectLst/>
                <a:latin typeface="Segoe" pitchFamily="34" charset="0"/>
                <a:ea typeface="+mn-ea"/>
                <a:cs typeface="+mn-cs"/>
              </a:rPr>
              <a:t> </a:t>
            </a:r>
          </a:p>
          <a:p>
            <a:r>
              <a:rPr lang="en-GB" sz="900" b="1" kern="1200" dirty="0" smtClean="0">
                <a:solidFill>
                  <a:schemeClr val="tx1"/>
                </a:solidFill>
                <a:effectLst/>
                <a:latin typeface="Segoe" pitchFamily="34" charset="0"/>
                <a:ea typeface="+mn-ea"/>
                <a:cs typeface="+mn-cs"/>
              </a:rPr>
              <a:t>Enhanced availability</a:t>
            </a:r>
            <a:r>
              <a:rPr lang="en-GB" sz="900" kern="1200" dirty="0" smtClean="0">
                <a:solidFill>
                  <a:schemeClr val="tx1"/>
                </a:solidFill>
                <a:effectLst/>
                <a:latin typeface="Segoe" pitchFamily="34" charset="0"/>
                <a:ea typeface="+mn-ea"/>
                <a:cs typeface="+mn-cs"/>
              </a:rPr>
              <a:t>. The Cluster Shared Volumes feature is designed to detect and handle many problems that would otherwise cause the storage to be unavailable to virtual machines. This includes detecting and handling storage connection problems (Cluster Shared Volumes reroutes the storage access through another node).</a:t>
            </a:r>
          </a:p>
          <a:p>
            <a:r>
              <a:rPr lang="en-GB" sz="900" kern="1200" dirty="0" smtClean="0">
                <a:solidFill>
                  <a:schemeClr val="tx1"/>
                </a:solidFill>
                <a:effectLst/>
                <a:latin typeface="Segoe" pitchFamily="34" charset="0"/>
                <a:ea typeface="+mn-ea"/>
                <a:cs typeface="+mn-cs"/>
              </a:rPr>
              <a:t> </a:t>
            </a:r>
          </a:p>
          <a:p>
            <a:r>
              <a:rPr lang="en-GB" sz="900" b="1" kern="1200" dirty="0" smtClean="0">
                <a:solidFill>
                  <a:schemeClr val="tx1"/>
                </a:solidFill>
                <a:effectLst/>
                <a:latin typeface="Segoe" pitchFamily="34" charset="0"/>
                <a:ea typeface="+mn-ea"/>
                <a:cs typeface="+mn-cs"/>
              </a:rPr>
              <a:t>Efficient use of storage</a:t>
            </a:r>
            <a:r>
              <a:rPr lang="en-GB" sz="900" kern="1200" dirty="0" smtClean="0">
                <a:solidFill>
                  <a:schemeClr val="tx1"/>
                </a:solidFill>
                <a:effectLst/>
                <a:latin typeface="Segoe" pitchFamily="34" charset="0"/>
                <a:ea typeface="+mn-ea"/>
                <a:cs typeface="+mn-cs"/>
              </a:rPr>
              <a:t>. You can make better use of disk space, because you do not need to place each VHD file on a separate disk with extra free space set aside just for that VHD file. Instead, any VHD file on that LUN can use the free space on a Cluster Shared Volume. This reduces the total amount of space that must be set aside for expansion, and simplifies capacity planning.</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All hardware must be “Certified for Windows Server 2008 R2” (as for any Windows cluster).</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Separate networks in production environments ensure that the heartbeat network does not get flooded by live migration traffic and miss health checks, which would cause a failover.</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The network for live migration traffic should be at least 1 gigabit per second (Gbps), depending on the size of the VMs.</a:t>
            </a:r>
          </a:p>
          <a:p>
            <a:r>
              <a:rPr lang="en-GB" sz="900" kern="1200" dirty="0" smtClean="0">
                <a:solidFill>
                  <a:schemeClr val="tx1"/>
                </a:solidFill>
                <a:effectLst/>
                <a:latin typeface="Segoe" pitchFamily="34" charset="0"/>
                <a:ea typeface="+mn-ea"/>
                <a:cs typeface="+mn-cs"/>
              </a:rPr>
              <a:t> </a:t>
            </a:r>
          </a:p>
          <a:p>
            <a:r>
              <a:rPr lang="en-GB" sz="900" b="1" kern="1200" dirty="0" smtClean="0">
                <a:solidFill>
                  <a:schemeClr val="tx1"/>
                </a:solidFill>
                <a:effectLst/>
                <a:latin typeface="Segoe" pitchFamily="34" charset="0"/>
                <a:ea typeface="+mn-ea"/>
                <a:cs typeface="+mn-cs"/>
              </a:rPr>
              <a:t>Note for Instructor Guide only:</a:t>
            </a:r>
          </a:p>
          <a:p>
            <a:r>
              <a:rPr lang="en-GB" sz="900" kern="1200" dirty="0" smtClean="0">
                <a:solidFill>
                  <a:schemeClr val="tx1"/>
                </a:solidFill>
                <a:effectLst/>
                <a:latin typeface="Segoe" pitchFamily="34" charset="0"/>
                <a:ea typeface="+mn-ea"/>
                <a:cs typeface="+mn-cs"/>
              </a:rPr>
              <a:t>Emphasize that CSV is different from regular clustering, but has the same storage requirements. Compare this with SCSI reservations. The latter are used by Microsoft Cluster Server, and by VMware hosts, to ensure exclusive access to disk-based resources when multiple hosts are accessing the same shared storage resources.</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The storage configuration for the virtual machine should closely resemble the storage configuration that you would use for a physical server running the same service, application, or role:</a:t>
            </a:r>
          </a:p>
          <a:p>
            <a:r>
              <a:rPr lang="en-GB" sz="900" kern="1200" dirty="0" smtClean="0">
                <a:solidFill>
                  <a:schemeClr val="tx1"/>
                </a:solidFill>
                <a:effectLst/>
                <a:latin typeface="Segoe" pitchFamily="34" charset="0"/>
                <a:ea typeface="+mn-ea"/>
                <a:cs typeface="+mn-cs"/>
              </a:rPr>
              <a:t> </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Place system files, including a page file, in a VHD file on one volume in CSV.</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Place data files in a VHD file on another volume in CSV.</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If you add another similar virtual machine, where possible, you should keep the same arrangement for that virtual machine's VHDs: place system and page files on the CSV volume that is used for system files, and data on the CSV volume that is used for data.</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When you are deciding how many LUNs to configure, consult with your storage vendor. For example, your storage vendor may recommend that you configure each LUN with one partition and place one Cluster Shared Volume on it.</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You can also mitigate disk contention by having storage that has a large number of spindles (physical disks that operate independently of one another). Choose your storage hardware accordingly, and consult with your vendor so that you understand how to optimize the performance of your storage. For more information, see http://technet.microsoft.com/en-us/library/ff182320(WS.10).aspx#BKMK_loads.</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For more information about recommendations for CSV, see “Recommendations for Using Cluster Shared Volumes in a Failover Cluster in Windows Server 2008 R2” at http://technet.microsoft.com/en-us/library/ff182320(WS.10).aspx.</a:t>
            </a:r>
          </a:p>
          <a:p>
            <a:r>
              <a:rPr lang="en-GB" sz="900" kern="1200" dirty="0" smtClean="0">
                <a:solidFill>
                  <a:schemeClr val="tx1"/>
                </a:solidFill>
                <a:effectLst/>
                <a:latin typeface="Segoe" pitchFamily="34" charset="0"/>
                <a:ea typeface="+mn-ea"/>
                <a:cs typeface="+mn-cs"/>
              </a:rPr>
              <a:t> </a:t>
            </a:r>
          </a:p>
          <a:p>
            <a:r>
              <a:rPr lang="en-GB" sz="900" b="1" kern="1200" dirty="0" smtClean="0">
                <a:solidFill>
                  <a:schemeClr val="tx1"/>
                </a:solidFill>
                <a:effectLst/>
                <a:latin typeface="Segoe" pitchFamily="34" charset="0"/>
                <a:ea typeface="+mn-ea"/>
                <a:cs typeface="+mn-cs"/>
              </a:rPr>
              <a:t>Note for Instructor Guide only:</a:t>
            </a:r>
          </a:p>
          <a:p>
            <a:r>
              <a:rPr lang="en-GB" sz="900" kern="1200" dirty="0" smtClean="0">
                <a:solidFill>
                  <a:schemeClr val="tx1"/>
                </a:solidFill>
                <a:effectLst/>
                <a:latin typeface="Segoe" pitchFamily="34" charset="0"/>
                <a:ea typeface="+mn-ea"/>
                <a:cs typeface="+mn-cs"/>
              </a:rPr>
              <a:t>Network recommendations for CSV are described in Lesson 5, “Migrating Virtual Machines,” later in this module.</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This module provides an overview of storage technologies that are used with Microsoft® Hyper-V®, explains the key storage issues when moving from VMware, and compares Hyper-V and VMware storage migration technologies.</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After completing this module, you will be able to:</a:t>
            </a: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Describe storage technologies that are used with Hyper-V.</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the differences in storage configurations in Hyper-V and VMware environments.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the highly available storage technologies that you can use with Hyper-V.</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Describe Hyper-V snapshot technologies.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and compare storage migration in Hyper-V and VMware.</a:t>
            </a:r>
            <a:endParaRPr lang="en-GB" sz="900" kern="1200" dirty="0" smtClean="0">
              <a:solidFill>
                <a:schemeClr val="tx1"/>
              </a:solidFill>
              <a:effectLst/>
              <a:latin typeface="Segoe" pitchFamily="34" charset="0"/>
              <a:ea typeface="+mn-ea"/>
              <a:cs typeface="+mn-cs"/>
            </a:endParaRPr>
          </a:p>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11/7/2011 10:38 AM</a:t>
            </a:fld>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To configure CSV, you must first build a failover cluster. Windows Server 2008 R2 clustering supports iSCSI, Fibre Channel, and SAS for storage. CSV will work with any of these, as long as the disk is using the NTFS file system (NTFS) as the file system.</a:t>
            </a: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GB" sz="900" b="1" kern="1200" dirty="0" smtClean="0">
                <a:solidFill>
                  <a:schemeClr val="tx1"/>
                </a:solidFill>
                <a:effectLst/>
                <a:latin typeface="Segoe" pitchFamily="34" charset="0"/>
                <a:ea typeface="+mn-ea"/>
                <a:cs typeface="+mn-cs"/>
              </a:rPr>
              <a:t>Preparation steps</a:t>
            </a:r>
            <a:r>
              <a:rPr lang="en-GB" sz="900" kern="1200" dirty="0" smtClean="0">
                <a:solidFill>
                  <a:schemeClr val="tx1"/>
                </a:solidFill>
                <a:effectLst/>
                <a:latin typeface="Segoe" pitchFamily="34" charset="0"/>
                <a:ea typeface="+mn-ea"/>
                <a:cs typeface="+mn-cs"/>
              </a:rPr>
              <a:t>:</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In Server Manager, install the Failover Clustering feature and the Hyper-V role on every node in the cluster.</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Validate the cluster configuration by using the </a:t>
            </a:r>
            <a:r>
              <a:rPr lang="en-GB" sz="900" b="1" kern="1200" dirty="0" smtClean="0">
                <a:solidFill>
                  <a:schemeClr val="tx1"/>
                </a:solidFill>
                <a:effectLst/>
                <a:latin typeface="Segoe" pitchFamily="34" charset="0"/>
                <a:ea typeface="+mn-ea"/>
                <a:cs typeface="+mn-cs"/>
              </a:rPr>
              <a:t>Validate a Configuration</a:t>
            </a:r>
            <a:r>
              <a:rPr lang="en-GB" sz="900" kern="1200" dirty="0" smtClean="0">
                <a:solidFill>
                  <a:schemeClr val="tx1"/>
                </a:solidFill>
                <a:effectLst/>
                <a:latin typeface="Segoe" pitchFamily="34" charset="0"/>
                <a:ea typeface="+mn-ea"/>
                <a:cs typeface="+mn-cs"/>
              </a:rPr>
              <a:t> tool.</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Create a cluster.</a:t>
            </a:r>
          </a:p>
          <a:p>
            <a:r>
              <a:rPr lang="en-GB" sz="900" b="1" kern="1200" dirty="0" smtClean="0">
                <a:solidFill>
                  <a:schemeClr val="tx1"/>
                </a:solidFill>
                <a:effectLst/>
                <a:latin typeface="Segoe" pitchFamily="34" charset="0"/>
                <a:ea typeface="+mn-ea"/>
                <a:cs typeface="+mn-cs"/>
              </a:rPr>
              <a:t>CSV configuration steps:</a:t>
            </a:r>
            <a:endParaRPr lang="en-GB" sz="900" kern="1200" dirty="0" smtClean="0">
              <a:solidFill>
                <a:schemeClr val="tx1"/>
              </a:solidFill>
              <a:effectLst/>
              <a:latin typeface="Segoe" pitchFamily="34" charset="0"/>
              <a:ea typeface="+mn-ea"/>
              <a:cs typeface="+mn-cs"/>
            </a:endParaRP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In Server Manager, create a new volume on the SAN (for example, an iSCSI target).</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In Failover Cluster Manager, enable Cluster Shared Volumes for the cluster.</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In Failover Cluster Manager, add a disk to the cluster.</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In Failover Cluster Manager, add storage by using the new disk.</a:t>
            </a:r>
          </a:p>
          <a:p>
            <a:r>
              <a:rPr lang="en-GB" sz="900" b="1" kern="1200" dirty="0" smtClean="0">
                <a:solidFill>
                  <a:schemeClr val="tx1"/>
                </a:solidFill>
                <a:effectLst/>
                <a:latin typeface="Segoe" pitchFamily="34" charset="0"/>
                <a:ea typeface="+mn-ea"/>
                <a:cs typeface="+mn-cs"/>
              </a:rPr>
              <a:t>Post-configuration steps:</a:t>
            </a:r>
            <a:endParaRPr lang="en-GB" sz="900" kern="1200" dirty="0" smtClean="0">
              <a:solidFill>
                <a:schemeClr val="tx1"/>
              </a:solidFill>
              <a:effectLst/>
              <a:latin typeface="Segoe" pitchFamily="34" charset="0"/>
              <a:ea typeface="+mn-ea"/>
              <a:cs typeface="+mn-cs"/>
            </a:endParaRP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Verify that the new CSV appears in %SystemRoot%\ClusterStorage on all nodes in the cluster.</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Copy VHDs to the CSV, and so on.</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latin typeface="Segoe" pitchFamily="34" charset="0"/>
                <a:ea typeface="+mn-ea"/>
                <a:cs typeface="+mn-cs"/>
              </a:rPr>
              <a:t>Cluster </a:t>
            </a:r>
            <a:r>
              <a:rPr lang="en-US" sz="900" kern="1200" dirty="0" smtClean="0">
                <a:solidFill>
                  <a:schemeClr val="tx1"/>
                </a:solidFill>
                <a:effectLst/>
                <a:latin typeface="Segoe" pitchFamily="34" charset="0"/>
                <a:ea typeface="+mn-ea"/>
                <a:cs typeface="+mn-cs"/>
              </a:rPr>
              <a:t>Shared Volumes </a:t>
            </a:r>
            <a:r>
              <a:rPr lang="en-US" sz="900" kern="1200" dirty="0" smtClean="0">
                <a:solidFill>
                  <a:schemeClr val="tx1"/>
                </a:solidFill>
                <a:latin typeface="Segoe" pitchFamily="34" charset="0"/>
                <a:ea typeface="+mn-ea"/>
                <a:cs typeface="+mn-cs"/>
              </a:rPr>
              <a:t>requires that nodes in the cluster have shareable access to disk resources. When a node fails over an application or service, the node that it fails over to gets control of that shared disk resource.</a:t>
            </a:r>
          </a:p>
          <a:p>
            <a:endParaRPr lang="en-GB" sz="900" kern="1200" dirty="0" smtClean="0">
              <a:solidFill>
                <a:schemeClr val="tx1"/>
              </a:solidFill>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For virtual machines, this means that all of the files that make up the virtual machine must fail over together. The challenge is to move the required files without moving files that are part of other virtual machines. This has typically driven the requirement that each virtual machine must have its own dedicated LUN.</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CSV enables you to utilize a single, large, shared LUN without physically transferring the LUN from one node to the other when a virtual machine is dynamically moved between nodes.</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This eliminates the overhead of maintaining a large number of LUNs, disk path restrictions, and complex disk configurations.</a:t>
            </a: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CSV provides I/O connectivity, node,</a:t>
            </a:r>
            <a:r>
              <a:rPr lang="en-US" sz="900" kern="1200" baseline="0" dirty="0" smtClean="0">
                <a:solidFill>
                  <a:schemeClr val="tx1"/>
                </a:solidFill>
                <a:effectLst/>
                <a:latin typeface="Segoe" pitchFamily="34" charset="0"/>
                <a:ea typeface="+mn-ea"/>
                <a:cs typeface="+mn-cs"/>
              </a:rPr>
              <a:t> and network fault tolerance.</a:t>
            </a:r>
          </a:p>
          <a:p>
            <a:endParaRPr lang="en-US" sz="900" kern="1200" baseline="0" dirty="0" smtClean="0">
              <a:solidFill>
                <a:schemeClr val="tx1"/>
              </a:solidFill>
              <a:effectLst/>
              <a:latin typeface="Segoe" pitchFamily="34" charset="0"/>
              <a:ea typeface="+mn-ea"/>
              <a:cs typeface="+mn-cs"/>
            </a:endParaRPr>
          </a:p>
          <a:p>
            <a:r>
              <a:rPr lang="en-US" sz="900" b="1" kern="1200" baseline="0" dirty="0" smtClean="0">
                <a:solidFill>
                  <a:schemeClr val="tx1"/>
                </a:solidFill>
                <a:effectLst/>
                <a:latin typeface="Segoe" pitchFamily="34" charset="0"/>
                <a:ea typeface="+mn-ea"/>
                <a:cs typeface="+mn-cs"/>
              </a:rPr>
              <a:t>Notes for Instructor Guide only:</a:t>
            </a:r>
          </a:p>
          <a:p>
            <a:r>
              <a:rPr lang="en-US" sz="900" kern="1200" baseline="0" dirty="0" smtClean="0">
                <a:solidFill>
                  <a:schemeClr val="tx1"/>
                </a:solidFill>
                <a:effectLst/>
                <a:latin typeface="Segoe" pitchFamily="34" charset="0"/>
                <a:ea typeface="+mn-ea"/>
                <a:cs typeface="+mn-cs"/>
              </a:rPr>
              <a:t>The next 3 slides provide an animated introduction to the fault tolerance provided by CSV.</a:t>
            </a:r>
            <a:endParaRPr lang="en-GB" sz="900" kern="1200" dirty="0" smtClean="0">
              <a:solidFill>
                <a:schemeClr val="tx1"/>
              </a:solidFill>
              <a:effectLst/>
              <a:latin typeface="Segoe" pitchFamily="34" charset="0"/>
              <a:ea typeface="+mn-ea"/>
              <a:cs typeface="+mn-cs"/>
            </a:endParaRPr>
          </a:p>
          <a:p>
            <a:endParaRPr lang="en-GB" dirty="0"/>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22</a:t>
            </a:fld>
            <a:endParaRPr lang="en-US" dirty="0">
              <a:latin typeface="Segoe"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dirty="0" smtClean="0">
                <a:solidFill>
                  <a:schemeClr val="tx1"/>
                </a:solidFill>
                <a:effectLst/>
                <a:latin typeface="Segoe" pitchFamily="34" charset="0"/>
                <a:ea typeface="+mn-ea"/>
                <a:cs typeface="+mn-cs"/>
              </a:rPr>
              <a:t>[No notes—part of animation sequence]</a:t>
            </a:r>
          </a:p>
          <a:p>
            <a:endParaRPr lang="en-GB" dirty="0"/>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23</a:t>
            </a:fld>
            <a:endParaRPr lang="en-US" dirty="0">
              <a:latin typeface="Segoe"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dirty="0" smtClean="0">
                <a:solidFill>
                  <a:schemeClr val="tx1"/>
                </a:solidFill>
                <a:effectLst/>
                <a:latin typeface="Segoe" pitchFamily="34" charset="0"/>
                <a:ea typeface="+mn-ea"/>
                <a:cs typeface="+mn-cs"/>
              </a:rPr>
              <a:t>[No notes—part of animation sequence]</a:t>
            </a:r>
          </a:p>
          <a:p>
            <a:endParaRPr lang="en-GB" dirty="0"/>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24</a:t>
            </a:fld>
            <a:endParaRPr lang="en-US" dirty="0">
              <a:latin typeface="Segoe"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dirty="0" smtClean="0">
                <a:solidFill>
                  <a:schemeClr val="tx1"/>
                </a:solidFill>
                <a:effectLst/>
                <a:latin typeface="Segoe" pitchFamily="34" charset="0"/>
                <a:ea typeface="+mn-ea"/>
                <a:cs typeface="+mn-cs"/>
              </a:rPr>
              <a:t>[No notes—part of animation sequence]</a:t>
            </a:r>
          </a:p>
          <a:p>
            <a:endParaRPr lang="en-GB" dirty="0"/>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25</a:t>
            </a:fld>
            <a:endParaRPr lang="en-US" dirty="0">
              <a:latin typeface="Segoe"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11/7/2011 10:38 AM</a:t>
            </a:fld>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GB" sz="900" kern="1200" dirty="0" smtClean="0">
                <a:solidFill>
                  <a:schemeClr val="tx1"/>
                </a:solidFill>
                <a:effectLst/>
                <a:latin typeface="Segoe" pitchFamily="34" charset="0"/>
                <a:ea typeface="+mn-ea"/>
                <a:cs typeface="+mn-cs"/>
              </a:rPr>
              <a:t>In Lesson 4, you learn about the </a:t>
            </a:r>
            <a:r>
              <a:rPr lang="en-GB" sz="900" kern="1200" baseline="0" dirty="0" smtClean="0">
                <a:solidFill>
                  <a:schemeClr val="tx1"/>
                </a:solidFill>
                <a:effectLst/>
                <a:latin typeface="Segoe" pitchFamily="34" charset="0"/>
                <a:ea typeface="+mn-ea"/>
                <a:cs typeface="+mn-cs"/>
              </a:rPr>
              <a:t>technologies that are used to enable </a:t>
            </a:r>
            <a:r>
              <a:rPr lang="en-GB" sz="900" kern="1200" dirty="0" smtClean="0">
                <a:solidFill>
                  <a:schemeClr val="tx1"/>
                </a:solidFill>
                <a:effectLst/>
                <a:latin typeface="Segoe" pitchFamily="34" charset="0"/>
                <a:ea typeface="+mn-ea"/>
                <a:cs typeface="+mn-cs"/>
              </a:rPr>
              <a:t>business</a:t>
            </a:r>
            <a:r>
              <a:rPr lang="en-GB" sz="900" kern="1200" baseline="0" dirty="0" smtClean="0">
                <a:solidFill>
                  <a:schemeClr val="tx1"/>
                </a:solidFill>
                <a:effectLst/>
                <a:latin typeface="Segoe" pitchFamily="34" charset="0"/>
                <a:ea typeface="+mn-ea"/>
                <a:cs typeface="+mn-cs"/>
              </a:rPr>
              <a:t> continuity for services provided through Hyper-V. </a:t>
            </a:r>
            <a:endParaRPr lang="en-GB"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27</a:t>
            </a:fld>
            <a:endParaRPr lang="en-US" dirty="0">
              <a:latin typeface="Segoe" pitchFamily="34" charset="0"/>
            </a:endParaRPr>
          </a:p>
        </p:txBody>
      </p:sp>
    </p:spTree>
    <p:extLst>
      <p:ext uri="{BB962C8B-B14F-4D97-AF65-F5344CB8AC3E}">
        <p14:creationId xmlns:p14="http://schemas.microsoft.com/office/powerpoint/2010/main" val="13959030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Business continuity planning is the ability to minimize scheduled and unscheduled downtime for IT systems in an organization. Even though high availability can be achieved with local clustering, this will not safeguard a company from the entire data center or hosting facility going down. In this event, a disaster recovery (DR) solution needs to have geographically dispersed clusters in addition to the means to replicate data over these distances and restart the total infrastructure from the secondary cluster site.</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It is possible to classify virtualization solutions that address DR, including data replication, into three categories:</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pPr marL="171450" lvl="0" indent="-171450">
              <a:buFont typeface="Arial" pitchFamily="34" charset="0"/>
              <a:buChar char="•"/>
            </a:pPr>
            <a:r>
              <a:rPr lang="en-US" sz="900" b="1" kern="1200" dirty="0" smtClean="0">
                <a:solidFill>
                  <a:schemeClr val="tx1"/>
                </a:solidFill>
                <a:effectLst/>
                <a:latin typeface="Segoe" pitchFamily="34" charset="0"/>
                <a:ea typeface="+mn-ea"/>
                <a:cs typeface="+mn-cs"/>
              </a:rPr>
              <a:t>Software-based solutions</a:t>
            </a:r>
            <a:r>
              <a:rPr lang="en-US" sz="900" kern="1200" dirty="0" smtClean="0">
                <a:solidFill>
                  <a:schemeClr val="tx1"/>
                </a:solidFill>
                <a:effectLst/>
                <a:latin typeface="Segoe" pitchFamily="34" charset="0"/>
                <a:ea typeface="+mn-ea"/>
                <a:cs typeface="+mn-cs"/>
              </a:rPr>
              <a:t>. Software-based data replication solutions are third-party software suites that the application server hosts, which replicate data over the wide area network (WAN).</a:t>
            </a:r>
            <a:endParaRPr lang="en-GB" sz="900" kern="1200" dirty="0" smtClean="0">
              <a:solidFill>
                <a:schemeClr val="tx1"/>
              </a:solidFill>
              <a:effectLst/>
              <a:latin typeface="Segoe" pitchFamily="34" charset="0"/>
              <a:ea typeface="+mn-ea"/>
              <a:cs typeface="+mn-cs"/>
            </a:endParaRPr>
          </a:p>
          <a:p>
            <a:pPr marL="171450" indent="-171450">
              <a:buFont typeface="Arial" pitchFamily="34" charset="0"/>
              <a:buChar char="•"/>
            </a:pPr>
            <a:r>
              <a:rPr lang="en-GB" sz="900" kern="1200" dirty="0" smtClean="0">
                <a:solidFill>
                  <a:schemeClr val="tx1"/>
                </a:solidFill>
                <a:effectLst/>
                <a:latin typeface="Segoe" pitchFamily="34" charset="0"/>
                <a:ea typeface="+mn-ea"/>
                <a:cs typeface="+mn-cs"/>
              </a:rPr>
              <a:t> </a:t>
            </a:r>
            <a:r>
              <a:rPr lang="en-US" sz="900" b="1" kern="1200" dirty="0" smtClean="0">
                <a:solidFill>
                  <a:schemeClr val="tx1"/>
                </a:solidFill>
                <a:effectLst/>
                <a:latin typeface="Segoe" pitchFamily="34" charset="0"/>
                <a:ea typeface="+mn-ea"/>
                <a:cs typeface="+mn-cs"/>
              </a:rPr>
              <a:t>Appliance-based solutions</a:t>
            </a:r>
            <a:r>
              <a:rPr lang="en-US" sz="900" kern="1200" dirty="0" smtClean="0">
                <a:solidFill>
                  <a:schemeClr val="tx1"/>
                </a:solidFill>
                <a:effectLst/>
                <a:latin typeface="Segoe" pitchFamily="34" charset="0"/>
                <a:ea typeface="+mn-ea"/>
                <a:cs typeface="+mn-cs"/>
              </a:rPr>
              <a:t>. For appliance-based data replication solutions, all intelligence that is required to perform the replication is housed in an appliance that resides in the I/O path between the host and the storage, typically in a SAN.</a:t>
            </a:r>
            <a:endParaRPr lang="en-GB" sz="900" kern="1200" dirty="0" smtClean="0">
              <a:solidFill>
                <a:schemeClr val="tx1"/>
              </a:solidFill>
              <a:effectLst/>
              <a:latin typeface="Segoe" pitchFamily="34" charset="0"/>
              <a:ea typeface="+mn-ea"/>
              <a:cs typeface="+mn-cs"/>
            </a:endParaRPr>
          </a:p>
          <a:p>
            <a:pPr marL="171450" indent="-171450">
              <a:buFont typeface="Arial" pitchFamily="34" charset="0"/>
              <a:buChar char="•"/>
            </a:pPr>
            <a:r>
              <a:rPr lang="en-GB" sz="900" kern="1200" dirty="0" smtClean="0">
                <a:solidFill>
                  <a:schemeClr val="tx1"/>
                </a:solidFill>
                <a:effectLst/>
                <a:latin typeface="Segoe" pitchFamily="34" charset="0"/>
                <a:ea typeface="+mn-ea"/>
                <a:cs typeface="+mn-cs"/>
              </a:rPr>
              <a:t> </a:t>
            </a:r>
            <a:r>
              <a:rPr lang="en-US" sz="900" b="1" kern="1200" dirty="0" smtClean="0">
                <a:solidFill>
                  <a:schemeClr val="tx1"/>
                </a:solidFill>
                <a:effectLst/>
                <a:latin typeface="Segoe" pitchFamily="34" charset="0"/>
                <a:ea typeface="+mn-ea"/>
                <a:cs typeface="+mn-cs"/>
              </a:rPr>
              <a:t>Array-based solutions</a:t>
            </a:r>
            <a:r>
              <a:rPr lang="en-US" sz="900" kern="1200" dirty="0" smtClean="0">
                <a:solidFill>
                  <a:schemeClr val="tx1"/>
                </a:solidFill>
                <a:effectLst/>
                <a:latin typeface="Segoe" pitchFamily="34" charset="0"/>
                <a:ea typeface="+mn-ea"/>
                <a:cs typeface="+mn-cs"/>
              </a:rPr>
              <a:t>. In an array-based data replication solution, the replication is native to the storage controllers.</a:t>
            </a:r>
            <a:endParaRPr lang="en-GB" sz="900" kern="1200" dirty="0">
              <a:solidFill>
                <a:schemeClr val="tx1"/>
              </a:solidFill>
              <a:effectLst/>
              <a:latin typeface="Segoe" pitchFamily="34" charset="0"/>
              <a:ea typeface="+mn-ea"/>
              <a:cs typeface="+mn-cs"/>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28</a:t>
            </a:fld>
            <a:endParaRPr lang="en-US" dirty="0">
              <a:latin typeface="Segoe"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3791" y="3257421"/>
            <a:ext cx="7316420" cy="3085840"/>
          </a:xfrm>
          <a:prstGeom prst="rect">
            <a:avLst/>
          </a:prstGeom>
        </p:spPr>
        <p:txBody>
          <a:bodyPr lIns="66267" tIns="33133" rIns="66267" bIns="33133">
            <a:normAutofit/>
          </a:bodyPr>
          <a:lstStyle/>
          <a:p>
            <a:r>
              <a:rPr lang="en-US" sz="900" kern="1200" dirty="0" smtClean="0">
                <a:solidFill>
                  <a:schemeClr val="tx1"/>
                </a:solidFill>
                <a:effectLst/>
                <a:latin typeface="Segoe" pitchFamily="34" charset="0"/>
                <a:ea typeface="+mn-ea"/>
                <a:cs typeface="+mn-cs"/>
              </a:rPr>
              <a:t>To address business continuity, you can also use the failover clustering functionality in Windows Server 2008 R2 to implement multi-site, or stretch, clusters that support live migration. Configuration of a multi-site cluster requires multiple storage arrays with a hardware-level, software-level, or application-level replication mechanism.</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Stretch clustering, or geographically dispersed clustering, mitigates the issues involved with local clustering. When a primary site goes down due to natural or manufactured disasters, local clustering is not enough to achieve the required uptime of mission-critical applications. If a specific site has clusters that span different zones, it is possible to fail over applications to the secondary site that is unaffected by the primary site downtime. Stretch clustering writes data to both the primary storage system and the remote storage system.</a:t>
            </a:r>
            <a:endParaRPr lang="en-GB" sz="900" kern="1200" dirty="0">
              <a:solidFill>
                <a:schemeClr val="tx1"/>
              </a:solidFill>
              <a:effectLst/>
              <a:latin typeface="Segoe" pitchFamily="34" charset="0"/>
              <a:ea typeface="+mn-ea"/>
              <a:cs typeface="+mn-cs"/>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30</a:t>
            </a:fld>
            <a:endParaRPr lang="en-US" dirty="0">
              <a:latin typeface="Segoe"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GB" sz="900" kern="1200" dirty="0" smtClean="0">
                <a:solidFill>
                  <a:schemeClr val="tx1"/>
                </a:solidFill>
                <a:effectLst/>
                <a:latin typeface="Segoe" pitchFamily="34" charset="0"/>
                <a:ea typeface="+mn-ea"/>
                <a:cs typeface="+mn-cs"/>
              </a:rPr>
              <a:t>In Lesson 1, you learn about how high availability technologies are used to support server virtualization requirements.</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4</a:t>
            </a:fld>
            <a:endParaRPr lang="en-US" dirty="0">
              <a:latin typeface="Segoe" pitchFamily="34" charset="0"/>
            </a:endParaRPr>
          </a:p>
        </p:txBody>
      </p:sp>
    </p:spTree>
    <p:extLst>
      <p:ext uri="{BB962C8B-B14F-4D97-AF65-F5344CB8AC3E}">
        <p14:creationId xmlns:p14="http://schemas.microsoft.com/office/powerpoint/2010/main" val="5380631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09600" y="2085169"/>
            <a:ext cx="7975600" cy="4299662"/>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Windows Server 2008 R2 affords much more flexibility in implementing multi-site failover clusters. For example, administrators no longer have to stretch VLANs across the WAN to accommodate geographically distant servers that are on different subnets; failover cluster nodes can now reside on completely different subnets. The introduction of </a:t>
            </a:r>
            <a:r>
              <a:rPr lang="en-US" sz="900" b="1" kern="1200" dirty="0" smtClean="0">
                <a:solidFill>
                  <a:schemeClr val="tx1"/>
                </a:solidFill>
                <a:effectLst/>
                <a:latin typeface="Segoe" pitchFamily="34" charset="0"/>
                <a:ea typeface="+mn-ea"/>
                <a:cs typeface="+mn-cs"/>
              </a:rPr>
              <a:t>OR</a:t>
            </a:r>
            <a:r>
              <a:rPr lang="en-US" sz="900" kern="1200" dirty="0" smtClean="0">
                <a:solidFill>
                  <a:schemeClr val="tx1"/>
                </a:solidFill>
                <a:effectLst/>
                <a:latin typeface="Segoe" pitchFamily="34" charset="0"/>
                <a:ea typeface="+mn-ea"/>
                <a:cs typeface="+mn-cs"/>
              </a:rPr>
              <a:t> logic enables the use of two IP addresses. This means that the IP addresses can reside in different subnets across a routed network, eliminating the need to create VLANs.</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Cluster nodes can obtain IP address information via Dynamic Host Configuration Protocol (DHCP). The configuration of a cluster node's network interfaces determines which networks will use static or dynamic IP addresses. Even if an IP address resource in a failover cluster is obtained from a DHCP server, you can change it to a static IP address in the Failover Cluster Management snap-in.</a:t>
            </a:r>
            <a:endParaRPr lang="en-GB" sz="900" kern="1200" dirty="0">
              <a:solidFill>
                <a:schemeClr val="tx1"/>
              </a:solidFill>
              <a:effectLst/>
              <a:latin typeface="Segoe" pitchFamily="34" charset="0"/>
              <a:ea typeface="+mn-ea"/>
              <a:cs typeface="+mn-cs"/>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32</a:t>
            </a:fld>
            <a:endParaRPr lang="en-US" dirty="0">
              <a:latin typeface="Segoe"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09600" y="2085169"/>
            <a:ext cx="7975600" cy="4299662"/>
          </a:xfrm>
          <a:prstGeom prst="rect">
            <a:avLst/>
          </a:prstGeom>
        </p:spPr>
        <p:txBody>
          <a:bodyPr>
            <a:normAutofit fontScale="92500"/>
          </a:bodyPr>
          <a:lstStyle/>
          <a:p>
            <a:r>
              <a:rPr lang="en-US" sz="900" kern="1200" dirty="0" smtClean="0">
                <a:solidFill>
                  <a:schemeClr val="tx1"/>
                </a:solidFill>
                <a:effectLst/>
                <a:latin typeface="Segoe" pitchFamily="34" charset="0"/>
                <a:ea typeface="+mn-ea"/>
                <a:cs typeface="+mn-cs"/>
              </a:rPr>
              <a:t>When a cluster network name resource comes online, it registers with a Domain Name System (DNS) server if the DNS server supports dynamic registrations. Any A-Record or AAAA-Record that is registered includes the following information:</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The IP address information for the IP address resource that successfully comes online.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A default Time to Live (TTL) entry.</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By default, the record is updated at least once every 24 hours. The default TTL that is registered is 20 minutes.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default private property settings for cluster network name resources may cause delays when clients try to reconnect to cluster resources after a failover of a highly available application or a service group. There are network name resource private properties that you can modify to optimize name resolution behavior. Such optimization makes clients reconnect faster after a failover.</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09600" y="2085169"/>
            <a:ext cx="7975600" cy="4299662"/>
          </a:xfrm>
          <a:prstGeom prst="rect">
            <a:avLst/>
          </a:prstGeom>
        </p:spPr>
        <p:txBody>
          <a:bodyPr>
            <a:normAutofit fontScale="92500"/>
          </a:bodyPr>
          <a:lstStyle/>
          <a:p>
            <a:r>
              <a:rPr lang="en-US" sz="900" kern="1200" dirty="0" smtClean="0">
                <a:solidFill>
                  <a:schemeClr val="tx1"/>
                </a:solidFill>
                <a:effectLst/>
                <a:latin typeface="Segoe" pitchFamily="34" charset="0"/>
                <a:ea typeface="+mn-ea"/>
                <a:cs typeface="+mn-cs"/>
              </a:rPr>
              <a:t>By using VLANs, you can still minimize client reconnection issues because the IP address of the VM does not need to change after a failover.</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GB" sz="900" b="1" kern="1200" dirty="0" smtClean="0">
                <a:solidFill>
                  <a:schemeClr val="tx1"/>
                </a:solidFill>
                <a:effectLst/>
                <a:latin typeface="Segoe" pitchFamily="34" charset="0"/>
                <a:ea typeface="+mn-ea"/>
                <a:cs typeface="+mn-cs"/>
              </a:rPr>
              <a:t>Note for Instructor Guide only:</a:t>
            </a:r>
          </a:p>
          <a:p>
            <a:r>
              <a:rPr lang="en-GB" sz="900" kern="1200" dirty="0" smtClean="0">
                <a:solidFill>
                  <a:schemeClr val="tx1"/>
                </a:solidFill>
                <a:effectLst/>
                <a:latin typeface="Segoe" pitchFamily="34" charset="0"/>
                <a:ea typeface="+mn-ea"/>
                <a:cs typeface="+mn-cs"/>
              </a:rPr>
              <a:t>Make sure that students understand how stretch VLANs help with multi-site clustering, especially which options allow this and which don't. (Slide 57, later in this module, covers this.)</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09600" y="2085169"/>
            <a:ext cx="7975600" cy="4299662"/>
          </a:xfrm>
          <a:prstGeom prst="rect">
            <a:avLst/>
          </a:prstGeom>
        </p:spPr>
        <p:txBody>
          <a:bodyPr>
            <a:normAutofit fontScale="925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There is also the option to abstract the VM IP address by using a network device to mask the underlying IP addresses and always present the same IP address to clients.</a:t>
            </a:r>
            <a:r>
              <a:rPr lang="en-US" sz="900" b="1" kern="1200" dirty="0" smtClean="0">
                <a:solidFill>
                  <a:schemeClr val="tx1"/>
                </a:solidFill>
                <a:latin typeface="Segoe" pitchFamily="34" charset="0"/>
                <a:ea typeface="+mn-ea"/>
                <a:cs typeface="+mn-cs"/>
              </a:rPr>
              <a:t> </a:t>
            </a:r>
            <a:endParaRPr lang="en-GB" sz="900" kern="1200" dirty="0" smtClean="0">
              <a:solidFill>
                <a:schemeClr val="tx1"/>
              </a:solidFill>
              <a:latin typeface="Segoe" pitchFamily="34" charset="0"/>
              <a:ea typeface="+mn-ea"/>
              <a:cs typeface="+mn-cs"/>
            </a:endParaRPr>
          </a:p>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09600" y="2085169"/>
            <a:ext cx="7975600" cy="4299662"/>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When building stretched clusters, storage configurations will differ from those for a local cluster.</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Multi-site failover clusters require multiple storage arrays, with at least one storage array deployed at each site. This ensures that, if any one site fails, the other site or sites will have local copies of the data that they can use to continue to provide the services and applications.</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Multi-site cluster nodes are connected to storage in such a way that, if a site or the communication links between sites fail, the nodes on a given site can access the storage on that site. In other words, in a two-site configuration, the nodes in Site A are connected to the storage in Site A directly, and the nodes in Site B are connected to the storage in Site B directly. The nodes in Site A can continue without accessing the storage on Site B and vice versa.</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p:cNvSpPr>
            <a:spLocks noGrp="1"/>
          </p:cNvSpPr>
          <p:nvPr>
            <p:ph type="body" sz="quarter" idx="10"/>
          </p:nvPr>
        </p:nvSpPr>
        <p:spPr>
          <a:xfrm>
            <a:off x="609600" y="2085169"/>
            <a:ext cx="7975600" cy="4299662"/>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Keeping the storage arrays synchronized requires an additional mechanism or software to perform consistent and timely data replication. There are multiple methods to select based on data replication requirements. </a:t>
            </a:r>
            <a:endParaRPr lang="en-GB" sz="900" kern="1200" dirty="0" smtClean="0">
              <a:solidFill>
                <a:schemeClr val="tx1"/>
              </a:solidFill>
              <a:latin typeface="Segoe" pitchFamily="34" charset="0"/>
              <a:ea typeface="+mn-ea"/>
              <a:cs typeface="+mn-cs"/>
            </a:endParaRPr>
          </a:p>
          <a:p>
            <a:endParaRPr lang="en-GB"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09600" y="2085169"/>
            <a:ext cx="7975600" cy="4299662"/>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A local cluster will have a single, shared storage solution (SAN, iSCSI, and so on) with very low LAN latency. A shared cluster is typically across a high-latency link and configured with a separate storage solution on each side. This requires a replication mechanism to keep the two storage solutions in sync.</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At the hardware level (the block level), storage controllers or mirroring software perform replication. At the file-system level (that is, replicating file system changes), the host software performs the replication. Finally, at the application level, the applications themselves can replicate data. The method of data replication that you use depends on the requirements of the application and the business needs of your organization for your multi-site cluster.</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In addition, data consistency needs differ for different failure and recovery scenarios. Therefore, when determining the support requirements of your applications with regard to replication in multi-site clusters, the type of data replication is just as important as the level at which it occurs. There are two types of data replication:</a:t>
            </a:r>
          </a:p>
          <a:p>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b="1" kern="1200" dirty="0" smtClean="0">
                <a:solidFill>
                  <a:schemeClr val="tx1"/>
                </a:solidFill>
                <a:effectLst/>
                <a:latin typeface="Segoe" pitchFamily="34" charset="0"/>
                <a:ea typeface="+mn-ea"/>
                <a:cs typeface="+mn-cs"/>
              </a:rPr>
              <a:t>Synchronous replication</a:t>
            </a:r>
            <a:r>
              <a:rPr lang="en-US" sz="900" kern="1200" dirty="0" smtClean="0">
                <a:solidFill>
                  <a:schemeClr val="tx1"/>
                </a:solidFill>
                <a:effectLst/>
                <a:latin typeface="Segoe" pitchFamily="34" charset="0"/>
                <a:ea typeface="+mn-ea"/>
                <a:cs typeface="+mn-cs"/>
              </a:rPr>
              <a:t> supports the scenario where an application performs an operation on one node at one site, and then that operation is not completed until the change has been made on the other sites. Therefore, synchronous data replication holds the promise of no data loss in the event of failover for multi-site clusters that can take advantage of it.</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b="1" kern="1200" dirty="0" smtClean="0">
                <a:solidFill>
                  <a:schemeClr val="tx1"/>
                </a:solidFill>
                <a:effectLst/>
                <a:latin typeface="Segoe" pitchFamily="34" charset="0"/>
                <a:ea typeface="+mn-ea"/>
                <a:cs typeface="+mn-cs"/>
              </a:rPr>
              <a:t>Asynchronous replication</a:t>
            </a:r>
            <a:r>
              <a:rPr lang="en-US" sz="900" kern="1200" dirty="0" smtClean="0">
                <a:solidFill>
                  <a:schemeClr val="tx1"/>
                </a:solidFill>
                <a:effectLst/>
                <a:latin typeface="Segoe" pitchFamily="34" charset="0"/>
                <a:ea typeface="+mn-ea"/>
                <a:cs typeface="+mn-cs"/>
              </a:rPr>
              <a:t> is when a change is made to the data on Site A and that change eventually occurs on Site B. Multi-site clusters that use asynchronous data replication can generally stretch over greater geographical distances with no significant impact on application performance.</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3113" y="341313"/>
            <a:ext cx="1906587" cy="1430337"/>
          </a:xfrm>
          <a:prstGeom prst="rect">
            <a:avLst/>
          </a:prstGeom>
        </p:spPr>
      </p:sp>
      <p:sp>
        <p:nvSpPr>
          <p:cNvPr id="3" name="Notes Placeholder 2"/>
          <p:cNvSpPr>
            <a:spLocks noGrp="1"/>
          </p:cNvSpPr>
          <p:nvPr>
            <p:ph type="body" idx="1"/>
          </p:nvPr>
        </p:nvSpPr>
        <p:spPr>
          <a:xfrm>
            <a:off x="609600" y="2085169"/>
            <a:ext cx="7975600" cy="4299662"/>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Using synchronous, block-level replication as an example, if an application at Site A writes a block of data to a disk mirrored to Site B, the I/O operation will not be completed until the change has been made to both the disk on Site A and the disk on Site B.</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In general, synchronous data replication is best for multi-site clusters that can rely on high-bandwidth, low-latency connections. Typically, this will limit the application of synchronous data replication to geographically dispersed clusters whose nodes are separated by shorter distances. Although synchronous data replication protects against data loss in the event of failover for multi-site clusters, it comes at the cost of application performance due to  latencies from delayed application writes and acknowledgement times. This potential latency means that synchronous replication can slow or otherwise detract from application performance for your users.</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3113" y="341313"/>
            <a:ext cx="1906587" cy="1430337"/>
          </a:xfrm>
          <a:prstGeom prst="rect">
            <a:avLst/>
          </a:prstGeom>
        </p:spPr>
      </p:sp>
      <p:sp>
        <p:nvSpPr>
          <p:cNvPr id="3" name="Notes Placeholder 2"/>
          <p:cNvSpPr>
            <a:spLocks noGrp="1"/>
          </p:cNvSpPr>
          <p:nvPr>
            <p:ph type="body" idx="1"/>
          </p:nvPr>
        </p:nvSpPr>
        <p:spPr>
          <a:xfrm>
            <a:off x="609600" y="2085169"/>
            <a:ext cx="7975600" cy="4299662"/>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In asynchronous replication, if an application at Site A writes a block of data to a disk mirrored to Site B, the I/O operation is complete as soon as the change is made to the disk at Site A. The replication software transfers the change to Site B (in the background) and eventually makes that change to Site B.</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When exploring the increased performance that asynchronous replication affords over clusters that use synchronous data replication, the primary consideration to keep in mind is data consistency.</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If there is a hard failure of a node in a multi-site cluster that uses asynchronous data replication, you must be prepared to lose some data. For asynchronous replication, the data at Site B can be out of date with respect to Site A at any time. This is because a node may fail after it has written an application transaction to storage locally, but before it has successfully replicated that transaction to the other site or sites in the cluster. If that site goes down, the application failing over to another node will be unaware that the lost transaction ever took place.</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Preserving the order of application operations that are written to storage is also an issue with asynchronous data replication. Different vendors implement asynchronous replication in different ways. Some preserve the order of operations and others do not. This distinction is crucial, because if a solution preserves ordering, the disk at Site B might be out of date, but it will always represent a state that existed at Site A at some point in the past. This means that Site B is crash-consistent.</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High availability (HA) for Hyper-V takes advantage of failover clustering to interconnect Hyper-V servers and enable sharing and migration of resources. Using the clustering services enables you to create one or more 16-node clusters of Hyper-V hosts with automatic failover and failback of resources.</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Failover clustering can also treat virtual machines (VMs) on Hyper-V hosts as a movable resource that you can dynamically move from one cluster node to another. This enables you to move a virtual machine between nodes for failover and maintenance purposes. You can move the VM resource with no perceivable downtime by using live migration.</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To support failover in a manual or automated fashion, there must be resources available that the VM can use when it dynamically moves. This requires proper planning of resources across all cluster nodes so that there are enough reserve resources to host VMs in the event of a single node failing.</a:t>
            </a:r>
            <a:endParaRPr lang="en-GB" sz="900" kern="1200" dirty="0" smtClean="0">
              <a:solidFill>
                <a:schemeClr val="tx1"/>
              </a:solidFill>
              <a:effectLst/>
              <a:latin typeface="Segoe" pitchFamily="34" charset="0"/>
              <a:ea typeface="+mn-ea"/>
              <a:cs typeface="+mn-cs"/>
            </a:endParaRPr>
          </a:p>
          <a:p>
            <a:endParaRPr lang="en-GB" dirty="0"/>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a:t>
            </a:fld>
            <a:endParaRPr lang="en-US" dirty="0">
              <a:latin typeface="Segoe"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1525" y="341313"/>
            <a:ext cx="1908175" cy="1430337"/>
          </a:xfrm>
          <a:prstGeom prst="rect">
            <a:avLst/>
          </a:prstGeom>
        </p:spPr>
      </p:sp>
      <p:sp>
        <p:nvSpPr>
          <p:cNvPr id="3" name="Notes Placeholder 2"/>
          <p:cNvSpPr>
            <a:spLocks noGrp="1"/>
          </p:cNvSpPr>
          <p:nvPr>
            <p:ph type="body" idx="1"/>
          </p:nvPr>
        </p:nvSpPr>
        <p:spPr>
          <a:xfrm>
            <a:off x="609600" y="2085168"/>
            <a:ext cx="7975600" cy="4299662"/>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This chart compares using synchronous replication versus asynchronous replication. As shown, asynchronous replication is usually the default solution for stretched cluster scenarios.</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11525" y="341313"/>
            <a:ext cx="1908175" cy="1430337"/>
          </a:xfrm>
          <a:prstGeom prst="rect">
            <a:avLst/>
          </a:prstGeom>
        </p:spPr>
      </p:sp>
      <p:sp>
        <p:nvSpPr>
          <p:cNvPr id="3" name="Notes Placeholder 2"/>
          <p:cNvSpPr>
            <a:spLocks noGrp="1"/>
          </p:cNvSpPr>
          <p:nvPr>
            <p:ph type="body" idx="1"/>
          </p:nvPr>
        </p:nvSpPr>
        <p:spPr>
          <a:xfrm>
            <a:off x="609600" y="2085168"/>
            <a:ext cx="7975600" cy="4299662"/>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A multi-site cluster solution where nodes are stretched across geographic areas does not need to pass the "storage" tests to be a fully supported solution. Typically, when you install a cluster, you are required to go through a cluster validation process. The validation process does a complete test of the cluster configuration (disk, network, shared storage failover, and so on) to validate that all cluster actions are operational. This is required for the cluster to be in a supported configuration.</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A stretch cluster is not required to pass the storage validation tests because the storage is not usually shared between the cluster nodes. The stretch cluster is still required to pass the other tests in the validation process for the cluster to be supported.</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Some vendors provide storage virtualization abstraction solutions. Using these types of solutions, multiple, independent storage devices that are scattered across multiple geographic and network sites appear as a single storage device to the multi-site cluster nodes.</a:t>
            </a:r>
            <a:endParaRPr lang="en-GB" sz="900" kern="1200" dirty="0">
              <a:solidFill>
                <a:schemeClr val="tx1"/>
              </a:solidFill>
              <a:effectLst/>
              <a:latin typeface="Segoe" pitchFamily="34" charset="0"/>
              <a:ea typeface="+mn-ea"/>
              <a:cs typeface="+mn-cs"/>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43</a:t>
            </a:fld>
            <a:endParaRPr lang="en-US" dirty="0">
              <a:latin typeface="Segoe"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The slide provides a list of some of the Microsoft hardware partners that support creating stretch cluster solutions. These vendors provide hardware replication solutions and require the source and destination sites to have matching hardware solutions.</a:t>
            </a:r>
            <a:endParaRPr lang="en-GB" sz="900" kern="1200" dirty="0">
              <a:solidFill>
                <a:schemeClr val="tx1"/>
              </a:solidFill>
              <a:effectLst/>
              <a:latin typeface="Segoe" pitchFamily="34" charset="0"/>
              <a:ea typeface="+mn-ea"/>
              <a:cs typeface="+mn-cs"/>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44</a:t>
            </a:fld>
            <a:endParaRPr lang="en-US" dirty="0">
              <a:latin typeface="Segoe" pitchFamily="34" charset="0"/>
            </a:endParaRPr>
          </a:p>
        </p:txBody>
      </p:sp>
    </p:spTree>
    <p:extLst>
      <p:ext uri="{BB962C8B-B14F-4D97-AF65-F5344CB8AC3E}">
        <p14:creationId xmlns:p14="http://schemas.microsoft.com/office/powerpoint/2010/main" val="21678833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This slide provides a list of Microsoft software replication partners that support solutions for stretched cluster configurations. For software-based solutions, asynchronous replication technologies result in slight delays of content replication. Both sides of the cluster typically have to run the same replication software.</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Appliance-based replication partners provide black-box solutions that replicate the information from the source appliance to the destination appliance at the remote location.</a:t>
            </a:r>
            <a:endParaRPr lang="en-GB" sz="900" kern="1200" dirty="0">
              <a:solidFill>
                <a:schemeClr val="tx1"/>
              </a:solidFill>
              <a:effectLst/>
              <a:latin typeface="Segoe" pitchFamily="34" charset="0"/>
              <a:ea typeface="+mn-ea"/>
              <a:cs typeface="+mn-cs"/>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45</a:t>
            </a:fld>
            <a:endParaRPr lang="en-US" dirty="0">
              <a:latin typeface="Segoe" pitchFamily="34" charset="0"/>
            </a:endParaRPr>
          </a:p>
        </p:txBody>
      </p:sp>
    </p:spTree>
    <p:extLst>
      <p:ext uri="{BB962C8B-B14F-4D97-AF65-F5344CB8AC3E}">
        <p14:creationId xmlns:p14="http://schemas.microsoft.com/office/powerpoint/2010/main" val="31109060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sz="900" kern="1200" dirty="0" smtClean="0">
                <a:solidFill>
                  <a:schemeClr val="tx1"/>
                </a:solidFill>
                <a:effectLst/>
                <a:latin typeface="Segoe" pitchFamily="34" charset="0"/>
                <a:ea typeface="+mn-ea"/>
                <a:cs typeface="+mn-cs"/>
              </a:rPr>
              <a:t>Citrix Essentials for Hyper-V provides a solution that you can consider if you do not have an existing storage vendor relationship. Citrix solutions also have the advantage of integrating with System Center Virtual Machine Manager.</a:t>
            </a:r>
          </a:p>
          <a:p>
            <a:endParaRPr lang="en-US" sz="900" kern="1200" dirty="0" smtClean="0">
              <a:solidFill>
                <a:schemeClr val="tx1"/>
              </a:solidFill>
              <a:effectLst/>
              <a:latin typeface="Segoe" pitchFamily="34" charset="0"/>
              <a:ea typeface="+mn-ea"/>
              <a:cs typeface="+mn-cs"/>
            </a:endParaRPr>
          </a:p>
          <a:p>
            <a:endParaRPr lang="en-US" dirty="0"/>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46</a:t>
            </a:fld>
            <a:endParaRPr lang="en-US" dirty="0">
              <a:latin typeface="Segoe" pitchFamily="34" charset="0"/>
            </a:endParaRPr>
          </a:p>
        </p:txBody>
      </p:sp>
    </p:spTree>
    <p:extLst>
      <p:ext uri="{BB962C8B-B14F-4D97-AF65-F5344CB8AC3E}">
        <p14:creationId xmlns:p14="http://schemas.microsoft.com/office/powerpoint/2010/main" val="10930054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Microsoft System Center Orchestrator supports custom workflows </a:t>
            </a:r>
            <a:r>
              <a:rPr lang="en-GB" dirty="0" smtClean="0"/>
              <a:t>as alternative to the Citrix solution.</a:t>
            </a:r>
          </a:p>
          <a:p>
            <a:endParaRPr lang="en-US"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Note for Instructor Guide only:</a:t>
            </a:r>
          </a:p>
          <a:p>
            <a:r>
              <a:rPr lang="en-US" sz="900" kern="1200" dirty="0" smtClean="0">
                <a:solidFill>
                  <a:schemeClr val="tx1"/>
                </a:solidFill>
                <a:effectLst/>
                <a:latin typeface="Segoe" pitchFamily="34" charset="0"/>
                <a:ea typeface="+mn-ea"/>
                <a:cs typeface="+mn-cs"/>
              </a:rPr>
              <a:t>Point</a:t>
            </a:r>
            <a:r>
              <a:rPr lang="en-US" sz="900" kern="1200" baseline="0" dirty="0" smtClean="0">
                <a:solidFill>
                  <a:schemeClr val="tx1"/>
                </a:solidFill>
                <a:effectLst/>
                <a:latin typeface="Segoe" pitchFamily="34" charset="0"/>
                <a:ea typeface="+mn-ea"/>
                <a:cs typeface="+mn-cs"/>
              </a:rPr>
              <a:t> out to students that System Center Orchestrator </a:t>
            </a:r>
            <a:r>
              <a:rPr lang="en-US" sz="900" kern="1200" dirty="0" smtClean="0">
                <a:solidFill>
                  <a:schemeClr val="tx1"/>
                </a:solidFill>
                <a:effectLst/>
                <a:latin typeface="Segoe" pitchFamily="34" charset="0"/>
                <a:ea typeface="+mn-ea"/>
                <a:cs typeface="+mn-cs"/>
              </a:rPr>
              <a:t>(previously called System Center Opalis) </a:t>
            </a:r>
            <a:r>
              <a:rPr lang="en-US" sz="900" kern="1200" baseline="0" dirty="0" smtClean="0">
                <a:solidFill>
                  <a:schemeClr val="tx1"/>
                </a:solidFill>
                <a:effectLst/>
                <a:latin typeface="Segoe" pitchFamily="34" charset="0"/>
                <a:ea typeface="+mn-ea"/>
                <a:cs typeface="+mn-cs"/>
              </a:rPr>
              <a:t>is covered in Module 7, “</a:t>
            </a:r>
            <a:r>
              <a:rPr lang="en-GB" sz="900" kern="1200" baseline="0" dirty="0" smtClean="0">
                <a:solidFill>
                  <a:schemeClr val="tx1"/>
                </a:solidFill>
                <a:effectLst/>
                <a:latin typeface="Segoe" pitchFamily="34" charset="0"/>
                <a:ea typeface="+mn-ea"/>
                <a:cs typeface="+mn-cs"/>
              </a:rPr>
              <a:t>Automating Processes for Virtualization Management”.</a:t>
            </a:r>
            <a:endParaRPr lang="en-GB" sz="900" kern="1200" dirty="0" smtClean="0">
              <a:solidFill>
                <a:schemeClr val="tx1"/>
              </a:solidFill>
              <a:effectLst/>
              <a:latin typeface="Segoe" pitchFamily="34" charset="0"/>
              <a:ea typeface="+mn-ea"/>
              <a:cs typeface="+mn-cs"/>
            </a:endParaRPr>
          </a:p>
          <a:p>
            <a:endParaRPr lang="en-US" dirty="0"/>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47</a:t>
            </a:fld>
            <a:endParaRPr lang="en-US" dirty="0">
              <a:latin typeface="Segoe" pitchFamily="34" charset="0"/>
            </a:endParaRPr>
          </a:p>
        </p:txBody>
      </p:sp>
    </p:spTree>
    <p:extLst>
      <p:ext uri="{BB962C8B-B14F-4D97-AF65-F5344CB8AC3E}">
        <p14:creationId xmlns:p14="http://schemas.microsoft.com/office/powerpoint/2010/main" val="10930054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These resources are good references for the planning and design of stretch clusters.</a:t>
            </a:r>
            <a:r>
              <a:rPr lang="en-US" sz="900" b="1" kern="1200" dirty="0" smtClean="0">
                <a:solidFill>
                  <a:schemeClr val="tx1"/>
                </a:solidFill>
                <a:latin typeface="Segoe" pitchFamily="34" charset="0"/>
                <a:ea typeface="+mn-ea"/>
                <a:cs typeface="+mn-cs"/>
              </a:rPr>
              <a:t> </a:t>
            </a:r>
            <a:endParaRPr lang="en-GB" sz="900" kern="1200" dirty="0" smtClean="0">
              <a:solidFill>
                <a:schemeClr val="tx1"/>
              </a:solidFill>
              <a:latin typeface="Segoe"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48</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dirty="0" smtClean="0">
                <a:solidFill>
                  <a:schemeClr val="tx1"/>
                </a:solidFill>
                <a:effectLst/>
                <a:latin typeface="Segoe" pitchFamily="34" charset="0"/>
                <a:ea typeface="+mn-ea"/>
                <a:cs typeface="+mn-cs"/>
              </a:rPr>
              <a:t>In Lesson 5, you learn about the methods in Hyper-V that are used to migrate virtual machines between hosts.</a:t>
            </a:r>
          </a:p>
          <a:p>
            <a:endParaRPr lang="en-GB"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49</a:t>
            </a:fld>
            <a:endParaRPr lang="en-US" dirty="0">
              <a:latin typeface="Segoe" pitchFamily="34" charset="0"/>
            </a:endParaRPr>
          </a:p>
        </p:txBody>
      </p:sp>
    </p:spTree>
    <p:extLst>
      <p:ext uri="{BB962C8B-B14F-4D97-AF65-F5344CB8AC3E}">
        <p14:creationId xmlns:p14="http://schemas.microsoft.com/office/powerpoint/2010/main" val="10656509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Live migration and quick migration both move running VMs from one Hyper-V physical computer to another.</a:t>
            </a: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In quick migration, VMs are saved, moved, and then restored to a VM, which results in some downtime. For quick migration, there is no data copying between hosts—the migration is a simple disconnect and connect to the other host. No VHD or memory state is copied between hosts, so the bandwidth requirement to make it a good experience is much lower.</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In live migration, running VMs are moved from one physical host to another, without any disruption or perceived loss of service. This makes live migrations the preferred migration type when users must have uninterrupted access to the migrating VM. A live migration will complete in less time than the TCP time-out for the migrating VM, so users will not experience any outage for the migrating VM. TCP time-out intervals vary based on network topology and other factors.</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Live migration is supported on the following editions of Windows Server 2008 R2:</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Windows Server 2008 R2 x64 Enterprise</a:t>
            </a:r>
          </a:p>
          <a:p>
            <a:pPr marL="171450" lvl="0" indent="-171450">
              <a:buFont typeface="Arial" pitchFamily="34" charset="0"/>
              <a:buChar char="•"/>
            </a:pPr>
            <a:r>
              <a:rPr lang="pt-BR" sz="900" kern="1200" dirty="0" smtClean="0">
                <a:solidFill>
                  <a:schemeClr val="tx1"/>
                </a:solidFill>
                <a:effectLst/>
                <a:latin typeface="Segoe" pitchFamily="34" charset="0"/>
                <a:ea typeface="+mn-ea"/>
                <a:cs typeface="+mn-cs"/>
              </a:rPr>
              <a:t>Windows Server 2008 R2 x64 Datacenter</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Live migration is also supported on Microsoft Hyper-V Server 2008 R2.</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For comparison, VMware vMotion:</a:t>
            </a: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Has no perceived downtime.</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Has its memory state copied between hosts.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Has its Shared Virtual Machine File System (VMFS) storage switched across hosts.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Requires sufficient bandwidth to send all memory state changes without noticeable interruption to VM availability.</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50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Business continuity is the ability to minimize scheduled and unscheduled downtime for IT systems in an organization.</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HA presumes a contained failure and that the rest of the environment is active. In a Microsoft Hyper-V environment, clustering and quick or live migration primarily provide HA.</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Disaster Recovery defines a protection zone or site-level crisis, and facilitates the resumption of IT operations for applications and access to data.</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Backup and Recovery generally presumes that the infrastructure is whole and 97 percent of use cases are related to files or small units.</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You can initiate live migration in several ways: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Using the Failover Cluster Management console, an administrator can initiate a live migration.</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If System Center Virtual Machine Manager is managing physical hosts that are configured to support live migration, you can use the System Center Virtual Machine Manager administration console to initiate a live migration.</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You can use a Windows® Management Instrumentation (WMI) or Windows PowerShell™ script to initiate a live migration.</a:t>
            </a:r>
          </a:p>
          <a:p>
            <a:pPr lvl="0"/>
            <a:r>
              <a:rPr lang="en-GB" sz="900" kern="1200" baseline="0" dirty="0" smtClean="0">
                <a:solidFill>
                  <a:schemeClr val="tx1"/>
                </a:solidFill>
                <a:latin typeface="Segoe" pitchFamily="34" charset="0"/>
                <a:ea typeface="+mn-ea"/>
                <a:cs typeface="+mn-cs"/>
              </a:rPr>
              <a:t>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51</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latin typeface="Segoe" pitchFamily="34" charset="0"/>
                <a:ea typeface="+mn-ea"/>
                <a:cs typeface="+mn-cs"/>
              </a:rPr>
              <a:t>The live migration process is as follows:</a:t>
            </a:r>
          </a:p>
          <a:p>
            <a:pPr marL="228600" lvl="0" indent="-228600">
              <a:buFont typeface="+mj-lt"/>
              <a:buAutoNum type="arabicPeriod"/>
            </a:pPr>
            <a:r>
              <a:rPr lang="en-GB" sz="900" b="1" kern="1200" dirty="0" smtClean="0">
                <a:solidFill>
                  <a:schemeClr val="tx1"/>
                </a:solidFill>
                <a:latin typeface="Segoe" pitchFamily="34" charset="0"/>
                <a:ea typeface="+mn-ea"/>
                <a:cs typeface="+mn-cs"/>
              </a:rPr>
              <a:t>Live migration setup</a:t>
            </a:r>
            <a:r>
              <a:rPr lang="en-GB" sz="900" b="0" kern="1200" dirty="0" smtClean="0">
                <a:solidFill>
                  <a:schemeClr val="tx1"/>
                </a:solidFill>
                <a:latin typeface="Segoe" pitchFamily="34" charset="0"/>
                <a:ea typeface="+mn-ea"/>
                <a:cs typeface="+mn-cs"/>
              </a:rPr>
              <a:t>. </a:t>
            </a:r>
            <a:r>
              <a:rPr lang="en-GB" sz="900" kern="1200" dirty="0" smtClean="0">
                <a:solidFill>
                  <a:schemeClr val="tx1"/>
                </a:solidFill>
                <a:latin typeface="Segoe" pitchFamily="34" charset="0"/>
                <a:ea typeface="+mn-ea"/>
                <a:cs typeface="+mn-cs"/>
              </a:rPr>
              <a:t>The source physical host creates a TCP connection with the destination physical host. This connection is used to transfer the VM configuration data to the destination physical host. A skeleton VM is set up on the destination physical host and memory is allocated to the destination VM. </a:t>
            </a:r>
          </a:p>
          <a:p>
            <a:pPr marL="228600" lvl="0" indent="-228600">
              <a:buFont typeface="+mj-lt"/>
              <a:buAutoNum type="arabicPeriod"/>
            </a:pPr>
            <a:r>
              <a:rPr lang="en-GB" sz="900" b="1" kern="1200" dirty="0" smtClean="0">
                <a:solidFill>
                  <a:schemeClr val="tx1"/>
                </a:solidFill>
                <a:latin typeface="Segoe" pitchFamily="34" charset="0"/>
                <a:ea typeface="+mn-ea"/>
                <a:cs typeface="+mn-cs"/>
              </a:rPr>
              <a:t>Memory pages are transferred from the source node to the destination node</a:t>
            </a:r>
            <a:r>
              <a:rPr lang="en-GB" sz="900" b="0" kern="1200" dirty="0" smtClean="0">
                <a:solidFill>
                  <a:schemeClr val="tx1"/>
                </a:solidFill>
                <a:latin typeface="Segoe" pitchFamily="34" charset="0"/>
                <a:ea typeface="+mn-ea"/>
                <a:cs typeface="+mn-cs"/>
              </a:rPr>
              <a:t>. </a:t>
            </a:r>
            <a:r>
              <a:rPr lang="en-GB" sz="900" kern="1200" dirty="0" smtClean="0">
                <a:solidFill>
                  <a:schemeClr val="tx1"/>
                </a:solidFill>
                <a:latin typeface="Segoe" pitchFamily="34" charset="0"/>
                <a:ea typeface="+mn-ea"/>
                <a:cs typeface="+mn-cs"/>
              </a:rPr>
              <a:t>The memory that is assigned to the migrating VM is copied over the network to the destination physical host. During this phase of the migration, the migrating VM continues to run. Hyper-V iterates the memory copy process several times. Each time, a smaller number of modified pages will need to be copied to the destination physical computer.</a:t>
            </a:r>
          </a:p>
          <a:p>
            <a:pPr marL="228600" lvl="0" indent="-228600">
              <a:buFont typeface="+mj-lt"/>
              <a:buAutoNum type="arabicPeriod"/>
            </a:pPr>
            <a:r>
              <a:rPr lang="en-GB" sz="900" b="1" kern="1200" dirty="0" smtClean="0">
                <a:solidFill>
                  <a:schemeClr val="tx1"/>
                </a:solidFill>
                <a:latin typeface="Segoe" pitchFamily="34" charset="0"/>
                <a:ea typeface="+mn-ea"/>
                <a:cs typeface="+mn-cs"/>
              </a:rPr>
              <a:t>Final memory pages are transferred</a:t>
            </a:r>
            <a:r>
              <a:rPr lang="en-GB" sz="900" b="0" kern="1200" dirty="0" smtClean="0">
                <a:solidFill>
                  <a:schemeClr val="tx1"/>
                </a:solidFill>
                <a:latin typeface="Segoe" pitchFamily="34" charset="0"/>
                <a:ea typeface="+mn-ea"/>
                <a:cs typeface="+mn-cs"/>
              </a:rPr>
              <a:t>. </a:t>
            </a:r>
            <a:r>
              <a:rPr lang="en-GB" sz="900" kern="1200" dirty="0" smtClean="0">
                <a:solidFill>
                  <a:schemeClr val="tx1"/>
                </a:solidFill>
                <a:latin typeface="Segoe" pitchFamily="34" charset="0"/>
                <a:ea typeface="+mn-ea"/>
                <a:cs typeface="+mn-cs"/>
              </a:rPr>
              <a:t>A final memory copy process copies the remaining modified memory pages for the VM to the destination physical host. The source physical host transfers the register and device state of the VM to the destination physical host (and source VM is now paused). During this stage of the live migration, the network bandwidth available between the source and destination physical hosts is critical to the speed of the live migration. For this reason, 1-gigabit Ethernet is recommended. The faster the source physical host can transfer the modified pages from the migrating VMs working set, the more quickly the live migration will complete.</a:t>
            </a:r>
          </a:p>
          <a:p>
            <a:pPr marL="228600" lvl="0" indent="-228600">
              <a:buFont typeface="+mj-lt"/>
              <a:buAutoNum type="arabicPeriod"/>
            </a:pPr>
            <a:r>
              <a:rPr lang="en-GB" sz="900" b="1" kern="1200" dirty="0" smtClean="0">
                <a:solidFill>
                  <a:schemeClr val="tx1"/>
                </a:solidFill>
                <a:latin typeface="Segoe" pitchFamily="34" charset="0"/>
                <a:ea typeface="+mn-ea"/>
                <a:cs typeface="+mn-cs"/>
              </a:rPr>
              <a:t>Storage handle is moved from source to destination</a:t>
            </a:r>
            <a:r>
              <a:rPr lang="en-GB" sz="900" kern="1200" dirty="0" smtClean="0">
                <a:solidFill>
                  <a:schemeClr val="tx1"/>
                </a:solidFill>
                <a:latin typeface="Segoe" pitchFamily="34" charset="0"/>
                <a:ea typeface="+mn-ea"/>
                <a:cs typeface="+mn-cs"/>
              </a:rPr>
              <a:t>. Control of the storage associated with source host , such as any VHD files or pass-through disks, is transferred to the destination physical host.</a:t>
            </a:r>
          </a:p>
          <a:p>
            <a:pPr marL="228600" lvl="0" indent="-228600">
              <a:buFont typeface="+mj-lt"/>
              <a:buAutoNum type="arabicPeriod"/>
            </a:pPr>
            <a:r>
              <a:rPr lang="en-GB" sz="900" b="1" kern="1200" dirty="0" smtClean="0">
                <a:solidFill>
                  <a:schemeClr val="tx1"/>
                </a:solidFill>
                <a:latin typeface="Segoe" pitchFamily="34" charset="0"/>
                <a:ea typeface="+mn-ea"/>
                <a:cs typeface="+mn-cs"/>
              </a:rPr>
              <a:t>VM is brought online on the destination server</a:t>
            </a:r>
            <a:r>
              <a:rPr lang="en-GB" sz="900" kern="1200" dirty="0" smtClean="0">
                <a:solidFill>
                  <a:schemeClr val="tx1"/>
                </a:solidFill>
                <a:latin typeface="Segoe" pitchFamily="34" charset="0"/>
                <a:ea typeface="+mn-ea"/>
                <a:cs typeface="+mn-cs"/>
              </a:rPr>
              <a:t>. The destination server now has the up-to-date working set for the virtual machine in addition to access to any storage that the VM uses. At this point the VM is resumed.</a:t>
            </a:r>
          </a:p>
          <a:p>
            <a:pPr marL="228600" lvl="0" indent="-228600">
              <a:buFont typeface="+mj-lt"/>
              <a:buAutoNum type="arabicPeriod"/>
            </a:pPr>
            <a:r>
              <a:rPr lang="en-GB" sz="900" b="1" kern="1200" dirty="0" smtClean="0">
                <a:solidFill>
                  <a:schemeClr val="tx1"/>
                </a:solidFill>
                <a:latin typeface="Segoe" pitchFamily="34" charset="0"/>
                <a:ea typeface="+mn-ea"/>
                <a:cs typeface="+mn-cs"/>
              </a:rPr>
              <a:t>Network cleanup</a:t>
            </a:r>
            <a:r>
              <a:rPr lang="en-GB" sz="900" kern="1200" dirty="0" smtClean="0">
                <a:solidFill>
                  <a:schemeClr val="tx1"/>
                </a:solidFill>
                <a:latin typeface="Segoe" pitchFamily="34" charset="0"/>
                <a:ea typeface="+mn-ea"/>
                <a:cs typeface="+mn-cs"/>
              </a:rPr>
              <a:t>. The migrated VM is running on the destination server. At this point a message is sent to the physical network switch, which causes it to re-learn the media access control (MAC) addresses of the migrated VM so that network traffic to and from the migrated VM can use the correct switch port. </a:t>
            </a:r>
          </a:p>
        </p:txBody>
      </p:sp>
      <p:sp>
        <p:nvSpPr>
          <p:cNvPr id="4" name="Slide Number Placeholder 3"/>
          <p:cNvSpPr>
            <a:spLocks noGrp="1"/>
          </p:cNvSpPr>
          <p:nvPr>
            <p:ph type="sldNum" sz="quarter" idx="10"/>
          </p:nvPr>
        </p:nvSpPr>
        <p:spPr/>
        <p:txBody>
          <a:bodyPr/>
          <a:lstStyle/>
          <a:p>
            <a:fld id="{8B263312-38AA-4E1E-B2B5-0F8F122B24FE}" type="slidenum">
              <a:rPr lang="en-US" smtClean="0"/>
              <a:pPr/>
              <a:t>52</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xfrm>
            <a:off x="5179484" y="0"/>
            <a:ext cx="3962400" cy="342900"/>
          </a:xfrm>
          <a:prstGeom prst="rect">
            <a:avLst/>
          </a:prstGeom>
          <a:ln/>
        </p:spPr>
        <p:txBody>
          <a:bodyPr/>
          <a:lstStyle/>
          <a:p>
            <a:fld id="{2AEB246C-9A10-4993-9FFC-68FC52125D0A}" type="datetime8">
              <a:rPr lang="en-US"/>
              <a:pPr/>
              <a:t>11/7/2011 10:38 AM</a:t>
            </a:fld>
            <a:endParaRPr lang="en-US" dirty="0"/>
          </a:p>
        </p:txBody>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The process starts when the IT administrator initiates a live migration.</a:t>
            </a:r>
          </a:p>
          <a:p>
            <a:endParaRPr lang="en-US" sz="900" kern="1200" dirty="0" smtClean="0">
              <a:solidFill>
                <a:schemeClr val="tx1"/>
              </a:solidFill>
              <a:effectLst/>
              <a:latin typeface="Segoe" pitchFamily="34" charset="0"/>
              <a:ea typeface="+mn-ea"/>
              <a:cs typeface="+mn-cs"/>
            </a:endParaRPr>
          </a:p>
          <a:p>
            <a:r>
              <a:rPr lang="en-US" sz="900" b="1" kern="1200" baseline="0" dirty="0" smtClean="0">
                <a:solidFill>
                  <a:schemeClr val="tx1"/>
                </a:solidFill>
                <a:effectLst/>
                <a:latin typeface="Segoe" pitchFamily="34" charset="0"/>
                <a:ea typeface="+mn-ea"/>
                <a:cs typeface="+mn-cs"/>
              </a:rPr>
              <a:t>Notes for Instructor Guide only:</a:t>
            </a:r>
          </a:p>
          <a:p>
            <a:r>
              <a:rPr lang="en-US" sz="900" kern="1200" baseline="0" dirty="0" smtClean="0">
                <a:solidFill>
                  <a:schemeClr val="tx1"/>
                </a:solidFill>
                <a:effectLst/>
                <a:latin typeface="Segoe" pitchFamily="34" charset="0"/>
                <a:ea typeface="+mn-ea"/>
                <a:cs typeface="+mn-cs"/>
              </a:rPr>
              <a:t>The next 5 slides build to an animated introduction to the live migration process.</a:t>
            </a:r>
            <a:endParaRPr lang="en-GB" sz="900" kern="1200" dirty="0" smtClean="0">
              <a:solidFill>
                <a:schemeClr val="tx1"/>
              </a:solidFill>
              <a:effectLst/>
              <a:latin typeface="Segoe" pitchFamily="34" charset="0"/>
              <a:ea typeface="+mn-ea"/>
              <a:cs typeface="+mn-cs"/>
            </a:endParaRPr>
          </a:p>
          <a:p>
            <a:endParaRPr lang="en-GB" sz="900" kern="1200" dirty="0" smtClean="0">
              <a:solidFill>
                <a:schemeClr val="tx1"/>
              </a:solidFill>
              <a:effectLst/>
              <a:latin typeface="Segoe" pitchFamily="34" charset="0"/>
              <a:ea typeface="+mn-ea"/>
              <a:cs typeface="+mn-cs"/>
            </a:endParaRPr>
          </a:p>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xfrm>
            <a:off x="5179484" y="0"/>
            <a:ext cx="3962400" cy="342900"/>
          </a:xfrm>
          <a:prstGeom prst="rect">
            <a:avLst/>
          </a:prstGeom>
          <a:ln/>
        </p:spPr>
        <p:txBody>
          <a:bodyPr/>
          <a:lstStyle/>
          <a:p>
            <a:fld id="{2AEB246C-9A10-4993-9FFC-68FC52125D0A}" type="datetime8">
              <a:rPr lang="en-US"/>
              <a:pPr/>
              <a:t>11/7/2011 10:38 AM</a:t>
            </a:fld>
            <a:endParaRPr lang="en-US" dirty="0"/>
          </a:p>
        </p:txBody>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[No notes—part of animation sequence]</a:t>
            </a:r>
          </a:p>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xfrm>
            <a:off x="5179484" y="0"/>
            <a:ext cx="3962400" cy="342900"/>
          </a:xfrm>
          <a:prstGeom prst="rect">
            <a:avLst/>
          </a:prstGeom>
          <a:ln/>
        </p:spPr>
        <p:txBody>
          <a:bodyPr/>
          <a:lstStyle/>
          <a:p>
            <a:fld id="{2AEB246C-9A10-4993-9FFC-68FC52125D0A}" type="datetime8">
              <a:rPr lang="en-US"/>
              <a:pPr/>
              <a:t>11/7/2011 10:38 AM</a:t>
            </a:fld>
            <a:endParaRPr lang="en-US" dirty="0"/>
          </a:p>
        </p:txBody>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[No notes—part of animation sequence]</a:t>
            </a:r>
            <a:endParaRPr lang="en-GB" sz="900" kern="1200" dirty="0">
              <a:solidFill>
                <a:schemeClr val="tx1"/>
              </a:solidFill>
              <a:effectLst/>
              <a:latin typeface="Segoe" pitchFamily="34" charset="0"/>
              <a:ea typeface="+mn-ea"/>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xfrm>
            <a:off x="5179484" y="0"/>
            <a:ext cx="3962400" cy="342900"/>
          </a:xfrm>
          <a:prstGeom prst="rect">
            <a:avLst/>
          </a:prstGeom>
          <a:ln/>
        </p:spPr>
        <p:txBody>
          <a:bodyPr/>
          <a:lstStyle/>
          <a:p>
            <a:fld id="{2AEB246C-9A10-4993-9FFC-68FC52125D0A}" type="datetime8">
              <a:rPr lang="en-US"/>
              <a:pPr/>
              <a:t>11/7/2011 10:38 AM</a:t>
            </a:fld>
            <a:endParaRPr lang="en-US" dirty="0"/>
          </a:p>
        </p:txBody>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[No notes—part of animation sequence]</a:t>
            </a:r>
          </a:p>
          <a:p>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xfrm>
            <a:off x="5179484" y="0"/>
            <a:ext cx="3962400" cy="342900"/>
          </a:xfrm>
          <a:prstGeom prst="rect">
            <a:avLst/>
          </a:prstGeom>
          <a:ln/>
        </p:spPr>
        <p:txBody>
          <a:bodyPr/>
          <a:lstStyle/>
          <a:p>
            <a:fld id="{2AEB246C-9A10-4993-9FFC-68FC52125D0A}" type="datetime8">
              <a:rPr lang="en-US"/>
              <a:pPr/>
              <a:t>11/7/2011 10:38 AM</a:t>
            </a:fld>
            <a:endParaRPr lang="en-US" dirty="0"/>
          </a:p>
        </p:txBody>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[No notes—part of animation sequence]</a:t>
            </a:r>
          </a:p>
          <a:p>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xfrm>
            <a:off x="5179484" y="0"/>
            <a:ext cx="3962400" cy="342900"/>
          </a:xfrm>
          <a:prstGeom prst="rect">
            <a:avLst/>
          </a:prstGeom>
          <a:ln/>
        </p:spPr>
        <p:txBody>
          <a:bodyPr/>
          <a:lstStyle/>
          <a:p>
            <a:fld id="{2AEB246C-9A10-4993-9FFC-68FC52125D0A}" type="datetime8">
              <a:rPr lang="en-US"/>
              <a:pPr/>
              <a:t>11/7/2011 10:38 AM</a:t>
            </a:fld>
            <a:endParaRPr lang="en-US" dirty="0"/>
          </a:p>
        </p:txBody>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[No notes—part of animation sequence]</a:t>
            </a:r>
          </a:p>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The following variables may affect live migration speed:</a:t>
            </a:r>
          </a:p>
          <a:p>
            <a:r>
              <a:rPr lang="en-GB" sz="900" kern="1200" dirty="0" smtClean="0">
                <a:solidFill>
                  <a:schemeClr val="tx1"/>
                </a:solidFill>
                <a:effectLst/>
                <a:latin typeface="Segoe" pitchFamily="34" charset="0"/>
                <a:ea typeface="+mn-ea"/>
                <a:cs typeface="+mn-cs"/>
              </a:rPr>
              <a:t> </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The number of modified pages on the VM to be migrated: the larger the number of modified pages, the longer the VM will remain in a migrating state.</a:t>
            </a:r>
          </a:p>
          <a:p>
            <a:pPr marL="171450" indent="-171450">
              <a:buFont typeface="Arial" pitchFamily="34" charset="0"/>
              <a:buChar char="•"/>
            </a:pPr>
            <a:r>
              <a:rPr lang="en-GB" sz="900" kern="1200" dirty="0" smtClean="0">
                <a:solidFill>
                  <a:schemeClr val="tx1"/>
                </a:solidFill>
                <a:effectLst/>
                <a:latin typeface="Segoe" pitchFamily="34" charset="0"/>
                <a:ea typeface="+mn-ea"/>
                <a:cs typeface="+mn-cs"/>
              </a:rPr>
              <a:t> Available network bandwidth between source and destination physical computers.</a:t>
            </a:r>
          </a:p>
          <a:p>
            <a:pPr marL="171450" indent="-171450">
              <a:buFont typeface="Arial" pitchFamily="34" charset="0"/>
              <a:buChar char="•"/>
            </a:pPr>
            <a:r>
              <a:rPr lang="en-GB" sz="900" kern="1200" dirty="0" smtClean="0">
                <a:solidFill>
                  <a:schemeClr val="tx1"/>
                </a:solidFill>
                <a:effectLst/>
                <a:latin typeface="Segoe" pitchFamily="34" charset="0"/>
                <a:ea typeface="+mn-ea"/>
                <a:cs typeface="+mn-cs"/>
              </a:rPr>
              <a:t> Hardware configuration of source and destination physical computers.</a:t>
            </a:r>
          </a:p>
          <a:p>
            <a:pPr marL="171450" indent="-171450">
              <a:buFont typeface="Arial" pitchFamily="34" charset="0"/>
              <a:buChar char="•"/>
            </a:pPr>
            <a:r>
              <a:rPr lang="en-GB" sz="900" kern="1200" dirty="0" smtClean="0">
                <a:solidFill>
                  <a:schemeClr val="tx1"/>
                </a:solidFill>
                <a:effectLst/>
                <a:latin typeface="Segoe" pitchFamily="34" charset="0"/>
                <a:ea typeface="+mn-ea"/>
                <a:cs typeface="+mn-cs"/>
              </a:rPr>
              <a:t> Load on source and destination physical hosts.</a:t>
            </a:r>
          </a:p>
          <a:p>
            <a:pPr marL="171450" indent="-171450">
              <a:buFont typeface="Arial" pitchFamily="34" charset="0"/>
              <a:buChar char="•"/>
            </a:pPr>
            <a:r>
              <a:rPr lang="en-GB" sz="900" kern="1200" dirty="0" smtClean="0">
                <a:solidFill>
                  <a:schemeClr val="tx1"/>
                </a:solidFill>
                <a:effectLst/>
                <a:latin typeface="Segoe" pitchFamily="34" charset="0"/>
                <a:ea typeface="+mn-ea"/>
                <a:cs typeface="+mn-cs"/>
              </a:rPr>
              <a:t> Available bandwidth (network or Fibre Channel) between Hyper-V physical hosts and shared storage.</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59</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Using System Center Virtual Machine Manager</a:t>
            </a:r>
            <a:r>
              <a:rPr lang="en-GB" sz="900" kern="1200" dirty="0" smtClean="0">
                <a:solidFill>
                  <a:schemeClr val="tx1"/>
                </a:solidFill>
                <a:effectLst/>
                <a:latin typeface="Segoe" pitchFamily="34" charset="0"/>
                <a:ea typeface="+mn-ea"/>
                <a:cs typeface="+mn-cs"/>
              </a:rPr>
              <a:t> 2008 and </a:t>
            </a:r>
            <a:r>
              <a:rPr lang="en-US" sz="900" kern="1200" dirty="0" smtClean="0">
                <a:solidFill>
                  <a:schemeClr val="tx1"/>
                </a:solidFill>
                <a:effectLst/>
                <a:latin typeface="Segoe" pitchFamily="34" charset="0"/>
                <a:ea typeface="+mn-ea"/>
                <a:cs typeface="+mn-cs"/>
              </a:rPr>
              <a:t>System Center Virtual Machine Manager </a:t>
            </a:r>
            <a:r>
              <a:rPr lang="en-GB" sz="900" kern="1200" dirty="0" smtClean="0">
                <a:solidFill>
                  <a:schemeClr val="tx1"/>
                </a:solidFill>
                <a:effectLst/>
                <a:latin typeface="Segoe" pitchFamily="34" charset="0"/>
                <a:ea typeface="+mn-ea"/>
                <a:cs typeface="+mn-cs"/>
              </a:rPr>
              <a:t>2008 R2, you can use a SAN to perform the following types of virtual machine transfers between a source computer and a destination computer:</a:t>
            </a:r>
          </a:p>
          <a:p>
            <a:r>
              <a:rPr lang="en-GB" sz="900" kern="1200" dirty="0" smtClean="0">
                <a:solidFill>
                  <a:schemeClr val="tx1"/>
                </a:solidFill>
                <a:effectLst/>
                <a:latin typeface="Segoe" pitchFamily="34" charset="0"/>
                <a:ea typeface="+mn-ea"/>
                <a:cs typeface="+mn-cs"/>
              </a:rPr>
              <a:t> </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  Storing a virtual machine from a virtual machine host in the </a:t>
            </a:r>
            <a:r>
              <a:rPr lang="en-US" sz="900" kern="1200" dirty="0" smtClean="0">
                <a:solidFill>
                  <a:schemeClr val="tx1"/>
                </a:solidFill>
                <a:effectLst/>
                <a:latin typeface="Segoe" pitchFamily="34" charset="0"/>
                <a:ea typeface="+mn-ea"/>
                <a:cs typeface="+mn-cs"/>
              </a:rPr>
              <a:t>System Center Virtual Machine Manager </a:t>
            </a:r>
            <a:r>
              <a:rPr lang="en-GB" sz="900" kern="1200" dirty="0" smtClean="0">
                <a:solidFill>
                  <a:schemeClr val="tx1"/>
                </a:solidFill>
                <a:effectLst/>
                <a:latin typeface="Segoe" pitchFamily="34" charset="0"/>
                <a:ea typeface="+mn-ea"/>
                <a:cs typeface="+mn-cs"/>
              </a:rPr>
              <a:t>library.</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  Deploying virtual machines from a </a:t>
            </a:r>
            <a:r>
              <a:rPr lang="en-US" sz="900" kern="1200" dirty="0" smtClean="0">
                <a:solidFill>
                  <a:schemeClr val="tx1"/>
                </a:solidFill>
                <a:effectLst/>
                <a:latin typeface="Segoe" pitchFamily="34" charset="0"/>
                <a:ea typeface="+mn-ea"/>
                <a:cs typeface="+mn-cs"/>
              </a:rPr>
              <a:t>System Center Virtual Machine Manager </a:t>
            </a:r>
            <a:r>
              <a:rPr lang="en-GB" sz="900" kern="1200" dirty="0" smtClean="0">
                <a:solidFill>
                  <a:schemeClr val="tx1"/>
                </a:solidFill>
                <a:effectLst/>
                <a:latin typeface="Segoe" pitchFamily="34" charset="0"/>
                <a:ea typeface="+mn-ea"/>
                <a:cs typeface="+mn-cs"/>
              </a:rPr>
              <a:t>library to a host.</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  Migrating a virtual machine from one host to another.</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60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Hyper-V supports several high-availability technologies.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Clustering</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You can cluster at host and guest levels.</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Hosts must meet physical server requirements for clustering, such as shared storage and dedicated network interfaces.</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It is possible to cluster guests by using virtual networks for heartbeat and other communications and virtual iSCSI-based shared storage. You can cluster guests on a single host (whether the host is in a physical cluster or not) or cluster guests across multiple physical clustered hosts.</a:t>
            </a:r>
          </a:p>
          <a:p>
            <a:r>
              <a:rPr lang="en-GB" sz="900" kern="1200" dirty="0" smtClean="0">
                <a:solidFill>
                  <a:schemeClr val="tx1"/>
                </a:solidFill>
                <a:effectLst/>
                <a:latin typeface="Segoe" pitchFamily="34" charset="0"/>
                <a:ea typeface="+mn-ea"/>
                <a:cs typeface="+mn-cs"/>
              </a:rPr>
              <a:t> </a:t>
            </a:r>
          </a:p>
          <a:p>
            <a:r>
              <a:rPr lang="en-GB" sz="900" b="1" kern="1200" dirty="0" smtClean="0">
                <a:solidFill>
                  <a:schemeClr val="tx1"/>
                </a:solidFill>
                <a:effectLst/>
                <a:latin typeface="Segoe" pitchFamily="34" charset="0"/>
                <a:ea typeface="+mn-ea"/>
                <a:cs typeface="+mn-cs"/>
              </a:rPr>
              <a:t>Migration</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You can migrate virtual machines by using two related migration technologies: quick migration and live migration.</a:t>
            </a:r>
          </a:p>
          <a:p>
            <a:r>
              <a:rPr lang="en-GB" sz="900" kern="1200" dirty="0" smtClean="0">
                <a:solidFill>
                  <a:schemeClr val="tx1"/>
                </a:solidFill>
                <a:effectLst/>
                <a:latin typeface="Segoe" pitchFamily="34" charset="0"/>
                <a:ea typeface="+mn-ea"/>
                <a:cs typeface="+mn-cs"/>
              </a:rPr>
              <a:t> </a:t>
            </a:r>
          </a:p>
          <a:p>
            <a:r>
              <a:rPr lang="en-GB" sz="900" b="1" kern="1200" dirty="0" smtClean="0">
                <a:solidFill>
                  <a:schemeClr val="tx1"/>
                </a:solidFill>
                <a:effectLst/>
                <a:latin typeface="Segoe" pitchFamily="34" charset="0"/>
                <a:ea typeface="+mn-ea"/>
                <a:cs typeface="+mn-cs"/>
              </a:rPr>
              <a:t>Shared Storage</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You must use shared storage that both the Failover Clustering feature and Hyper-V support. When you create the virtual machine, choose the option to store the virtual machine in a new folder and specify the location of the shared storage.</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There are obvious advantages of using Cluster Shared Volumes to support live migration in a multi-site cluster. However, all nodes in the cluster must share the same IP subnets between them because it is not possible to route CSV network traffic. For multi-site clusters, this means that it is necessary to use stretched VLANs.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For long-distance live migrations, it is necessary to stretch across the IP subnet (because </a:t>
            </a:r>
            <a:r>
              <a:rPr lang="en-US" sz="900" kern="1200" dirty="0" smtClean="0">
                <a:solidFill>
                  <a:schemeClr val="tx1"/>
                </a:solidFill>
                <a:effectLst/>
                <a:latin typeface="Segoe" pitchFamily="34" charset="0"/>
                <a:ea typeface="+mn-ea"/>
                <a:cs typeface="+mn-cs"/>
              </a:rPr>
              <a:t>CSV does not support having nodes in dissimilar subnets) </a:t>
            </a:r>
            <a:r>
              <a:rPr lang="en-GB" sz="900" i="1" kern="1200" dirty="0" smtClean="0">
                <a:solidFill>
                  <a:schemeClr val="tx1"/>
                </a:solidFill>
                <a:effectLst/>
                <a:latin typeface="Segoe" pitchFamily="34" charset="0"/>
                <a:ea typeface="+mn-ea"/>
                <a:cs typeface="+mn-cs"/>
              </a:rPr>
              <a:t>and</a:t>
            </a:r>
            <a:r>
              <a:rPr lang="en-GB" sz="900" kern="1200" dirty="0" smtClean="0">
                <a:solidFill>
                  <a:schemeClr val="tx1"/>
                </a:solidFill>
                <a:effectLst/>
                <a:latin typeface="Segoe" pitchFamily="34" charset="0"/>
                <a:ea typeface="+mn-ea"/>
                <a:cs typeface="+mn-cs"/>
              </a:rPr>
              <a:t> use asynchronous storage replication.</a:t>
            </a:r>
            <a:endParaRPr lang="en-GB" sz="900" kern="1200" dirty="0">
              <a:solidFill>
                <a:schemeClr val="tx1"/>
              </a:solidFill>
              <a:effectLst/>
              <a:latin typeface="Segoe" pitchFamily="34" charset="0"/>
              <a:ea typeface="+mn-ea"/>
              <a:cs typeface="+mn-cs"/>
            </a:endParaRP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61</a:t>
            </a:fld>
            <a:endParaRPr lang="en-US" dirty="0">
              <a:latin typeface="Segoe"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For successful live migrations, it is important that the network infrastructure is correctly configured:</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Microsoft failover clustering must be configured on all physical hosts that will use live migration.</a:t>
            </a:r>
          </a:p>
          <a:p>
            <a:pPr marL="171450" indent="-171450">
              <a:buFont typeface="Arial" pitchFamily="34" charset="0"/>
              <a:buChar char="•"/>
            </a:pPr>
            <a:r>
              <a:rPr lang="en-GB" sz="900" kern="1200" dirty="0" smtClean="0">
                <a:solidFill>
                  <a:schemeClr val="tx1"/>
                </a:solidFill>
                <a:effectLst/>
                <a:latin typeface="Segoe" pitchFamily="34" charset="0"/>
                <a:ea typeface="+mn-ea"/>
                <a:cs typeface="+mn-cs"/>
              </a:rPr>
              <a:t>Failover clustering supports up to 16 nodes per cluster.</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The cluster should be configured with a dedicated network for the live migration traffic.</a:t>
            </a:r>
          </a:p>
          <a:p>
            <a:pPr marL="171450" indent="-171450">
              <a:buFont typeface="Arial" pitchFamily="34" charset="0"/>
              <a:buChar char="•"/>
            </a:pPr>
            <a:r>
              <a:rPr lang="en-GB" sz="900" kern="1200" dirty="0" smtClean="0">
                <a:solidFill>
                  <a:schemeClr val="tx1"/>
                </a:solidFill>
                <a:effectLst/>
                <a:latin typeface="Segoe" pitchFamily="34" charset="0"/>
                <a:ea typeface="+mn-ea"/>
                <a:cs typeface="+mn-cs"/>
              </a:rPr>
              <a:t>Physical host servers must use a processor or processors from the same manufacturer.</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Physical hosts must be configured on the same TCP/IP subnet.</a:t>
            </a:r>
          </a:p>
          <a:p>
            <a:pPr marL="171450" indent="-171450">
              <a:buFont typeface="Arial" pitchFamily="34" charset="0"/>
              <a:buChar char="•"/>
            </a:pPr>
            <a:r>
              <a:rPr lang="en-GB" sz="900" kern="1200" dirty="0" smtClean="0">
                <a:solidFill>
                  <a:schemeClr val="tx1"/>
                </a:solidFill>
                <a:effectLst/>
                <a:latin typeface="Segoe" pitchFamily="34" charset="0"/>
                <a:ea typeface="+mn-ea"/>
                <a:cs typeface="+mn-cs"/>
              </a:rPr>
              <a:t>Physical hosts must have access to shared storage.</a:t>
            </a:r>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62</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A clustered shared volume is recommended for VM storage in a cluster where live migration will be used.</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One live migration can be active between any two cluster nodes at any time. This means that a cluster will support </a:t>
            </a:r>
            <a:r>
              <a:rPr lang="en-GB" sz="900" i="1" kern="1200" dirty="0" smtClean="0">
                <a:solidFill>
                  <a:schemeClr val="tx1"/>
                </a:solidFill>
                <a:effectLst/>
                <a:latin typeface="Segoe" pitchFamily="34" charset="0"/>
                <a:ea typeface="+mn-ea"/>
                <a:cs typeface="+mn-cs"/>
              </a:rPr>
              <a:t>x</a:t>
            </a:r>
            <a:r>
              <a:rPr lang="en-GB" sz="900" kern="1200" dirty="0" smtClean="0">
                <a:solidFill>
                  <a:schemeClr val="tx1"/>
                </a:solidFill>
                <a:effectLst/>
                <a:latin typeface="Segoe" pitchFamily="34" charset="0"/>
                <a:ea typeface="+mn-ea"/>
                <a:cs typeface="+mn-cs"/>
              </a:rPr>
              <a:t> number of simultaneous live migrations, where </a:t>
            </a:r>
            <a:r>
              <a:rPr lang="en-GB" sz="900" i="1" kern="1200" dirty="0" smtClean="0">
                <a:solidFill>
                  <a:schemeClr val="tx1"/>
                </a:solidFill>
                <a:effectLst/>
                <a:latin typeface="Segoe" pitchFamily="34" charset="0"/>
                <a:ea typeface="+mn-ea"/>
                <a:cs typeface="+mn-cs"/>
              </a:rPr>
              <a:t>x</a:t>
            </a:r>
            <a:r>
              <a:rPr lang="en-GB" sz="900" kern="1200" dirty="0" smtClean="0">
                <a:solidFill>
                  <a:schemeClr val="tx1"/>
                </a:solidFill>
                <a:effectLst/>
                <a:latin typeface="Segoe" pitchFamily="34" charset="0"/>
                <a:ea typeface="+mn-ea"/>
                <a:cs typeface="+mn-cs"/>
              </a:rPr>
              <a:t> equals </a:t>
            </a:r>
            <a:br>
              <a:rPr lang="en-GB" sz="900" kern="1200" dirty="0" smtClean="0">
                <a:solidFill>
                  <a:schemeClr val="tx1"/>
                </a:solidFill>
                <a:effectLst/>
                <a:latin typeface="Segoe" pitchFamily="34" charset="0"/>
                <a:ea typeface="+mn-ea"/>
                <a:cs typeface="+mn-cs"/>
              </a:rPr>
            </a:br>
            <a:r>
              <a:rPr lang="en-GB" sz="900" b="1" kern="1200" dirty="0" smtClean="0">
                <a:solidFill>
                  <a:schemeClr val="tx1"/>
                </a:solidFill>
                <a:effectLst/>
                <a:latin typeface="Segoe" pitchFamily="34" charset="0"/>
                <a:ea typeface="+mn-ea"/>
                <a:cs typeface="+mn-cs"/>
              </a:rPr>
              <a:t>the number of nodes ÷ 2</a:t>
            </a:r>
            <a:r>
              <a:rPr lang="en-GB" sz="900" kern="1200" dirty="0" smtClean="0">
                <a:solidFill>
                  <a:schemeClr val="tx1"/>
                </a:solidFill>
                <a:effectLst/>
                <a:latin typeface="Segoe" pitchFamily="34" charset="0"/>
                <a:ea typeface="+mn-ea"/>
                <a:cs typeface="+mn-cs"/>
              </a:rPr>
              <a:t>. For example, a 16-node cluster will support eight simultaneous live migrations with no more than one live migration session active from every node of the cluster.</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A dedicated 1-gigabit Ethernet connection is recommended for the live migration network between cluster nodes to transfer the large number of memory pages that is typical for a virtual machine.</a:t>
            </a:r>
          </a:p>
          <a:p>
            <a:r>
              <a:rPr lang="en-GB" sz="900" kern="1200" dirty="0" smtClean="0">
                <a:solidFill>
                  <a:schemeClr val="tx1"/>
                </a:solidFill>
                <a:effectLst/>
                <a:latin typeface="Segoe" pitchFamily="34" charset="0"/>
                <a:ea typeface="+mn-ea"/>
                <a:cs typeface="+mn-cs"/>
              </a:rPr>
              <a:t> </a:t>
            </a:r>
          </a:p>
          <a:p>
            <a:r>
              <a:rPr lang="en-US" sz="900" kern="1200" dirty="0" smtClean="0">
                <a:solidFill>
                  <a:schemeClr val="tx1"/>
                </a:solidFill>
                <a:effectLst/>
                <a:latin typeface="Segoe" pitchFamily="34" charset="0"/>
                <a:ea typeface="+mn-ea"/>
                <a:cs typeface="+mn-cs"/>
              </a:rPr>
              <a:t>Note that, b</a:t>
            </a:r>
            <a:r>
              <a:rPr lang="en-GB" sz="900" kern="1200" dirty="0" smtClean="0">
                <a:solidFill>
                  <a:schemeClr val="tx1"/>
                </a:solidFill>
                <a:effectLst/>
                <a:latin typeface="Segoe" pitchFamily="34" charset="0"/>
                <a:ea typeface="+mn-ea"/>
                <a:cs typeface="+mn-cs"/>
              </a:rPr>
              <a:t>y enabling Cluster Shared Volumes for a failover cluster, all nodes in the cluster will be enabled to use shared volumes.</a:t>
            </a:r>
          </a:p>
          <a:p>
            <a:pPr marL="0" marR="0" lvl="0" indent="0" algn="l" defTabSz="914363" rtl="0" eaLnBrk="1" fontAlgn="auto" latinLnBrk="0" hangingPunct="1">
              <a:lnSpc>
                <a:spcPct val="90000"/>
              </a:lnSpc>
              <a:spcBef>
                <a:spcPts val="0"/>
              </a:spcBef>
              <a:spcAft>
                <a:spcPts val="333"/>
              </a:spcAft>
              <a:buClrTx/>
              <a:buSzTx/>
              <a:buFontTx/>
              <a:buNone/>
              <a:tabLst/>
              <a:defRPr/>
            </a:pPr>
            <a:r>
              <a:rPr lang="en-GB" dirty="0" smtClean="0"/>
              <a:t/>
            </a:r>
            <a:br>
              <a:rPr lang="en-GB" dirty="0" smtClean="0"/>
            </a:b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63</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When you configure a network for live migration for a specific VM, the setting is global and therefore applies to all VMs. To configure a cluster network for live migration:</a:t>
            </a:r>
          </a:p>
          <a:p>
            <a:pPr marL="228600" indent="-228600">
              <a:buFont typeface="+mj-lt"/>
              <a:buAutoNum type="arabicPeriod"/>
            </a:pPr>
            <a:endParaRPr lang="en-GB" sz="900" kern="1200" dirty="0" smtClean="0">
              <a:solidFill>
                <a:schemeClr val="tx1"/>
              </a:solidFill>
              <a:effectLst/>
              <a:latin typeface="Segoe" pitchFamily="34" charset="0"/>
              <a:ea typeface="+mn-ea"/>
              <a:cs typeface="+mn-cs"/>
            </a:endParaRPr>
          </a:p>
          <a:p>
            <a:pPr marL="228600" indent="-228600">
              <a:buFont typeface="+mj-lt"/>
              <a:buAutoNum type="arabicPeriod"/>
            </a:pPr>
            <a:r>
              <a:rPr lang="en-GB" dirty="0" smtClean="0"/>
              <a:t>In the Failover Cluster Manager snap-in, select or specify the cluster that you want to configure.</a:t>
            </a:r>
          </a:p>
          <a:p>
            <a:pPr marL="228600" indent="-228600">
              <a:buFont typeface="+mj-lt"/>
              <a:buAutoNum type="arabicPeriod"/>
            </a:pPr>
            <a:endParaRPr lang="en-GB" dirty="0" smtClean="0"/>
          </a:p>
          <a:p>
            <a:pPr marL="228600" indent="-228600">
              <a:buFont typeface="+mj-lt"/>
              <a:buAutoNum type="arabicPeriod"/>
            </a:pPr>
            <a:r>
              <a:rPr lang="en-GB" dirty="0" smtClean="0"/>
              <a:t>In</a:t>
            </a:r>
            <a:r>
              <a:rPr lang="en-GB" baseline="0" dirty="0" smtClean="0"/>
              <a:t> the </a:t>
            </a:r>
            <a:r>
              <a:rPr lang="en-GB" dirty="0" smtClean="0"/>
              <a:t>Services and applications</a:t>
            </a:r>
            <a:r>
              <a:rPr lang="en-GB" baseline="0" dirty="0" smtClean="0"/>
              <a:t> </a:t>
            </a:r>
            <a:r>
              <a:rPr lang="en-GB" dirty="0" smtClean="0"/>
              <a:t>console tree, select a clustered VM.</a:t>
            </a:r>
          </a:p>
          <a:p>
            <a:pPr marL="228600" indent="-228600">
              <a:buFont typeface="+mj-lt"/>
              <a:buAutoNum type="arabicPeriod"/>
            </a:pPr>
            <a:endParaRPr lang="en-GB" dirty="0" smtClean="0"/>
          </a:p>
          <a:p>
            <a:pPr marL="228600" indent="-228600">
              <a:buFont typeface="+mj-lt"/>
              <a:buAutoNum type="arabicPeriod"/>
            </a:pPr>
            <a:r>
              <a:rPr lang="en-GB" dirty="0" smtClean="0"/>
              <a:t>In the properties</a:t>
            </a:r>
            <a:r>
              <a:rPr lang="en-GB" baseline="0" dirty="0" smtClean="0"/>
              <a:t> of the VM, c</a:t>
            </a:r>
            <a:r>
              <a:rPr lang="en-GB" dirty="0" smtClean="0"/>
              <a:t>lick the </a:t>
            </a:r>
            <a:r>
              <a:rPr lang="en-GB" b="1" dirty="0" smtClean="0"/>
              <a:t>Network for live migration </a:t>
            </a:r>
            <a:r>
              <a:rPr lang="en-GB" dirty="0" smtClean="0"/>
              <a:t>tab, and then select one or more cluster networks to use for live migration. </a:t>
            </a:r>
          </a:p>
          <a:p>
            <a:pPr marL="228600" indent="-228600">
              <a:buFont typeface="+mj-lt"/>
              <a:buAutoNum type="arabicPeriod"/>
            </a:pPr>
            <a:endParaRPr lang="en-GB" dirty="0" smtClean="0"/>
          </a:p>
          <a:p>
            <a:pPr marL="228600" indent="-228600">
              <a:buFont typeface="+mj-lt"/>
              <a:buAutoNum type="arabicPeriod"/>
            </a:pPr>
            <a:r>
              <a:rPr lang="en-GB" dirty="0" smtClean="0"/>
              <a:t>Move the cluster networks up or down to ensure that a private cluster network is the most preferred. The default preference order is as follows: </a:t>
            </a:r>
          </a:p>
          <a:p>
            <a:pPr marL="171450" indent="-171450">
              <a:buFont typeface="Arial" pitchFamily="34" charset="0"/>
              <a:buChar char="•"/>
            </a:pPr>
            <a:r>
              <a:rPr lang="en-GB" dirty="0" smtClean="0"/>
              <a:t>Networks that have no default gateway should be located first.</a:t>
            </a:r>
          </a:p>
          <a:p>
            <a:pPr marL="171450" indent="-171450">
              <a:buFont typeface="Arial" pitchFamily="34" charset="0"/>
              <a:buChar char="•"/>
            </a:pPr>
            <a:r>
              <a:rPr lang="en-GB" dirty="0" smtClean="0"/>
              <a:t>Networks that are used by Cluster Shared Volumes and cluster traffic should be located last.</a:t>
            </a:r>
          </a:p>
          <a:p>
            <a:endParaRPr lang="en-GB" dirty="0" smtClean="0"/>
          </a:p>
          <a:p>
            <a:r>
              <a:rPr lang="en-GB" dirty="0" smtClean="0"/>
              <a:t>Live migration will be attempted in the order of the networks specified in the list of cluster networks. If the connection to the destination node by using the first network is not successful, the next network in the list is used until the complete list is exhausted, or until there is a successful connection to the destination node by using one of the networks.</a:t>
            </a:r>
          </a:p>
          <a:p>
            <a:endParaRPr lang="en-US" dirty="0" smtClean="0"/>
          </a:p>
          <a:p>
            <a:r>
              <a:rPr lang="en-GB" dirty="0" smtClean="0"/>
              <a:t>If you have more than one cluster network listed in </a:t>
            </a:r>
            <a:r>
              <a:rPr lang="en-GB" b="1" dirty="0" smtClean="0"/>
              <a:t>Network for live migration</a:t>
            </a:r>
            <a:r>
              <a:rPr lang="en-GB" dirty="0" smtClean="0"/>
              <a:t>, you should change the priority order to avoid having live migration and Cluster Shared Volumes use the same network.</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64</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GB" dirty="0" smtClean="0"/>
              <a:t>If dynamic memory is enabled on a VM that is being</a:t>
            </a:r>
            <a:r>
              <a:rPr lang="en-GB" baseline="0" dirty="0" smtClean="0"/>
              <a:t> migrated</a:t>
            </a:r>
            <a:r>
              <a:rPr lang="en-GB" dirty="0" smtClean="0"/>
              <a:t>, the migration process only has to copy </a:t>
            </a:r>
            <a:r>
              <a:rPr lang="en-GB" i="1" dirty="0" smtClean="0"/>
              <a:t>used</a:t>
            </a:r>
            <a:r>
              <a:rPr lang="en-GB" dirty="0" smtClean="0"/>
              <a:t> memory pages to the target host. </a:t>
            </a:r>
          </a:p>
          <a:p>
            <a:endParaRPr lang="en-GB" dirty="0" smtClean="0"/>
          </a:p>
          <a:p>
            <a:r>
              <a:rPr lang="en-GB" dirty="0" smtClean="0"/>
              <a:t>If the VM is configured to</a:t>
            </a:r>
            <a:r>
              <a:rPr lang="en-GB" baseline="0" dirty="0" smtClean="0"/>
              <a:t> use</a:t>
            </a:r>
            <a:r>
              <a:rPr lang="en-GB" dirty="0" smtClean="0"/>
              <a:t> 512 MB of memory at startup and a maximum of 4,096 MB, but is only using 640 MB of memory, the live migration process</a:t>
            </a:r>
            <a:r>
              <a:rPr lang="en-GB" baseline="0" dirty="0" smtClean="0"/>
              <a:t> only needs to </a:t>
            </a:r>
            <a:r>
              <a:rPr lang="en-GB" dirty="0" smtClean="0"/>
              <a:t>copy 640 MB.</a:t>
            </a:r>
          </a:p>
          <a:p>
            <a:r>
              <a:rPr lang="en-GB" dirty="0" smtClean="0"/>
              <a:t>The live migration process is, therefore, quicker even over 1-gigabit networks.</a:t>
            </a:r>
          </a:p>
          <a:p>
            <a:endParaRPr lang="en-GB" dirty="0" smtClean="0"/>
          </a:p>
          <a:p>
            <a:r>
              <a:rPr lang="en-GB" dirty="0" smtClean="0"/>
              <a:t>Note for Instructor Guide only:</a:t>
            </a:r>
          </a:p>
          <a:p>
            <a:r>
              <a:rPr lang="en-GB" dirty="0" smtClean="0"/>
              <a:t>Dynamic</a:t>
            </a:r>
            <a:r>
              <a:rPr lang="en-GB" baseline="0" dirty="0" smtClean="0"/>
              <a:t> memory was covered in Module 2, Lesson 2, “Differentiating Microsoft and VMware Terminology and Solutions.”</a:t>
            </a:r>
          </a:p>
          <a:p>
            <a:endParaRPr lang="en-GB" dirty="0" smtClean="0"/>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65</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11/7/2011 10:38 AM</a:t>
            </a:fld>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66</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3962400" cy="342900"/>
          </a:xfrm>
          <a:prstGeom prst="rect">
            <a:avLst/>
          </a:prstGeom>
        </p:spPr>
        <p:txBody>
          <a:bodyPr/>
          <a:lstStyle/>
          <a:p>
            <a:endParaRPr lang="en-US" dirty="0"/>
          </a:p>
        </p:txBody>
      </p:sp>
      <p:sp>
        <p:nvSpPr>
          <p:cNvPr id="5" name="Date Placeholder 4"/>
          <p:cNvSpPr>
            <a:spLocks noGrp="1"/>
          </p:cNvSpPr>
          <p:nvPr>
            <p:ph type="dt" idx="11"/>
          </p:nvPr>
        </p:nvSpPr>
        <p:spPr>
          <a:xfrm>
            <a:off x="5179484" y="0"/>
            <a:ext cx="3962400" cy="342900"/>
          </a:xfrm>
          <a:prstGeom prst="rect">
            <a:avLst/>
          </a:prstGeom>
        </p:spPr>
        <p:txBody>
          <a:bodyPr/>
          <a:lstStyle/>
          <a:p>
            <a:fld id="{81331B57-0BE5-4F82-AA58-76F53EFF3ADA}" type="datetime8">
              <a:rPr lang="en-US" smtClean="0"/>
              <a:pPr/>
              <a:t>11/7/2011 10:38 AM</a:t>
            </a:fld>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67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dirty="0" smtClean="0">
                <a:solidFill>
                  <a:schemeClr val="tx1"/>
                </a:solidFill>
                <a:effectLst/>
                <a:latin typeface="Segoe" pitchFamily="34" charset="0"/>
                <a:ea typeface="+mn-ea"/>
                <a:cs typeface="+mn-cs"/>
              </a:rPr>
              <a:t>In Lesson 2, you learn about failover clustering,</a:t>
            </a:r>
            <a:r>
              <a:rPr lang="en-GB" sz="900" kern="1200" baseline="0" dirty="0" smtClean="0">
                <a:solidFill>
                  <a:schemeClr val="tx1"/>
                </a:solidFill>
                <a:effectLst/>
                <a:latin typeface="Segoe" pitchFamily="34" charset="0"/>
                <a:ea typeface="+mn-ea"/>
                <a:cs typeface="+mn-cs"/>
              </a:rPr>
              <a:t> and </a:t>
            </a:r>
            <a:r>
              <a:rPr lang="en-GB" sz="900" kern="1200" dirty="0" smtClean="0">
                <a:solidFill>
                  <a:schemeClr val="tx1"/>
                </a:solidFill>
                <a:effectLst/>
                <a:latin typeface="Segoe" pitchFamily="34" charset="0"/>
                <a:ea typeface="+mn-ea"/>
                <a:cs typeface="+mn-cs"/>
              </a:rPr>
              <a:t>how clustering is used to provide high availability</a:t>
            </a:r>
            <a:r>
              <a:rPr lang="en-GB" sz="900" kern="1200" baseline="0" dirty="0" smtClean="0">
                <a:solidFill>
                  <a:schemeClr val="tx1"/>
                </a:solidFill>
                <a:effectLst/>
                <a:latin typeface="Segoe" pitchFamily="34" charset="0"/>
                <a:ea typeface="+mn-ea"/>
                <a:cs typeface="+mn-cs"/>
              </a:rPr>
              <a:t> for </a:t>
            </a:r>
            <a:r>
              <a:rPr lang="en-GB" sz="900" kern="1200" dirty="0" smtClean="0">
                <a:solidFill>
                  <a:schemeClr val="tx1"/>
                </a:solidFill>
                <a:effectLst/>
                <a:latin typeface="Segoe" pitchFamily="34" charset="0"/>
                <a:ea typeface="+mn-ea"/>
                <a:cs typeface="+mn-cs"/>
              </a:rPr>
              <a:t>Hyper-V.</a:t>
            </a:r>
          </a:p>
          <a:p>
            <a:endParaRPr lang="en-GB"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8</a:t>
            </a:fld>
            <a:endParaRPr lang="en-US" dirty="0">
              <a:latin typeface="Segoe" pitchFamily="34" charset="0"/>
            </a:endParaRPr>
          </a:p>
        </p:txBody>
      </p:sp>
    </p:spTree>
    <p:extLst>
      <p:ext uri="{BB962C8B-B14F-4D97-AF65-F5344CB8AC3E}">
        <p14:creationId xmlns:p14="http://schemas.microsoft.com/office/powerpoint/2010/main" val="1319853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To create a Hyper-V host cluster, you must use a minimum of two nodes. Each node must be running Windows Server® 2008 R2 Enterprise or higher, because failover clustering is not included in Windows Server 2008 R2 Standard. After you have installed and configured the nodes, you can manually or automatically fail one or more virtual machines across nodes. Using three or more nodes enables failover clustering to use a load-balancing method that ensures that a single cluster node does not become overburdened with failed-over workloads.</a:t>
            </a:r>
            <a:endParaRPr lang="en-GB" sz="900" kern="1200" dirty="0" smtClean="0">
              <a:solidFill>
                <a:schemeClr val="tx1"/>
              </a:solidFill>
              <a:effectLst/>
              <a:latin typeface="Segoe" pitchFamily="34" charset="0"/>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r>
              <a:rPr lang="en-US" sz="900" kern="1200" dirty="0" smtClean="0">
                <a:solidFill>
                  <a:schemeClr val="tx1"/>
                </a:solidFill>
                <a:latin typeface="Segoe" pitchFamily="34" charset="0"/>
                <a:ea typeface="+mn-ea"/>
                <a:cs typeface="+mn-cs"/>
              </a:rPr>
              <a:t>In a two-node failover cluster, each node of the cluster requires Windows Server 2008 R2 Hyper-V or Microsoft Hyper-V Server 2008 R2. The virtual machine configuration files and virtual hard disk files are placed on shared stored. Virtual machines can run on either node of the cluster and in the event of a node failure or planned outage, virtual machines can fail over to the other node. </a:t>
            </a:r>
          </a:p>
          <a:p>
            <a:endParaRPr lang="en-GB"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The two-node failover cluster architecture provides a significant increase in overall availability of consolidated workloads and reduces the risks of consolidating a large number of physical server workloads to a single Hyper-V host. This configuration provides a server consolidation platform for test labs, software development environments, branch offices, and other design scenarios that require high-availability services.</a:t>
            </a:r>
          </a:p>
          <a:p>
            <a:endParaRPr lang="en-GB"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The two-node failover cluster architecture is still basic enough that it does not necessarily require the deployment of VMM 2008 R2. It can also be managed with out-of-the box utilities such as Hyper-V Manager, Failover Cluster Manager, Windows Server Backup, and other utilities that support small cluster management functionality.</a:t>
            </a:r>
            <a:endParaRPr lang="en-GB" sz="900" kern="1200" dirty="0" smtClean="0">
              <a:solidFill>
                <a:schemeClr val="tx1"/>
              </a:solidFill>
              <a:latin typeface="Segoe" pitchFamily="34" charset="0"/>
              <a:ea typeface="+mn-ea"/>
              <a:cs typeface="+mn-cs"/>
            </a:endParaRPr>
          </a:p>
          <a:p>
            <a:endParaRPr lang="en-GB" dirty="0"/>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10</a:t>
            </a:fld>
            <a:endParaRPr lang="en-US" dirty="0">
              <a:latin typeface="Segoe"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838200" y="1676400"/>
            <a:ext cx="7391400" cy="1661993"/>
          </a:xfrm>
        </p:spPr>
        <p:txBody>
          <a:bodyPr/>
          <a:lstStyle>
            <a:lvl1pPr>
              <a:defRPr sz="6000"/>
            </a:lvl1pPr>
          </a:lstStyle>
          <a:p>
            <a:r>
              <a:rPr lang="en-US" dirty="0" smtClean="0"/>
              <a:t>Click to edit Master title style</a:t>
            </a:r>
            <a:endParaRPr lang="en-US" dirty="0"/>
          </a:p>
        </p:txBody>
      </p:sp>
      <p:grpSp>
        <p:nvGrpSpPr>
          <p:cNvPr id="10" name="Group 9"/>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 name="Picture 7"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457200" y="2133600"/>
            <a:ext cx="8382000" cy="666385"/>
          </a:xfrm>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27000" y="127000"/>
            <a:ext cx="9017000" cy="661988"/>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09539" y="1581151"/>
            <a:ext cx="4302125" cy="244374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64064" y="1581151"/>
            <a:ext cx="4302125" cy="244374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09539" y="2787650"/>
            <a:ext cx="4302125" cy="244374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564064" y="2787650"/>
            <a:ext cx="4302125" cy="244374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12"/>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4000" cy="533400"/>
            <a:chOff x="0" y="6324600"/>
            <a:chExt cx="9144000" cy="533400"/>
          </a:xfrm>
        </p:grpSpPr>
        <p:sp>
          <p:nvSpPr>
            <p:cNvPr id="5" name="Rectangle 4"/>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 name="Picture 5"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4780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47805"/>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72661"/>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47805"/>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61"/>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1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60" r:id="rId1"/>
    <p:sldLayoutId id="2147483768" r:id="rId2"/>
    <p:sldLayoutId id="2147483769" r:id="rId3"/>
    <p:sldLayoutId id="2147483770" r:id="rId4"/>
    <p:sldLayoutId id="2147483771" r:id="rId5"/>
    <p:sldLayoutId id="2147483772" r:id="rId6"/>
    <p:sldLayoutId id="2147483773" r:id="rId7"/>
    <p:sldLayoutId id="2147483774" r:id="rId8"/>
    <p:sldLayoutId id="2147483859" r:id="rId9"/>
    <p:sldLayoutId id="2147483900" r:id="rId10"/>
    <p:sldLayoutId id="2147483902" r:id="rId11"/>
    <p:sldLayoutId id="2147483903" r:id="rId12"/>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8.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notesSlide" Target="../notesSlides/notesSlide16.xml"/><Relationship Id="rId7" Type="http://schemas.openxmlformats.org/officeDocument/2006/relationships/image" Target="../media/image29.pn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28.gif"/><Relationship Id="rId5" Type="http://schemas.openxmlformats.org/officeDocument/2006/relationships/image" Target="../media/image27.png"/><Relationship Id="rId10" Type="http://schemas.openxmlformats.org/officeDocument/2006/relationships/image" Target="../media/image31.png"/><Relationship Id="rId4" Type="http://schemas.openxmlformats.org/officeDocument/2006/relationships/image" Target="../media/image26.png"/><Relationship Id="rId9"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1.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28.gif"/><Relationship Id="rId10" Type="http://schemas.openxmlformats.org/officeDocument/2006/relationships/image" Target="../media/image33.png"/><Relationship Id="rId4" Type="http://schemas.openxmlformats.org/officeDocument/2006/relationships/image" Target="../media/image31.png"/><Relationship Id="rId9" Type="http://schemas.openxmlformats.org/officeDocument/2006/relationships/image" Target="../media/image36.png"/></Relationships>
</file>

<file path=ppt/slides/_rels/slide2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6.png"/><Relationship Id="rId7" Type="http://schemas.openxmlformats.org/officeDocument/2006/relationships/image" Target="../media/image28.gif"/><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22.png"/><Relationship Id="rId10" Type="http://schemas.openxmlformats.org/officeDocument/2006/relationships/image" Target="../media/image29.png"/><Relationship Id="rId4" Type="http://schemas.openxmlformats.org/officeDocument/2006/relationships/image" Target="../media/image27.png"/><Relationship Id="rId9" Type="http://schemas.openxmlformats.org/officeDocument/2006/relationships/image" Target="../media/image38.png"/></Relationships>
</file>

<file path=ppt/slides/_rels/slide2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6.png"/><Relationship Id="rId7" Type="http://schemas.openxmlformats.org/officeDocument/2006/relationships/image" Target="../media/image28.gif"/><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22.png"/><Relationship Id="rId10" Type="http://schemas.openxmlformats.org/officeDocument/2006/relationships/image" Target="../media/image29.png"/><Relationship Id="rId4" Type="http://schemas.openxmlformats.org/officeDocument/2006/relationships/image" Target="../media/image27.png"/><Relationship Id="rId9" Type="http://schemas.openxmlformats.org/officeDocument/2006/relationships/image" Target="../media/image3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5.png"/><Relationship Id="rId7"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39.png"/><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9.png"/><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39.pn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4.png"/><Relationship Id="rId7"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35.png"/><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9.png"/><Relationship Id="rId7"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5.png"/><Relationship Id="rId9" Type="http://schemas.openxmlformats.org/officeDocument/2006/relationships/image" Target="../media/image4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4.png"/><Relationship Id="rId7"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23.pn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1.png"/><Relationship Id="rId7"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go.microsoft.com/fwlink/?LinkID=119949" TargetMode="External"/><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1.png"/><Relationship Id="rId7"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50.jpeg"/></Relationships>
</file>

<file path=ppt/slides/_rels/slide48.xml.rels><?xml version="1.0" encoding="UTF-8" standalone="yes"?>
<Relationships xmlns="http://schemas.openxmlformats.org/package/2006/relationships"><Relationship Id="rId3" Type="http://schemas.openxmlformats.org/officeDocument/2006/relationships/hyperlink" Target="http://technet.microsoft.com/en-us/library/dd197430.aspx" TargetMode="External"/><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hyperlink" Target="http://download.microsoft.com/download/3/6/1/36117F2E-499F-42D7-9ADD-A838E9E0C197/SiteRecoveryWhitepaper_final_120309.pdf" TargetMode="External"/><Relationship Id="rId5" Type="http://schemas.openxmlformats.org/officeDocument/2006/relationships/hyperlink" Target="http://www.microsoft.com/virtualization/en/us/solution-continuity.aspx" TargetMode="External"/><Relationship Id="rId4" Type="http://schemas.openxmlformats.org/officeDocument/2006/relationships/hyperlink" Target="http://technet.microsoft.com/en-us/library/dd197546.aspx" TargetMode="Externa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notesSlide" Target="../notesSlides/notesSlide52.xml"/><Relationship Id="rId7" Type="http://schemas.openxmlformats.org/officeDocument/2006/relationships/image" Target="../media/image27.png"/><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52.png"/><Relationship Id="rId4" Type="http://schemas.openxmlformats.org/officeDocument/2006/relationships/image" Target="../media/image22.png"/><Relationship Id="rId9" Type="http://schemas.openxmlformats.org/officeDocument/2006/relationships/image" Target="../media/image39.png"/></Relationships>
</file>

<file path=ppt/slides/_rels/slide5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notesSlide" Target="../notesSlides/notesSlide53.xml"/><Relationship Id="rId7" Type="http://schemas.openxmlformats.org/officeDocument/2006/relationships/image" Target="../media/image27.png"/><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image" Target="../media/image35.png"/><Relationship Id="rId5" Type="http://schemas.openxmlformats.org/officeDocument/2006/relationships/image" Target="../media/image31.png"/><Relationship Id="rId4" Type="http://schemas.openxmlformats.org/officeDocument/2006/relationships/image" Target="../media/image22.png"/><Relationship Id="rId9" Type="http://schemas.openxmlformats.org/officeDocument/2006/relationships/image" Target="../media/image52.png"/></Relationships>
</file>

<file path=ppt/slides/_rels/slide5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notesSlide" Target="../notesSlides/notesSlide54.xml"/><Relationship Id="rId7"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35.png"/><Relationship Id="rId5" Type="http://schemas.openxmlformats.org/officeDocument/2006/relationships/image" Target="../media/image31.png"/><Relationship Id="rId4" Type="http://schemas.openxmlformats.org/officeDocument/2006/relationships/image" Target="../media/image22.png"/><Relationship Id="rId9" Type="http://schemas.openxmlformats.org/officeDocument/2006/relationships/image" Target="../media/image52.png"/></Relationships>
</file>

<file path=ppt/slides/_rels/slide5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notesSlide" Target="../notesSlides/notesSlide55.xml"/><Relationship Id="rId7" Type="http://schemas.openxmlformats.org/officeDocument/2006/relationships/image" Target="../media/image27.png"/><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53.png"/><Relationship Id="rId4" Type="http://schemas.openxmlformats.org/officeDocument/2006/relationships/image" Target="../media/image22.png"/><Relationship Id="rId9" Type="http://schemas.openxmlformats.org/officeDocument/2006/relationships/image" Target="../media/image52.png"/></Relationships>
</file>

<file path=ppt/slides/_rels/slide5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notesSlide" Target="../notesSlides/notesSlide56.xml"/><Relationship Id="rId7"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35.png"/><Relationship Id="rId5" Type="http://schemas.openxmlformats.org/officeDocument/2006/relationships/image" Target="../media/image31.png"/><Relationship Id="rId4" Type="http://schemas.openxmlformats.org/officeDocument/2006/relationships/image" Target="../media/image22.png"/><Relationship Id="rId9" Type="http://schemas.openxmlformats.org/officeDocument/2006/relationships/image" Target="../media/image52.png"/></Relationships>
</file>

<file path=ppt/slides/_rels/slide5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notesSlide" Target="../notesSlides/notesSlide57.xml"/><Relationship Id="rId7"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53.png"/><Relationship Id="rId4" Type="http://schemas.openxmlformats.org/officeDocument/2006/relationships/image" Target="../media/image22.png"/><Relationship Id="rId9" Type="http://schemas.openxmlformats.org/officeDocument/2006/relationships/image" Target="../media/image5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0.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5.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9310" y="1915694"/>
            <a:ext cx="7681913" cy="461665"/>
          </a:xfrm>
        </p:spPr>
        <p:txBody>
          <a:bodyPr/>
          <a:lstStyle/>
          <a:p>
            <a:r>
              <a:rPr lang="en-US" sz="2800" dirty="0" smtClean="0">
                <a:solidFill>
                  <a:schemeClr val="tx1"/>
                </a:solidFill>
              </a:rPr>
              <a:t>Course 50374</a:t>
            </a:r>
          </a:p>
          <a:p>
            <a:r>
              <a:rPr lang="en-US" sz="4000" dirty="0" smtClean="0">
                <a:solidFill>
                  <a:schemeClr val="tx1"/>
                </a:solidFill>
              </a:rPr>
              <a:t>Microsoft Virtualization and Management for the Experienced VMware IT Pro </a:t>
            </a:r>
            <a:endParaRPr lang="en-US" sz="4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Two-Node Failover Cluster</a:t>
            </a:r>
            <a:endParaRPr lang="en-US" dirty="0"/>
          </a:p>
        </p:txBody>
      </p:sp>
      <p:sp>
        <p:nvSpPr>
          <p:cNvPr id="3" name="Content Placeholder 2"/>
          <p:cNvSpPr>
            <a:spLocks noGrp="1"/>
          </p:cNvSpPr>
          <p:nvPr>
            <p:ph idx="1"/>
          </p:nvPr>
        </p:nvSpPr>
        <p:spPr>
          <a:xfrm>
            <a:off x="457200" y="838200"/>
            <a:ext cx="8229600" cy="5105400"/>
          </a:xfrm>
        </p:spPr>
        <p:txBody>
          <a:bodyPr>
            <a:normAutofit/>
          </a:bodyPr>
          <a:lstStyle/>
          <a:p>
            <a:pPr lvl="2">
              <a:buNone/>
            </a:pPr>
            <a:endParaRPr lang="en-US" dirty="0" smtClean="0"/>
          </a:p>
          <a:p>
            <a:r>
              <a:rPr lang="en-US" dirty="0" smtClean="0"/>
              <a:t>Two-Node Failover Cluster</a:t>
            </a:r>
          </a:p>
          <a:p>
            <a:pPr lvl="1"/>
            <a:r>
              <a:rPr lang="en-US" dirty="0" smtClean="0"/>
              <a:t>Server consolidation platform for software development, branch office, and other design scenarios that require high-availability services </a:t>
            </a:r>
          </a:p>
          <a:p>
            <a:pPr lvl="1"/>
            <a:r>
              <a:rPr lang="en-US" dirty="0" smtClean="0"/>
              <a:t>Shared storage (iSCSI or Fibre Channel SAN)</a:t>
            </a:r>
          </a:p>
          <a:p>
            <a:pPr lvl="1"/>
            <a:r>
              <a:rPr lang="en-US" dirty="0" smtClean="0"/>
              <a:t>Failover clustering supports single live migration event (serial migration)</a:t>
            </a:r>
          </a:p>
          <a:p>
            <a:pPr lvl="1"/>
            <a:r>
              <a:rPr lang="en-US" dirty="0" smtClean="0"/>
              <a:t>Management by using out-of-the-box tools (Hyper-V Manager, Windows Server Backup, Failover Cluster Manager, and so on)</a:t>
            </a: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Server Farm</a:t>
            </a:r>
            <a:endParaRPr lang="en-US" dirty="0"/>
          </a:p>
        </p:txBody>
      </p:sp>
      <p:sp>
        <p:nvSpPr>
          <p:cNvPr id="3" name="Content Placeholder 2"/>
          <p:cNvSpPr>
            <a:spLocks noGrp="1"/>
          </p:cNvSpPr>
          <p:nvPr>
            <p:ph idx="1"/>
          </p:nvPr>
        </p:nvSpPr>
        <p:spPr>
          <a:xfrm>
            <a:off x="457200" y="838200"/>
            <a:ext cx="8229600" cy="5105400"/>
          </a:xfrm>
        </p:spPr>
        <p:txBody>
          <a:bodyPr>
            <a:normAutofit fontScale="92500" lnSpcReduction="20000"/>
          </a:bodyPr>
          <a:lstStyle/>
          <a:p>
            <a:pPr lvl="0">
              <a:buNone/>
            </a:pPr>
            <a:endParaRPr lang="en-US" dirty="0" smtClean="0"/>
          </a:p>
          <a:p>
            <a:r>
              <a:rPr lang="en-US" dirty="0" smtClean="0"/>
              <a:t>Multi-Node Failover Cluster</a:t>
            </a:r>
          </a:p>
          <a:p>
            <a:pPr lvl="1"/>
            <a:r>
              <a:rPr lang="en-US" dirty="0" smtClean="0"/>
              <a:t>Server consolidation platform for data center and other design scenarios that require large VM consolidation, high performance, and high-availability services </a:t>
            </a:r>
          </a:p>
          <a:p>
            <a:pPr lvl="1"/>
            <a:r>
              <a:rPr lang="en-US" dirty="0" smtClean="0"/>
              <a:t>Shared storage (Fibre Channel SAN)</a:t>
            </a:r>
          </a:p>
          <a:p>
            <a:pPr lvl="1"/>
            <a:r>
              <a:rPr lang="en-US" dirty="0" smtClean="0"/>
              <a:t>Up to 16-node failover cluster to support multiple, concurrent live migration events</a:t>
            </a:r>
          </a:p>
          <a:p>
            <a:pPr lvl="1"/>
            <a:r>
              <a:rPr lang="en-US" dirty="0" smtClean="0"/>
              <a:t>Maximum of eight separate, but concurrent, live migrations in a 16-node cluster</a:t>
            </a:r>
          </a:p>
          <a:p>
            <a:pPr lvl="1"/>
            <a:r>
              <a:rPr lang="en-US" dirty="0" smtClean="0"/>
              <a:t>Dedicated failover nodes or load-balancing cluster designs</a:t>
            </a:r>
          </a:p>
          <a:p>
            <a:pPr lvl="1"/>
            <a:r>
              <a:rPr lang="en-US" dirty="0" smtClean="0"/>
              <a:t>System Center Virtual Machine Manager is recommended for server farm migrations because it enables queuing</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Guest Failover Clusters</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2252924"/>
          </a:xfrm>
        </p:spPr>
        <p:txBody>
          <a:bodyPr/>
          <a:lstStyle/>
          <a:p>
            <a:r>
              <a:rPr lang="en-US" dirty="0" smtClean="0"/>
              <a:t>Guest Failover Clusters</a:t>
            </a:r>
          </a:p>
          <a:p>
            <a:pPr lvl="1"/>
            <a:r>
              <a:rPr lang="en-US" dirty="0" smtClean="0"/>
              <a:t>Cluster Service runs inside a VM</a:t>
            </a:r>
          </a:p>
          <a:p>
            <a:pPr lvl="1"/>
            <a:r>
              <a:rPr lang="en-US" dirty="0" smtClean="0"/>
              <a:t>The cluster manages the applications and services that are inside the VM</a:t>
            </a:r>
          </a:p>
          <a:p>
            <a:pPr lvl="1"/>
            <a:r>
              <a:rPr lang="en-US" dirty="0" smtClean="0"/>
              <a:t>Applications move between clustered VMs</a:t>
            </a:r>
          </a:p>
        </p:txBody>
      </p:sp>
      <p:sp>
        <p:nvSpPr>
          <p:cNvPr id="5" name="Rounded Rectangle 4"/>
          <p:cNvSpPr/>
          <p:nvPr/>
        </p:nvSpPr>
        <p:spPr bwMode="auto">
          <a:xfrm>
            <a:off x="2743200" y="3810000"/>
            <a:ext cx="3657601"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7" name="Rounded Rectangle 6"/>
          <p:cNvSpPr/>
          <p:nvPr/>
        </p:nvSpPr>
        <p:spPr bwMode="auto">
          <a:xfrm>
            <a:off x="3382166" y="4353973"/>
            <a:ext cx="2362200" cy="45901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8" name="Line 5"/>
          <p:cNvSpPr>
            <a:spLocks noChangeShapeType="1"/>
          </p:cNvSpPr>
          <p:nvPr/>
        </p:nvSpPr>
        <p:spPr bwMode="auto">
          <a:xfrm flipH="1">
            <a:off x="4525166" y="5783950"/>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9" name="Line 5"/>
          <p:cNvSpPr>
            <a:spLocks noChangeShapeType="1"/>
          </p:cNvSpPr>
          <p:nvPr/>
        </p:nvSpPr>
        <p:spPr bwMode="auto">
          <a:xfrm flipH="1">
            <a:off x="4677566" y="4702150"/>
            <a:ext cx="304800" cy="7620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10" name="Line 5"/>
          <p:cNvSpPr>
            <a:spLocks noChangeShapeType="1"/>
          </p:cNvSpPr>
          <p:nvPr/>
        </p:nvSpPr>
        <p:spPr bwMode="auto">
          <a:xfrm>
            <a:off x="4296566" y="4625949"/>
            <a:ext cx="152400" cy="838201"/>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11" name="Server R2 Col1" descr="black-rack-server.png"/>
          <p:cNvPicPr>
            <a:picLocks noChangeAspect="1"/>
          </p:cNvPicPr>
          <p:nvPr/>
        </p:nvPicPr>
        <p:blipFill>
          <a:blip r:embed="rId3" cstate="print"/>
          <a:stretch>
            <a:fillRect/>
          </a:stretch>
        </p:blipFill>
        <p:spPr>
          <a:xfrm>
            <a:off x="3688062" y="4882738"/>
            <a:ext cx="758927" cy="384680"/>
          </a:xfrm>
          <a:prstGeom prst="rect">
            <a:avLst/>
          </a:prstGeom>
        </p:spPr>
      </p:pic>
      <p:pic>
        <p:nvPicPr>
          <p:cNvPr id="12" name="VM R2 Col1" descr="cyan-virtual-rack-server.png"/>
          <p:cNvPicPr>
            <a:picLocks noChangeAspect="1"/>
          </p:cNvPicPr>
          <p:nvPr/>
        </p:nvPicPr>
        <p:blipFill>
          <a:blip r:embed="rId4" cstate="print"/>
          <a:stretch>
            <a:fillRect/>
          </a:stretch>
        </p:blipFill>
        <p:spPr>
          <a:xfrm>
            <a:off x="3688062" y="4429218"/>
            <a:ext cx="758927" cy="344256"/>
          </a:xfrm>
          <a:prstGeom prst="rect">
            <a:avLst/>
          </a:prstGeom>
        </p:spPr>
      </p:pic>
      <p:pic>
        <p:nvPicPr>
          <p:cNvPr id="13" name="Server R2 Col1" descr="black-rack-server.png"/>
          <p:cNvPicPr>
            <a:picLocks noChangeAspect="1"/>
          </p:cNvPicPr>
          <p:nvPr/>
        </p:nvPicPr>
        <p:blipFill>
          <a:blip r:embed="rId3" cstate="print"/>
          <a:stretch>
            <a:fillRect/>
          </a:stretch>
        </p:blipFill>
        <p:spPr>
          <a:xfrm>
            <a:off x="4753766" y="4882738"/>
            <a:ext cx="758927" cy="384680"/>
          </a:xfrm>
          <a:prstGeom prst="rect">
            <a:avLst/>
          </a:prstGeom>
        </p:spPr>
      </p:pic>
      <p:pic>
        <p:nvPicPr>
          <p:cNvPr id="14" name="Picture 2" descr="\\eventsql\dvd\Online_ART\DVD_ART36\Artwork_Imagery\Icons - Illustrations\Internet Clouds web\cloud illustration icon.png"/>
          <p:cNvPicPr>
            <a:picLocks noChangeAspect="1" noChangeArrowheads="1"/>
          </p:cNvPicPr>
          <p:nvPr/>
        </p:nvPicPr>
        <p:blipFill>
          <a:blip r:embed="rId5" cstate="print"/>
          <a:srcRect/>
          <a:stretch>
            <a:fillRect/>
          </a:stretch>
        </p:blipFill>
        <p:spPr bwMode="auto">
          <a:xfrm>
            <a:off x="3458367" y="5419818"/>
            <a:ext cx="2209800" cy="414010"/>
          </a:xfrm>
          <a:prstGeom prst="rect">
            <a:avLst/>
          </a:prstGeom>
          <a:noFill/>
        </p:spPr>
      </p:pic>
      <p:sp>
        <p:nvSpPr>
          <p:cNvPr id="15" name="TextBox 14"/>
          <p:cNvSpPr txBox="1"/>
          <p:nvPr/>
        </p:nvSpPr>
        <p:spPr>
          <a:xfrm>
            <a:off x="4296566" y="5496018"/>
            <a:ext cx="514885" cy="261610"/>
          </a:xfrm>
          <a:prstGeom prst="rect">
            <a:avLst/>
          </a:prstGeom>
          <a:noFill/>
        </p:spPr>
        <p:txBody>
          <a:bodyPr wrap="none" rtlCol="0">
            <a:spAutoFit/>
          </a:bodyPr>
          <a:lstStyle/>
          <a:p>
            <a:r>
              <a:rPr lang="en-US" sz="1100" b="1" dirty="0" smtClean="0">
                <a:solidFill>
                  <a:schemeClr val="bg1"/>
                </a:solidFill>
              </a:rPr>
              <a:t>iSCSI</a:t>
            </a:r>
            <a:endParaRPr lang="en-US" sz="1100" b="1" dirty="0">
              <a:solidFill>
                <a:schemeClr val="bg1"/>
              </a:solidFill>
            </a:endParaRPr>
          </a:p>
        </p:txBody>
      </p:sp>
      <p:pic>
        <p:nvPicPr>
          <p:cNvPr id="16" name="VM R2 Col1" descr="cyan-virtual-rack-server.png"/>
          <p:cNvPicPr>
            <a:picLocks noChangeAspect="1"/>
          </p:cNvPicPr>
          <p:nvPr/>
        </p:nvPicPr>
        <p:blipFill>
          <a:blip r:embed="rId4" cstate="print"/>
          <a:stretch>
            <a:fillRect/>
          </a:stretch>
        </p:blipFill>
        <p:spPr>
          <a:xfrm>
            <a:off x="4753766" y="4429218"/>
            <a:ext cx="758927" cy="344256"/>
          </a:xfrm>
          <a:prstGeom prst="rect">
            <a:avLst/>
          </a:prstGeom>
        </p:spPr>
      </p:pic>
      <p:pic>
        <p:nvPicPr>
          <p:cNvPr id="17" name="Picture 18" descr="Database blue"/>
          <p:cNvPicPr>
            <a:picLocks noChangeAspect="1" noChangeArrowheads="1"/>
          </p:cNvPicPr>
          <p:nvPr/>
        </p:nvPicPr>
        <p:blipFill>
          <a:blip r:embed="rId6" cstate="print"/>
          <a:srcRect/>
          <a:stretch>
            <a:fillRect/>
          </a:stretch>
        </p:blipFill>
        <p:spPr bwMode="auto">
          <a:xfrm>
            <a:off x="4338131" y="5921349"/>
            <a:ext cx="381000" cy="488114"/>
          </a:xfrm>
          <a:prstGeom prst="rect">
            <a:avLst/>
          </a:prstGeom>
          <a:noFill/>
        </p:spPr>
      </p:pic>
      <p:pic>
        <p:nvPicPr>
          <p:cNvPr id="18" name="Picture 37" descr="large-arrow"/>
          <p:cNvPicPr>
            <a:picLocks noChangeAspect="1" noChangeArrowheads="1"/>
          </p:cNvPicPr>
          <p:nvPr/>
        </p:nvPicPr>
        <p:blipFill>
          <a:blip r:embed="rId7"/>
          <a:srcRect/>
          <a:stretch>
            <a:fillRect/>
          </a:stretch>
        </p:blipFill>
        <p:spPr bwMode="auto">
          <a:xfrm>
            <a:off x="3915566" y="3863949"/>
            <a:ext cx="1512036" cy="627310"/>
          </a:xfrm>
          <a:prstGeom prst="rect">
            <a:avLst/>
          </a:prstGeom>
          <a:noFill/>
        </p:spPr>
      </p:pic>
      <p:pic>
        <p:nvPicPr>
          <p:cNvPr id="19" name="Picture 5" descr="\\imself-ssdw7fs4\ssd_userdata_ntdev\matd\Pictures\PPT\Icons - Illustrations\_VIRTUALIZATION ICONS\Application Virtual SQL Server.png"/>
          <p:cNvPicPr>
            <a:picLocks noChangeAspect="1" noChangeArrowheads="1"/>
          </p:cNvPicPr>
          <p:nvPr/>
        </p:nvPicPr>
        <p:blipFill>
          <a:blip r:embed="rId8" cstate="print"/>
          <a:srcRect/>
          <a:stretch>
            <a:fillRect/>
          </a:stretch>
        </p:blipFill>
        <p:spPr bwMode="auto">
          <a:xfrm>
            <a:off x="3915566" y="4168749"/>
            <a:ext cx="406700" cy="449774"/>
          </a:xfrm>
          <a:prstGeom prst="rect">
            <a:avLst/>
          </a:prstGeom>
          <a:noFill/>
        </p:spPr>
      </p:pic>
      <p:sp>
        <p:nvSpPr>
          <p:cNvPr id="20" name="TextBox 19"/>
          <p:cNvSpPr txBox="1"/>
          <p:nvPr/>
        </p:nvSpPr>
        <p:spPr>
          <a:xfrm>
            <a:off x="4294807" y="4592939"/>
            <a:ext cx="647934" cy="261610"/>
          </a:xfrm>
          <a:prstGeom prst="rect">
            <a:avLst/>
          </a:prstGeom>
          <a:noFill/>
        </p:spPr>
        <p:txBody>
          <a:bodyPr wrap="none" rtlCol="0">
            <a:spAutoFit/>
          </a:bodyPr>
          <a:lstStyle/>
          <a:p>
            <a:r>
              <a:rPr lang="en-US" sz="1100" b="1" dirty="0" smtClean="0">
                <a:solidFill>
                  <a:schemeClr val="bg1"/>
                </a:solidFill>
              </a:rPr>
              <a:t>Cluster</a:t>
            </a:r>
            <a:endParaRPr lang="en-US" sz="1100" b="1" dirty="0">
              <a:solidFill>
                <a:schemeClr val="bg1"/>
              </a:solidFill>
            </a:endParaRP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63" presetClass="path" presetSubtype="0" accel="50000" decel="50000" fill="hold" nodeType="afterEffect">
                                  <p:stCondLst>
                                    <p:cond delay="0"/>
                                  </p:stCondLst>
                                  <p:childTnLst>
                                    <p:animMotion origin="layout" path="M -2.22222E-6 -3.33333E-6 L 0.11945 0.0007 " pathEditMode="relative" rAng="0" ptsTypes="AA">
                                      <p:cBhvr>
                                        <p:cTn id="10" dur="2000" fill="hold"/>
                                        <p:tgtEl>
                                          <p:spTgt spid="19"/>
                                        </p:tgtEl>
                                        <p:attrNameLst>
                                          <p:attrName>ppt_x</p:attrName>
                                          <p:attrName>ppt_y</p:attrName>
                                        </p:attrNameLst>
                                      </p:cBhvr>
                                      <p:rCtr x="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Fault Recovery Scenarios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05817547"/>
              </p:ext>
            </p:extLst>
          </p:nvPr>
        </p:nvGraphicFramePr>
        <p:xfrm>
          <a:off x="381000" y="1447800"/>
          <a:ext cx="8382000" cy="3627120"/>
        </p:xfrm>
        <a:graphic>
          <a:graphicData uri="http://schemas.openxmlformats.org/drawingml/2006/table">
            <a:tbl>
              <a:tblPr firstRow="1" bandRow="1">
                <a:tableStyleId>{21E4AEA4-8DFA-4A89-87EB-49C32662AFE0}</a:tableStyleId>
              </a:tblPr>
              <a:tblGrid>
                <a:gridCol w="3505200"/>
                <a:gridCol w="2590800"/>
                <a:gridCol w="2286000"/>
              </a:tblGrid>
              <a:tr h="370840">
                <a:tc>
                  <a:txBody>
                    <a:bodyPr/>
                    <a:lstStyle/>
                    <a:p>
                      <a:r>
                        <a:rPr lang="en-US" dirty="0" smtClean="0"/>
                        <a:t>Fault</a:t>
                      </a:r>
                      <a:endParaRPr lang="en-US" dirty="0"/>
                    </a:p>
                  </a:txBody>
                  <a:tcPr>
                    <a:solidFill>
                      <a:schemeClr val="accent1">
                        <a:lumMod val="60000"/>
                        <a:lumOff val="40000"/>
                      </a:schemeClr>
                    </a:solidFill>
                  </a:tcPr>
                </a:tc>
                <a:tc>
                  <a:txBody>
                    <a:bodyPr/>
                    <a:lstStyle/>
                    <a:p>
                      <a:r>
                        <a:rPr lang="en-US" dirty="0" smtClean="0"/>
                        <a:t>Host Cluster</a:t>
                      </a:r>
                      <a:endParaRPr lang="en-US" dirty="0"/>
                    </a:p>
                  </a:txBody>
                  <a:tcPr>
                    <a:solidFill>
                      <a:schemeClr val="accent1">
                        <a:lumMod val="60000"/>
                        <a:lumOff val="40000"/>
                      </a:schemeClr>
                    </a:solidFill>
                  </a:tcPr>
                </a:tc>
                <a:tc>
                  <a:txBody>
                    <a:bodyPr/>
                    <a:lstStyle/>
                    <a:p>
                      <a:r>
                        <a:rPr lang="en-US" dirty="0" smtClean="0"/>
                        <a:t>Guest </a:t>
                      </a:r>
                      <a:r>
                        <a:rPr lang="en-US" baseline="0" dirty="0" smtClean="0"/>
                        <a:t>Cluster</a:t>
                      </a:r>
                      <a:endParaRPr lang="en-US" dirty="0"/>
                    </a:p>
                  </a:txBody>
                  <a:tcPr>
                    <a:solidFill>
                      <a:schemeClr val="accent1">
                        <a:lumMod val="60000"/>
                        <a:lumOff val="40000"/>
                      </a:schemeClr>
                    </a:solidFill>
                  </a:tcPr>
                </a:tc>
              </a:tr>
              <a:tr h="695960">
                <a:tc>
                  <a:txBody>
                    <a:bodyPr/>
                    <a:lstStyle/>
                    <a:p>
                      <a:r>
                        <a:rPr lang="en-US" sz="2400" dirty="0" smtClean="0"/>
                        <a:t>Host Hardware Failure</a:t>
                      </a:r>
                      <a:endParaRPr lang="en-US" sz="2400" dirty="0"/>
                    </a:p>
                  </a:txBody>
                  <a:tcP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r>
              <a:tr h="370840">
                <a:tc>
                  <a:txBody>
                    <a:bodyPr/>
                    <a:lstStyle/>
                    <a:p>
                      <a:r>
                        <a:rPr lang="en-US" sz="2400" dirty="0" smtClean="0"/>
                        <a:t>Parent Partition Failure</a:t>
                      </a:r>
                      <a:endParaRPr lang="en-US" sz="2400" dirty="0"/>
                    </a:p>
                  </a:txBody>
                  <a:tcP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r>
              <a:tr h="370840">
                <a:tc>
                  <a:txBody>
                    <a:bodyPr/>
                    <a:lstStyle/>
                    <a:p>
                      <a:r>
                        <a:rPr lang="en-US" sz="2400" dirty="0" smtClean="0"/>
                        <a:t>VM Failure</a:t>
                      </a:r>
                      <a:endParaRPr lang="en-US" sz="2400" dirty="0"/>
                    </a:p>
                  </a:txBody>
                  <a:tcP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anchor="ctr">
                    <a:solidFill>
                      <a:schemeClr val="tx2"/>
                    </a:solidFill>
                  </a:tcPr>
                </a:tc>
              </a:tr>
              <a:tr h="370840">
                <a:tc>
                  <a:txBody>
                    <a:bodyPr/>
                    <a:lstStyle/>
                    <a:p>
                      <a:r>
                        <a:rPr lang="en-US" sz="2400" dirty="0" smtClean="0"/>
                        <a:t>Guest Operating System Failure</a:t>
                      </a:r>
                      <a:endParaRPr lang="en-US" sz="2400" dirty="0"/>
                    </a:p>
                  </a:txBody>
                  <a:tcP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r>
              <a:tr h="370840">
                <a:tc>
                  <a:txBody>
                    <a:bodyPr/>
                    <a:lstStyle/>
                    <a:p>
                      <a:r>
                        <a:rPr lang="en-US" sz="2400" dirty="0" smtClean="0"/>
                        <a:t>Application</a:t>
                      </a:r>
                      <a:r>
                        <a:rPr lang="en-US" sz="2400" baseline="0" dirty="0" smtClean="0"/>
                        <a:t> Failure</a:t>
                      </a:r>
                      <a:endParaRPr lang="en-US" sz="2400" dirty="0"/>
                    </a:p>
                  </a:txBody>
                  <a:tcPr>
                    <a:solidFill>
                      <a:schemeClr val="tx2"/>
                    </a:solidFill>
                  </a:tcPr>
                </a:tc>
                <a:tc>
                  <a:txBody>
                    <a:bodyPr/>
                    <a:lstStyle/>
                    <a:p>
                      <a:endParaRPr lang="en-US" sz="3200" dirty="0"/>
                    </a:p>
                  </a:txBody>
                  <a:tcPr anchor="ct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r>
            </a:tbl>
          </a:graphicData>
        </a:graphic>
      </p:graphicFrame>
      <p:pic>
        <p:nvPicPr>
          <p:cNvPr id="5" name="Picture 83" descr="green checkmark2"/>
          <p:cNvPicPr>
            <a:picLocks noChangeAspect="1" noChangeArrowheads="1"/>
          </p:cNvPicPr>
          <p:nvPr/>
        </p:nvPicPr>
        <p:blipFill>
          <a:blip r:embed="rId3" cstate="print"/>
          <a:srcRect/>
          <a:stretch>
            <a:fillRect/>
          </a:stretch>
        </p:blipFill>
        <p:spPr bwMode="auto">
          <a:xfrm>
            <a:off x="4850633" y="1844395"/>
            <a:ext cx="474347" cy="619125"/>
          </a:xfrm>
          <a:prstGeom prst="rect">
            <a:avLst/>
          </a:prstGeom>
          <a:noFill/>
        </p:spPr>
      </p:pic>
      <p:pic>
        <p:nvPicPr>
          <p:cNvPr id="6" name="Picture 83" descr="green checkmark2"/>
          <p:cNvPicPr>
            <a:picLocks noChangeAspect="1" noChangeArrowheads="1"/>
          </p:cNvPicPr>
          <p:nvPr/>
        </p:nvPicPr>
        <p:blipFill>
          <a:blip r:embed="rId3" cstate="print"/>
          <a:srcRect/>
          <a:stretch>
            <a:fillRect/>
          </a:stretch>
        </p:blipFill>
        <p:spPr bwMode="auto">
          <a:xfrm>
            <a:off x="4850633" y="2501098"/>
            <a:ext cx="474347" cy="619125"/>
          </a:xfrm>
          <a:prstGeom prst="rect">
            <a:avLst/>
          </a:prstGeom>
          <a:noFill/>
        </p:spPr>
      </p:pic>
      <p:pic>
        <p:nvPicPr>
          <p:cNvPr id="7" name="Picture 83" descr="green checkmark2"/>
          <p:cNvPicPr>
            <a:picLocks noChangeAspect="1" noChangeArrowheads="1"/>
          </p:cNvPicPr>
          <p:nvPr/>
        </p:nvPicPr>
        <p:blipFill>
          <a:blip r:embed="rId3" cstate="print"/>
          <a:srcRect/>
          <a:stretch>
            <a:fillRect/>
          </a:stretch>
        </p:blipFill>
        <p:spPr bwMode="auto">
          <a:xfrm>
            <a:off x="4848609" y="3079710"/>
            <a:ext cx="474347" cy="619125"/>
          </a:xfrm>
          <a:prstGeom prst="rect">
            <a:avLst/>
          </a:prstGeom>
          <a:noFill/>
        </p:spPr>
      </p:pic>
      <p:pic>
        <p:nvPicPr>
          <p:cNvPr id="9" name="Picture 83" descr="green checkmark2"/>
          <p:cNvPicPr>
            <a:picLocks noChangeAspect="1" noChangeArrowheads="1"/>
          </p:cNvPicPr>
          <p:nvPr/>
        </p:nvPicPr>
        <p:blipFill>
          <a:blip r:embed="rId3" cstate="print"/>
          <a:srcRect/>
          <a:stretch>
            <a:fillRect/>
          </a:stretch>
        </p:blipFill>
        <p:spPr bwMode="auto">
          <a:xfrm>
            <a:off x="4848609" y="3800475"/>
            <a:ext cx="474347" cy="619125"/>
          </a:xfrm>
          <a:prstGeom prst="rect">
            <a:avLst/>
          </a:prstGeom>
          <a:noFill/>
        </p:spPr>
      </p:pic>
      <p:pic>
        <p:nvPicPr>
          <p:cNvPr id="10" name="Picture 83" descr="green checkmark2"/>
          <p:cNvPicPr>
            <a:picLocks noChangeAspect="1" noChangeArrowheads="1"/>
          </p:cNvPicPr>
          <p:nvPr/>
        </p:nvPicPr>
        <p:blipFill>
          <a:blip r:embed="rId3" cstate="print"/>
          <a:srcRect/>
          <a:stretch>
            <a:fillRect/>
          </a:stretch>
        </p:blipFill>
        <p:spPr bwMode="auto">
          <a:xfrm>
            <a:off x="7465665" y="4486275"/>
            <a:ext cx="474347" cy="619125"/>
          </a:xfrm>
          <a:prstGeom prst="rect">
            <a:avLst/>
          </a:prstGeom>
          <a:noFill/>
        </p:spPr>
      </p:pic>
      <p:pic>
        <p:nvPicPr>
          <p:cNvPr id="11" name="Picture 83" descr="green checkmark2"/>
          <p:cNvPicPr>
            <a:picLocks noChangeAspect="1" noChangeArrowheads="1"/>
          </p:cNvPicPr>
          <p:nvPr/>
        </p:nvPicPr>
        <p:blipFill>
          <a:blip r:embed="rId3" cstate="print"/>
          <a:srcRect/>
          <a:stretch>
            <a:fillRect/>
          </a:stretch>
        </p:blipFill>
        <p:spPr bwMode="auto">
          <a:xfrm>
            <a:off x="7465665" y="3800474"/>
            <a:ext cx="474347" cy="619125"/>
          </a:xfrm>
          <a:prstGeom prst="rect">
            <a:avLst/>
          </a:prstGeom>
          <a:noFill/>
        </p:spPr>
      </p:pic>
      <p:pic>
        <p:nvPicPr>
          <p:cNvPr id="12" name="Picture 83" descr="green checkmark2"/>
          <p:cNvPicPr>
            <a:picLocks noChangeAspect="1" noChangeArrowheads="1"/>
          </p:cNvPicPr>
          <p:nvPr/>
        </p:nvPicPr>
        <p:blipFill>
          <a:blip r:embed="rId3" cstate="print"/>
          <a:srcRect/>
          <a:stretch>
            <a:fillRect/>
          </a:stretch>
        </p:blipFill>
        <p:spPr bwMode="auto">
          <a:xfrm>
            <a:off x="7465665" y="3079710"/>
            <a:ext cx="474347" cy="619125"/>
          </a:xfrm>
          <a:prstGeom prst="rect">
            <a:avLst/>
          </a:prstGeom>
          <a:noFill/>
        </p:spPr>
      </p:pic>
      <p:pic>
        <p:nvPicPr>
          <p:cNvPr id="13" name="Picture 83" descr="green checkmark2"/>
          <p:cNvPicPr>
            <a:picLocks noChangeAspect="1" noChangeArrowheads="1"/>
          </p:cNvPicPr>
          <p:nvPr/>
        </p:nvPicPr>
        <p:blipFill>
          <a:blip r:embed="rId3" cstate="print"/>
          <a:srcRect/>
          <a:stretch>
            <a:fillRect/>
          </a:stretch>
        </p:blipFill>
        <p:spPr bwMode="auto">
          <a:xfrm>
            <a:off x="7465665" y="2501097"/>
            <a:ext cx="474347" cy="619125"/>
          </a:xfrm>
          <a:prstGeom prst="rect">
            <a:avLst/>
          </a:prstGeom>
          <a:noFill/>
        </p:spPr>
      </p:pic>
      <p:pic>
        <p:nvPicPr>
          <p:cNvPr id="14" name="Picture 83" descr="green checkmark2"/>
          <p:cNvPicPr>
            <a:picLocks noChangeAspect="1" noChangeArrowheads="1"/>
          </p:cNvPicPr>
          <p:nvPr/>
        </p:nvPicPr>
        <p:blipFill>
          <a:blip r:embed="rId3" cstate="print"/>
          <a:srcRect/>
          <a:stretch>
            <a:fillRect/>
          </a:stretch>
        </p:blipFill>
        <p:spPr bwMode="auto">
          <a:xfrm>
            <a:off x="7465665" y="1844394"/>
            <a:ext cx="474347" cy="619125"/>
          </a:xfrm>
          <a:prstGeom prst="rect">
            <a:avLst/>
          </a:prstGeom>
          <a:noFill/>
        </p:spPr>
      </p:pic>
    </p:spTree>
    <p:extLst>
      <p:ext uri="{BB962C8B-B14F-4D97-AF65-F5344CB8AC3E}">
        <p14:creationId xmlns:p14="http://schemas.microsoft.com/office/powerpoint/2010/main" val="176170489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r>
              <a:rPr lang="en-US" dirty="0" smtClean="0"/>
              <a:t>Cluster Configuration</a:t>
            </a:r>
            <a:endParaRPr lang="en-US" dirty="0"/>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1005817547"/>
              </p:ext>
            </p:extLst>
          </p:nvPr>
        </p:nvGraphicFramePr>
        <p:xfrm>
          <a:off x="381000" y="1447800"/>
          <a:ext cx="8382000" cy="2444557"/>
        </p:xfrm>
        <a:graphic>
          <a:graphicData uri="http://schemas.openxmlformats.org/drawingml/2006/table">
            <a:tbl>
              <a:tblPr firstRow="1" bandRow="1">
                <a:tableStyleId>{21E4AEA4-8DFA-4A89-87EB-49C32662AFE0}</a:tableStyleId>
              </a:tblPr>
              <a:tblGrid>
                <a:gridCol w="3505200"/>
                <a:gridCol w="2590800"/>
                <a:gridCol w="2286000"/>
              </a:tblGrid>
              <a:tr h="359602">
                <a:tc>
                  <a:txBody>
                    <a:bodyPr/>
                    <a:lstStyle/>
                    <a:p>
                      <a:r>
                        <a:rPr lang="en-US" dirty="0" smtClean="0"/>
                        <a:t>Storage Technology</a:t>
                      </a:r>
                      <a:endParaRPr lang="en-US" dirty="0"/>
                    </a:p>
                  </a:txBody>
                  <a:tcPr>
                    <a:solidFill>
                      <a:schemeClr val="accent1">
                        <a:lumMod val="60000"/>
                        <a:lumOff val="40000"/>
                      </a:schemeClr>
                    </a:solidFill>
                  </a:tcPr>
                </a:tc>
                <a:tc>
                  <a:txBody>
                    <a:bodyPr/>
                    <a:lstStyle/>
                    <a:p>
                      <a:r>
                        <a:rPr lang="en-US" dirty="0" smtClean="0"/>
                        <a:t>Host Cluster</a:t>
                      </a:r>
                      <a:endParaRPr lang="en-US" dirty="0"/>
                    </a:p>
                  </a:txBody>
                  <a:tcPr>
                    <a:solidFill>
                      <a:schemeClr val="accent1">
                        <a:lumMod val="60000"/>
                        <a:lumOff val="40000"/>
                      </a:schemeClr>
                    </a:solidFill>
                  </a:tcPr>
                </a:tc>
                <a:tc>
                  <a:txBody>
                    <a:bodyPr/>
                    <a:lstStyle/>
                    <a:p>
                      <a:r>
                        <a:rPr lang="en-US" dirty="0" smtClean="0"/>
                        <a:t>Guest </a:t>
                      </a:r>
                      <a:r>
                        <a:rPr lang="en-US" baseline="0" dirty="0" smtClean="0"/>
                        <a:t>Cluster</a:t>
                      </a:r>
                      <a:endParaRPr lang="en-US" dirty="0"/>
                    </a:p>
                  </a:txBody>
                  <a:tcPr>
                    <a:solidFill>
                      <a:schemeClr val="accent1">
                        <a:lumMod val="60000"/>
                        <a:lumOff val="40000"/>
                      </a:schemeClr>
                    </a:solidFill>
                  </a:tcPr>
                </a:tc>
              </a:tr>
              <a:tr h="674870">
                <a:tc>
                  <a:txBody>
                    <a:bodyPr/>
                    <a:lstStyle/>
                    <a:p>
                      <a:r>
                        <a:rPr lang="en-US" sz="2400" dirty="0" smtClean="0"/>
                        <a:t>Fibre Channel</a:t>
                      </a:r>
                      <a:endParaRPr lang="en-US" sz="2400" dirty="0"/>
                    </a:p>
                  </a:txBody>
                  <a:tcP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r>
              <a:tr h="665018">
                <a:tc>
                  <a:txBody>
                    <a:bodyPr/>
                    <a:lstStyle/>
                    <a:p>
                      <a:r>
                        <a:rPr lang="en-US" sz="2400" dirty="0" smtClean="0"/>
                        <a:t>SAS</a:t>
                      </a:r>
                      <a:endParaRPr lang="en-US" sz="2400" dirty="0"/>
                    </a:p>
                  </a:txBody>
                  <a:tcP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r>
              <a:tr h="738909">
                <a:tc>
                  <a:txBody>
                    <a:bodyPr/>
                    <a:lstStyle/>
                    <a:p>
                      <a:r>
                        <a:rPr lang="en-US" sz="2400" dirty="0" smtClean="0"/>
                        <a:t>iSCSI</a:t>
                      </a:r>
                      <a:endParaRPr lang="en-US" sz="2400" dirty="0"/>
                    </a:p>
                  </a:txBody>
                  <a:tcP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Wingdings 2" pitchFamily="18" charset="2"/>
                        <a:ea typeface="+mn-ea"/>
                        <a:cs typeface="+mn-cs"/>
                      </a:endParaRPr>
                    </a:p>
                  </a:txBody>
                  <a:tcPr anchor="ctr">
                    <a:solidFill>
                      <a:schemeClr val="tx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32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anchor="ctr">
                    <a:solidFill>
                      <a:schemeClr val="tx2"/>
                    </a:solidFill>
                  </a:tcPr>
                </a:tc>
              </a:tr>
            </a:tbl>
          </a:graphicData>
        </a:graphic>
      </p:graphicFrame>
      <p:pic>
        <p:nvPicPr>
          <p:cNvPr id="7" name="Picture 83" descr="green checkmark2"/>
          <p:cNvPicPr>
            <a:picLocks noChangeAspect="1" noChangeArrowheads="1"/>
          </p:cNvPicPr>
          <p:nvPr/>
        </p:nvPicPr>
        <p:blipFill>
          <a:blip r:embed="rId3" cstate="print"/>
          <a:srcRect/>
          <a:stretch>
            <a:fillRect/>
          </a:stretch>
        </p:blipFill>
        <p:spPr bwMode="auto">
          <a:xfrm>
            <a:off x="4800600" y="1905000"/>
            <a:ext cx="474347" cy="619125"/>
          </a:xfrm>
          <a:prstGeom prst="rect">
            <a:avLst/>
          </a:prstGeom>
          <a:noFill/>
        </p:spPr>
      </p:pic>
      <p:pic>
        <p:nvPicPr>
          <p:cNvPr id="8" name="Picture 83" descr="green checkmark2"/>
          <p:cNvPicPr>
            <a:picLocks noChangeAspect="1" noChangeArrowheads="1"/>
          </p:cNvPicPr>
          <p:nvPr/>
        </p:nvPicPr>
        <p:blipFill>
          <a:blip r:embed="rId3" cstate="print"/>
          <a:srcRect/>
          <a:stretch>
            <a:fillRect/>
          </a:stretch>
        </p:blipFill>
        <p:spPr bwMode="auto">
          <a:xfrm>
            <a:off x="4800600" y="2514600"/>
            <a:ext cx="474347" cy="619125"/>
          </a:xfrm>
          <a:prstGeom prst="rect">
            <a:avLst/>
          </a:prstGeom>
          <a:noFill/>
        </p:spPr>
      </p:pic>
      <p:pic>
        <p:nvPicPr>
          <p:cNvPr id="9" name="Picture 83" descr="green checkmark2"/>
          <p:cNvPicPr>
            <a:picLocks noChangeAspect="1" noChangeArrowheads="1"/>
          </p:cNvPicPr>
          <p:nvPr/>
        </p:nvPicPr>
        <p:blipFill>
          <a:blip r:embed="rId3" cstate="print"/>
          <a:srcRect/>
          <a:stretch>
            <a:fillRect/>
          </a:stretch>
        </p:blipFill>
        <p:spPr bwMode="auto">
          <a:xfrm>
            <a:off x="4800600" y="3276600"/>
            <a:ext cx="474347" cy="619125"/>
          </a:xfrm>
          <a:prstGeom prst="rect">
            <a:avLst/>
          </a:prstGeom>
          <a:noFill/>
        </p:spPr>
      </p:pic>
      <p:pic>
        <p:nvPicPr>
          <p:cNvPr id="10" name="Picture 83" descr="green checkmark2"/>
          <p:cNvPicPr>
            <a:picLocks noChangeAspect="1" noChangeArrowheads="1"/>
          </p:cNvPicPr>
          <p:nvPr/>
        </p:nvPicPr>
        <p:blipFill>
          <a:blip r:embed="rId3" cstate="print"/>
          <a:srcRect/>
          <a:stretch>
            <a:fillRect/>
          </a:stretch>
        </p:blipFill>
        <p:spPr bwMode="auto">
          <a:xfrm>
            <a:off x="7162800" y="3276600"/>
            <a:ext cx="474347" cy="619125"/>
          </a:xfrm>
          <a:prstGeom prst="rect">
            <a:avLst/>
          </a:prstGeom>
          <a:noFill/>
        </p:spPr>
      </p:pic>
      <p:sp>
        <p:nvSpPr>
          <p:cNvPr id="13" name="Rectangle 5"/>
          <p:cNvSpPr txBox="1">
            <a:spLocks noChangeArrowheads="1"/>
          </p:cNvSpPr>
          <p:nvPr/>
        </p:nvSpPr>
        <p:spPr>
          <a:xfrm>
            <a:off x="457200" y="4038600"/>
            <a:ext cx="8382000" cy="1809726"/>
          </a:xfrm>
          <a:prstGeom prst="rect">
            <a:avLst/>
          </a:prstGeom>
        </p:spPr>
        <p:txBody>
          <a:bodyPr vert="horz" wrap="square" lIns="0" tIns="0" rIns="0" bIns="0" rtlCol="0">
            <a:spAutoFit/>
          </a:bodyPr>
          <a:lstStyle/>
          <a:p>
            <a:pPr marL="460375" marR="0" lvl="0" indent="-460375" algn="l" defTabSz="914363" rtl="0" eaLnBrk="1" fontAlgn="auto" latinLnBrk="0" hangingPunct="1">
              <a:lnSpc>
                <a:spcPct val="90000"/>
              </a:lnSpc>
              <a:spcBef>
                <a:spcPct val="20000"/>
              </a:spcBef>
              <a:spcAft>
                <a:spcPts val="0"/>
              </a:spcAft>
              <a:buClrTx/>
              <a:buSzPct val="85000"/>
              <a:buFontTx/>
              <a:buBlip>
                <a:blip r:embed="rId4"/>
              </a:buBlip>
              <a:tabLst/>
              <a:defRPr/>
            </a:pPr>
            <a:endPar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398481" indent="-395288">
              <a:lnSpc>
                <a:spcPct val="90000"/>
              </a:lnSpc>
              <a:spcBef>
                <a:spcPct val="20000"/>
              </a:spcBef>
              <a:buSzPct val="85000"/>
              <a:buBlip>
                <a:blip r:embed="rId4"/>
              </a:buBlip>
            </a:pPr>
            <a:r>
              <a:rPr lang="en-US" sz="2800" dirty="0" smtClean="0"/>
              <a:t>Every cluster component must have logo</a:t>
            </a:r>
          </a:p>
          <a:p>
            <a:pPr marL="398481" indent="-395288">
              <a:lnSpc>
                <a:spcPct val="90000"/>
              </a:lnSpc>
              <a:spcBef>
                <a:spcPct val="20000"/>
              </a:spcBef>
              <a:buSzPct val="85000"/>
              <a:buBlip>
                <a:blip r:embed="rId4"/>
              </a:buBlip>
            </a:pPr>
            <a:endParaRPr lang="en-US" sz="2800" dirty="0" smtClean="0"/>
          </a:p>
          <a:p>
            <a:pPr marL="398481" indent="-395288">
              <a:lnSpc>
                <a:spcPct val="90000"/>
              </a:lnSpc>
              <a:spcBef>
                <a:spcPct val="20000"/>
              </a:spcBef>
              <a:buSzPct val="85000"/>
              <a:buBlip>
                <a:blip r:embed="rId4"/>
              </a:buBlip>
            </a:pPr>
            <a:r>
              <a:rPr lang="en-US" sz="2800" dirty="0" smtClean="0"/>
              <a:t>Cluster solution must pass “Validation” for support</a:t>
            </a:r>
          </a:p>
        </p:txBody>
      </p:sp>
    </p:spTree>
    <p:extLst>
      <p:ext uri="{BB962C8B-B14F-4D97-AF65-F5344CB8AC3E}">
        <p14:creationId xmlns:p14="http://schemas.microsoft.com/office/powerpoint/2010/main" val="85665751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Failover Cluster Scalability</a:t>
            </a:r>
            <a:endParaRPr lang="en-US" dirty="0"/>
          </a:p>
        </p:txBody>
      </p:sp>
      <p:sp>
        <p:nvSpPr>
          <p:cNvPr id="6" name="Text Placeholder 5"/>
          <p:cNvSpPr>
            <a:spLocks noGrp="1"/>
          </p:cNvSpPr>
          <p:nvPr>
            <p:ph type="body" sz="quarter" idx="10"/>
          </p:nvPr>
        </p:nvSpPr>
        <p:spPr>
          <a:xfrm>
            <a:off x="381000" y="1524000"/>
            <a:ext cx="8382000" cy="2609945"/>
          </a:xfrm>
        </p:spPr>
        <p:txBody>
          <a:bodyPr/>
          <a:lstStyle/>
          <a:p>
            <a:r>
              <a:rPr lang="en-US" dirty="0" smtClean="0"/>
              <a:t>16 nodes per cluster (VMware*: 32)</a:t>
            </a:r>
          </a:p>
          <a:p>
            <a:endParaRPr lang="en-US" dirty="0" smtClean="0"/>
          </a:p>
          <a:p>
            <a:r>
              <a:rPr lang="en-US" dirty="0" smtClean="0"/>
              <a:t>1,000 VMs per cluster </a:t>
            </a:r>
            <a:r>
              <a:rPr lang="en-US" dirty="0"/>
              <a:t>(VMware*: </a:t>
            </a:r>
            <a:r>
              <a:rPr lang="en-US" dirty="0" smtClean="0"/>
              <a:t>3,000)</a:t>
            </a:r>
            <a:endParaRPr lang="en-US" dirty="0"/>
          </a:p>
          <a:p>
            <a:pPr>
              <a:buNone/>
            </a:pPr>
            <a:endParaRPr lang="en-US" dirty="0" smtClean="0"/>
          </a:p>
          <a:p>
            <a:r>
              <a:rPr lang="en-US" dirty="0" smtClean="0"/>
              <a:t>384 VMs per node limit (</a:t>
            </a:r>
            <a:r>
              <a:rPr lang="en-US" dirty="0"/>
              <a:t>VMware*: </a:t>
            </a:r>
            <a:r>
              <a:rPr lang="en-US" dirty="0" smtClean="0"/>
              <a:t>320)</a:t>
            </a:r>
            <a:endParaRPr lang="en-US" dirty="0"/>
          </a:p>
        </p:txBody>
      </p:sp>
      <p:sp>
        <p:nvSpPr>
          <p:cNvPr id="7" name="TextBox 6"/>
          <p:cNvSpPr txBox="1"/>
          <p:nvPr/>
        </p:nvSpPr>
        <p:spPr>
          <a:xfrm>
            <a:off x="381000" y="6172200"/>
            <a:ext cx="2231765" cy="276999"/>
          </a:xfrm>
          <a:prstGeom prst="rect">
            <a:avLst/>
          </a:prstGeom>
          <a:noFill/>
        </p:spPr>
        <p:txBody>
          <a:bodyPr wrap="none" lIns="0" tIns="0" rIns="0" bIns="0" rtlCol="0">
            <a:spAutoFit/>
          </a:bodyPr>
          <a:lstStyle/>
          <a:p>
            <a:r>
              <a:rPr lang="en-GB" dirty="0" smtClean="0"/>
              <a:t>* VMware vSphere 4.1</a:t>
            </a:r>
          </a:p>
        </p:txBody>
      </p:sp>
    </p:spTree>
    <p:extLst>
      <p:ext uri="{BB962C8B-B14F-4D97-AF65-F5344CB8AC3E}">
        <p14:creationId xmlns:p14="http://schemas.microsoft.com/office/powerpoint/2010/main" val="326994694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4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609945"/>
          </a:xfrm>
        </p:spPr>
        <p:txBody>
          <a:bodyPr/>
          <a:lstStyle/>
          <a:p>
            <a:r>
              <a:rPr lang="en-US" dirty="0" smtClean="0">
                <a:solidFill>
                  <a:schemeClr val="tx1"/>
                </a:solidFill>
              </a:rPr>
              <a:t>Lesson 1: Overview of High Availability</a:t>
            </a:r>
          </a:p>
          <a:p>
            <a:r>
              <a:rPr lang="en-US" dirty="0" smtClean="0">
                <a:solidFill>
                  <a:schemeClr val="tx1"/>
                </a:solidFill>
              </a:rPr>
              <a:t>Lesson 2: Failover Clusters</a:t>
            </a:r>
          </a:p>
          <a:p>
            <a:r>
              <a:rPr lang="en-US" dirty="0" smtClean="0">
                <a:solidFill>
                  <a:schemeClr val="tx2"/>
                </a:solidFill>
              </a:rPr>
              <a:t>Lesson 3: Cluster Shared Volumes</a:t>
            </a:r>
          </a:p>
          <a:p>
            <a:r>
              <a:rPr lang="en-US" dirty="0" smtClean="0">
                <a:solidFill>
                  <a:schemeClr val="tx1"/>
                </a:solidFill>
              </a:rPr>
              <a:t>Lesson 4: Business Continuity</a:t>
            </a:r>
          </a:p>
          <a:p>
            <a:r>
              <a:rPr lang="en-US" dirty="0" smtClean="0">
                <a:solidFill>
                  <a:schemeClr val="tx1"/>
                </a:solidFill>
              </a:rPr>
              <a:t>Lesson 5: Migrating Virtual Machines</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a:xfrm>
            <a:off x="381000" y="230188"/>
            <a:ext cx="8610600" cy="609398"/>
          </a:xfrm>
        </p:spPr>
        <p:txBody>
          <a:bodyPr/>
          <a:lstStyle/>
          <a:p>
            <a:r>
              <a:rPr sz="4400" dirty="0" smtClean="0"/>
              <a:t>Cluster Shared Volumes</a:t>
            </a:r>
            <a:endParaRPr lang="en-US" sz="4400" dirty="0"/>
          </a:p>
        </p:txBody>
      </p:sp>
      <p:sp>
        <p:nvSpPr>
          <p:cNvPr id="56" name="Rectangle 55"/>
          <p:cNvSpPr/>
          <p:nvPr/>
        </p:nvSpPr>
        <p:spPr>
          <a:xfrm>
            <a:off x="2036529" y="979747"/>
            <a:ext cx="4896459" cy="646331"/>
          </a:xfrm>
          <a:prstGeom prst="rect">
            <a:avLst/>
          </a:prstGeom>
        </p:spPr>
        <p:txBody>
          <a:bodyPr wrap="square">
            <a:spAutoFit/>
          </a:bodyPr>
          <a:lstStyle/>
          <a:p>
            <a:pPr algn="ctr" defTabSz="914099"/>
            <a:r>
              <a:rPr lang="en-US" sz="3600" dirty="0" smtClean="0">
                <a:effectLst>
                  <a:outerShdw blurRad="38100" dist="38100" dir="2700000" algn="tl">
                    <a:srgbClr val="000000">
                      <a:alpha val="43137"/>
                    </a:srgbClr>
                  </a:outerShdw>
                </a:effectLst>
                <a:latin typeface="Calibri" pitchFamily="34" charset="0"/>
              </a:rPr>
              <a:t>Data over any network </a:t>
            </a:r>
          </a:p>
        </p:txBody>
      </p:sp>
      <p:sp>
        <p:nvSpPr>
          <p:cNvPr id="64" name="Rounded Rectangle 63"/>
          <p:cNvSpPr/>
          <p:nvPr/>
        </p:nvSpPr>
        <p:spPr bwMode="auto">
          <a:xfrm>
            <a:off x="1552756" y="2093257"/>
            <a:ext cx="5585604" cy="2321943"/>
          </a:xfrm>
          <a:prstGeom prst="roundRect">
            <a:avLst/>
          </a:prstGeom>
          <a:solidFill>
            <a:schemeClr val="accent3">
              <a:alpha val="15000"/>
            </a:schemeClr>
          </a:solidFill>
          <a:ln w="25400">
            <a:solidFill>
              <a:schemeClr val="tx1">
                <a:lumMod val="50000"/>
              </a:schemeClr>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65" name="Line 5"/>
          <p:cNvSpPr>
            <a:spLocks noChangeShapeType="1"/>
          </p:cNvSpPr>
          <p:nvPr/>
        </p:nvSpPr>
        <p:spPr bwMode="auto">
          <a:xfrm>
            <a:off x="3162650" y="3733146"/>
            <a:ext cx="723550" cy="1175467"/>
          </a:xfrm>
          <a:prstGeom prst="line">
            <a:avLst/>
          </a:prstGeom>
          <a:ln w="50800">
            <a:headEnd/>
            <a:tailEnd/>
          </a:ln>
        </p:spPr>
        <p:style>
          <a:lnRef idx="1">
            <a:schemeClr val="accent2"/>
          </a:lnRef>
          <a:fillRef idx="3">
            <a:schemeClr val="accent2"/>
          </a:fillRef>
          <a:effectRef idx="2">
            <a:schemeClr val="accent2"/>
          </a:effectRef>
          <a:fontRef idx="minor">
            <a:schemeClr val="lt1"/>
          </a:fontRef>
        </p:style>
        <p:txBody>
          <a:bodyPr wrap="none" lIns="91432" tIns="45717" rIns="91432" bIns="45717"/>
          <a:lstStyle/>
          <a:p>
            <a:endParaRPr lang="en-US" dirty="0"/>
          </a:p>
        </p:txBody>
      </p:sp>
      <p:sp>
        <p:nvSpPr>
          <p:cNvPr id="66" name="Line 6"/>
          <p:cNvSpPr>
            <a:spLocks noChangeShapeType="1"/>
          </p:cNvSpPr>
          <p:nvPr/>
        </p:nvSpPr>
        <p:spPr bwMode="auto">
          <a:xfrm flipH="1">
            <a:off x="4876799" y="3951260"/>
            <a:ext cx="735436" cy="957353"/>
          </a:xfrm>
          <a:prstGeom prst="line">
            <a:avLst/>
          </a:prstGeom>
          <a:ln w="50800">
            <a:headEnd/>
            <a:tailEnd/>
          </a:ln>
        </p:spPr>
        <p:style>
          <a:lnRef idx="1">
            <a:schemeClr val="accent2"/>
          </a:lnRef>
          <a:fillRef idx="3">
            <a:schemeClr val="accent2"/>
          </a:fillRef>
          <a:effectRef idx="2">
            <a:schemeClr val="accent2"/>
          </a:effectRef>
          <a:fontRef idx="minor">
            <a:schemeClr val="lt1"/>
          </a:fontRef>
        </p:style>
        <p:txBody>
          <a:bodyPr wrap="none" lIns="91432" tIns="45717" rIns="91432" bIns="45717"/>
          <a:lstStyle/>
          <a:p>
            <a:endParaRPr lang="en-US" dirty="0"/>
          </a:p>
        </p:txBody>
      </p:sp>
      <p:sp>
        <p:nvSpPr>
          <p:cNvPr id="70" name="Line 7"/>
          <p:cNvSpPr>
            <a:spLocks noChangeShapeType="1"/>
          </p:cNvSpPr>
          <p:nvPr/>
        </p:nvSpPr>
        <p:spPr bwMode="auto">
          <a:xfrm flipH="1">
            <a:off x="4366558" y="5396295"/>
            <a:ext cx="4979" cy="357408"/>
          </a:xfrm>
          <a:prstGeom prst="line">
            <a:avLst/>
          </a:prstGeom>
          <a:ln w="50800">
            <a:headEnd/>
            <a:tailEnd/>
          </a:ln>
        </p:spPr>
        <p:style>
          <a:lnRef idx="1">
            <a:schemeClr val="accent2"/>
          </a:lnRef>
          <a:fillRef idx="3">
            <a:schemeClr val="accent2"/>
          </a:fillRef>
          <a:effectRef idx="2">
            <a:schemeClr val="accent2"/>
          </a:effectRef>
          <a:fontRef idx="minor">
            <a:schemeClr val="lt1"/>
          </a:fontRef>
        </p:style>
        <p:txBody>
          <a:bodyPr wrap="none" lIns="91432" tIns="45717" rIns="91432" bIns="45717"/>
          <a:lstStyle/>
          <a:p>
            <a:endParaRPr lang="en-US" dirty="0"/>
          </a:p>
        </p:txBody>
      </p:sp>
      <p:pic>
        <p:nvPicPr>
          <p:cNvPr id="71" name="Picture 2" descr="C:\Users\shonsh\Desktop\images\host.png"/>
          <p:cNvPicPr>
            <a:picLocks noChangeAspect="1" noChangeArrowheads="1"/>
          </p:cNvPicPr>
          <p:nvPr/>
        </p:nvPicPr>
        <p:blipFill>
          <a:blip r:embed="rId4"/>
          <a:srcRect/>
          <a:stretch>
            <a:fillRect/>
          </a:stretch>
        </p:blipFill>
        <p:spPr bwMode="auto">
          <a:xfrm>
            <a:off x="2437856" y="2318042"/>
            <a:ext cx="1184954" cy="1919810"/>
          </a:xfrm>
          <a:prstGeom prst="rect">
            <a:avLst/>
          </a:prstGeom>
          <a:noFill/>
        </p:spPr>
      </p:pic>
      <p:pic>
        <p:nvPicPr>
          <p:cNvPr id="72" name="Picture 2" descr="C:\Users\shonsh\Desktop\images\host.png"/>
          <p:cNvPicPr>
            <a:picLocks noChangeAspect="1" noChangeArrowheads="1"/>
          </p:cNvPicPr>
          <p:nvPr/>
        </p:nvPicPr>
        <p:blipFill>
          <a:blip r:embed="rId4"/>
          <a:srcRect/>
          <a:stretch>
            <a:fillRect/>
          </a:stretch>
        </p:blipFill>
        <p:spPr bwMode="auto">
          <a:xfrm>
            <a:off x="5193688" y="2354327"/>
            <a:ext cx="1184954" cy="1919810"/>
          </a:xfrm>
          <a:prstGeom prst="rect">
            <a:avLst/>
          </a:prstGeom>
          <a:noFill/>
        </p:spPr>
      </p:pic>
      <p:pic>
        <p:nvPicPr>
          <p:cNvPr id="73" name="Picture 3" descr="C:\Users\shonsh\Desktop\images\VM.png"/>
          <p:cNvPicPr>
            <a:picLocks noChangeAspect="1" noChangeArrowheads="1"/>
          </p:cNvPicPr>
          <p:nvPr/>
        </p:nvPicPr>
        <p:blipFill>
          <a:blip r:embed="rId5"/>
          <a:srcRect/>
          <a:stretch>
            <a:fillRect/>
          </a:stretch>
        </p:blipFill>
        <p:spPr bwMode="auto">
          <a:xfrm>
            <a:off x="5402206" y="2671869"/>
            <a:ext cx="464995" cy="753364"/>
          </a:xfrm>
          <a:prstGeom prst="rect">
            <a:avLst/>
          </a:prstGeom>
          <a:noFill/>
        </p:spPr>
      </p:pic>
      <p:sp>
        <p:nvSpPr>
          <p:cNvPr id="81" name="Left-Right Arrow 80"/>
          <p:cNvSpPr/>
          <p:nvPr/>
        </p:nvSpPr>
        <p:spPr bwMode="auto">
          <a:xfrm>
            <a:off x="3632433" y="3296917"/>
            <a:ext cx="1560352" cy="50334"/>
          </a:xfrm>
          <a:prstGeom prst="leftRightArrow">
            <a:avLst/>
          </a:prstGeom>
          <a:ln w="25400">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82" name="Picture 7" descr="http://z.about.com/d/gocaribbean/1/0/N/0/-/-/heart_clipart.gif"/>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308019" y="3207516"/>
            <a:ext cx="274317" cy="246884"/>
          </a:xfrm>
          <a:prstGeom prst="rect">
            <a:avLst/>
          </a:prstGeom>
          <a:noFill/>
        </p:spPr>
      </p:pic>
      <p:cxnSp>
        <p:nvCxnSpPr>
          <p:cNvPr id="83" name="Straight Arrow Connector 82"/>
          <p:cNvCxnSpPr/>
          <p:nvPr/>
        </p:nvCxnSpPr>
        <p:spPr>
          <a:xfrm rot="10800000">
            <a:off x="4920092" y="1795402"/>
            <a:ext cx="375552" cy="1455"/>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rot="16200000" flipH="1">
            <a:off x="3546627" y="4230016"/>
            <a:ext cx="289475" cy="184972"/>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rot="5400000">
            <a:off x="3221105" y="3610087"/>
            <a:ext cx="320939" cy="794"/>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rot="10800000">
            <a:off x="3820526" y="1768447"/>
            <a:ext cx="375552" cy="1455"/>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87" name="Freeform 12"/>
          <p:cNvSpPr>
            <a:spLocks/>
          </p:cNvSpPr>
          <p:nvPr/>
        </p:nvSpPr>
        <p:spPr bwMode="auto">
          <a:xfrm>
            <a:off x="5043360" y="1919258"/>
            <a:ext cx="609600" cy="430213"/>
          </a:xfrm>
          <a:custGeom>
            <a:avLst/>
            <a:gdLst/>
            <a:ahLst/>
            <a:cxnLst>
              <a:cxn ang="0">
                <a:pos x="1680" y="366"/>
              </a:cxn>
              <a:cxn ang="0">
                <a:pos x="1680" y="256"/>
              </a:cxn>
              <a:cxn ang="0">
                <a:pos x="0" y="256"/>
              </a:cxn>
              <a:cxn ang="0">
                <a:pos x="0" y="0"/>
              </a:cxn>
            </a:cxnLst>
            <a:rect l="0" t="0" r="r" b="b"/>
            <a:pathLst>
              <a:path w="1681" h="367">
                <a:moveTo>
                  <a:pt x="1680" y="366"/>
                </a:moveTo>
                <a:lnTo>
                  <a:pt x="1680" y="256"/>
                </a:lnTo>
                <a:lnTo>
                  <a:pt x="0" y="256"/>
                </a:lnTo>
                <a:lnTo>
                  <a:pt x="0" y="0"/>
                </a:lnTo>
              </a:path>
            </a:pathLst>
          </a:custGeom>
          <a:noFill/>
          <a:ln w="50800" cap="rnd" cmpd="sng">
            <a:solidFill>
              <a:schemeClr val="accent2"/>
            </a:solidFill>
            <a:prstDash val="solid"/>
            <a:round/>
            <a:headEnd type="triangle" w="med" len="med"/>
            <a:tailEnd type="none" w="med" len="lg"/>
          </a:ln>
          <a:effectLst>
            <a:outerShdw blurRad="50800" dist="38100" dir="2700000" algn="tl" rotWithShape="0">
              <a:prstClr val="black">
                <a:alpha val="40000"/>
              </a:prstClr>
            </a:outerShdw>
          </a:effectLst>
        </p:spPr>
        <p:txBody>
          <a:bodyPr lIns="91436" tIns="45718" rIns="91436" bIns="45718"/>
          <a:lstStyle/>
          <a:p>
            <a:endParaRPr lang="en-US" dirty="0"/>
          </a:p>
        </p:txBody>
      </p:sp>
      <p:sp>
        <p:nvSpPr>
          <p:cNvPr id="88" name="Freeform 13"/>
          <p:cNvSpPr>
            <a:spLocks/>
          </p:cNvSpPr>
          <p:nvPr/>
        </p:nvSpPr>
        <p:spPr bwMode="auto">
          <a:xfrm>
            <a:off x="3191560" y="1919258"/>
            <a:ext cx="685800" cy="430213"/>
          </a:xfrm>
          <a:custGeom>
            <a:avLst/>
            <a:gdLst/>
            <a:ahLst/>
            <a:cxnLst>
              <a:cxn ang="0">
                <a:pos x="0" y="366"/>
              </a:cxn>
              <a:cxn ang="0">
                <a:pos x="0" y="256"/>
              </a:cxn>
              <a:cxn ang="0">
                <a:pos x="1680" y="256"/>
              </a:cxn>
              <a:cxn ang="0">
                <a:pos x="1680" y="0"/>
              </a:cxn>
            </a:cxnLst>
            <a:rect l="0" t="0" r="r" b="b"/>
            <a:pathLst>
              <a:path w="1681" h="367">
                <a:moveTo>
                  <a:pt x="0" y="366"/>
                </a:moveTo>
                <a:lnTo>
                  <a:pt x="0" y="256"/>
                </a:lnTo>
                <a:lnTo>
                  <a:pt x="1680" y="256"/>
                </a:lnTo>
                <a:lnTo>
                  <a:pt x="1680" y="0"/>
                </a:lnTo>
              </a:path>
            </a:pathLst>
          </a:custGeom>
          <a:noFill/>
          <a:ln w="50800" cap="rnd" cmpd="sng">
            <a:solidFill>
              <a:schemeClr val="accent2"/>
            </a:solidFill>
            <a:prstDash val="solid"/>
            <a:round/>
            <a:headEnd type="triangle" w="med" len="med"/>
            <a:tailEnd type="none" w="med" len="lg"/>
          </a:ln>
          <a:effectLst>
            <a:outerShdw blurRad="50800" dist="38100" dir="2700000" algn="tl" rotWithShape="0">
              <a:prstClr val="black">
                <a:alpha val="40000"/>
              </a:prstClr>
            </a:outerShdw>
          </a:effectLst>
        </p:spPr>
        <p:txBody>
          <a:bodyPr lIns="91436" tIns="45718" rIns="91436" bIns="45718"/>
          <a:lstStyle/>
          <a:p>
            <a:endParaRPr lang="en-US" dirty="0"/>
          </a:p>
        </p:txBody>
      </p:sp>
      <p:sp>
        <p:nvSpPr>
          <p:cNvPr id="89" name="Line 14"/>
          <p:cNvSpPr>
            <a:spLocks noChangeShapeType="1"/>
          </p:cNvSpPr>
          <p:nvPr/>
        </p:nvSpPr>
        <p:spPr bwMode="auto">
          <a:xfrm>
            <a:off x="2971800" y="1919256"/>
            <a:ext cx="3200400" cy="0"/>
          </a:xfrm>
          <a:prstGeom prst="line">
            <a:avLst/>
          </a:prstGeom>
          <a:ln w="50800">
            <a:headEnd type="none" w="sm" len="sm"/>
            <a:tailEnd type="none" w="sm" len="sm"/>
          </a:ln>
        </p:spPr>
        <p:style>
          <a:lnRef idx="1">
            <a:schemeClr val="accent2"/>
          </a:lnRef>
          <a:fillRef idx="3">
            <a:schemeClr val="accent2"/>
          </a:fillRef>
          <a:effectRef idx="2">
            <a:schemeClr val="accent2"/>
          </a:effectRef>
          <a:fontRef idx="minor">
            <a:schemeClr val="lt1"/>
          </a:fontRef>
        </p:style>
        <p:txBody>
          <a:bodyPr wrap="none" lIns="91436" tIns="45718" rIns="91436" bIns="45718" anchor="ctr"/>
          <a:lstStyle/>
          <a:p>
            <a:endParaRPr lang="en-US" dirty="0"/>
          </a:p>
        </p:txBody>
      </p:sp>
      <p:cxnSp>
        <p:nvCxnSpPr>
          <p:cNvPr id="90" name="Straight Arrow Connector 89"/>
          <p:cNvCxnSpPr/>
          <p:nvPr/>
        </p:nvCxnSpPr>
        <p:spPr>
          <a:xfrm rot="16200000" flipV="1">
            <a:off x="5591418" y="2131865"/>
            <a:ext cx="321051" cy="2687"/>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5400000">
            <a:off x="2905673" y="2139251"/>
            <a:ext cx="320939" cy="794"/>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pic>
        <p:nvPicPr>
          <p:cNvPr id="95" name="Picture 10" descr="C:\Documents and Settings\Pennie\My Documents\ACERDATA (D)\Pennie's documents\MS Image\Shapes and Graphics\Internet Cloud\cloud 1.png"/>
          <p:cNvPicPr>
            <a:picLocks noChangeAspect="1" noChangeArrowheads="1"/>
          </p:cNvPicPr>
          <p:nvPr/>
        </p:nvPicPr>
        <p:blipFill>
          <a:blip r:embed="rId7"/>
          <a:srcRect/>
          <a:stretch>
            <a:fillRect/>
          </a:stretch>
        </p:blipFill>
        <p:spPr bwMode="auto">
          <a:xfrm>
            <a:off x="3554315" y="4714101"/>
            <a:ext cx="1612817" cy="910638"/>
          </a:xfrm>
          <a:prstGeom prst="rect">
            <a:avLst/>
          </a:prstGeom>
          <a:noFill/>
        </p:spPr>
      </p:pic>
      <p:cxnSp>
        <p:nvCxnSpPr>
          <p:cNvPr id="97" name="Straight Arrow Connector 96"/>
          <p:cNvCxnSpPr/>
          <p:nvPr/>
        </p:nvCxnSpPr>
        <p:spPr>
          <a:xfrm rot="5400000">
            <a:off x="4052309" y="5479089"/>
            <a:ext cx="320939" cy="794"/>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grpSp>
        <p:nvGrpSpPr>
          <p:cNvPr id="2" name="Group 97"/>
          <p:cNvGrpSpPr/>
          <p:nvPr/>
        </p:nvGrpSpPr>
        <p:grpSpPr>
          <a:xfrm>
            <a:off x="2255953" y="3740614"/>
            <a:ext cx="600136" cy="650767"/>
            <a:chOff x="2467744" y="4623702"/>
            <a:chExt cx="570684" cy="592940"/>
          </a:xfrm>
        </p:grpSpPr>
        <p:pic>
          <p:nvPicPr>
            <p:cNvPr id="99" name="Picture 11" descr="D:\Pennie's documents\MS Image\NEWFeb15\Windows_Vista_Icons_ for_Marketing_use\CogWheel.png"/>
            <p:cNvPicPr>
              <a:picLocks noChangeAspect="1" noChangeArrowheads="1"/>
            </p:cNvPicPr>
            <p:nvPr/>
          </p:nvPicPr>
          <p:blipFill>
            <a:blip r:embed="rId8"/>
            <a:srcRect/>
            <a:stretch>
              <a:fillRect/>
            </a:stretch>
          </p:blipFill>
          <p:spPr bwMode="auto">
            <a:xfrm>
              <a:off x="2484754" y="4662968"/>
              <a:ext cx="553674" cy="553674"/>
            </a:xfrm>
            <a:prstGeom prst="rect">
              <a:avLst/>
            </a:prstGeom>
            <a:noFill/>
          </p:spPr>
        </p:pic>
        <p:pic>
          <p:nvPicPr>
            <p:cNvPr id="100" name="Picture 18" descr="Database blue"/>
            <p:cNvPicPr>
              <a:picLocks noChangeAspect="1" noChangeArrowheads="1"/>
            </p:cNvPicPr>
            <p:nvPr/>
          </p:nvPicPr>
          <p:blipFill>
            <a:blip r:embed="rId9" cstate="print"/>
            <a:srcRect/>
            <a:stretch>
              <a:fillRect/>
            </a:stretch>
          </p:blipFill>
          <p:spPr bwMode="auto">
            <a:xfrm>
              <a:off x="2467744" y="4623702"/>
              <a:ext cx="237869" cy="304744"/>
            </a:xfrm>
            <a:prstGeom prst="rect">
              <a:avLst/>
            </a:prstGeom>
            <a:noFill/>
          </p:spPr>
        </p:pic>
      </p:grpSp>
      <p:cxnSp>
        <p:nvCxnSpPr>
          <p:cNvPr id="102" name="Straight Arrow Connector 101"/>
          <p:cNvCxnSpPr/>
          <p:nvPr/>
        </p:nvCxnSpPr>
        <p:spPr>
          <a:xfrm rot="10800000">
            <a:off x="3730075" y="3124851"/>
            <a:ext cx="375552" cy="1455"/>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10800000">
            <a:off x="4689871" y="3121608"/>
            <a:ext cx="375552" cy="1455"/>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05" name="Rectangle 17"/>
          <p:cNvSpPr>
            <a:spLocks noChangeArrowheads="1"/>
          </p:cNvSpPr>
          <p:nvPr/>
        </p:nvSpPr>
        <p:spPr bwMode="auto">
          <a:xfrm>
            <a:off x="2923823" y="5753704"/>
            <a:ext cx="2833511" cy="1041843"/>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lIns="91432" tIns="45717" rIns="91432" bIns="45717" anchor="ctr"/>
          <a:lstStyle/>
          <a:p>
            <a:endParaRPr lang="en-US" dirty="0"/>
          </a:p>
        </p:txBody>
      </p:sp>
      <p:sp>
        <p:nvSpPr>
          <p:cNvPr id="107" name="Can 106"/>
          <p:cNvSpPr/>
          <p:nvPr/>
        </p:nvSpPr>
        <p:spPr>
          <a:xfrm>
            <a:off x="3265725" y="5874453"/>
            <a:ext cx="2177160" cy="812240"/>
          </a:xfrm>
          <a:prstGeom prst="can">
            <a:avLst>
              <a:gd name="adj" fmla="val 29594"/>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76194" tIns="38097" rIns="76194" bIns="38097" numCol="1" rtlCol="0" anchor="ctr" anchorCtr="0" compatLnSpc="1">
            <a:prstTxWarp prst="textNoShape">
              <a:avLst/>
            </a:prstTxWarp>
          </a:bodyPr>
          <a:lstStyle/>
          <a:p>
            <a:pPr algn="ctr" defTabSz="761719"/>
            <a:endParaRPr lang="en-US" dirty="0" smtClean="0">
              <a:solidFill>
                <a:schemeClr val="tx1"/>
              </a:solidFill>
              <a:latin typeface="Segoe" pitchFamily="34" charset="0"/>
            </a:endParaRPr>
          </a:p>
        </p:txBody>
      </p:sp>
      <p:grpSp>
        <p:nvGrpSpPr>
          <p:cNvPr id="3" name="Group 50"/>
          <p:cNvGrpSpPr/>
          <p:nvPr/>
        </p:nvGrpSpPr>
        <p:grpSpPr>
          <a:xfrm>
            <a:off x="3640205" y="6073839"/>
            <a:ext cx="452395" cy="524416"/>
            <a:chOff x="1173089" y="6690311"/>
            <a:chExt cx="542875" cy="629299"/>
          </a:xfrm>
        </p:grpSpPr>
        <p:sp>
          <p:nvSpPr>
            <p:cNvPr id="109" name="Rounded Rectangle 108"/>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110" name="Picture 4" descr="C:\Users\agoodman\Documents\Carmine\V1\Product Icons - PNG\Carmine117_VirtualMachine_32.png"/>
            <p:cNvPicPr>
              <a:picLocks noChangeAspect="1" noChangeArrowheads="1"/>
            </p:cNvPicPr>
            <p:nvPr/>
          </p:nvPicPr>
          <p:blipFill>
            <a:blip r:embed="rId10"/>
            <a:stretch>
              <a:fillRect/>
            </a:stretch>
          </p:blipFill>
          <p:spPr bwMode="auto">
            <a:xfrm>
              <a:off x="1261164" y="6690311"/>
              <a:ext cx="304800" cy="304800"/>
            </a:xfrm>
            <a:prstGeom prst="rect">
              <a:avLst/>
            </a:prstGeom>
            <a:ln>
              <a:headEnd type="none" w="med" len="med"/>
              <a:tailEnd type="none" w="med" len="med"/>
            </a:ln>
          </p:spPr>
        </p:pic>
        <p:sp>
          <p:nvSpPr>
            <p:cNvPr id="111" name="TextBox 110"/>
            <p:cNvSpPr txBox="1"/>
            <p:nvPr/>
          </p:nvSpPr>
          <p:spPr>
            <a:xfrm>
              <a:off x="1213518" y="7042612"/>
              <a:ext cx="502446" cy="276998"/>
            </a:xfrm>
            <a:prstGeom prst="rect">
              <a:avLst/>
            </a:prstGeom>
          </p:spPr>
          <p:txBody>
            <a:bodyPr wrap="none" rtlCol="0">
              <a:spAutoFit/>
            </a:bodyPr>
            <a:lstStyle/>
            <a:p>
              <a:r>
                <a:rPr lang="en-US" sz="900" dirty="0" smtClean="0"/>
                <a:t>VHD</a:t>
              </a:r>
              <a:endParaRPr lang="en-US" sz="2000" dirty="0" smtClean="0"/>
            </a:p>
          </p:txBody>
        </p:sp>
      </p:grpSp>
      <p:grpSp>
        <p:nvGrpSpPr>
          <p:cNvPr id="4" name="Group 51"/>
          <p:cNvGrpSpPr/>
          <p:nvPr/>
        </p:nvGrpSpPr>
        <p:grpSpPr>
          <a:xfrm>
            <a:off x="4177513" y="6075234"/>
            <a:ext cx="469300" cy="524416"/>
            <a:chOff x="1173089" y="6690311"/>
            <a:chExt cx="563160" cy="629299"/>
          </a:xfrm>
        </p:grpSpPr>
        <p:sp>
          <p:nvSpPr>
            <p:cNvPr id="113" name="Rounded Rectangle 112"/>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114" name="Picture 4" descr="C:\Users\agoodman\Documents\Carmine\V1\Product Icons - PNG\Carmine117_VirtualMachine_32.png"/>
            <p:cNvPicPr>
              <a:picLocks noChangeAspect="1" noChangeArrowheads="1"/>
            </p:cNvPicPr>
            <p:nvPr/>
          </p:nvPicPr>
          <p:blipFill>
            <a:blip r:embed="rId10"/>
            <a:stretch>
              <a:fillRect/>
            </a:stretch>
          </p:blipFill>
          <p:spPr bwMode="auto">
            <a:xfrm>
              <a:off x="1261164" y="6690311"/>
              <a:ext cx="304800" cy="304800"/>
            </a:xfrm>
            <a:prstGeom prst="rect">
              <a:avLst/>
            </a:prstGeom>
            <a:ln>
              <a:headEnd type="none" w="med" len="med"/>
              <a:tailEnd type="none" w="med" len="med"/>
            </a:ln>
          </p:spPr>
        </p:pic>
        <p:sp>
          <p:nvSpPr>
            <p:cNvPr id="115" name="TextBox 114"/>
            <p:cNvSpPr txBox="1"/>
            <p:nvPr/>
          </p:nvSpPr>
          <p:spPr>
            <a:xfrm>
              <a:off x="1233804" y="7042612"/>
              <a:ext cx="502445" cy="276998"/>
            </a:xfrm>
            <a:prstGeom prst="rect">
              <a:avLst/>
            </a:prstGeom>
          </p:spPr>
          <p:txBody>
            <a:bodyPr wrap="none" rtlCol="0">
              <a:spAutoFit/>
            </a:bodyPr>
            <a:lstStyle/>
            <a:p>
              <a:r>
                <a:rPr lang="en-US" sz="900" dirty="0" smtClean="0"/>
                <a:t>VHD</a:t>
              </a:r>
              <a:endParaRPr lang="en-US" sz="2000" dirty="0" smtClean="0"/>
            </a:p>
          </p:txBody>
        </p:sp>
      </p:grpSp>
      <p:grpSp>
        <p:nvGrpSpPr>
          <p:cNvPr id="5" name="Group 55"/>
          <p:cNvGrpSpPr/>
          <p:nvPr/>
        </p:nvGrpSpPr>
        <p:grpSpPr>
          <a:xfrm>
            <a:off x="4681140" y="6075235"/>
            <a:ext cx="418704" cy="524416"/>
            <a:chOff x="1150762" y="6690311"/>
            <a:chExt cx="502446" cy="629299"/>
          </a:xfrm>
        </p:grpSpPr>
        <p:sp>
          <p:nvSpPr>
            <p:cNvPr id="117" name="Rounded Rectangle 116"/>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118" name="Picture 4" descr="C:\Users\agoodman\Documents\Carmine\V1\Product Icons - PNG\Carmine117_VirtualMachine_32.png"/>
            <p:cNvPicPr>
              <a:picLocks noChangeAspect="1" noChangeArrowheads="1"/>
            </p:cNvPicPr>
            <p:nvPr/>
          </p:nvPicPr>
          <p:blipFill>
            <a:blip r:embed="rId10"/>
            <a:stretch>
              <a:fillRect/>
            </a:stretch>
          </p:blipFill>
          <p:spPr bwMode="auto">
            <a:xfrm>
              <a:off x="1261164" y="6690311"/>
              <a:ext cx="304800" cy="304800"/>
            </a:xfrm>
            <a:prstGeom prst="rect">
              <a:avLst/>
            </a:prstGeom>
            <a:ln>
              <a:headEnd type="none" w="med" len="med"/>
              <a:tailEnd type="none" w="med" len="med"/>
            </a:ln>
          </p:spPr>
        </p:pic>
        <p:sp>
          <p:nvSpPr>
            <p:cNvPr id="119" name="TextBox 118"/>
            <p:cNvSpPr txBox="1"/>
            <p:nvPr/>
          </p:nvSpPr>
          <p:spPr>
            <a:xfrm>
              <a:off x="1150762" y="7042612"/>
              <a:ext cx="502446" cy="276998"/>
            </a:xfrm>
            <a:prstGeom prst="rect">
              <a:avLst/>
            </a:prstGeom>
          </p:spPr>
          <p:txBody>
            <a:bodyPr wrap="none" rtlCol="0">
              <a:spAutoFit/>
            </a:bodyPr>
            <a:lstStyle/>
            <a:p>
              <a:pPr algn="ctr"/>
              <a:r>
                <a:rPr lang="en-US" sz="900" dirty="0" smtClean="0"/>
                <a:t>VHD</a:t>
              </a:r>
              <a:endParaRPr lang="en-US" sz="2000" dirty="0" smtClean="0"/>
            </a:p>
          </p:txBody>
        </p:sp>
      </p:grpSp>
      <p:sp>
        <p:nvSpPr>
          <p:cNvPr id="121" name="Line Callout 1 (Border and Accent Bar) 120"/>
          <p:cNvSpPr/>
          <p:nvPr/>
        </p:nvSpPr>
        <p:spPr bwMode="auto">
          <a:xfrm>
            <a:off x="180417" y="3225833"/>
            <a:ext cx="1208945" cy="632999"/>
          </a:xfrm>
          <a:prstGeom prst="accentBorderCallout1">
            <a:avLst>
              <a:gd name="adj1" fmla="val 27181"/>
              <a:gd name="adj2" fmla="val 107948"/>
              <a:gd name="adj3" fmla="val 99468"/>
              <a:gd name="adj4" fmla="val 172147"/>
            </a:avLst>
          </a:prstGeom>
          <a:gradFill>
            <a:gsLst>
              <a:gs pos="0">
                <a:srgbClr val="5E9EFF"/>
              </a:gs>
              <a:gs pos="39999">
                <a:srgbClr val="85C2FF"/>
              </a:gs>
              <a:gs pos="70000">
                <a:srgbClr val="C4D6EB"/>
              </a:gs>
              <a:gs pos="100000">
                <a:srgbClr val="FFEBFA"/>
              </a:gs>
            </a:gsLst>
            <a:lin ang="16200000" scaled="0"/>
          </a:gradFill>
          <a:ln w="25400" cap="rnd">
            <a:solidFill>
              <a:srgbClr val="C00000"/>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200" b="1" dirty="0" smtClean="0">
                <a:solidFill>
                  <a:srgbClr val="404040"/>
                </a:solidFill>
              </a:rPr>
              <a:t>Coordinator Node</a:t>
            </a:r>
          </a:p>
        </p:txBody>
      </p:sp>
      <p:sp>
        <p:nvSpPr>
          <p:cNvPr id="120" name="Rectangle 119"/>
          <p:cNvSpPr/>
          <p:nvPr/>
        </p:nvSpPr>
        <p:spPr>
          <a:xfrm>
            <a:off x="5410200" y="4648200"/>
            <a:ext cx="3581400" cy="523220"/>
          </a:xfrm>
          <a:prstGeom prst="rect">
            <a:avLst/>
          </a:prstGeom>
        </p:spPr>
        <p:txBody>
          <a:bodyPr wrap="square">
            <a:spAutoFit/>
          </a:bodyPr>
          <a:lstStyle/>
          <a:p>
            <a:pPr defTabSz="914099"/>
            <a:r>
              <a:rPr lang="en-US" sz="2800" dirty="0" smtClean="0">
                <a:effectLst>
                  <a:outerShdw blurRad="38100" dist="38100" dir="2700000" algn="tl">
                    <a:srgbClr val="000000">
                      <a:alpha val="43137"/>
                    </a:srgbClr>
                  </a:outerShdw>
                </a:effectLst>
                <a:latin typeface="Calibri" pitchFamily="34" charset="0"/>
              </a:rPr>
              <a:t>1 LUN: Multiple VMs</a:t>
            </a:r>
          </a:p>
        </p:txBody>
      </p:sp>
      <p:pic>
        <p:nvPicPr>
          <p:cNvPr id="48" name="Picture 3" descr="C:\Users\shonsh\Desktop\images\VM.png"/>
          <p:cNvPicPr>
            <a:picLocks noChangeAspect="1" noChangeArrowheads="1"/>
          </p:cNvPicPr>
          <p:nvPr/>
        </p:nvPicPr>
        <p:blipFill>
          <a:blip r:embed="rId5"/>
          <a:srcRect/>
          <a:stretch>
            <a:fillRect/>
          </a:stretch>
        </p:blipFill>
        <p:spPr bwMode="auto">
          <a:xfrm>
            <a:off x="5554606" y="2824269"/>
            <a:ext cx="464995" cy="753364"/>
          </a:xfrm>
          <a:prstGeom prst="rect">
            <a:avLst/>
          </a:prstGeom>
          <a:noFill/>
        </p:spPr>
      </p:pic>
      <p:pic>
        <p:nvPicPr>
          <p:cNvPr id="49" name="Picture 3" descr="C:\Users\shonsh\Desktop\images\VM.png"/>
          <p:cNvPicPr>
            <a:picLocks noChangeAspect="1" noChangeArrowheads="1"/>
          </p:cNvPicPr>
          <p:nvPr/>
        </p:nvPicPr>
        <p:blipFill>
          <a:blip r:embed="rId5"/>
          <a:srcRect/>
          <a:stretch>
            <a:fillRect/>
          </a:stretch>
        </p:blipFill>
        <p:spPr bwMode="auto">
          <a:xfrm>
            <a:off x="5707006" y="2976669"/>
            <a:ext cx="464995" cy="753364"/>
          </a:xfrm>
          <a:prstGeom prst="rect">
            <a:avLst/>
          </a:prstGeom>
          <a:noFill/>
        </p:spPr>
      </p:pic>
      <p:pic>
        <p:nvPicPr>
          <p:cNvPr id="50" name="Picture 3" descr="C:\Users\shonsh\Desktop\images\VM.png"/>
          <p:cNvPicPr>
            <a:picLocks noChangeAspect="1" noChangeArrowheads="1"/>
          </p:cNvPicPr>
          <p:nvPr/>
        </p:nvPicPr>
        <p:blipFill>
          <a:blip r:embed="rId5"/>
          <a:srcRect/>
          <a:stretch>
            <a:fillRect/>
          </a:stretch>
        </p:blipFill>
        <p:spPr bwMode="auto">
          <a:xfrm>
            <a:off x="2626183" y="2582773"/>
            <a:ext cx="464995" cy="753364"/>
          </a:xfrm>
          <a:prstGeom prst="rect">
            <a:avLst/>
          </a:prstGeom>
          <a:noFill/>
        </p:spPr>
      </p:pic>
      <p:pic>
        <p:nvPicPr>
          <p:cNvPr id="51" name="Picture 3" descr="C:\Users\shonsh\Desktop\images\VM.png"/>
          <p:cNvPicPr>
            <a:picLocks noChangeAspect="1" noChangeArrowheads="1"/>
          </p:cNvPicPr>
          <p:nvPr/>
        </p:nvPicPr>
        <p:blipFill>
          <a:blip r:embed="rId5"/>
          <a:srcRect/>
          <a:stretch>
            <a:fillRect/>
          </a:stretch>
        </p:blipFill>
        <p:spPr bwMode="auto">
          <a:xfrm>
            <a:off x="2778583" y="2735173"/>
            <a:ext cx="464995" cy="753364"/>
          </a:xfrm>
          <a:prstGeom prst="rect">
            <a:avLst/>
          </a:prstGeom>
          <a:noFill/>
        </p:spPr>
      </p:pic>
      <p:sp>
        <p:nvSpPr>
          <p:cNvPr id="55" name="TextBox 54"/>
          <p:cNvSpPr txBox="1"/>
          <p:nvPr/>
        </p:nvSpPr>
        <p:spPr>
          <a:xfrm>
            <a:off x="5943600" y="5715000"/>
            <a:ext cx="3200400" cy="954107"/>
          </a:xfrm>
          <a:prstGeom prst="rect">
            <a:avLst/>
          </a:prstGeom>
          <a:noFill/>
        </p:spPr>
        <p:txBody>
          <a:bodyPr wrap="square" rtlCol="0">
            <a:spAutoFit/>
          </a:bodyPr>
          <a:lstStyle/>
          <a:p>
            <a:r>
              <a:rPr lang="en-US" sz="2800" dirty="0" smtClean="0">
                <a:effectLst>
                  <a:outerShdw blurRad="38100" dist="38100" dir="2700000" algn="tl">
                    <a:srgbClr val="000000">
                      <a:alpha val="43137"/>
                    </a:srgbClr>
                  </a:outerShdw>
                </a:effectLst>
              </a:rPr>
              <a:t>Every cluster node can access storage</a:t>
            </a:r>
            <a:endParaRPr lang="en-US" sz="2800" dirty="0">
              <a:effectLst>
                <a:outerShdw blurRad="38100" dist="38100" dir="2700000" algn="tl">
                  <a:srgbClr val="000000">
                    <a:alpha val="43137"/>
                  </a:srgbClr>
                </a:outerShdw>
              </a:effectLst>
            </a:endParaRPr>
          </a:p>
        </p:txBody>
      </p:sp>
      <p:cxnSp>
        <p:nvCxnSpPr>
          <p:cNvPr id="57" name="Straight Arrow Connector 56"/>
          <p:cNvCxnSpPr/>
          <p:nvPr/>
        </p:nvCxnSpPr>
        <p:spPr>
          <a:xfrm rot="5400000">
            <a:off x="4373371" y="5481177"/>
            <a:ext cx="320939" cy="794"/>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4942192" y="4130947"/>
            <a:ext cx="221131" cy="345502"/>
          </a:xfrm>
          <a:prstGeom prst="straightConnector1">
            <a:avLst/>
          </a:prstGeom>
          <a:ln w="50800" cap="rnd">
            <a:solidFill>
              <a:srgbClr val="FFFF00"/>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4056734" y="4905371"/>
            <a:ext cx="659155" cy="369332"/>
          </a:xfrm>
          <a:prstGeom prst="rect">
            <a:avLst/>
          </a:prstGeom>
          <a:noFill/>
        </p:spPr>
        <p:txBody>
          <a:bodyPr wrap="none" rtlCol="0">
            <a:spAutoFit/>
          </a:bodyPr>
          <a:lstStyle/>
          <a:p>
            <a:pPr algn="ctr">
              <a:buNone/>
            </a:pPr>
            <a:r>
              <a:rPr lang="en-US" b="1" dirty="0" smtClean="0">
                <a:solidFill>
                  <a:srgbClr val="FFFFFF"/>
                </a:solidFill>
                <a:effectLst>
                  <a:glow rad="228600">
                    <a:schemeClr val="bg1">
                      <a:alpha val="40000"/>
                    </a:schemeClr>
                  </a:glow>
                </a:effectLst>
              </a:rPr>
              <a:t>SAN</a:t>
            </a:r>
            <a:endParaRPr lang="en-US" b="1" dirty="0">
              <a:solidFill>
                <a:srgbClr val="FFFFFF"/>
              </a:solidFill>
              <a:effectLst>
                <a:glow rad="228600">
                  <a:schemeClr val="bg1">
                    <a:alpha val="40000"/>
                  </a:schemeClr>
                </a:glow>
              </a:effectLst>
            </a:endParaRPr>
          </a:p>
        </p:txBody>
      </p:sp>
      <p:sp>
        <p:nvSpPr>
          <p:cNvPr id="54" name="Rectangle 53"/>
          <p:cNvSpPr/>
          <p:nvPr/>
        </p:nvSpPr>
        <p:spPr>
          <a:xfrm>
            <a:off x="152400" y="4876800"/>
            <a:ext cx="2921992" cy="1384995"/>
          </a:xfrm>
          <a:prstGeom prst="rect">
            <a:avLst/>
          </a:prstGeom>
        </p:spPr>
        <p:txBody>
          <a:bodyPr wrap="square">
            <a:spAutoFit/>
          </a:bodyPr>
          <a:lstStyle/>
          <a:p>
            <a:pPr defTabSz="914099"/>
            <a:r>
              <a:rPr lang="en-US" sz="2800" dirty="0" smtClean="0">
                <a:effectLst>
                  <a:outerShdw blurRad="38100" dist="38100" dir="2700000" algn="tl">
                    <a:srgbClr val="000000">
                      <a:alpha val="43137"/>
                    </a:srgbClr>
                  </a:outerShdw>
                </a:effectLst>
                <a:latin typeface="Calibri" pitchFamily="34" charset="0"/>
              </a:rPr>
              <a:t>Recommended, but not required for live migration</a:t>
            </a:r>
          </a:p>
        </p:txBody>
      </p:sp>
      <p:sp>
        <p:nvSpPr>
          <p:cNvPr id="61" name="TextBox 60"/>
          <p:cNvSpPr txBox="1"/>
          <p:nvPr/>
        </p:nvSpPr>
        <p:spPr>
          <a:xfrm>
            <a:off x="7200900" y="2889142"/>
            <a:ext cx="1943100" cy="1384995"/>
          </a:xfrm>
          <a:prstGeom prst="rect">
            <a:avLst/>
          </a:prstGeom>
        </p:spPr>
        <p:txBody>
          <a:bodyPr wrap="square">
            <a:spAutoFit/>
          </a:bodyPr>
          <a:lstStyle>
            <a:defPPr>
              <a:defRPr lang="en-US"/>
            </a:defPPr>
            <a:lvl1pPr defTabSz="914099">
              <a:defRPr sz="2800">
                <a:effectLst>
                  <a:outerShdw blurRad="38100" dist="38100" dir="2700000" algn="tl">
                    <a:srgbClr val="000000">
                      <a:alpha val="43137"/>
                    </a:srgbClr>
                  </a:outerShdw>
                </a:effectLst>
                <a:latin typeface="Calibri" pitchFamily="34" charset="0"/>
              </a:defRPr>
            </a:lvl1pPr>
          </a:lstStyle>
          <a:p>
            <a:r>
              <a:rPr lang="en-GB" dirty="0"/>
              <a:t>CSV has no volume or VM limits</a:t>
            </a:r>
          </a:p>
        </p:txBody>
      </p:sp>
    </p:spTree>
    <p:custDataLst>
      <p:tags r:id="rId1"/>
    </p:custDataLst>
    <p:extLst>
      <p:ext uri="{BB962C8B-B14F-4D97-AF65-F5344CB8AC3E}">
        <p14:creationId xmlns:p14="http://schemas.microsoft.com/office/powerpoint/2010/main" val="24450204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103"/>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0"/>
                                  </p:stCondLst>
                                  <p:childTnLst>
                                    <p:set>
                                      <p:cBhvr>
                                        <p:cTn id="32" dur="1" fill="hold">
                                          <p:stCondLst>
                                            <p:cond delay="0"/>
                                          </p:stCondLst>
                                        </p:cTn>
                                        <p:tgtEl>
                                          <p:spTgt spid="90"/>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83"/>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nodeType="after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nodeType="afterEffect">
                                  <p:stCondLst>
                                    <p:cond delay="0"/>
                                  </p:stCondLst>
                                  <p:childTnLst>
                                    <p:set>
                                      <p:cBhvr>
                                        <p:cTn id="41" dur="1" fill="hold">
                                          <p:stCondLst>
                                            <p:cond delay="0"/>
                                          </p:stCondLst>
                                        </p:cTn>
                                        <p:tgtEl>
                                          <p:spTgt spid="102"/>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nodeType="afterEffect">
                                  <p:stCondLst>
                                    <p:cond delay="0"/>
                                  </p:stCondLst>
                                  <p:childTnLst>
                                    <p:set>
                                      <p:cBhvr>
                                        <p:cTn id="44" dur="1" fill="hold">
                                          <p:stCondLst>
                                            <p:cond delay="0"/>
                                          </p:stCondLst>
                                        </p:cTn>
                                        <p:tgtEl>
                                          <p:spTgt spid="91"/>
                                        </p:tgtEl>
                                        <p:attrNameLst>
                                          <p:attrName>style.visibility</p:attrName>
                                        </p:attrNameLst>
                                      </p:cBhvr>
                                      <p:to>
                                        <p:strVal val="visible"/>
                                      </p:to>
                                    </p:set>
                                  </p:childTnLst>
                                </p:cTn>
                              </p:par>
                            </p:childTnLst>
                          </p:cTn>
                        </p:par>
                        <p:par>
                          <p:cTn id="45" fill="hold">
                            <p:stCondLst>
                              <p:cond delay="0"/>
                            </p:stCondLst>
                            <p:childTnLst>
                              <p:par>
                                <p:cTn id="46" presetID="1" presetClass="entr" presetSubtype="0" fill="hold" nodeType="afterEffect">
                                  <p:stCondLst>
                                    <p:cond delay="0"/>
                                  </p:stCondLst>
                                  <p:childTnLst>
                                    <p:set>
                                      <p:cBhvr>
                                        <p:cTn id="47" dur="1" fill="hold">
                                          <p:stCondLst>
                                            <p:cond delay="0"/>
                                          </p:stCondLst>
                                        </p:cTn>
                                        <p:tgtEl>
                                          <p:spTgt spid="8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120" grpId="0"/>
      <p:bldP spid="55" grpId="0"/>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smtClean="0"/>
              <a:t>Benefits of CSV</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3434786"/>
          </a:xfrm>
        </p:spPr>
        <p:txBody>
          <a:bodyPr/>
          <a:lstStyle/>
          <a:p>
            <a:r>
              <a:rPr lang="en-GB" sz="3600" dirty="0" smtClean="0"/>
              <a:t>Easier storage management </a:t>
            </a:r>
          </a:p>
          <a:p>
            <a:r>
              <a:rPr lang="en-GB" sz="3600" dirty="0" smtClean="0"/>
              <a:t>Independent failover of virtual machines</a:t>
            </a:r>
          </a:p>
          <a:p>
            <a:r>
              <a:rPr lang="en-GB" sz="3600" dirty="0" smtClean="0"/>
              <a:t>No drive letter restrictions</a:t>
            </a:r>
          </a:p>
          <a:p>
            <a:r>
              <a:rPr lang="en-GB" sz="3600" dirty="0" smtClean="0"/>
              <a:t>Enhanced availability</a:t>
            </a:r>
          </a:p>
          <a:p>
            <a:r>
              <a:rPr lang="en-GB" sz="3600" dirty="0" smtClean="0"/>
              <a:t>Efficient use of storage</a:t>
            </a:r>
            <a:endParaRPr lang="en-US" sz="3600"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smtClean="0"/>
              <a:t>Requirements for CSV</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893647"/>
          </a:xfrm>
        </p:spPr>
        <p:txBody>
          <a:bodyPr/>
          <a:lstStyle/>
          <a:p>
            <a:r>
              <a:rPr lang="en-GB" dirty="0" smtClean="0"/>
              <a:t>Storage</a:t>
            </a:r>
          </a:p>
          <a:p>
            <a:pPr lvl="1"/>
            <a:r>
              <a:rPr lang="en-GB" dirty="0" smtClean="0"/>
              <a:t>Compatible with R2</a:t>
            </a:r>
          </a:p>
          <a:p>
            <a:pPr lvl="1"/>
            <a:r>
              <a:rPr lang="en-GB" dirty="0" smtClean="0"/>
              <a:t>Servers from different clusters must not be able to access the same storage device</a:t>
            </a:r>
          </a:p>
          <a:p>
            <a:r>
              <a:rPr lang="en-US" dirty="0" smtClean="0"/>
              <a:t>Networking</a:t>
            </a:r>
          </a:p>
          <a:p>
            <a:pPr lvl="1"/>
            <a:r>
              <a:rPr lang="en-US" dirty="0" smtClean="0"/>
              <a:t>Use </a:t>
            </a:r>
            <a:r>
              <a:rPr lang="en-GB" dirty="0" smtClean="0"/>
              <a:t>public network for client connections</a:t>
            </a:r>
          </a:p>
          <a:p>
            <a:pPr lvl="1"/>
            <a:r>
              <a:rPr lang="en-GB" dirty="0" smtClean="0"/>
              <a:t>Use dedicated networks for:</a:t>
            </a:r>
          </a:p>
          <a:p>
            <a:pPr lvl="2"/>
            <a:r>
              <a:rPr lang="en-GB" dirty="0" smtClean="0"/>
              <a:t>CSV</a:t>
            </a:r>
          </a:p>
          <a:p>
            <a:pPr lvl="2"/>
            <a:r>
              <a:rPr lang="en-GB" dirty="0" smtClean="0"/>
              <a:t>Internal communication and “heartbeat” traffic</a:t>
            </a:r>
          </a:p>
          <a:p>
            <a:pPr lvl="2"/>
            <a:r>
              <a:rPr lang="en-GB" dirty="0" smtClean="0"/>
              <a:t>Live migration traffic</a:t>
            </a:r>
          </a:p>
          <a:p>
            <a:pPr lvl="2"/>
            <a:r>
              <a:rPr lang="en-GB" dirty="0" smtClean="0"/>
              <a:t>iSCSI-based SAN traffic</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382000" cy="3114699"/>
          </a:xfrm>
        </p:spPr>
        <p:txBody>
          <a:bodyPr/>
          <a:lstStyle/>
          <a:p>
            <a:r>
              <a:rPr lang="en-US" dirty="0"/>
              <a:t>Day 1</a:t>
            </a:r>
          </a:p>
          <a:p>
            <a:pPr lvl="1"/>
            <a:r>
              <a:rPr lang="en-US" dirty="0">
                <a:solidFill>
                  <a:srgbClr val="FFFFFF"/>
                </a:solidFill>
              </a:rPr>
              <a:t>Module 1: Course Orientation</a:t>
            </a:r>
          </a:p>
          <a:p>
            <a:pPr lvl="1"/>
            <a:r>
              <a:rPr lang="en-US" dirty="0"/>
              <a:t>Module 2: Microsoft Hyper-V and System Center Comparison to vSphere and vCenter</a:t>
            </a:r>
          </a:p>
          <a:p>
            <a:pPr lvl="1"/>
            <a:r>
              <a:rPr lang="en-GB" dirty="0"/>
              <a:t>Module 3: Managing and Protecting Storage in Hyper-V </a:t>
            </a:r>
          </a:p>
          <a:p>
            <a:pPr lvl="1"/>
            <a:r>
              <a:rPr lang="en-US" dirty="0">
                <a:solidFill>
                  <a:schemeClr val="tx2"/>
                </a:solidFill>
              </a:rPr>
              <a:t>Module 4: High Availability</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smtClean="0"/>
              <a:t>Recommendations for CSV</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555093"/>
          </a:xfrm>
        </p:spPr>
        <p:txBody>
          <a:bodyPr/>
          <a:lstStyle/>
          <a:p>
            <a:r>
              <a:rPr lang="en-GB" sz="3600" dirty="0" smtClean="0"/>
              <a:t>Host hardware</a:t>
            </a:r>
          </a:p>
          <a:p>
            <a:pPr lvl="1"/>
            <a:r>
              <a:rPr lang="en-GB" dirty="0" smtClean="0"/>
              <a:t>Use a set of matching computers that contain either the same or similar features</a:t>
            </a:r>
          </a:p>
          <a:p>
            <a:r>
              <a:rPr lang="en-GB" sz="3600" dirty="0" smtClean="0"/>
              <a:t>Storage</a:t>
            </a:r>
          </a:p>
          <a:p>
            <a:pPr lvl="1"/>
            <a:r>
              <a:rPr lang="en-GB" dirty="0" smtClean="0"/>
              <a:t>Use multipath I/O for the highest level of redundancy and availability</a:t>
            </a:r>
          </a:p>
          <a:p>
            <a:pPr lvl="1"/>
            <a:r>
              <a:rPr lang="en-GB" dirty="0" smtClean="0"/>
              <a:t>Plan arrangement of LUNs, disks, volumes, and VHD files</a:t>
            </a:r>
          </a:p>
          <a:p>
            <a:pPr lvl="1"/>
            <a:r>
              <a:rPr lang="en-GB" dirty="0" smtClean="0"/>
              <a:t>Mitigate </a:t>
            </a:r>
            <a:r>
              <a:rPr lang="en-GB" dirty="0"/>
              <a:t>disk contention by </a:t>
            </a:r>
            <a:r>
              <a:rPr lang="en-GB" dirty="0" smtClean="0"/>
              <a:t>using storage that has a </a:t>
            </a:r>
            <a:r>
              <a:rPr lang="en-GB" dirty="0"/>
              <a:t>large number of </a:t>
            </a:r>
            <a:r>
              <a:rPr lang="en-GB" dirty="0" smtClean="0"/>
              <a:t>spindles</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smtClean="0"/>
              <a:t>Creating CSVs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936736"/>
          </a:xfrm>
        </p:spPr>
        <p:txBody>
          <a:bodyPr/>
          <a:lstStyle/>
          <a:p>
            <a:r>
              <a:rPr lang="en-GB" sz="2800" dirty="0" smtClean="0"/>
              <a:t>Preparation steps:</a:t>
            </a:r>
          </a:p>
          <a:p>
            <a:pPr marL="917575" lvl="1" indent="-457200">
              <a:buFont typeface="+mj-lt"/>
              <a:buAutoNum type="arabicPeriod"/>
            </a:pPr>
            <a:r>
              <a:rPr lang="en-GB" sz="2000" dirty="0" smtClean="0"/>
              <a:t>Install Failover Clustering and the Hyper-V role on every node in the cluster</a:t>
            </a:r>
          </a:p>
          <a:p>
            <a:pPr marL="917575" lvl="1" indent="-457200">
              <a:buFont typeface="+mj-lt"/>
              <a:buAutoNum type="arabicPeriod"/>
            </a:pPr>
            <a:r>
              <a:rPr lang="en-GB" sz="2000" dirty="0" smtClean="0"/>
              <a:t>Validate the cluster configuration</a:t>
            </a:r>
          </a:p>
          <a:p>
            <a:pPr marL="917575" lvl="1" indent="-457200">
              <a:buFont typeface="+mj-lt"/>
              <a:buAutoNum type="arabicPeriod"/>
            </a:pPr>
            <a:r>
              <a:rPr lang="en-GB" sz="2000" dirty="0" smtClean="0"/>
              <a:t>Create a cluster</a:t>
            </a:r>
          </a:p>
          <a:p>
            <a:r>
              <a:rPr lang="en-GB" sz="2800" dirty="0" smtClean="0"/>
              <a:t>CSV configuration steps:</a:t>
            </a:r>
          </a:p>
          <a:p>
            <a:pPr marL="917575" lvl="1" indent="-457200">
              <a:buFont typeface="+mj-lt"/>
              <a:buAutoNum type="arabicPeriod"/>
            </a:pPr>
            <a:r>
              <a:rPr lang="en-GB" sz="2000" dirty="0" smtClean="0"/>
              <a:t>Create a new volume on the SAN (for example, an iSCSI target)</a:t>
            </a:r>
          </a:p>
          <a:p>
            <a:pPr marL="917575" lvl="1" indent="-457200">
              <a:buFont typeface="+mj-lt"/>
              <a:buAutoNum type="arabicPeriod"/>
            </a:pPr>
            <a:r>
              <a:rPr lang="en-GB" sz="2000" dirty="0" smtClean="0"/>
              <a:t>Enable Cluster Shared Volumes for the cluster</a:t>
            </a:r>
          </a:p>
          <a:p>
            <a:pPr marL="917575" lvl="1" indent="-457200">
              <a:buFont typeface="+mj-lt"/>
              <a:buAutoNum type="arabicPeriod"/>
            </a:pPr>
            <a:r>
              <a:rPr lang="en-GB" sz="2000" dirty="0" smtClean="0"/>
              <a:t>Add a disk to the cluster</a:t>
            </a:r>
          </a:p>
          <a:p>
            <a:pPr marL="917575" lvl="1" indent="-457200">
              <a:buFont typeface="+mj-lt"/>
              <a:buAutoNum type="arabicPeriod"/>
            </a:pPr>
            <a:r>
              <a:rPr lang="en-GB" sz="2000" dirty="0" smtClean="0"/>
              <a:t>Add storage by using the new disk</a:t>
            </a:r>
          </a:p>
          <a:p>
            <a:r>
              <a:rPr lang="en-GB" sz="2800" dirty="0" smtClean="0"/>
              <a:t>Post-configuration steps:</a:t>
            </a:r>
          </a:p>
          <a:p>
            <a:pPr marL="917575" lvl="1" indent="-457200">
              <a:buFont typeface="+mj-lt"/>
              <a:buAutoNum type="arabicPeriod"/>
            </a:pPr>
            <a:r>
              <a:rPr lang="en-GB" sz="2000" dirty="0" smtClean="0"/>
              <a:t>Verify that the new CSV appears in %SystemRoot%\ClusterStorage on all nodes in the cluster</a:t>
            </a:r>
          </a:p>
          <a:p>
            <a:pPr marL="917575" lvl="1" indent="-457200">
              <a:buFont typeface="+mj-lt"/>
              <a:buAutoNum type="arabicPeriod"/>
            </a:pPr>
            <a:r>
              <a:rPr lang="en-GB" sz="2000" dirty="0" smtClean="0"/>
              <a:t>Copy VHDs to the CSV, and so on</a:t>
            </a:r>
            <a:endParaRPr lang="en-US" sz="2000"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High Availability with CSV</a:t>
            </a:r>
            <a:endParaRPr lang="en-US" dirty="0"/>
          </a:p>
        </p:txBody>
      </p:sp>
      <p:sp>
        <p:nvSpPr>
          <p:cNvPr id="40" name="Content Placeholder 39"/>
          <p:cNvSpPr>
            <a:spLocks noGrp="1"/>
          </p:cNvSpPr>
          <p:nvPr>
            <p:ph sz="half" idx="1"/>
          </p:nvPr>
        </p:nvSpPr>
        <p:spPr>
          <a:xfrm>
            <a:off x="389436" y="1447804"/>
            <a:ext cx="4115872" cy="4145750"/>
          </a:xfrm>
        </p:spPr>
        <p:txBody>
          <a:bodyPr/>
          <a:lstStyle/>
          <a:p>
            <a:r>
              <a:rPr lang="en-US" sz="2400" dirty="0" smtClean="0"/>
              <a:t>Cluster Shared Volumes (CSV)</a:t>
            </a:r>
          </a:p>
          <a:p>
            <a:pPr lvl="1"/>
            <a:r>
              <a:rPr lang="en-US" sz="2000" dirty="0" smtClean="0"/>
              <a:t>Enables multiple nodes to concurrently access a single “truly” shared volume</a:t>
            </a:r>
          </a:p>
          <a:p>
            <a:pPr lvl="1"/>
            <a:r>
              <a:rPr lang="en-US" sz="2000" dirty="0" smtClean="0"/>
              <a:t>Provides VMs with complete transparency as to which nodes actually own a LUN</a:t>
            </a:r>
          </a:p>
          <a:p>
            <a:pPr lvl="1"/>
            <a:r>
              <a:rPr lang="en-US" sz="2000" dirty="0" smtClean="0"/>
              <a:t>Makes it possible to move guest VMs without requiring any disk ownership changes</a:t>
            </a:r>
          </a:p>
          <a:p>
            <a:pPr lvl="2"/>
            <a:r>
              <a:rPr lang="en-US" sz="1800" dirty="0" smtClean="0"/>
              <a:t>No dismounting and remounting of volumes is required</a:t>
            </a:r>
          </a:p>
        </p:txBody>
      </p:sp>
      <p:sp>
        <p:nvSpPr>
          <p:cNvPr id="6" name="Rounded Rectangle 5"/>
          <p:cNvSpPr/>
          <p:nvPr/>
        </p:nvSpPr>
        <p:spPr bwMode="auto">
          <a:xfrm>
            <a:off x="4759112" y="1996479"/>
            <a:ext cx="4190294" cy="2080977"/>
          </a:xfrm>
          <a:prstGeom prst="roundRect">
            <a:avLst/>
          </a:prstGeom>
          <a:solidFill>
            <a:schemeClr val="accent3">
              <a:alpha val="15000"/>
            </a:schemeClr>
          </a:solidFill>
          <a:ln w="25400">
            <a:solidFill>
              <a:schemeClr val="tx1">
                <a:lumMod val="50000"/>
              </a:schemeClr>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chemeClr val="tx1"/>
              </a:solidFill>
              <a:latin typeface="Segoe" pitchFamily="34" charset="0"/>
            </a:endParaRPr>
          </a:p>
        </p:txBody>
      </p:sp>
      <p:sp>
        <p:nvSpPr>
          <p:cNvPr id="7" name="Line 6"/>
          <p:cNvSpPr>
            <a:spLocks noChangeShapeType="1"/>
          </p:cNvSpPr>
          <p:nvPr/>
        </p:nvSpPr>
        <p:spPr bwMode="auto">
          <a:xfrm>
            <a:off x="6829399" y="4040588"/>
            <a:ext cx="34298" cy="535622"/>
          </a:xfrm>
          <a:prstGeom prst="line">
            <a:avLst/>
          </a:prstGeom>
          <a:noFill/>
          <a:ln w="28575"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sz="1400" dirty="0"/>
          </a:p>
        </p:txBody>
      </p:sp>
      <p:sp>
        <p:nvSpPr>
          <p:cNvPr id="8" name="Line 5"/>
          <p:cNvSpPr>
            <a:spLocks noChangeShapeType="1"/>
          </p:cNvSpPr>
          <p:nvPr/>
        </p:nvSpPr>
        <p:spPr bwMode="auto">
          <a:xfrm>
            <a:off x="5673538" y="3747516"/>
            <a:ext cx="733750" cy="855458"/>
          </a:xfrm>
          <a:prstGeom prst="line">
            <a:avLst/>
          </a:prstGeom>
          <a:noFill/>
          <a:ln w="28575"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sz="1400" dirty="0"/>
          </a:p>
        </p:txBody>
      </p:sp>
      <p:sp>
        <p:nvSpPr>
          <p:cNvPr id="9" name="Line 6"/>
          <p:cNvSpPr>
            <a:spLocks noChangeShapeType="1"/>
          </p:cNvSpPr>
          <p:nvPr/>
        </p:nvSpPr>
        <p:spPr bwMode="auto">
          <a:xfrm flipH="1">
            <a:off x="7316606" y="3990348"/>
            <a:ext cx="794290" cy="694999"/>
          </a:xfrm>
          <a:prstGeom prst="line">
            <a:avLst/>
          </a:prstGeom>
          <a:noFill/>
          <a:ln w="28575"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sz="1400" dirty="0"/>
          </a:p>
        </p:txBody>
      </p:sp>
      <p:sp>
        <p:nvSpPr>
          <p:cNvPr id="10" name="Line 7"/>
          <p:cNvSpPr>
            <a:spLocks noChangeShapeType="1"/>
          </p:cNvSpPr>
          <p:nvPr/>
        </p:nvSpPr>
        <p:spPr bwMode="auto">
          <a:xfrm>
            <a:off x="6852641" y="5116631"/>
            <a:ext cx="0" cy="273169"/>
          </a:xfrm>
          <a:prstGeom prst="line">
            <a:avLst/>
          </a:prstGeom>
          <a:noFill/>
          <a:ln w="28575"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sz="1400" dirty="0"/>
          </a:p>
        </p:txBody>
      </p:sp>
      <p:sp>
        <p:nvSpPr>
          <p:cNvPr id="11" name="Rectangle 17"/>
          <p:cNvSpPr>
            <a:spLocks noChangeArrowheads="1"/>
          </p:cNvSpPr>
          <p:nvPr/>
        </p:nvSpPr>
        <p:spPr bwMode="auto">
          <a:xfrm>
            <a:off x="5196118" y="5401980"/>
            <a:ext cx="3367074" cy="933723"/>
          </a:xfrm>
          <a:prstGeom prst="roundRect">
            <a:avLst/>
          </a:prstGeom>
          <a:ln>
            <a:headEnd/>
            <a:tailEnd/>
          </a:ln>
        </p:spPr>
        <p:style>
          <a:lnRef idx="0">
            <a:schemeClr val="accent1"/>
          </a:lnRef>
          <a:fillRef idx="3">
            <a:schemeClr val="accent1"/>
          </a:fillRef>
          <a:effectRef idx="3">
            <a:schemeClr val="accent1"/>
          </a:effectRef>
          <a:fontRef idx="minor">
            <a:schemeClr val="lt1"/>
          </a:fontRef>
        </p:style>
        <p:txBody>
          <a:bodyPr wrap="none" lIns="91432" tIns="45717" rIns="91432" bIns="45717" anchor="ctr"/>
          <a:lstStyle/>
          <a:p>
            <a:endParaRPr lang="en-US" sz="1400" dirty="0"/>
          </a:p>
        </p:txBody>
      </p:sp>
      <p:sp>
        <p:nvSpPr>
          <p:cNvPr id="12" name="Text Box 20"/>
          <p:cNvSpPr txBox="1">
            <a:spLocks noChangeArrowheads="1"/>
          </p:cNvSpPr>
          <p:nvPr/>
        </p:nvSpPr>
        <p:spPr bwMode="auto">
          <a:xfrm>
            <a:off x="5379297" y="5747944"/>
            <a:ext cx="620897" cy="307771"/>
          </a:xfrm>
          <a:prstGeom prst="rect">
            <a:avLst/>
          </a:prstGeom>
          <a:noFill/>
          <a:ln w="9525">
            <a:noFill/>
            <a:miter lim="800000"/>
            <a:headEnd/>
            <a:tailEnd/>
          </a:ln>
          <a:effectLst/>
        </p:spPr>
        <p:txBody>
          <a:bodyPr wrap="square" lIns="91432" tIns="45717" rIns="91432" bIns="45717">
            <a:spAutoFit/>
          </a:bodyPr>
          <a:lstStyle/>
          <a:p>
            <a:pPr>
              <a:lnSpc>
                <a:spcPct val="100000"/>
              </a:lnSpc>
              <a:spcBef>
                <a:spcPct val="0"/>
              </a:spcBef>
              <a:buNone/>
            </a:pPr>
            <a:r>
              <a:rPr lang="en-US" sz="1400" dirty="0" smtClean="0">
                <a:effectLst>
                  <a:outerShdw blurRad="38100" dist="38100" dir="2700000" algn="tl">
                    <a:srgbClr val="000000">
                      <a:alpha val="43137"/>
                    </a:srgbClr>
                  </a:outerShdw>
                </a:effectLst>
              </a:rPr>
              <a:t>Disk5</a:t>
            </a:r>
            <a:endParaRPr lang="en-US" sz="1400" dirty="0">
              <a:effectLst>
                <a:outerShdw blurRad="38100" dist="38100" dir="2700000" algn="tl">
                  <a:srgbClr val="000000">
                    <a:alpha val="43137"/>
                  </a:srgbClr>
                </a:outerShdw>
              </a:effectLst>
            </a:endParaRPr>
          </a:p>
        </p:txBody>
      </p:sp>
      <p:sp>
        <p:nvSpPr>
          <p:cNvPr id="13" name="Line Callout 1 (Border and Accent Bar) 12"/>
          <p:cNvSpPr/>
          <p:nvPr/>
        </p:nvSpPr>
        <p:spPr bwMode="auto">
          <a:xfrm>
            <a:off x="4494589" y="4973761"/>
            <a:ext cx="994723" cy="288114"/>
          </a:xfrm>
          <a:prstGeom prst="accentBorderCallout1">
            <a:avLst>
              <a:gd name="adj1" fmla="val 42284"/>
              <a:gd name="adj2" fmla="val 104657"/>
              <a:gd name="adj3" fmla="val 185075"/>
              <a:gd name="adj4" fmla="val 152306"/>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buNone/>
            </a:pPr>
            <a:r>
              <a:rPr lang="en-US" sz="1100" dirty="0" smtClean="0">
                <a:solidFill>
                  <a:schemeClr val="bg1"/>
                </a:solidFill>
                <a:effectLst/>
              </a:rPr>
              <a:t>Single volume</a:t>
            </a:r>
          </a:p>
        </p:txBody>
      </p:sp>
      <p:pic>
        <p:nvPicPr>
          <p:cNvPr id="14" name="Picture 2" descr="C:\Users\shonsh\Desktop\images\host.png"/>
          <p:cNvPicPr>
            <a:picLocks noChangeAspect="1" noChangeArrowheads="1"/>
          </p:cNvPicPr>
          <p:nvPr/>
        </p:nvPicPr>
        <p:blipFill>
          <a:blip r:embed="rId3"/>
          <a:srcRect/>
          <a:stretch>
            <a:fillRect/>
          </a:stretch>
        </p:blipFill>
        <p:spPr bwMode="auto">
          <a:xfrm>
            <a:off x="5014040" y="2221263"/>
            <a:ext cx="888947" cy="1720576"/>
          </a:xfrm>
          <a:prstGeom prst="rect">
            <a:avLst/>
          </a:prstGeom>
          <a:noFill/>
        </p:spPr>
      </p:pic>
      <p:pic>
        <p:nvPicPr>
          <p:cNvPr id="15" name="Picture 3" descr="C:\Users\shonsh\Desktop\images\VM.png"/>
          <p:cNvPicPr>
            <a:picLocks noChangeAspect="1" noChangeArrowheads="1"/>
          </p:cNvPicPr>
          <p:nvPr/>
        </p:nvPicPr>
        <p:blipFill>
          <a:blip r:embed="rId4" cstate="print"/>
          <a:srcRect/>
          <a:stretch>
            <a:fillRect/>
          </a:stretch>
        </p:blipFill>
        <p:spPr bwMode="auto">
          <a:xfrm>
            <a:off x="5468010" y="2508476"/>
            <a:ext cx="348837" cy="675181"/>
          </a:xfrm>
          <a:prstGeom prst="rect">
            <a:avLst/>
          </a:prstGeom>
          <a:noFill/>
        </p:spPr>
      </p:pic>
      <p:pic>
        <p:nvPicPr>
          <p:cNvPr id="16" name="Picture 2" descr="C:\Users\shonsh\Desktop\images\host.png"/>
          <p:cNvPicPr>
            <a:picLocks noChangeAspect="1" noChangeArrowheads="1"/>
          </p:cNvPicPr>
          <p:nvPr/>
        </p:nvPicPr>
        <p:blipFill>
          <a:blip r:embed="rId3"/>
          <a:srcRect/>
          <a:stretch>
            <a:fillRect/>
          </a:stretch>
        </p:blipFill>
        <p:spPr bwMode="auto">
          <a:xfrm>
            <a:off x="6441063" y="2239405"/>
            <a:ext cx="888947" cy="1720576"/>
          </a:xfrm>
          <a:prstGeom prst="rect">
            <a:avLst/>
          </a:prstGeom>
          <a:noFill/>
        </p:spPr>
      </p:pic>
      <p:pic>
        <p:nvPicPr>
          <p:cNvPr id="17" name="Picture 3" descr="C:\Users\shonsh\Desktop\images\VM.png"/>
          <p:cNvPicPr>
            <a:picLocks noChangeAspect="1" noChangeArrowheads="1"/>
          </p:cNvPicPr>
          <p:nvPr/>
        </p:nvPicPr>
        <p:blipFill>
          <a:blip r:embed="rId4" cstate="print"/>
          <a:srcRect/>
          <a:stretch>
            <a:fillRect/>
          </a:stretch>
        </p:blipFill>
        <p:spPr bwMode="auto">
          <a:xfrm>
            <a:off x="6895032" y="2526619"/>
            <a:ext cx="348837" cy="675181"/>
          </a:xfrm>
          <a:prstGeom prst="rect">
            <a:avLst/>
          </a:prstGeom>
          <a:noFill/>
        </p:spPr>
      </p:pic>
      <p:pic>
        <p:nvPicPr>
          <p:cNvPr id="18" name="Picture 2" descr="C:\Users\shonsh\Desktop\images\host.png"/>
          <p:cNvPicPr>
            <a:picLocks noChangeAspect="1" noChangeArrowheads="1"/>
          </p:cNvPicPr>
          <p:nvPr/>
        </p:nvPicPr>
        <p:blipFill>
          <a:blip r:embed="rId3"/>
          <a:srcRect/>
          <a:stretch>
            <a:fillRect/>
          </a:stretch>
        </p:blipFill>
        <p:spPr bwMode="auto">
          <a:xfrm>
            <a:off x="7849245" y="2257548"/>
            <a:ext cx="888947" cy="1720576"/>
          </a:xfrm>
          <a:prstGeom prst="rect">
            <a:avLst/>
          </a:prstGeom>
          <a:noFill/>
        </p:spPr>
      </p:pic>
      <p:pic>
        <p:nvPicPr>
          <p:cNvPr id="19" name="Picture 3" descr="C:\Users\shonsh\Desktop\images\VM.png"/>
          <p:cNvPicPr>
            <a:picLocks noChangeAspect="1" noChangeArrowheads="1"/>
          </p:cNvPicPr>
          <p:nvPr/>
        </p:nvPicPr>
        <p:blipFill>
          <a:blip r:embed="rId4" cstate="print"/>
          <a:srcRect/>
          <a:stretch>
            <a:fillRect/>
          </a:stretch>
        </p:blipFill>
        <p:spPr bwMode="auto">
          <a:xfrm>
            <a:off x="8303215" y="2544761"/>
            <a:ext cx="348837" cy="675181"/>
          </a:xfrm>
          <a:prstGeom prst="rect">
            <a:avLst/>
          </a:prstGeom>
          <a:noFill/>
        </p:spPr>
      </p:pic>
      <p:sp>
        <p:nvSpPr>
          <p:cNvPr id="20" name="Can 19"/>
          <p:cNvSpPr/>
          <p:nvPr/>
        </p:nvSpPr>
        <p:spPr>
          <a:xfrm>
            <a:off x="6044174" y="5522727"/>
            <a:ext cx="1633295" cy="727947"/>
          </a:xfrm>
          <a:prstGeom prst="can">
            <a:avLst>
              <a:gd name="adj" fmla="val 29594"/>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76194" tIns="38097" rIns="76194" bIns="38097" numCol="1" rtlCol="0" anchor="ctr" anchorCtr="0" compatLnSpc="1">
            <a:prstTxWarp prst="textNoShape">
              <a:avLst/>
            </a:prstTxWarp>
          </a:bodyPr>
          <a:lstStyle/>
          <a:p>
            <a:pPr algn="ctr" defTabSz="761719"/>
            <a:endParaRPr lang="en-US" sz="1400" dirty="0" smtClean="0">
              <a:solidFill>
                <a:schemeClr val="tx1"/>
              </a:solidFill>
              <a:latin typeface="Segoe" pitchFamily="34" charset="0"/>
            </a:endParaRPr>
          </a:p>
        </p:txBody>
      </p:sp>
      <p:grpSp>
        <p:nvGrpSpPr>
          <p:cNvPr id="2" name="Group 50"/>
          <p:cNvGrpSpPr/>
          <p:nvPr/>
        </p:nvGrpSpPr>
        <p:grpSpPr>
          <a:xfrm>
            <a:off x="6251689" y="5722110"/>
            <a:ext cx="367408" cy="463172"/>
            <a:chOff x="1145861" y="6690311"/>
            <a:chExt cx="587698" cy="620165"/>
          </a:xfrm>
        </p:grpSpPr>
        <p:sp>
          <p:nvSpPr>
            <p:cNvPr id="22" name="Rounded Rectangle 21"/>
            <p:cNvSpPr/>
            <p:nvPr/>
          </p:nvSpPr>
          <p:spPr bwMode="auto">
            <a:xfrm>
              <a:off x="1173089" y="6766511"/>
              <a:ext cx="457200" cy="533400"/>
            </a:xfrm>
            <a:prstGeom prst="roundRect">
              <a:avLst>
                <a:gd name="adj" fmla="val 9033"/>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sz="1400" dirty="0">
                <a:solidFill>
                  <a:schemeClr val="tx1"/>
                </a:solidFill>
                <a:latin typeface="Segoe" pitchFamily="34" charset="0"/>
              </a:endParaRPr>
            </a:p>
          </p:txBody>
        </p:sp>
        <p:pic>
          <p:nvPicPr>
            <p:cNvPr id="23" name="Picture 4" descr="C:\Users\agoodman\Documents\Carmine\V1\Product Icons - PNG\Carmine117_VirtualMachine_32.png"/>
            <p:cNvPicPr>
              <a:picLocks noChangeAspect="1" noChangeArrowheads="1"/>
            </p:cNvPicPr>
            <p:nvPr/>
          </p:nvPicPr>
          <p:blipFill>
            <a:blip r:embed="rId5"/>
            <a:stretch>
              <a:fillRect/>
            </a:stretch>
          </p:blipFill>
          <p:spPr bwMode="auto">
            <a:xfrm>
              <a:off x="1261164" y="6690311"/>
              <a:ext cx="304800" cy="304800"/>
            </a:xfrm>
            <a:prstGeom prst="rect">
              <a:avLst/>
            </a:prstGeom>
            <a:ln>
              <a:headEnd type="none" w="med" len="med"/>
              <a:tailEnd type="none" w="med" len="med"/>
            </a:ln>
          </p:spPr>
        </p:pic>
        <p:sp>
          <p:nvSpPr>
            <p:cNvPr id="24" name="TextBox 23"/>
            <p:cNvSpPr txBox="1"/>
            <p:nvPr/>
          </p:nvSpPr>
          <p:spPr>
            <a:xfrm>
              <a:off x="1145861" y="7042612"/>
              <a:ext cx="587698" cy="267864"/>
            </a:xfrm>
            <a:prstGeom prst="rect">
              <a:avLst/>
            </a:prstGeom>
          </p:spPr>
          <p:txBody>
            <a:bodyPr wrap="none" rtlCol="0">
              <a:spAutoFit/>
            </a:bodyPr>
            <a:lstStyle/>
            <a:p>
              <a:pPr>
                <a:buNone/>
              </a:pPr>
              <a:r>
                <a:rPr lang="en-US" sz="700" dirty="0" smtClean="0"/>
                <a:t>VHD</a:t>
              </a:r>
              <a:endParaRPr lang="en-US" sz="1600" dirty="0" smtClean="0"/>
            </a:p>
          </p:txBody>
        </p:sp>
      </p:grpSp>
      <p:grpSp>
        <p:nvGrpSpPr>
          <p:cNvPr id="3" name="Group 51"/>
          <p:cNvGrpSpPr/>
          <p:nvPr/>
        </p:nvGrpSpPr>
        <p:grpSpPr>
          <a:xfrm>
            <a:off x="6654775" y="5723505"/>
            <a:ext cx="367408" cy="463172"/>
            <a:chOff x="1145861" y="6690311"/>
            <a:chExt cx="587698" cy="620165"/>
          </a:xfrm>
        </p:grpSpPr>
        <p:sp>
          <p:nvSpPr>
            <p:cNvPr id="26" name="Rounded Rectangle 25"/>
            <p:cNvSpPr/>
            <p:nvPr/>
          </p:nvSpPr>
          <p:spPr bwMode="auto">
            <a:xfrm>
              <a:off x="1173089" y="6766511"/>
              <a:ext cx="457200" cy="533400"/>
            </a:xfrm>
            <a:prstGeom prst="roundRect">
              <a:avLst>
                <a:gd name="adj" fmla="val 9033"/>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sz="1400" dirty="0">
                <a:solidFill>
                  <a:schemeClr val="tx1"/>
                </a:solidFill>
                <a:latin typeface="Segoe" pitchFamily="34" charset="0"/>
              </a:endParaRPr>
            </a:p>
          </p:txBody>
        </p:sp>
        <p:pic>
          <p:nvPicPr>
            <p:cNvPr id="27" name="Picture 4" descr="C:\Users\agoodman\Documents\Carmine\V1\Product Icons - PNG\Carmine117_VirtualMachine_32.png"/>
            <p:cNvPicPr>
              <a:picLocks noChangeAspect="1" noChangeArrowheads="1"/>
            </p:cNvPicPr>
            <p:nvPr/>
          </p:nvPicPr>
          <p:blipFill>
            <a:blip r:embed="rId5"/>
            <a:stretch>
              <a:fillRect/>
            </a:stretch>
          </p:blipFill>
          <p:spPr bwMode="auto">
            <a:xfrm>
              <a:off x="1261164" y="6690311"/>
              <a:ext cx="304800" cy="304800"/>
            </a:xfrm>
            <a:prstGeom prst="rect">
              <a:avLst/>
            </a:prstGeom>
            <a:ln>
              <a:headEnd type="none" w="med" len="med"/>
              <a:tailEnd type="none" w="med" len="med"/>
            </a:ln>
          </p:spPr>
        </p:pic>
        <p:sp>
          <p:nvSpPr>
            <p:cNvPr id="28" name="TextBox 27"/>
            <p:cNvSpPr txBox="1"/>
            <p:nvPr/>
          </p:nvSpPr>
          <p:spPr>
            <a:xfrm>
              <a:off x="1145861" y="7042612"/>
              <a:ext cx="587698" cy="267864"/>
            </a:xfrm>
            <a:prstGeom prst="rect">
              <a:avLst/>
            </a:prstGeom>
          </p:spPr>
          <p:txBody>
            <a:bodyPr wrap="none" rtlCol="0">
              <a:spAutoFit/>
            </a:bodyPr>
            <a:lstStyle/>
            <a:p>
              <a:pPr>
                <a:buNone/>
              </a:pPr>
              <a:r>
                <a:rPr lang="en-US" sz="700" dirty="0" smtClean="0"/>
                <a:t>VHD</a:t>
              </a:r>
              <a:endParaRPr lang="en-US" sz="1600" dirty="0" smtClean="0"/>
            </a:p>
          </p:txBody>
        </p:sp>
      </p:grpSp>
      <p:grpSp>
        <p:nvGrpSpPr>
          <p:cNvPr id="4" name="Group 55"/>
          <p:cNvGrpSpPr/>
          <p:nvPr/>
        </p:nvGrpSpPr>
        <p:grpSpPr>
          <a:xfrm>
            <a:off x="7025403" y="5723506"/>
            <a:ext cx="367408" cy="463172"/>
            <a:chOff x="1145861" y="6690311"/>
            <a:chExt cx="587698" cy="620165"/>
          </a:xfrm>
        </p:grpSpPr>
        <p:sp>
          <p:nvSpPr>
            <p:cNvPr id="30" name="Rounded Rectangle 29"/>
            <p:cNvSpPr/>
            <p:nvPr/>
          </p:nvSpPr>
          <p:spPr bwMode="auto">
            <a:xfrm>
              <a:off x="1173089" y="6766511"/>
              <a:ext cx="457200" cy="533400"/>
            </a:xfrm>
            <a:prstGeom prst="roundRect">
              <a:avLst>
                <a:gd name="adj" fmla="val 9033"/>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sz="1400" dirty="0">
                <a:solidFill>
                  <a:schemeClr val="tx1"/>
                </a:solidFill>
                <a:latin typeface="Segoe" pitchFamily="34" charset="0"/>
              </a:endParaRPr>
            </a:p>
          </p:txBody>
        </p:sp>
        <p:pic>
          <p:nvPicPr>
            <p:cNvPr id="31" name="Picture 4" descr="C:\Users\agoodman\Documents\Carmine\V1\Product Icons - PNG\Carmine117_VirtualMachine_32.png"/>
            <p:cNvPicPr>
              <a:picLocks noChangeAspect="1" noChangeArrowheads="1"/>
            </p:cNvPicPr>
            <p:nvPr/>
          </p:nvPicPr>
          <p:blipFill>
            <a:blip r:embed="rId5"/>
            <a:stretch>
              <a:fillRect/>
            </a:stretch>
          </p:blipFill>
          <p:spPr bwMode="auto">
            <a:xfrm>
              <a:off x="1261164" y="6690311"/>
              <a:ext cx="304800" cy="304800"/>
            </a:xfrm>
            <a:prstGeom prst="rect">
              <a:avLst/>
            </a:prstGeom>
            <a:ln>
              <a:headEnd type="none" w="med" len="med"/>
              <a:tailEnd type="none" w="med" len="med"/>
            </a:ln>
          </p:spPr>
        </p:pic>
        <p:sp>
          <p:nvSpPr>
            <p:cNvPr id="32" name="TextBox 31"/>
            <p:cNvSpPr txBox="1"/>
            <p:nvPr/>
          </p:nvSpPr>
          <p:spPr>
            <a:xfrm>
              <a:off x="1145861" y="7042612"/>
              <a:ext cx="587698" cy="267864"/>
            </a:xfrm>
            <a:prstGeom prst="rect">
              <a:avLst/>
            </a:prstGeom>
          </p:spPr>
          <p:txBody>
            <a:bodyPr wrap="none" rtlCol="0">
              <a:spAutoFit/>
            </a:bodyPr>
            <a:lstStyle/>
            <a:p>
              <a:pPr>
                <a:buNone/>
              </a:pPr>
              <a:r>
                <a:rPr lang="en-US" sz="700" dirty="0" smtClean="0"/>
                <a:t>VHD</a:t>
              </a:r>
              <a:endParaRPr lang="en-US" sz="1600" dirty="0" smtClean="0"/>
            </a:p>
          </p:txBody>
        </p:sp>
      </p:grpSp>
      <p:sp>
        <p:nvSpPr>
          <p:cNvPr id="33" name="Right Arrow 32"/>
          <p:cNvSpPr/>
          <p:nvPr/>
        </p:nvSpPr>
        <p:spPr bwMode="auto">
          <a:xfrm rot="4298736">
            <a:off x="4897586" y="4305308"/>
            <a:ext cx="2225424" cy="109481"/>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chemeClr val="tx1"/>
              </a:solidFill>
              <a:latin typeface="Segoe" pitchFamily="34" charset="0"/>
            </a:endParaRPr>
          </a:p>
        </p:txBody>
      </p:sp>
      <p:sp>
        <p:nvSpPr>
          <p:cNvPr id="34" name="Right Arrow 33"/>
          <p:cNvSpPr/>
          <p:nvPr/>
        </p:nvSpPr>
        <p:spPr bwMode="auto">
          <a:xfrm rot="7367473">
            <a:off x="6689337" y="4337942"/>
            <a:ext cx="2444745" cy="105380"/>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chemeClr val="tx1"/>
              </a:solidFill>
              <a:latin typeface="Segoe" pitchFamily="34" charset="0"/>
            </a:endParaRPr>
          </a:p>
        </p:txBody>
      </p:sp>
      <p:grpSp>
        <p:nvGrpSpPr>
          <p:cNvPr id="21" name="Group 57"/>
          <p:cNvGrpSpPr/>
          <p:nvPr/>
        </p:nvGrpSpPr>
        <p:grpSpPr>
          <a:xfrm>
            <a:off x="6271390" y="4511624"/>
            <a:ext cx="1209928" cy="816133"/>
            <a:chOff x="6296149" y="4859530"/>
            <a:chExt cx="1612817" cy="910638"/>
          </a:xfrm>
        </p:grpSpPr>
        <p:pic>
          <p:nvPicPr>
            <p:cNvPr id="36" name="Picture 10" descr="C:\Documents and Settings\Pennie\My Documents\ACERDATA (D)\Pennie's documents\MS Image\Shapes and Graphics\Internet Cloud\cloud 1.png"/>
            <p:cNvPicPr>
              <a:picLocks noChangeAspect="1" noChangeArrowheads="1"/>
            </p:cNvPicPr>
            <p:nvPr/>
          </p:nvPicPr>
          <p:blipFill>
            <a:blip r:embed="rId6" cstate="print"/>
            <a:srcRect/>
            <a:stretch>
              <a:fillRect/>
            </a:stretch>
          </p:blipFill>
          <p:spPr bwMode="auto">
            <a:xfrm>
              <a:off x="6296149" y="4859530"/>
              <a:ext cx="1612817" cy="910638"/>
            </a:xfrm>
            <a:prstGeom prst="rect">
              <a:avLst/>
            </a:prstGeom>
            <a:noFill/>
          </p:spPr>
        </p:pic>
        <p:sp>
          <p:nvSpPr>
            <p:cNvPr id="37" name="TextBox 36"/>
            <p:cNvSpPr txBox="1"/>
            <p:nvPr/>
          </p:nvSpPr>
          <p:spPr>
            <a:xfrm>
              <a:off x="6792821" y="5058889"/>
              <a:ext cx="707702" cy="343416"/>
            </a:xfrm>
            <a:prstGeom prst="rect">
              <a:avLst/>
            </a:prstGeom>
            <a:noFill/>
          </p:spPr>
          <p:txBody>
            <a:bodyPr wrap="none" rtlCol="0">
              <a:spAutoFit/>
            </a:bodyPr>
            <a:lstStyle/>
            <a:p>
              <a:pPr algn="ctr">
                <a:buNone/>
              </a:pPr>
              <a:r>
                <a:rPr lang="en-US" sz="1400" dirty="0" smtClean="0">
                  <a:effectLst>
                    <a:glow rad="228600">
                      <a:schemeClr val="bg1">
                        <a:alpha val="40000"/>
                      </a:schemeClr>
                    </a:glow>
                  </a:effectLst>
                </a:rPr>
                <a:t>SAN</a:t>
              </a:r>
              <a:endParaRPr lang="en-US" sz="1400" dirty="0">
                <a:effectLst>
                  <a:glow rad="228600">
                    <a:schemeClr val="bg1">
                      <a:alpha val="40000"/>
                    </a:schemeClr>
                  </a:glow>
                </a:effectLst>
              </a:endParaRPr>
            </a:p>
          </p:txBody>
        </p:sp>
      </p:grpSp>
      <p:sp>
        <p:nvSpPr>
          <p:cNvPr id="38" name="Right Arrow 37"/>
          <p:cNvSpPr/>
          <p:nvPr/>
        </p:nvSpPr>
        <p:spPr bwMode="auto">
          <a:xfrm rot="5773966">
            <a:off x="5874042" y="4342753"/>
            <a:ext cx="2151912" cy="97272"/>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solidFill>
                <a:schemeClr val="tx1"/>
              </a:solidFill>
              <a:latin typeface="Segoe" pitchFamily="34" charset="0"/>
            </a:endParaRPr>
          </a:p>
        </p:txBody>
      </p:sp>
      <p:sp>
        <p:nvSpPr>
          <p:cNvPr id="39" name="Line Callout 1 (Border and Accent Bar) 38"/>
          <p:cNvSpPr/>
          <p:nvPr/>
        </p:nvSpPr>
        <p:spPr bwMode="auto">
          <a:xfrm>
            <a:off x="7751325" y="1055724"/>
            <a:ext cx="1274612" cy="594246"/>
          </a:xfrm>
          <a:prstGeom prst="accentBorderCallout1">
            <a:avLst>
              <a:gd name="adj1" fmla="val 70064"/>
              <a:gd name="adj2" fmla="val -4141"/>
              <a:gd name="adj3" fmla="val 208957"/>
              <a:gd name="adj4" fmla="val -46967"/>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100" dirty="0" smtClean="0">
                <a:solidFill>
                  <a:schemeClr val="bg1"/>
                </a:solidFill>
                <a:effectLst/>
              </a:rPr>
              <a:t>Concurrent access to a single file system</a:t>
            </a:r>
          </a:p>
        </p:txBody>
      </p:sp>
    </p:spTree>
    <p:extLst>
      <p:ext uri="{BB962C8B-B14F-4D97-AF65-F5344CB8AC3E}">
        <p14:creationId xmlns:p14="http://schemas.microsoft.com/office/powerpoint/2010/main" val="68564933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28610"/>
            <a:ext cx="8382000" cy="664797"/>
          </a:xfrm>
        </p:spPr>
        <p:txBody>
          <a:bodyPr/>
          <a:lstStyle/>
          <a:p>
            <a:r>
              <a:rPr lang="en-GB" dirty="0" smtClean="0"/>
              <a:t>I/O </a:t>
            </a:r>
            <a:r>
              <a:rPr lang="en-GB" dirty="0"/>
              <a:t>Connectivity Fault </a:t>
            </a:r>
            <a:r>
              <a:rPr lang="en-GB" dirty="0" smtClean="0"/>
              <a:t>Tolerance</a:t>
            </a:r>
            <a:endParaRPr lang="en-US" dirty="0"/>
          </a:p>
        </p:txBody>
      </p:sp>
      <p:sp>
        <p:nvSpPr>
          <p:cNvPr id="42" name="Rounded Rectangle 41"/>
          <p:cNvSpPr/>
          <p:nvPr/>
        </p:nvSpPr>
        <p:spPr bwMode="auto">
          <a:xfrm>
            <a:off x="1552057" y="1682151"/>
            <a:ext cx="5585604" cy="2321943"/>
          </a:xfrm>
          <a:prstGeom prst="roundRect">
            <a:avLst/>
          </a:prstGeom>
          <a:solidFill>
            <a:schemeClr val="bg1">
              <a:alpha val="15000"/>
            </a:schemeClr>
          </a:solidFill>
          <a:ln w="25400">
            <a:solidFill>
              <a:schemeClr val="bg1"/>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43" name="Line 5"/>
          <p:cNvSpPr>
            <a:spLocks noChangeShapeType="1"/>
          </p:cNvSpPr>
          <p:nvPr/>
        </p:nvSpPr>
        <p:spPr bwMode="auto">
          <a:xfrm>
            <a:off x="3161952" y="3322040"/>
            <a:ext cx="665071" cy="1079839"/>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4" name="Line 6"/>
          <p:cNvSpPr>
            <a:spLocks noChangeShapeType="1"/>
          </p:cNvSpPr>
          <p:nvPr/>
        </p:nvSpPr>
        <p:spPr bwMode="auto">
          <a:xfrm flipH="1">
            <a:off x="4876101" y="3540154"/>
            <a:ext cx="735436" cy="957353"/>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5" name="Line 7"/>
          <p:cNvSpPr>
            <a:spLocks noChangeShapeType="1"/>
          </p:cNvSpPr>
          <p:nvPr/>
        </p:nvSpPr>
        <p:spPr bwMode="auto">
          <a:xfrm>
            <a:off x="4342702" y="4873187"/>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6" name="Line Callout 1 (Border and Accent Bar) 45"/>
          <p:cNvSpPr/>
          <p:nvPr/>
        </p:nvSpPr>
        <p:spPr bwMode="auto">
          <a:xfrm>
            <a:off x="7055837" y="2319469"/>
            <a:ext cx="1332994" cy="650876"/>
          </a:xfrm>
          <a:prstGeom prst="accentBorderCallout1">
            <a:avLst>
              <a:gd name="adj1" fmla="val 18750"/>
              <a:gd name="adj2" fmla="val -6445"/>
              <a:gd name="adj3" fmla="val 70871"/>
              <a:gd name="adj4" fmla="val -44683"/>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buNone/>
            </a:pPr>
            <a:r>
              <a:rPr lang="en-US" sz="1300" dirty="0" smtClean="0">
                <a:solidFill>
                  <a:schemeClr val="bg1"/>
                </a:solidFill>
                <a:effectLst/>
              </a:rPr>
              <a:t>VM running on Node 2 is unaffected</a:t>
            </a:r>
          </a:p>
        </p:txBody>
      </p:sp>
      <p:sp>
        <p:nvSpPr>
          <p:cNvPr id="47" name="Line Callout 1 (Border and Accent Bar) 46"/>
          <p:cNvSpPr/>
          <p:nvPr/>
        </p:nvSpPr>
        <p:spPr bwMode="auto">
          <a:xfrm>
            <a:off x="838200" y="3816991"/>
            <a:ext cx="1125055" cy="550046"/>
          </a:xfrm>
          <a:prstGeom prst="accentBorderCallout1">
            <a:avLst>
              <a:gd name="adj1" fmla="val 27181"/>
              <a:gd name="adj2" fmla="val 107948"/>
              <a:gd name="adj3" fmla="val -9221"/>
              <a:gd name="adj4" fmla="val 154109"/>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buNone/>
            </a:pPr>
            <a:r>
              <a:rPr lang="en-US" sz="1300" dirty="0" smtClean="0">
                <a:solidFill>
                  <a:schemeClr val="bg1"/>
                </a:solidFill>
                <a:effectLst/>
              </a:rPr>
              <a:t>Coordination Node</a:t>
            </a:r>
          </a:p>
        </p:txBody>
      </p:sp>
      <p:sp>
        <p:nvSpPr>
          <p:cNvPr id="48" name="Line Callout 1 (Border and Accent Bar) 47"/>
          <p:cNvSpPr/>
          <p:nvPr/>
        </p:nvSpPr>
        <p:spPr bwMode="auto">
          <a:xfrm>
            <a:off x="6026707" y="4487314"/>
            <a:ext cx="1472352" cy="442417"/>
          </a:xfrm>
          <a:prstGeom prst="accentBorderCallout1">
            <a:avLst>
              <a:gd name="adj1" fmla="val 18750"/>
              <a:gd name="adj2" fmla="val -6054"/>
              <a:gd name="adj3" fmla="val -52380"/>
              <a:gd name="adj4" fmla="val -40695"/>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buNone/>
            </a:pPr>
            <a:r>
              <a:rPr lang="en-US" sz="1300" dirty="0" smtClean="0">
                <a:solidFill>
                  <a:schemeClr val="bg1"/>
                </a:solidFill>
                <a:effectLst/>
              </a:rPr>
              <a:t>SAN Connectivity Failure</a:t>
            </a:r>
          </a:p>
        </p:txBody>
      </p:sp>
      <p:sp>
        <p:nvSpPr>
          <p:cNvPr id="49" name="Rectangle 17"/>
          <p:cNvSpPr>
            <a:spLocks noChangeArrowheads="1"/>
          </p:cNvSpPr>
          <p:nvPr/>
        </p:nvSpPr>
        <p:spPr bwMode="auto">
          <a:xfrm>
            <a:off x="3455566" y="5153055"/>
            <a:ext cx="1761688" cy="1121909"/>
          </a:xfrm>
          <a:prstGeom prst="roundRect">
            <a:avLst/>
          </a:prstGeom>
          <a:ln>
            <a:headEnd/>
            <a:tailEnd/>
          </a:ln>
        </p:spPr>
        <p:style>
          <a:lnRef idx="0">
            <a:schemeClr val="accent6"/>
          </a:lnRef>
          <a:fillRef idx="3">
            <a:schemeClr val="accent6"/>
          </a:fillRef>
          <a:effectRef idx="3">
            <a:schemeClr val="accent6"/>
          </a:effectRef>
          <a:fontRef idx="minor">
            <a:schemeClr val="lt1"/>
          </a:fontRef>
        </p:style>
        <p:txBody>
          <a:bodyPr wrap="none" lIns="91436" tIns="45718" rIns="91436" bIns="45718" anchor="ctr"/>
          <a:lstStyle/>
          <a:p>
            <a:endParaRPr lang="en-US" dirty="0"/>
          </a:p>
        </p:txBody>
      </p:sp>
      <p:pic>
        <p:nvPicPr>
          <p:cNvPr id="50" name="Picture 18" descr="Database blue"/>
          <p:cNvPicPr>
            <a:picLocks noChangeAspect="1" noChangeArrowheads="1"/>
          </p:cNvPicPr>
          <p:nvPr/>
        </p:nvPicPr>
        <p:blipFill>
          <a:blip r:embed="rId3" cstate="print"/>
          <a:srcRect/>
          <a:stretch>
            <a:fillRect/>
          </a:stretch>
        </p:blipFill>
        <p:spPr bwMode="auto">
          <a:xfrm>
            <a:off x="3950517" y="5224463"/>
            <a:ext cx="771787" cy="988767"/>
          </a:xfrm>
          <a:prstGeom prst="rect">
            <a:avLst/>
          </a:prstGeom>
          <a:noFill/>
        </p:spPr>
      </p:pic>
      <p:grpSp>
        <p:nvGrpSpPr>
          <p:cNvPr id="51" name="Group 50"/>
          <p:cNvGrpSpPr/>
          <p:nvPr/>
        </p:nvGrpSpPr>
        <p:grpSpPr>
          <a:xfrm>
            <a:off x="4137258" y="5567179"/>
            <a:ext cx="428322" cy="524416"/>
            <a:chOff x="1145861" y="6690311"/>
            <a:chExt cx="513986" cy="629299"/>
          </a:xfrm>
        </p:grpSpPr>
        <p:sp>
          <p:nvSpPr>
            <p:cNvPr id="52" name="Rounded Rectangle 51"/>
            <p:cNvSpPr/>
            <p:nvPr/>
          </p:nvSpPr>
          <p:spPr bwMode="auto">
            <a:xfrm>
              <a:off x="1173089" y="6766511"/>
              <a:ext cx="457200" cy="533400"/>
            </a:xfrm>
            <a:prstGeom prst="roundRect">
              <a:avLst>
                <a:gd name="adj" fmla="val 9033"/>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53" name="Picture 4" descr="C:\Users\agoodman\Documents\Carmine\V1\Product Icons - PNG\Carmine117_VirtualMachine_32.png"/>
            <p:cNvPicPr>
              <a:picLocks noChangeAspect="1" noChangeArrowheads="1"/>
            </p:cNvPicPr>
            <p:nvPr/>
          </p:nvPicPr>
          <p:blipFill>
            <a:blip r:embed="rId4"/>
            <a:stretch>
              <a:fillRect/>
            </a:stretch>
          </p:blipFill>
          <p:spPr bwMode="auto">
            <a:xfrm>
              <a:off x="1261164" y="6690311"/>
              <a:ext cx="304800" cy="304800"/>
            </a:xfrm>
            <a:prstGeom prst="rect">
              <a:avLst/>
            </a:prstGeom>
            <a:ln>
              <a:headEnd type="none" w="med" len="med"/>
              <a:tailEnd type="none" w="med" len="med"/>
            </a:ln>
          </p:spPr>
        </p:pic>
        <p:sp>
          <p:nvSpPr>
            <p:cNvPr id="54" name="TextBox 53"/>
            <p:cNvSpPr txBox="1"/>
            <p:nvPr/>
          </p:nvSpPr>
          <p:spPr>
            <a:xfrm>
              <a:off x="1145861" y="7042612"/>
              <a:ext cx="513986" cy="276998"/>
            </a:xfrm>
            <a:prstGeom prst="rect">
              <a:avLst/>
            </a:prstGeom>
          </p:spPr>
          <p:txBody>
            <a:bodyPr wrap="none" rtlCol="0">
              <a:spAutoFit/>
            </a:bodyPr>
            <a:lstStyle/>
            <a:p>
              <a:pPr>
                <a:buNone/>
              </a:pPr>
              <a:r>
                <a:rPr lang="en-US" sz="900" dirty="0" smtClean="0"/>
                <a:t>VHD</a:t>
              </a:r>
              <a:endParaRPr lang="en-US" sz="2000" dirty="0" smtClean="0"/>
            </a:p>
          </p:txBody>
        </p:sp>
      </p:grpSp>
      <p:sp>
        <p:nvSpPr>
          <p:cNvPr id="55" name="Left-Right Arrow 54"/>
          <p:cNvSpPr/>
          <p:nvPr/>
        </p:nvSpPr>
        <p:spPr bwMode="auto">
          <a:xfrm>
            <a:off x="3631735" y="2885813"/>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56" name="Picture 7" descr="http://z.about.com/d/gocaribbean/1/0/N/0/-/-/heart_clipart.gif"/>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341188" y="2841568"/>
            <a:ext cx="151694" cy="136524"/>
          </a:xfrm>
          <a:prstGeom prst="rect">
            <a:avLst/>
          </a:prstGeom>
          <a:noFill/>
        </p:spPr>
      </p:pic>
      <p:cxnSp>
        <p:nvCxnSpPr>
          <p:cNvPr id="57" name="Straight Arrow Connector 56"/>
          <p:cNvCxnSpPr/>
          <p:nvPr/>
        </p:nvCxnSpPr>
        <p:spPr>
          <a:xfrm rot="16200000" flipH="1">
            <a:off x="3545928" y="3818911"/>
            <a:ext cx="289475" cy="184972"/>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10800000">
            <a:off x="3791464" y="2675779"/>
            <a:ext cx="375552" cy="1455"/>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59" name="Line Callout 1 (Border and Accent Bar) 58"/>
          <p:cNvSpPr/>
          <p:nvPr/>
        </p:nvSpPr>
        <p:spPr bwMode="auto">
          <a:xfrm>
            <a:off x="2247551" y="1101294"/>
            <a:ext cx="1277454" cy="467447"/>
          </a:xfrm>
          <a:prstGeom prst="accentBorderCallout1">
            <a:avLst>
              <a:gd name="adj1" fmla="val 77431"/>
              <a:gd name="adj2" fmla="val 105978"/>
              <a:gd name="adj3" fmla="val 303048"/>
              <a:gd name="adj4" fmla="val 145573"/>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buNone/>
            </a:pPr>
            <a:r>
              <a:rPr lang="en-US" sz="1300" dirty="0" smtClean="0">
                <a:solidFill>
                  <a:schemeClr val="bg1"/>
                </a:solidFill>
                <a:effectLst/>
              </a:rPr>
              <a:t>I/O Redirected via network</a:t>
            </a:r>
          </a:p>
        </p:txBody>
      </p:sp>
      <p:sp>
        <p:nvSpPr>
          <p:cNvPr id="60" name="TextBox 59"/>
          <p:cNvSpPr txBox="1"/>
          <p:nvPr/>
        </p:nvSpPr>
        <p:spPr>
          <a:xfrm>
            <a:off x="5611537" y="5348298"/>
            <a:ext cx="3137483" cy="923330"/>
          </a:xfrm>
          <a:prstGeom prst="rect">
            <a:avLst/>
          </a:prstGeom>
          <a:noFill/>
        </p:spPr>
        <p:txBody>
          <a:bodyPr wrap="square" rtlCol="0">
            <a:spAutoFit/>
          </a:bodyPr>
          <a:lstStyle/>
          <a:p>
            <a:pPr>
              <a:buNone/>
            </a:pPr>
            <a:r>
              <a:rPr lang="en-US" dirty="0" smtClean="0"/>
              <a:t>VM’s can then be live migrated to another node with zero client downtime</a:t>
            </a:r>
            <a:endParaRPr lang="en-US" dirty="0"/>
          </a:p>
        </p:txBody>
      </p:sp>
      <p:pic>
        <p:nvPicPr>
          <p:cNvPr id="61" name="Picture 20" descr="D:\Pennie's documents\MS Image\NEWFeb15\Windows_Vista_Icons_ for_Marketing_use\Error.png"/>
          <p:cNvPicPr>
            <a:picLocks noChangeAspect="1" noChangeArrowheads="1"/>
          </p:cNvPicPr>
          <p:nvPr/>
        </p:nvPicPr>
        <p:blipFill>
          <a:blip r:embed="rId6" cstate="print"/>
          <a:srcRect/>
          <a:stretch>
            <a:fillRect/>
          </a:stretch>
        </p:blipFill>
        <p:spPr bwMode="auto">
          <a:xfrm>
            <a:off x="5013343" y="3876113"/>
            <a:ext cx="427439" cy="427439"/>
          </a:xfrm>
          <a:prstGeom prst="rect">
            <a:avLst/>
          </a:prstGeom>
          <a:noFill/>
        </p:spPr>
      </p:pic>
      <p:pic>
        <p:nvPicPr>
          <p:cNvPr id="62" name="Rectangle 24598" descr="Server"/>
          <p:cNvPicPr>
            <a:picLocks noChangeAspect="1" noChangeArrowheads="1"/>
          </p:cNvPicPr>
          <p:nvPr/>
        </p:nvPicPr>
        <p:blipFill>
          <a:blip r:embed="rId7" cstate="print"/>
          <a:srcRect/>
          <a:stretch>
            <a:fillRect/>
          </a:stretch>
        </p:blipFill>
        <p:spPr bwMode="auto">
          <a:xfrm>
            <a:off x="2431648" y="1923751"/>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63" name="Straight Arrow Connector 62"/>
          <p:cNvCxnSpPr/>
          <p:nvPr/>
        </p:nvCxnSpPr>
        <p:spPr>
          <a:xfrm rot="5400000">
            <a:off x="3220406" y="3198983"/>
            <a:ext cx="320939" cy="794"/>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pic>
        <p:nvPicPr>
          <p:cNvPr id="64" name="Rectangle 24598" descr="Server"/>
          <p:cNvPicPr>
            <a:picLocks noChangeAspect="1" noChangeArrowheads="1"/>
          </p:cNvPicPr>
          <p:nvPr/>
        </p:nvPicPr>
        <p:blipFill>
          <a:blip r:embed="rId7" cstate="print"/>
          <a:srcRect/>
          <a:stretch>
            <a:fillRect/>
          </a:stretch>
        </p:blipFill>
        <p:spPr bwMode="auto">
          <a:xfrm>
            <a:off x="5206747" y="1955648"/>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65" name="Straight Arrow Connector 64"/>
          <p:cNvCxnSpPr/>
          <p:nvPr/>
        </p:nvCxnSpPr>
        <p:spPr>
          <a:xfrm rot="10800000">
            <a:off x="4947748" y="2674381"/>
            <a:ext cx="375552" cy="1455"/>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pic>
        <p:nvPicPr>
          <p:cNvPr id="66" name="Picture 3" descr="C:\Users\shonsh\Desktop\images\VM.png"/>
          <p:cNvPicPr>
            <a:picLocks noChangeAspect="1" noChangeArrowheads="1"/>
          </p:cNvPicPr>
          <p:nvPr/>
        </p:nvPicPr>
        <p:blipFill>
          <a:blip r:embed="rId8" cstate="print"/>
          <a:srcRect/>
          <a:stretch>
            <a:fillRect/>
          </a:stretch>
        </p:blipFill>
        <p:spPr bwMode="auto">
          <a:xfrm>
            <a:off x="5781344" y="2331105"/>
            <a:ext cx="464995" cy="753364"/>
          </a:xfrm>
          <a:prstGeom prst="rect">
            <a:avLst/>
          </a:prstGeom>
          <a:noFill/>
        </p:spPr>
      </p:pic>
      <p:pic>
        <p:nvPicPr>
          <p:cNvPr id="67" name="Picture 13" descr="D:\Pennie's documents\MS Image\NEWFeb15\Windows_Vista_Icons_ for_Marketing_use\Complete.png"/>
          <p:cNvPicPr>
            <a:picLocks noChangeAspect="1" noChangeArrowheads="1"/>
          </p:cNvPicPr>
          <p:nvPr/>
        </p:nvPicPr>
        <p:blipFill>
          <a:blip r:embed="rId9" cstate="print"/>
          <a:srcRect/>
          <a:stretch>
            <a:fillRect/>
          </a:stretch>
        </p:blipFill>
        <p:spPr bwMode="auto">
          <a:xfrm>
            <a:off x="6024532" y="2708481"/>
            <a:ext cx="412223" cy="412223"/>
          </a:xfrm>
          <a:prstGeom prst="rect">
            <a:avLst/>
          </a:prstGeom>
          <a:noFill/>
        </p:spPr>
      </p:pic>
      <p:grpSp>
        <p:nvGrpSpPr>
          <p:cNvPr id="68" name="Group 57"/>
          <p:cNvGrpSpPr/>
          <p:nvPr/>
        </p:nvGrpSpPr>
        <p:grpSpPr>
          <a:xfrm>
            <a:off x="3518829" y="4239828"/>
            <a:ext cx="1612817" cy="910638"/>
            <a:chOff x="6296149" y="4859530"/>
            <a:chExt cx="1612817" cy="910638"/>
          </a:xfrm>
        </p:grpSpPr>
        <p:pic>
          <p:nvPicPr>
            <p:cNvPr id="69" name="Picture 10" descr="C:\Documents and Settings\Pennie\My Documents\ACERDATA (D)\Pennie's documents\MS Image\Shapes and Graphics\Internet Cloud\cloud 1.png"/>
            <p:cNvPicPr>
              <a:picLocks noChangeAspect="1" noChangeArrowheads="1"/>
            </p:cNvPicPr>
            <p:nvPr/>
          </p:nvPicPr>
          <p:blipFill>
            <a:blip r:embed="rId10" cstate="print"/>
            <a:srcRect/>
            <a:stretch>
              <a:fillRect/>
            </a:stretch>
          </p:blipFill>
          <p:spPr bwMode="auto">
            <a:xfrm>
              <a:off x="6296149" y="4859530"/>
              <a:ext cx="1612817" cy="910638"/>
            </a:xfrm>
            <a:prstGeom prst="rect">
              <a:avLst/>
            </a:prstGeom>
            <a:noFill/>
          </p:spPr>
        </p:pic>
        <p:sp>
          <p:nvSpPr>
            <p:cNvPr id="70" name="TextBox 69"/>
            <p:cNvSpPr txBox="1"/>
            <p:nvPr/>
          </p:nvSpPr>
          <p:spPr>
            <a:xfrm>
              <a:off x="6817094" y="5058889"/>
              <a:ext cx="659155" cy="369332"/>
            </a:xfrm>
            <a:prstGeom prst="rect">
              <a:avLst/>
            </a:prstGeom>
            <a:noFill/>
          </p:spPr>
          <p:txBody>
            <a:bodyPr wrap="none" rtlCol="0">
              <a:spAutoFit/>
            </a:bodyPr>
            <a:lstStyle/>
            <a:p>
              <a:pPr algn="ctr">
                <a:buNone/>
              </a:pP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cxnSp>
        <p:nvCxnSpPr>
          <p:cNvPr id="71" name="Straight Arrow Connector 70"/>
          <p:cNvCxnSpPr/>
          <p:nvPr/>
        </p:nvCxnSpPr>
        <p:spPr>
          <a:xfrm rot="5400000">
            <a:off x="4084472" y="4927115"/>
            <a:ext cx="320939" cy="794"/>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41081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1000"/>
                                        <p:tgtEl>
                                          <p:spTgt spid="48"/>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right)">
                                      <p:cBhvr>
                                        <p:cTn id="15" dur="500"/>
                                        <p:tgtEl>
                                          <p:spTgt spid="6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right)">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1000"/>
                                        <p:tgtEl>
                                          <p:spTgt spid="59"/>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up)">
                                      <p:cBhvr>
                                        <p:cTn id="26" dur="500"/>
                                        <p:tgtEl>
                                          <p:spTgt spid="63"/>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up)">
                                      <p:cBhvr>
                                        <p:cTn id="30" dur="500"/>
                                        <p:tgtEl>
                                          <p:spTgt spid="57"/>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wipe(up)">
                                      <p:cBhvr>
                                        <p:cTn id="34" dur="500"/>
                                        <p:tgtEl>
                                          <p:spTgt spid="71"/>
                                        </p:tgtEl>
                                      </p:cBhvr>
                                    </p:animEffect>
                                  </p:childTnLst>
                                </p:cTn>
                              </p:par>
                            </p:childTnLst>
                          </p:cTn>
                        </p:par>
                        <p:par>
                          <p:cTn id="35" fill="hold">
                            <p:stCondLst>
                              <p:cond delay="4000"/>
                            </p:stCondLst>
                            <p:childTnLst>
                              <p:par>
                                <p:cTn id="36" presetID="23" presetClass="entr" presetSubtype="16"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p:cTn id="38" dur="500" fill="hold"/>
                                        <p:tgtEl>
                                          <p:spTgt spid="67"/>
                                        </p:tgtEl>
                                        <p:attrNameLst>
                                          <p:attrName>ppt_w</p:attrName>
                                        </p:attrNameLst>
                                      </p:cBhvr>
                                      <p:tavLst>
                                        <p:tav tm="0">
                                          <p:val>
                                            <p:fltVal val="0"/>
                                          </p:val>
                                        </p:tav>
                                        <p:tav tm="100000">
                                          <p:val>
                                            <p:strVal val="#ppt_w"/>
                                          </p:val>
                                        </p:tav>
                                      </p:tavLst>
                                    </p:anim>
                                    <p:anim calcmode="lin" valueType="num">
                                      <p:cBhvr>
                                        <p:cTn id="39" dur="500" fill="hold"/>
                                        <p:tgtEl>
                                          <p:spTgt spid="67"/>
                                        </p:tgtEl>
                                        <p:attrNameLst>
                                          <p:attrName>ppt_h</p:attrName>
                                        </p:attrNameLst>
                                      </p:cBhvr>
                                      <p:tavLst>
                                        <p:tav tm="0">
                                          <p:val>
                                            <p:fltVal val="0"/>
                                          </p:val>
                                        </p:tav>
                                        <p:tav tm="100000">
                                          <p:val>
                                            <p:strVal val="#ppt_h"/>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animBg="1"/>
      <p:bldP spid="5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Node </a:t>
            </a:r>
            <a:r>
              <a:rPr lang="en-GB" dirty="0"/>
              <a:t>Fault </a:t>
            </a:r>
            <a:r>
              <a:rPr lang="en-GB" dirty="0" smtClean="0"/>
              <a:t>Tolerance</a:t>
            </a:r>
            <a:endParaRPr lang="en-US" dirty="0"/>
          </a:p>
        </p:txBody>
      </p:sp>
      <p:sp>
        <p:nvSpPr>
          <p:cNvPr id="41" name="Rounded Rectangle 40"/>
          <p:cNvSpPr/>
          <p:nvPr/>
        </p:nvSpPr>
        <p:spPr bwMode="auto">
          <a:xfrm>
            <a:off x="2061883" y="1682151"/>
            <a:ext cx="5585604" cy="2321943"/>
          </a:xfrm>
          <a:prstGeom prst="roundRect">
            <a:avLst/>
          </a:prstGeom>
          <a:solidFill>
            <a:schemeClr val="bg1">
              <a:alpha val="15000"/>
            </a:schemeClr>
          </a:solidFill>
          <a:ln w="25400">
            <a:solidFill>
              <a:schemeClr val="bg1"/>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42" name="Line 5"/>
          <p:cNvSpPr>
            <a:spLocks noChangeShapeType="1"/>
          </p:cNvSpPr>
          <p:nvPr/>
        </p:nvSpPr>
        <p:spPr bwMode="auto">
          <a:xfrm>
            <a:off x="3671778" y="3322040"/>
            <a:ext cx="723550" cy="1175467"/>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3" name="Line 6"/>
          <p:cNvSpPr>
            <a:spLocks noChangeShapeType="1"/>
          </p:cNvSpPr>
          <p:nvPr/>
        </p:nvSpPr>
        <p:spPr bwMode="auto">
          <a:xfrm flipH="1">
            <a:off x="5385927" y="3540154"/>
            <a:ext cx="735436" cy="957353"/>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4" name="Line 7"/>
          <p:cNvSpPr>
            <a:spLocks noChangeShapeType="1"/>
          </p:cNvSpPr>
          <p:nvPr/>
        </p:nvSpPr>
        <p:spPr bwMode="auto">
          <a:xfrm>
            <a:off x="4852528" y="4802307"/>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45" name="Picture 2" descr="C:\Users\shonsh\Desktop\images\host.png"/>
          <p:cNvPicPr>
            <a:picLocks noChangeAspect="1" noChangeArrowheads="1"/>
          </p:cNvPicPr>
          <p:nvPr/>
        </p:nvPicPr>
        <p:blipFill>
          <a:blip r:embed="rId3"/>
          <a:srcRect/>
          <a:stretch>
            <a:fillRect/>
          </a:stretch>
        </p:blipFill>
        <p:spPr bwMode="auto">
          <a:xfrm>
            <a:off x="2946984" y="1906938"/>
            <a:ext cx="1184954" cy="1919810"/>
          </a:xfrm>
          <a:prstGeom prst="rect">
            <a:avLst/>
          </a:prstGeom>
          <a:noFill/>
        </p:spPr>
      </p:pic>
      <p:pic>
        <p:nvPicPr>
          <p:cNvPr id="46" name="Picture 2" descr="C:\Users\shonsh\Desktop\images\host.png"/>
          <p:cNvPicPr>
            <a:picLocks noChangeAspect="1" noChangeArrowheads="1"/>
          </p:cNvPicPr>
          <p:nvPr/>
        </p:nvPicPr>
        <p:blipFill>
          <a:blip r:embed="rId3"/>
          <a:srcRect/>
          <a:stretch>
            <a:fillRect/>
          </a:stretch>
        </p:blipFill>
        <p:spPr bwMode="auto">
          <a:xfrm>
            <a:off x="5702815" y="1943223"/>
            <a:ext cx="1184954" cy="1919810"/>
          </a:xfrm>
          <a:prstGeom prst="rect">
            <a:avLst/>
          </a:prstGeom>
          <a:noFill/>
        </p:spPr>
      </p:pic>
      <p:pic>
        <p:nvPicPr>
          <p:cNvPr id="47" name="Picture 3" descr="C:\Users\shonsh\Desktop\images\VM.png"/>
          <p:cNvPicPr>
            <a:picLocks noChangeAspect="1" noChangeArrowheads="1"/>
          </p:cNvPicPr>
          <p:nvPr/>
        </p:nvPicPr>
        <p:blipFill>
          <a:blip r:embed="rId4"/>
          <a:srcRect/>
          <a:stretch>
            <a:fillRect/>
          </a:stretch>
        </p:blipFill>
        <p:spPr bwMode="auto">
          <a:xfrm>
            <a:off x="6291170" y="2331105"/>
            <a:ext cx="464995" cy="753364"/>
          </a:xfrm>
          <a:prstGeom prst="rect">
            <a:avLst/>
          </a:prstGeom>
          <a:noFill/>
        </p:spPr>
      </p:pic>
      <p:sp>
        <p:nvSpPr>
          <p:cNvPr id="48" name="Line Callout 1 (Border and Accent Bar) 47"/>
          <p:cNvSpPr/>
          <p:nvPr/>
        </p:nvSpPr>
        <p:spPr bwMode="auto">
          <a:xfrm>
            <a:off x="966328" y="4572000"/>
            <a:ext cx="1887055" cy="632999"/>
          </a:xfrm>
          <a:prstGeom prst="accentBorderCallout1">
            <a:avLst>
              <a:gd name="adj1" fmla="val 27181"/>
              <a:gd name="adj2" fmla="val 103952"/>
              <a:gd name="adj3" fmla="val -30070"/>
              <a:gd name="adj4" fmla="val 141121"/>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bg1"/>
                </a:solidFill>
              </a:rPr>
              <a:t>Volume relocates to a healthy node</a:t>
            </a:r>
          </a:p>
        </p:txBody>
      </p:sp>
      <p:sp>
        <p:nvSpPr>
          <p:cNvPr id="49" name="Line Callout 1 (Border and Accent Bar) 48"/>
          <p:cNvSpPr/>
          <p:nvPr/>
        </p:nvSpPr>
        <p:spPr bwMode="auto">
          <a:xfrm>
            <a:off x="7334330" y="4283133"/>
            <a:ext cx="1890307" cy="627090"/>
          </a:xfrm>
          <a:prstGeom prst="accentBorderCallout1">
            <a:avLst>
              <a:gd name="adj1" fmla="val 16192"/>
              <a:gd name="adj2" fmla="val -3932"/>
              <a:gd name="adj3" fmla="val -121254"/>
              <a:gd name="adj4" fmla="val -52897"/>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bg1"/>
                </a:solidFill>
              </a:rPr>
              <a:t>Brief queuing of I/O while volume ownership is changed</a:t>
            </a:r>
          </a:p>
        </p:txBody>
      </p:sp>
      <p:sp>
        <p:nvSpPr>
          <p:cNvPr id="50" name="Rectangle 17"/>
          <p:cNvSpPr>
            <a:spLocks noChangeArrowheads="1"/>
          </p:cNvSpPr>
          <p:nvPr/>
        </p:nvSpPr>
        <p:spPr bwMode="auto">
          <a:xfrm>
            <a:off x="3965392" y="5153055"/>
            <a:ext cx="1761688" cy="1121909"/>
          </a:xfrm>
          <a:prstGeom prst="roundRect">
            <a:avLst/>
          </a:prstGeom>
          <a:ln>
            <a:headEnd/>
            <a:tailEnd/>
          </a:ln>
        </p:spPr>
        <p:style>
          <a:lnRef idx="0">
            <a:schemeClr val="accent6"/>
          </a:lnRef>
          <a:fillRef idx="3">
            <a:schemeClr val="accent6"/>
          </a:fillRef>
          <a:effectRef idx="3">
            <a:schemeClr val="accent6"/>
          </a:effectRef>
          <a:fontRef idx="minor">
            <a:schemeClr val="lt1"/>
          </a:fontRef>
        </p:style>
        <p:txBody>
          <a:bodyPr wrap="none" lIns="91436" tIns="45718" rIns="91436" bIns="45718" anchor="ctr"/>
          <a:lstStyle/>
          <a:p>
            <a:endParaRPr lang="en-US" dirty="0"/>
          </a:p>
        </p:txBody>
      </p:sp>
      <p:pic>
        <p:nvPicPr>
          <p:cNvPr id="51" name="Picture 18" descr="Database blue"/>
          <p:cNvPicPr>
            <a:picLocks noChangeAspect="1" noChangeArrowheads="1"/>
          </p:cNvPicPr>
          <p:nvPr/>
        </p:nvPicPr>
        <p:blipFill>
          <a:blip r:embed="rId5" cstate="print"/>
          <a:srcRect/>
          <a:stretch>
            <a:fillRect/>
          </a:stretch>
        </p:blipFill>
        <p:spPr bwMode="auto">
          <a:xfrm>
            <a:off x="4460343" y="5224463"/>
            <a:ext cx="771787" cy="988767"/>
          </a:xfrm>
          <a:prstGeom prst="rect">
            <a:avLst/>
          </a:prstGeom>
          <a:noFill/>
        </p:spPr>
      </p:pic>
      <p:grpSp>
        <p:nvGrpSpPr>
          <p:cNvPr id="52" name="Group 50"/>
          <p:cNvGrpSpPr/>
          <p:nvPr/>
        </p:nvGrpSpPr>
        <p:grpSpPr>
          <a:xfrm>
            <a:off x="4647084" y="5567179"/>
            <a:ext cx="428322" cy="524416"/>
            <a:chOff x="1145861" y="6690311"/>
            <a:chExt cx="513986" cy="629299"/>
          </a:xfrm>
        </p:grpSpPr>
        <p:sp>
          <p:nvSpPr>
            <p:cNvPr id="53" name="Rounded Rectangle 52"/>
            <p:cNvSpPr/>
            <p:nvPr/>
          </p:nvSpPr>
          <p:spPr bwMode="auto">
            <a:xfrm>
              <a:off x="1173089" y="6766511"/>
              <a:ext cx="457200" cy="533400"/>
            </a:xfrm>
            <a:prstGeom prst="roundRect">
              <a:avLst>
                <a:gd name="adj" fmla="val 9033"/>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54" name="Picture 4" descr="C:\Users\agoodman\Documents\Carmine\V1\Product Icons - PNG\Carmine117_VirtualMachine_32.png"/>
            <p:cNvPicPr>
              <a:picLocks noChangeAspect="1" noChangeArrowheads="1"/>
            </p:cNvPicPr>
            <p:nvPr/>
          </p:nvPicPr>
          <p:blipFill>
            <a:blip r:embed="rId6"/>
            <a:stretch>
              <a:fillRect/>
            </a:stretch>
          </p:blipFill>
          <p:spPr bwMode="auto">
            <a:xfrm>
              <a:off x="1261164" y="6690311"/>
              <a:ext cx="304800" cy="304800"/>
            </a:xfrm>
            <a:prstGeom prst="rect">
              <a:avLst/>
            </a:prstGeom>
            <a:ln>
              <a:headEnd type="none" w="med" len="med"/>
              <a:tailEnd type="none" w="med" len="med"/>
            </a:ln>
          </p:spPr>
        </p:pic>
        <p:sp>
          <p:nvSpPr>
            <p:cNvPr id="55" name="TextBox 54"/>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56" name="Left-Right Arrow 55"/>
          <p:cNvSpPr/>
          <p:nvPr/>
        </p:nvSpPr>
        <p:spPr bwMode="auto">
          <a:xfrm>
            <a:off x="4141561" y="2885813"/>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57" name="Picture 7" descr="http://z.about.com/d/gocaribbean/1/0/N/0/-/-/heart_clipart.gif"/>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851014" y="2841568"/>
            <a:ext cx="151694" cy="136524"/>
          </a:xfrm>
          <a:prstGeom prst="rect">
            <a:avLst/>
          </a:prstGeom>
          <a:noFill/>
        </p:spPr>
      </p:pic>
      <p:sp>
        <p:nvSpPr>
          <p:cNvPr id="58" name="Line Callout 1 (Border and Accent Bar) 57"/>
          <p:cNvSpPr/>
          <p:nvPr/>
        </p:nvSpPr>
        <p:spPr bwMode="auto">
          <a:xfrm>
            <a:off x="914400" y="1172178"/>
            <a:ext cx="1277454" cy="467447"/>
          </a:xfrm>
          <a:prstGeom prst="accentBorderCallout1">
            <a:avLst>
              <a:gd name="adj1" fmla="val 77431"/>
              <a:gd name="adj2" fmla="val 105978"/>
              <a:gd name="adj3" fmla="val 240876"/>
              <a:gd name="adj4" fmla="val 158890"/>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bg1"/>
                </a:solidFill>
              </a:rPr>
              <a:t>Node Failure</a:t>
            </a:r>
          </a:p>
        </p:txBody>
      </p:sp>
      <p:pic>
        <p:nvPicPr>
          <p:cNvPr id="59" name="Picture 20" descr="D:\Pennie's documents\MS Image\NEWFeb15\Windows_Vista_Icons_ for_Marketing_use\Error.png"/>
          <p:cNvPicPr>
            <a:picLocks noChangeAspect="1" noChangeArrowheads="1"/>
          </p:cNvPicPr>
          <p:nvPr/>
        </p:nvPicPr>
        <p:blipFill>
          <a:blip r:embed="rId8"/>
          <a:srcRect/>
          <a:stretch>
            <a:fillRect/>
          </a:stretch>
        </p:blipFill>
        <p:spPr bwMode="auto">
          <a:xfrm>
            <a:off x="3526589" y="2902990"/>
            <a:ext cx="754540" cy="754540"/>
          </a:xfrm>
          <a:prstGeom prst="rect">
            <a:avLst/>
          </a:prstGeom>
          <a:noFill/>
        </p:spPr>
      </p:pic>
      <p:sp>
        <p:nvSpPr>
          <p:cNvPr id="60" name="Line Callout 1 (Border and Accent Bar) 59"/>
          <p:cNvSpPr/>
          <p:nvPr/>
        </p:nvSpPr>
        <p:spPr bwMode="auto">
          <a:xfrm>
            <a:off x="7565663" y="2319469"/>
            <a:ext cx="1332994" cy="650876"/>
          </a:xfrm>
          <a:prstGeom prst="accentBorderCallout1">
            <a:avLst>
              <a:gd name="adj1" fmla="val 18750"/>
              <a:gd name="adj2" fmla="val -6445"/>
              <a:gd name="adj3" fmla="val 70871"/>
              <a:gd name="adj4" fmla="val -44683"/>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bg1"/>
                </a:solidFill>
              </a:rPr>
              <a:t>VM running on Node 2 is unaffected</a:t>
            </a:r>
          </a:p>
        </p:txBody>
      </p:sp>
      <p:pic>
        <p:nvPicPr>
          <p:cNvPr id="61" name="Picture 13" descr="D:\Pennie's documents\MS Image\NEWFeb15\Windows_Vista_Icons_ for_Marketing_use\Complete.png"/>
          <p:cNvPicPr>
            <a:picLocks noChangeAspect="1" noChangeArrowheads="1"/>
          </p:cNvPicPr>
          <p:nvPr/>
        </p:nvPicPr>
        <p:blipFill>
          <a:blip r:embed="rId9"/>
          <a:srcRect/>
          <a:stretch>
            <a:fillRect/>
          </a:stretch>
        </p:blipFill>
        <p:spPr bwMode="auto">
          <a:xfrm>
            <a:off x="6534358" y="2708481"/>
            <a:ext cx="412223" cy="412223"/>
          </a:xfrm>
          <a:prstGeom prst="rect">
            <a:avLst/>
          </a:prstGeom>
          <a:noFill/>
        </p:spPr>
      </p:pic>
      <p:grpSp>
        <p:nvGrpSpPr>
          <p:cNvPr id="62" name="Group 57"/>
          <p:cNvGrpSpPr/>
          <p:nvPr/>
        </p:nvGrpSpPr>
        <p:grpSpPr>
          <a:xfrm>
            <a:off x="4060418" y="4232738"/>
            <a:ext cx="1612817" cy="910638"/>
            <a:chOff x="6296149" y="4859530"/>
            <a:chExt cx="1612817" cy="910638"/>
          </a:xfrm>
        </p:grpSpPr>
        <p:pic>
          <p:nvPicPr>
            <p:cNvPr id="63" name="Picture 10" descr="C:\Documents and Settings\Pennie\My Documents\ACERDATA (D)\Pennie's documents\MS Image\Shapes and Graphics\Internet Cloud\cloud 1.png"/>
            <p:cNvPicPr>
              <a:picLocks noChangeAspect="1" noChangeArrowheads="1"/>
            </p:cNvPicPr>
            <p:nvPr/>
          </p:nvPicPr>
          <p:blipFill>
            <a:blip r:embed="rId10"/>
            <a:srcRect/>
            <a:stretch>
              <a:fillRect/>
            </a:stretch>
          </p:blipFill>
          <p:spPr bwMode="auto">
            <a:xfrm>
              <a:off x="6296149" y="4859530"/>
              <a:ext cx="1612817" cy="910638"/>
            </a:xfrm>
            <a:prstGeom prst="rect">
              <a:avLst/>
            </a:prstGeom>
            <a:noFill/>
          </p:spPr>
        </p:pic>
        <p:sp>
          <p:nvSpPr>
            <p:cNvPr id="64" name="TextBox 63"/>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
        <p:nvSpPr>
          <p:cNvPr id="65" name="Curved Up Arrow 64"/>
          <p:cNvSpPr/>
          <p:nvPr/>
        </p:nvSpPr>
        <p:spPr bwMode="auto">
          <a:xfrm>
            <a:off x="3387008" y="3763891"/>
            <a:ext cx="2955850" cy="822008"/>
          </a:xfrm>
          <a:prstGeom prst="curvedUp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pic>
        <p:nvPicPr>
          <p:cNvPr id="66" name="Picture 4" descr="C:\Users\agoodman\Documents\Carmine\V1\Product Icons - PNG\Carmine117_VirtualMachine_32.png"/>
          <p:cNvPicPr>
            <a:picLocks noChangeAspect="1" noChangeArrowheads="1"/>
          </p:cNvPicPr>
          <p:nvPr/>
        </p:nvPicPr>
        <p:blipFill>
          <a:blip r:embed="rId6"/>
          <a:stretch>
            <a:fillRect/>
          </a:stretch>
        </p:blipFill>
        <p:spPr bwMode="auto">
          <a:xfrm>
            <a:off x="5519345" y="4145960"/>
            <a:ext cx="334415" cy="334415"/>
          </a:xfrm>
          <a:prstGeom prst="rect">
            <a:avLst/>
          </a:prstGeom>
          <a:ln>
            <a:headEnd type="none" w="med" len="med"/>
            <a:tailEnd type="none" w="med" len="med"/>
          </a:ln>
        </p:spPr>
      </p:pic>
    </p:spTree>
    <p:extLst>
      <p:ext uri="{BB962C8B-B14F-4D97-AF65-F5344CB8AC3E}">
        <p14:creationId xmlns:p14="http://schemas.microsoft.com/office/powerpoint/2010/main" val="2172420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2000"/>
                                        <p:tgtEl>
                                          <p:spTgt spid="5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1000"/>
                                        <p:tgtEl>
                                          <p:spTgt spid="65"/>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2000"/>
                                        <p:tgtEl>
                                          <p:spTgt spid="6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1000"/>
                                        <p:tgtEl>
                                          <p:spTgt spid="48"/>
                                        </p:tgtEl>
                                      </p:cBhvr>
                                    </p:animEffect>
                                  </p:childTnLst>
                                </p:cTn>
                              </p:par>
                            </p:childTnLst>
                          </p:cTn>
                        </p:par>
                        <p:par>
                          <p:cTn id="27" fill="hold">
                            <p:stCondLst>
                              <p:cond delay="5500"/>
                            </p:stCondLst>
                            <p:childTnLst>
                              <p:par>
                                <p:cTn id="28" presetID="23" presetClass="entr" presetSubtype="16" fill="hold" nodeType="afterEffect">
                                  <p:stCondLst>
                                    <p:cond delay="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childTnLst>
                                </p:cTn>
                              </p:par>
                              <p:par>
                                <p:cTn id="32" presetID="10" presetClass="entr" presetSubtype="0" fill="hold" grpId="0" nodeType="with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8" grpId="0" animBg="1"/>
      <p:bldP spid="60" grpId="0" animBg="1"/>
      <p:bldP spid="6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28610"/>
            <a:ext cx="8382000" cy="664797"/>
          </a:xfrm>
        </p:spPr>
        <p:txBody>
          <a:bodyPr/>
          <a:lstStyle/>
          <a:p>
            <a:r>
              <a:rPr lang="en-GB" dirty="0" smtClean="0"/>
              <a:t>Network </a:t>
            </a:r>
            <a:r>
              <a:rPr lang="en-GB" dirty="0"/>
              <a:t>Fault </a:t>
            </a:r>
            <a:r>
              <a:rPr lang="en-GB" dirty="0" smtClean="0"/>
              <a:t>Tolerance</a:t>
            </a:r>
            <a:endParaRPr lang="en-US" dirty="0"/>
          </a:p>
        </p:txBody>
      </p:sp>
      <p:sp>
        <p:nvSpPr>
          <p:cNvPr id="41" name="Rounded Rectangle 40"/>
          <p:cNvSpPr/>
          <p:nvPr/>
        </p:nvSpPr>
        <p:spPr bwMode="auto">
          <a:xfrm>
            <a:off x="1758728" y="2093255"/>
            <a:ext cx="5585604" cy="2321943"/>
          </a:xfrm>
          <a:prstGeom prst="roundRect">
            <a:avLst/>
          </a:prstGeom>
          <a:solidFill>
            <a:schemeClr val="bg1">
              <a:alpha val="15000"/>
            </a:schemeClr>
          </a:solidFill>
          <a:ln w="25400">
            <a:solidFill>
              <a:schemeClr val="bg1"/>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42" name="Line 5"/>
          <p:cNvSpPr>
            <a:spLocks noChangeShapeType="1"/>
          </p:cNvSpPr>
          <p:nvPr/>
        </p:nvSpPr>
        <p:spPr bwMode="auto">
          <a:xfrm>
            <a:off x="3368623" y="3733144"/>
            <a:ext cx="723550" cy="1175467"/>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3" name="Line 6"/>
          <p:cNvSpPr>
            <a:spLocks noChangeShapeType="1"/>
          </p:cNvSpPr>
          <p:nvPr/>
        </p:nvSpPr>
        <p:spPr bwMode="auto">
          <a:xfrm flipH="1">
            <a:off x="5082772" y="3951258"/>
            <a:ext cx="735436" cy="957353"/>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44" name="Line 7"/>
          <p:cNvSpPr>
            <a:spLocks noChangeShapeType="1"/>
          </p:cNvSpPr>
          <p:nvPr/>
        </p:nvSpPr>
        <p:spPr bwMode="auto">
          <a:xfrm>
            <a:off x="4549373" y="5213411"/>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45" name="Picture 2" descr="C:\Users\shonsh\Desktop\images\host.png"/>
          <p:cNvPicPr>
            <a:picLocks noChangeAspect="1" noChangeArrowheads="1"/>
          </p:cNvPicPr>
          <p:nvPr/>
        </p:nvPicPr>
        <p:blipFill>
          <a:blip r:embed="rId3"/>
          <a:srcRect/>
          <a:stretch>
            <a:fillRect/>
          </a:stretch>
        </p:blipFill>
        <p:spPr bwMode="auto">
          <a:xfrm>
            <a:off x="2643829" y="2318042"/>
            <a:ext cx="1184954" cy="1919810"/>
          </a:xfrm>
          <a:prstGeom prst="rect">
            <a:avLst/>
          </a:prstGeom>
          <a:noFill/>
        </p:spPr>
      </p:pic>
      <p:pic>
        <p:nvPicPr>
          <p:cNvPr id="46" name="Picture 2" descr="C:\Users\shonsh\Desktop\images\host.png"/>
          <p:cNvPicPr>
            <a:picLocks noChangeAspect="1" noChangeArrowheads="1"/>
          </p:cNvPicPr>
          <p:nvPr/>
        </p:nvPicPr>
        <p:blipFill>
          <a:blip r:embed="rId3"/>
          <a:srcRect/>
          <a:stretch>
            <a:fillRect/>
          </a:stretch>
        </p:blipFill>
        <p:spPr bwMode="auto">
          <a:xfrm>
            <a:off x="5399660" y="2354327"/>
            <a:ext cx="1184954" cy="1919810"/>
          </a:xfrm>
          <a:prstGeom prst="rect">
            <a:avLst/>
          </a:prstGeom>
          <a:noFill/>
        </p:spPr>
      </p:pic>
      <p:pic>
        <p:nvPicPr>
          <p:cNvPr id="47" name="Picture 3" descr="C:\Users\shonsh\Desktop\images\VM.png"/>
          <p:cNvPicPr>
            <a:picLocks noChangeAspect="1" noChangeArrowheads="1"/>
          </p:cNvPicPr>
          <p:nvPr/>
        </p:nvPicPr>
        <p:blipFill>
          <a:blip r:embed="rId4"/>
          <a:srcRect/>
          <a:stretch>
            <a:fillRect/>
          </a:stretch>
        </p:blipFill>
        <p:spPr bwMode="auto">
          <a:xfrm>
            <a:off x="5988015" y="2742209"/>
            <a:ext cx="464995" cy="753364"/>
          </a:xfrm>
          <a:prstGeom prst="rect">
            <a:avLst/>
          </a:prstGeom>
          <a:noFill/>
        </p:spPr>
      </p:pic>
      <p:sp>
        <p:nvSpPr>
          <p:cNvPr id="48" name="Line Callout 1 (Border and Accent Bar) 47"/>
          <p:cNvSpPr/>
          <p:nvPr/>
        </p:nvSpPr>
        <p:spPr bwMode="auto">
          <a:xfrm>
            <a:off x="1053260" y="4270977"/>
            <a:ext cx="1125055" cy="632999"/>
          </a:xfrm>
          <a:prstGeom prst="accentBorderCallout1">
            <a:avLst>
              <a:gd name="adj1" fmla="val 27181"/>
              <a:gd name="adj2" fmla="val 107948"/>
              <a:gd name="adj3" fmla="val -9221"/>
              <a:gd name="adj4" fmla="val 154109"/>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bg1"/>
                </a:solidFill>
              </a:rPr>
              <a:t>Volume mounted on Node 1</a:t>
            </a:r>
          </a:p>
        </p:txBody>
      </p:sp>
      <p:sp>
        <p:nvSpPr>
          <p:cNvPr id="49" name="Line Callout 1 (Border and Accent Bar) 48"/>
          <p:cNvSpPr/>
          <p:nvPr/>
        </p:nvSpPr>
        <p:spPr bwMode="auto">
          <a:xfrm>
            <a:off x="5751369" y="4522734"/>
            <a:ext cx="1684744" cy="442417"/>
          </a:xfrm>
          <a:prstGeom prst="accentBorderCallout1">
            <a:avLst>
              <a:gd name="adj1" fmla="val 18750"/>
              <a:gd name="adj2" fmla="val -6054"/>
              <a:gd name="adj3" fmla="val -210997"/>
              <a:gd name="adj4" fmla="val -57982"/>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bg1"/>
                </a:solidFill>
              </a:rPr>
              <a:t>Network Path Connectivity Failure</a:t>
            </a:r>
          </a:p>
        </p:txBody>
      </p:sp>
      <p:sp>
        <p:nvSpPr>
          <p:cNvPr id="50" name="Rectangle 17"/>
          <p:cNvSpPr>
            <a:spLocks noChangeArrowheads="1"/>
          </p:cNvSpPr>
          <p:nvPr/>
        </p:nvSpPr>
        <p:spPr bwMode="auto">
          <a:xfrm>
            <a:off x="3662237" y="5564159"/>
            <a:ext cx="1761688" cy="1121909"/>
          </a:xfrm>
          <a:prstGeom prst="roundRect">
            <a:avLst/>
          </a:prstGeom>
          <a:ln>
            <a:headEnd/>
            <a:tailEnd/>
          </a:ln>
        </p:spPr>
        <p:style>
          <a:lnRef idx="0">
            <a:schemeClr val="accent6"/>
          </a:lnRef>
          <a:fillRef idx="3">
            <a:schemeClr val="accent6"/>
          </a:fillRef>
          <a:effectRef idx="3">
            <a:schemeClr val="accent6"/>
          </a:effectRef>
          <a:fontRef idx="minor">
            <a:schemeClr val="lt1"/>
          </a:fontRef>
        </p:style>
        <p:txBody>
          <a:bodyPr wrap="none" lIns="91436" tIns="45718" rIns="91436" bIns="45718" anchor="ctr"/>
          <a:lstStyle/>
          <a:p>
            <a:endParaRPr lang="en-US" dirty="0"/>
          </a:p>
        </p:txBody>
      </p:sp>
      <p:pic>
        <p:nvPicPr>
          <p:cNvPr id="51" name="Picture 18" descr="Database blue"/>
          <p:cNvPicPr>
            <a:picLocks noChangeAspect="1" noChangeArrowheads="1"/>
          </p:cNvPicPr>
          <p:nvPr/>
        </p:nvPicPr>
        <p:blipFill>
          <a:blip r:embed="rId5" cstate="print"/>
          <a:srcRect/>
          <a:stretch>
            <a:fillRect/>
          </a:stretch>
        </p:blipFill>
        <p:spPr bwMode="auto">
          <a:xfrm>
            <a:off x="4157188" y="5635567"/>
            <a:ext cx="771787" cy="988767"/>
          </a:xfrm>
          <a:prstGeom prst="rect">
            <a:avLst/>
          </a:prstGeom>
          <a:noFill/>
        </p:spPr>
      </p:pic>
      <p:grpSp>
        <p:nvGrpSpPr>
          <p:cNvPr id="52" name="Group 50"/>
          <p:cNvGrpSpPr/>
          <p:nvPr/>
        </p:nvGrpSpPr>
        <p:grpSpPr>
          <a:xfrm>
            <a:off x="4343929" y="5978283"/>
            <a:ext cx="428322" cy="524416"/>
            <a:chOff x="1145861" y="6690311"/>
            <a:chExt cx="513986" cy="629299"/>
          </a:xfrm>
        </p:grpSpPr>
        <p:sp>
          <p:nvSpPr>
            <p:cNvPr id="53" name="Rounded Rectangle 52"/>
            <p:cNvSpPr/>
            <p:nvPr/>
          </p:nvSpPr>
          <p:spPr bwMode="auto">
            <a:xfrm>
              <a:off x="1173089" y="6766511"/>
              <a:ext cx="457200" cy="533400"/>
            </a:xfrm>
            <a:prstGeom prst="roundRect">
              <a:avLst>
                <a:gd name="adj" fmla="val 9033"/>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54" name="Picture 4" descr="C:\Users\agoodman\Documents\Carmine\V1\Product Icons - PNG\Carmine117_VirtualMachine_32.png"/>
            <p:cNvPicPr>
              <a:picLocks noChangeAspect="1" noChangeArrowheads="1"/>
            </p:cNvPicPr>
            <p:nvPr/>
          </p:nvPicPr>
          <p:blipFill>
            <a:blip r:embed="rId6"/>
            <a:stretch>
              <a:fillRect/>
            </a:stretch>
          </p:blipFill>
          <p:spPr bwMode="auto">
            <a:xfrm>
              <a:off x="1261164" y="6690311"/>
              <a:ext cx="304800" cy="304800"/>
            </a:xfrm>
            <a:prstGeom prst="rect">
              <a:avLst/>
            </a:prstGeom>
            <a:ln>
              <a:headEnd type="none" w="med" len="med"/>
              <a:tailEnd type="none" w="med" len="med"/>
            </a:ln>
          </p:spPr>
        </p:pic>
        <p:sp>
          <p:nvSpPr>
            <p:cNvPr id="55" name="TextBox 54"/>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56" name="Left-Right Arrow 55"/>
          <p:cNvSpPr/>
          <p:nvPr/>
        </p:nvSpPr>
        <p:spPr bwMode="auto">
          <a:xfrm>
            <a:off x="3838406" y="3296917"/>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57" name="Picture 7" descr="http://z.about.com/d/gocaribbean/1/0/N/0/-/-/heart_clipart.gif"/>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547859" y="3252672"/>
            <a:ext cx="151694" cy="136524"/>
          </a:xfrm>
          <a:prstGeom prst="rect">
            <a:avLst/>
          </a:prstGeom>
          <a:noFill/>
        </p:spPr>
      </p:pic>
      <p:cxnSp>
        <p:nvCxnSpPr>
          <p:cNvPr id="58" name="Straight Arrow Connector 57"/>
          <p:cNvCxnSpPr/>
          <p:nvPr/>
        </p:nvCxnSpPr>
        <p:spPr>
          <a:xfrm rot="10800000">
            <a:off x="5126065" y="1795402"/>
            <a:ext cx="375552" cy="1455"/>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16200000" flipH="1">
            <a:off x="3752599" y="4230015"/>
            <a:ext cx="289475" cy="184972"/>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3427077" y="3610087"/>
            <a:ext cx="320939" cy="794"/>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10800000">
            <a:off x="4026499" y="1768445"/>
            <a:ext cx="375552" cy="1455"/>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62" name="Line Callout 1 (Border and Accent Bar) 61"/>
          <p:cNvSpPr/>
          <p:nvPr/>
        </p:nvSpPr>
        <p:spPr bwMode="auto">
          <a:xfrm>
            <a:off x="1235023" y="1030391"/>
            <a:ext cx="1664532" cy="621180"/>
          </a:xfrm>
          <a:prstGeom prst="accentBorderCallout1">
            <a:avLst>
              <a:gd name="adj1" fmla="val 78572"/>
              <a:gd name="adj2" fmla="val 104275"/>
              <a:gd name="adj3" fmla="val 121746"/>
              <a:gd name="adj4" fmla="val 130848"/>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bg1"/>
                </a:solidFill>
              </a:rPr>
              <a:t>Metadata Updates Rerouted to redundant network</a:t>
            </a:r>
          </a:p>
        </p:txBody>
      </p:sp>
      <p:sp>
        <p:nvSpPr>
          <p:cNvPr id="63" name="TextBox 62"/>
          <p:cNvSpPr txBox="1"/>
          <p:nvPr/>
        </p:nvSpPr>
        <p:spPr>
          <a:xfrm>
            <a:off x="5715000" y="5718617"/>
            <a:ext cx="3352800" cy="646331"/>
          </a:xfrm>
          <a:prstGeom prst="rect">
            <a:avLst/>
          </a:prstGeom>
          <a:noFill/>
        </p:spPr>
        <p:txBody>
          <a:bodyPr wrap="square" rtlCol="0">
            <a:spAutoFit/>
          </a:bodyPr>
          <a:lstStyle/>
          <a:p>
            <a:r>
              <a:rPr lang="en-US" dirty="0" smtClean="0"/>
              <a:t>Fault-Tolerant TCP connections</a:t>
            </a:r>
            <a:br>
              <a:rPr lang="en-US" dirty="0" smtClean="0"/>
            </a:br>
            <a:r>
              <a:rPr lang="en-US" dirty="0" smtClean="0"/>
              <a:t>make a path failure seamless</a:t>
            </a:r>
            <a:endParaRPr lang="en-US" dirty="0"/>
          </a:p>
        </p:txBody>
      </p:sp>
      <p:sp>
        <p:nvSpPr>
          <p:cNvPr id="64" name="Freeform 12"/>
          <p:cNvSpPr>
            <a:spLocks/>
          </p:cNvSpPr>
          <p:nvPr/>
        </p:nvSpPr>
        <p:spPr bwMode="auto">
          <a:xfrm>
            <a:off x="5249333" y="1919256"/>
            <a:ext cx="609600" cy="430213"/>
          </a:xfrm>
          <a:custGeom>
            <a:avLst/>
            <a:gdLst/>
            <a:ahLst/>
            <a:cxnLst>
              <a:cxn ang="0">
                <a:pos x="1680" y="366"/>
              </a:cxn>
              <a:cxn ang="0">
                <a:pos x="1680" y="256"/>
              </a:cxn>
              <a:cxn ang="0">
                <a:pos x="0" y="256"/>
              </a:cxn>
              <a:cxn ang="0">
                <a:pos x="0" y="0"/>
              </a:cxn>
            </a:cxnLst>
            <a:rect l="0" t="0" r="r" b="b"/>
            <a:pathLst>
              <a:path w="1681" h="367">
                <a:moveTo>
                  <a:pt x="1680" y="366"/>
                </a:moveTo>
                <a:lnTo>
                  <a:pt x="1680" y="256"/>
                </a:lnTo>
                <a:lnTo>
                  <a:pt x="0" y="256"/>
                </a:lnTo>
                <a:lnTo>
                  <a:pt x="0" y="0"/>
                </a:lnTo>
              </a:path>
            </a:pathLst>
          </a:custGeom>
          <a:noFill/>
          <a:ln w="25400" cap="rnd" cmpd="sng">
            <a:solidFill>
              <a:schemeClr val="bg2"/>
            </a:solidFill>
            <a:prstDash val="solid"/>
            <a:round/>
            <a:headEnd type="triangle" w="med" len="med"/>
            <a:tailEnd type="none" w="med" len="lg"/>
          </a:ln>
          <a:effectLst>
            <a:outerShdw blurRad="50800" dist="38100" dir="2700000" algn="tl" rotWithShape="0">
              <a:prstClr val="black">
                <a:alpha val="40000"/>
              </a:prstClr>
            </a:outerShdw>
          </a:effectLst>
        </p:spPr>
        <p:txBody>
          <a:bodyPr lIns="91436" tIns="45718" rIns="91436" bIns="45718"/>
          <a:lstStyle/>
          <a:p>
            <a:endParaRPr lang="en-US" dirty="0"/>
          </a:p>
        </p:txBody>
      </p:sp>
      <p:sp>
        <p:nvSpPr>
          <p:cNvPr id="65" name="Freeform 13"/>
          <p:cNvSpPr>
            <a:spLocks/>
          </p:cNvSpPr>
          <p:nvPr/>
        </p:nvSpPr>
        <p:spPr bwMode="auto">
          <a:xfrm>
            <a:off x="3397533" y="1919256"/>
            <a:ext cx="685800" cy="430213"/>
          </a:xfrm>
          <a:custGeom>
            <a:avLst/>
            <a:gdLst/>
            <a:ahLst/>
            <a:cxnLst>
              <a:cxn ang="0">
                <a:pos x="0" y="366"/>
              </a:cxn>
              <a:cxn ang="0">
                <a:pos x="0" y="256"/>
              </a:cxn>
              <a:cxn ang="0">
                <a:pos x="1680" y="256"/>
              </a:cxn>
              <a:cxn ang="0">
                <a:pos x="1680" y="0"/>
              </a:cxn>
            </a:cxnLst>
            <a:rect l="0" t="0" r="r" b="b"/>
            <a:pathLst>
              <a:path w="1681" h="367">
                <a:moveTo>
                  <a:pt x="0" y="366"/>
                </a:moveTo>
                <a:lnTo>
                  <a:pt x="0" y="256"/>
                </a:lnTo>
                <a:lnTo>
                  <a:pt x="1680" y="256"/>
                </a:lnTo>
                <a:lnTo>
                  <a:pt x="1680" y="0"/>
                </a:lnTo>
              </a:path>
            </a:pathLst>
          </a:custGeom>
          <a:noFill/>
          <a:ln w="25400" cap="rnd" cmpd="sng">
            <a:solidFill>
              <a:schemeClr val="bg2"/>
            </a:solidFill>
            <a:prstDash val="solid"/>
            <a:round/>
            <a:headEnd type="triangle" w="med" len="med"/>
            <a:tailEnd type="none" w="med" len="lg"/>
          </a:ln>
          <a:effectLst>
            <a:outerShdw blurRad="50800" dist="38100" dir="2700000" algn="tl" rotWithShape="0">
              <a:prstClr val="black">
                <a:alpha val="40000"/>
              </a:prstClr>
            </a:outerShdw>
          </a:effectLst>
        </p:spPr>
        <p:txBody>
          <a:bodyPr lIns="91436" tIns="45718" rIns="91436" bIns="45718"/>
          <a:lstStyle/>
          <a:p>
            <a:endParaRPr lang="en-US" dirty="0"/>
          </a:p>
        </p:txBody>
      </p:sp>
      <p:sp>
        <p:nvSpPr>
          <p:cNvPr id="66" name="Line 14"/>
          <p:cNvSpPr>
            <a:spLocks noChangeShapeType="1"/>
          </p:cNvSpPr>
          <p:nvPr/>
        </p:nvSpPr>
        <p:spPr bwMode="auto">
          <a:xfrm>
            <a:off x="3177773" y="1919256"/>
            <a:ext cx="3200400" cy="0"/>
          </a:xfrm>
          <a:prstGeom prst="line">
            <a:avLst/>
          </a:prstGeom>
          <a:noFill/>
          <a:ln w="57150" cap="rnd">
            <a:solidFill>
              <a:schemeClr val="bg2"/>
            </a:solidFill>
            <a:round/>
            <a:headEnd type="none" w="sm" len="sm"/>
            <a:tailEnd type="none" w="sm" len="sm"/>
          </a:ln>
          <a:effectLst>
            <a:outerShdw blurRad="50800" dist="38100" dir="2700000" algn="tl" rotWithShape="0">
              <a:prstClr val="black">
                <a:alpha val="40000"/>
              </a:prstClr>
            </a:outerShdw>
          </a:effectLst>
        </p:spPr>
        <p:txBody>
          <a:bodyPr wrap="none" lIns="91436" tIns="45718" rIns="91436" bIns="45718" anchor="ctr"/>
          <a:lstStyle/>
          <a:p>
            <a:endParaRPr lang="en-US" dirty="0"/>
          </a:p>
        </p:txBody>
      </p:sp>
      <p:cxnSp>
        <p:nvCxnSpPr>
          <p:cNvPr id="67" name="Straight Arrow Connector 66"/>
          <p:cNvCxnSpPr/>
          <p:nvPr/>
        </p:nvCxnSpPr>
        <p:spPr>
          <a:xfrm rot="16200000" flipV="1">
            <a:off x="5797390" y="2131864"/>
            <a:ext cx="321051" cy="2687"/>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rot="5400000">
            <a:off x="3111645" y="2139251"/>
            <a:ext cx="320939" cy="794"/>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pic>
        <p:nvPicPr>
          <p:cNvPr id="69" name="Picture 20" descr="D:\Pennie's documents\MS Image\NEWFeb15\Windows_Vista_Icons_ for_Marketing_use\Error.png"/>
          <p:cNvPicPr>
            <a:picLocks noChangeAspect="1" noChangeArrowheads="1"/>
          </p:cNvPicPr>
          <p:nvPr/>
        </p:nvPicPr>
        <p:blipFill>
          <a:blip r:embed="rId8"/>
          <a:srcRect/>
          <a:stretch>
            <a:fillRect/>
          </a:stretch>
        </p:blipFill>
        <p:spPr bwMode="auto">
          <a:xfrm>
            <a:off x="4389504" y="3137881"/>
            <a:ext cx="427439" cy="427439"/>
          </a:xfrm>
          <a:prstGeom prst="rect">
            <a:avLst/>
          </a:prstGeom>
          <a:noFill/>
        </p:spPr>
      </p:pic>
      <p:sp>
        <p:nvSpPr>
          <p:cNvPr id="70" name="Line Callout 1 (Border and Accent Bar) 69"/>
          <p:cNvSpPr/>
          <p:nvPr/>
        </p:nvSpPr>
        <p:spPr bwMode="auto">
          <a:xfrm>
            <a:off x="7262508" y="2730530"/>
            <a:ext cx="1332994" cy="650876"/>
          </a:xfrm>
          <a:prstGeom prst="accentBorderCallout1">
            <a:avLst>
              <a:gd name="adj1" fmla="val 18750"/>
              <a:gd name="adj2" fmla="val -6445"/>
              <a:gd name="adj3" fmla="val 70871"/>
              <a:gd name="adj4" fmla="val -44683"/>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300" dirty="0" smtClean="0">
                <a:solidFill>
                  <a:schemeClr val="bg1"/>
                </a:solidFill>
              </a:rPr>
              <a:t>VM running on Node 2 is unaffected</a:t>
            </a:r>
          </a:p>
        </p:txBody>
      </p:sp>
      <p:pic>
        <p:nvPicPr>
          <p:cNvPr id="71" name="Picture 13" descr="D:\Pennie's documents\MS Image\NEWFeb15\Windows_Vista_Icons_ for_Marketing_use\Complete.png"/>
          <p:cNvPicPr>
            <a:picLocks noChangeAspect="1" noChangeArrowheads="1"/>
          </p:cNvPicPr>
          <p:nvPr/>
        </p:nvPicPr>
        <p:blipFill>
          <a:blip r:embed="rId9"/>
          <a:srcRect/>
          <a:stretch>
            <a:fillRect/>
          </a:stretch>
        </p:blipFill>
        <p:spPr bwMode="auto">
          <a:xfrm>
            <a:off x="6231203" y="3119542"/>
            <a:ext cx="412223" cy="412223"/>
          </a:xfrm>
          <a:prstGeom prst="rect">
            <a:avLst/>
          </a:prstGeom>
          <a:noFill/>
        </p:spPr>
      </p:pic>
      <p:grpSp>
        <p:nvGrpSpPr>
          <p:cNvPr id="72" name="Group 57"/>
          <p:cNvGrpSpPr/>
          <p:nvPr/>
        </p:nvGrpSpPr>
        <p:grpSpPr>
          <a:xfrm>
            <a:off x="3772595" y="4629686"/>
            <a:ext cx="1612817" cy="910638"/>
            <a:chOff x="6296149" y="4859530"/>
            <a:chExt cx="1612817" cy="910638"/>
          </a:xfrm>
        </p:grpSpPr>
        <p:pic>
          <p:nvPicPr>
            <p:cNvPr id="73" name="Picture 10" descr="C:\Documents and Settings\Pennie\My Documents\ACERDATA (D)\Pennie's documents\MS Image\Shapes and Graphics\Internet Cloud\cloud 1.png"/>
            <p:cNvPicPr>
              <a:picLocks noChangeAspect="1" noChangeArrowheads="1"/>
            </p:cNvPicPr>
            <p:nvPr/>
          </p:nvPicPr>
          <p:blipFill>
            <a:blip r:embed="rId10"/>
            <a:srcRect/>
            <a:stretch>
              <a:fillRect/>
            </a:stretch>
          </p:blipFill>
          <p:spPr bwMode="auto">
            <a:xfrm>
              <a:off x="6296149" y="4859530"/>
              <a:ext cx="1612817" cy="910638"/>
            </a:xfrm>
            <a:prstGeom prst="rect">
              <a:avLst/>
            </a:prstGeom>
            <a:noFill/>
          </p:spPr>
        </p:pic>
        <p:sp>
          <p:nvSpPr>
            <p:cNvPr id="74" name="TextBox 73"/>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cxnSp>
        <p:nvCxnSpPr>
          <p:cNvPr id="75" name="Straight Arrow Connector 74"/>
          <p:cNvCxnSpPr/>
          <p:nvPr/>
        </p:nvCxnSpPr>
        <p:spPr>
          <a:xfrm rot="5400000">
            <a:off x="4291143" y="5338219"/>
            <a:ext cx="320939" cy="794"/>
          </a:xfrm>
          <a:prstGeom prst="straightConnector1">
            <a:avLst/>
          </a:prstGeom>
          <a:ln w="50800" cap="rnd">
            <a:solidFill>
              <a:schemeClr val="accent3"/>
            </a:solidFill>
            <a:headEnd type="none" w="sm" len="sm"/>
            <a:tailEnd type="triangle" w="sm" len="sm"/>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71697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down)">
                                      <p:cBhvr>
                                        <p:cTn id="15" dur="500"/>
                                        <p:tgtEl>
                                          <p:spTgt spid="67"/>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right)">
                                      <p:cBhvr>
                                        <p:cTn id="19" dur="500"/>
                                        <p:tgtEl>
                                          <p:spTgt spid="58"/>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right)">
                                      <p:cBhvr>
                                        <p:cTn id="23" dur="500"/>
                                        <p:tgtEl>
                                          <p:spTgt spid="6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1000"/>
                                        <p:tgtEl>
                                          <p:spTgt spid="62"/>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wipe(up)">
                                      <p:cBhvr>
                                        <p:cTn id="30" dur="500"/>
                                        <p:tgtEl>
                                          <p:spTgt spid="68"/>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up)">
                                      <p:cBhvr>
                                        <p:cTn id="34" dur="500"/>
                                        <p:tgtEl>
                                          <p:spTgt spid="60"/>
                                        </p:tgtEl>
                                      </p:cBhvr>
                                    </p:animEffect>
                                  </p:childTnLst>
                                </p:cTn>
                              </p:par>
                            </p:childTnLst>
                          </p:cTn>
                        </p:par>
                        <p:par>
                          <p:cTn id="35" fill="hold">
                            <p:stCondLst>
                              <p:cond delay="4000"/>
                            </p:stCondLst>
                            <p:childTnLst>
                              <p:par>
                                <p:cTn id="36" presetID="22" presetClass="entr" presetSubtype="1"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wipe(up)">
                                      <p:cBhvr>
                                        <p:cTn id="38" dur="500"/>
                                        <p:tgtEl>
                                          <p:spTgt spid="59"/>
                                        </p:tgtEl>
                                      </p:cBhvr>
                                    </p:animEffect>
                                  </p:childTnLst>
                                </p:cTn>
                              </p:par>
                            </p:childTnLst>
                          </p:cTn>
                        </p:par>
                        <p:par>
                          <p:cTn id="39" fill="hold">
                            <p:stCondLst>
                              <p:cond delay="4500"/>
                            </p:stCondLst>
                            <p:childTnLst>
                              <p:par>
                                <p:cTn id="40" presetID="22" presetClass="entr" presetSubtype="1" fill="hold"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up)">
                                      <p:cBhvr>
                                        <p:cTn id="42" dur="500"/>
                                        <p:tgtEl>
                                          <p:spTgt spid="75"/>
                                        </p:tgtEl>
                                      </p:cBhvr>
                                    </p:animEffect>
                                  </p:childTnLst>
                                </p:cTn>
                              </p:par>
                            </p:childTnLst>
                          </p:cTn>
                        </p:par>
                        <p:par>
                          <p:cTn id="43" fill="hold">
                            <p:stCondLst>
                              <p:cond delay="5000"/>
                            </p:stCondLst>
                            <p:childTnLst>
                              <p:par>
                                <p:cTn id="44" presetID="23" presetClass="entr" presetSubtype="16" fill="hold" nodeType="after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p:cTn id="46" dur="500" fill="hold"/>
                                        <p:tgtEl>
                                          <p:spTgt spid="71"/>
                                        </p:tgtEl>
                                        <p:attrNameLst>
                                          <p:attrName>ppt_w</p:attrName>
                                        </p:attrNameLst>
                                      </p:cBhvr>
                                      <p:tavLst>
                                        <p:tav tm="0">
                                          <p:val>
                                            <p:fltVal val="0"/>
                                          </p:val>
                                        </p:tav>
                                        <p:tav tm="100000">
                                          <p:val>
                                            <p:strVal val="#ppt_w"/>
                                          </p:val>
                                        </p:tav>
                                      </p:tavLst>
                                    </p:anim>
                                    <p:anim calcmode="lin" valueType="num">
                                      <p:cBhvr>
                                        <p:cTn id="47" dur="500" fill="hold"/>
                                        <p:tgtEl>
                                          <p:spTgt spid="71"/>
                                        </p:tgtEl>
                                        <p:attrNameLst>
                                          <p:attrName>ppt_h</p:attrName>
                                        </p:attrNameLst>
                                      </p:cBhvr>
                                      <p:tavLst>
                                        <p:tav tm="0">
                                          <p:val>
                                            <p:fltVal val="0"/>
                                          </p:val>
                                        </p:tav>
                                        <p:tav tm="100000">
                                          <p:val>
                                            <p:strVal val="#ppt_h"/>
                                          </p:val>
                                        </p:tav>
                                      </p:tavLst>
                                    </p:anim>
                                  </p:childTnLst>
                                </p:cTn>
                              </p:par>
                              <p:par>
                                <p:cTn id="48" presetID="10" presetClass="entr" presetSubtype="0" fill="hold" grpId="0" nodeType="with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fade">
                                      <p:cBhvr>
                                        <p:cTn id="50"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62" grpId="0" animBg="1"/>
      <p:bldP spid="7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043208" cy="1523494"/>
          </a:xfrm>
        </p:spPr>
        <p:txBody>
          <a:bodyPr/>
          <a:lstStyle/>
          <a:p>
            <a:r>
              <a:rPr sz="4800" dirty="0" smtClean="0">
                <a:solidFill>
                  <a:schemeClr val="accent1">
                    <a:lumMod val="60000"/>
                    <a:lumOff val="40000"/>
                  </a:schemeClr>
                </a:solidFill>
              </a:rPr>
              <a:t>Lab D:</a:t>
            </a:r>
            <a:br>
              <a:rPr sz="4800" dirty="0" smtClean="0">
                <a:solidFill>
                  <a:schemeClr val="accent1">
                    <a:lumMod val="60000"/>
                    <a:lumOff val="40000"/>
                  </a:schemeClr>
                </a:solidFill>
              </a:rPr>
            </a:br>
            <a:r>
              <a:rPr lang="en-US" sz="4800" dirty="0" smtClean="0">
                <a:solidFill>
                  <a:schemeClr val="accent1">
                    <a:lumMod val="60000"/>
                    <a:lumOff val="40000"/>
                  </a:schemeClr>
                </a:solidFill>
              </a:rPr>
              <a:t>Creating and Configuring a Two-Node Hyper-V R2 Host-Based Failover Cluster</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4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609945"/>
          </a:xfrm>
        </p:spPr>
        <p:txBody>
          <a:bodyPr/>
          <a:lstStyle/>
          <a:p>
            <a:r>
              <a:rPr lang="en-US" dirty="0" smtClean="0">
                <a:solidFill>
                  <a:schemeClr val="tx1"/>
                </a:solidFill>
              </a:rPr>
              <a:t>Lesson 1: Overview of High Availability</a:t>
            </a:r>
          </a:p>
          <a:p>
            <a:r>
              <a:rPr lang="en-US" dirty="0" smtClean="0">
                <a:solidFill>
                  <a:schemeClr val="tx1"/>
                </a:solidFill>
              </a:rPr>
              <a:t>Lesson 2: Failover Clusters</a:t>
            </a:r>
          </a:p>
          <a:p>
            <a:r>
              <a:rPr lang="en-US" dirty="0" smtClean="0">
                <a:solidFill>
                  <a:schemeClr val="tx1"/>
                </a:solidFill>
              </a:rPr>
              <a:t>Lesson 3: Cluster Shared Volumes</a:t>
            </a:r>
          </a:p>
          <a:p>
            <a:r>
              <a:rPr lang="en-US" dirty="0" smtClean="0">
                <a:solidFill>
                  <a:schemeClr val="tx2"/>
                </a:solidFill>
              </a:rPr>
              <a:t>Lesson 4: Business Continuity</a:t>
            </a:r>
          </a:p>
          <a:p>
            <a:r>
              <a:rPr lang="en-US" dirty="0" smtClean="0">
                <a:solidFill>
                  <a:schemeClr val="tx1"/>
                </a:solidFill>
              </a:rPr>
              <a:t>Lesson 5: Migrating Virtual Machines</a:t>
            </a: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Continuity</a:t>
            </a:r>
            <a:endParaRPr lang="en-US" dirty="0"/>
          </a:p>
        </p:txBody>
      </p:sp>
      <p:sp>
        <p:nvSpPr>
          <p:cNvPr id="3" name="Text Placeholder 2"/>
          <p:cNvSpPr>
            <a:spLocks noGrp="1"/>
          </p:cNvSpPr>
          <p:nvPr>
            <p:ph type="body" sz="quarter" idx="10"/>
          </p:nvPr>
        </p:nvSpPr>
        <p:spPr>
          <a:xfrm>
            <a:off x="381000" y="1447800"/>
            <a:ext cx="8382000" cy="4505849"/>
          </a:xfrm>
        </p:spPr>
        <p:txBody>
          <a:bodyPr/>
          <a:lstStyle/>
          <a:p>
            <a:r>
              <a:rPr lang="en-US" dirty="0" smtClean="0"/>
              <a:t>Resurrecting Hyper-V hosts and VMs from disasters</a:t>
            </a:r>
          </a:p>
          <a:p>
            <a:r>
              <a:rPr lang="en-US" dirty="0" smtClean="0"/>
              <a:t>High availability cluster in a single location does not protect from disasters</a:t>
            </a:r>
          </a:p>
          <a:p>
            <a:r>
              <a:rPr lang="en-US" dirty="0" smtClean="0"/>
              <a:t>Protection options</a:t>
            </a:r>
          </a:p>
          <a:p>
            <a:pPr lvl="1"/>
            <a:r>
              <a:rPr lang="en-US" dirty="0" smtClean="0"/>
              <a:t>Stretched clusters</a:t>
            </a:r>
          </a:p>
          <a:p>
            <a:pPr lvl="2"/>
            <a:r>
              <a:rPr lang="en-US" dirty="0" smtClean="0"/>
              <a:t>Extends a cluster from a high-availability solution to a disaster recovery solution</a:t>
            </a:r>
          </a:p>
          <a:p>
            <a:pPr lvl="1"/>
            <a:r>
              <a:rPr lang="en-US" dirty="0" smtClean="0"/>
              <a:t>DR solutions</a:t>
            </a:r>
          </a:p>
          <a:p>
            <a:pPr lvl="2"/>
            <a:r>
              <a:rPr lang="en-US" dirty="0" smtClean="0"/>
              <a:t>Solutions that allow recovery in a different location</a:t>
            </a:r>
          </a:p>
        </p:txBody>
      </p:sp>
    </p:spTree>
    <p:extLst>
      <p:ext uri="{BB962C8B-B14F-4D97-AF65-F5344CB8AC3E}">
        <p14:creationId xmlns:p14="http://schemas.microsoft.com/office/powerpoint/2010/main" val="317029531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r>
              <a:rPr lang="en-US" dirty="0" smtClean="0"/>
              <a:t>Business Continuity</a:t>
            </a:r>
            <a:endParaRPr lang="en-US" dirty="0"/>
          </a:p>
        </p:txBody>
      </p:sp>
      <p:sp>
        <p:nvSpPr>
          <p:cNvPr id="80901" name="Rectangle 5"/>
          <p:cNvSpPr>
            <a:spLocks noGrp="1" noChangeArrowheads="1"/>
          </p:cNvSpPr>
          <p:nvPr>
            <p:ph type="body" idx="1"/>
          </p:nvPr>
        </p:nvSpPr>
        <p:spPr>
          <a:xfrm>
            <a:off x="381000" y="1151823"/>
            <a:ext cx="8382000" cy="5379934"/>
          </a:xfrm>
        </p:spPr>
        <p:txBody>
          <a:bodyPr/>
          <a:lstStyle/>
          <a:p>
            <a:r>
              <a:rPr lang="en-US" dirty="0" smtClean="0"/>
              <a:t>Multi-site (stretch) cluster</a:t>
            </a:r>
          </a:p>
          <a:p>
            <a:pPr lvl="1"/>
            <a:r>
              <a:rPr lang="en-US" sz="2400" dirty="0" smtClean="0"/>
              <a:t>Live migration over distance</a:t>
            </a:r>
          </a:p>
          <a:p>
            <a:pPr lvl="1"/>
            <a:r>
              <a:rPr lang="en-US" sz="2400" dirty="0" smtClean="0"/>
              <a:t>Scalability of local failover cluster</a:t>
            </a:r>
          </a:p>
          <a:p>
            <a:pPr lvl="1"/>
            <a:r>
              <a:rPr lang="en-US" sz="2400" dirty="0" smtClean="0"/>
              <a:t>VLAN or multi-subnet configuration</a:t>
            </a:r>
          </a:p>
          <a:p>
            <a:pPr lvl="1"/>
            <a:r>
              <a:rPr lang="en-US" sz="2400" dirty="0" smtClean="0"/>
              <a:t>WAN communication encryption</a:t>
            </a:r>
          </a:p>
          <a:p>
            <a:pPr lvl="1"/>
            <a:endParaRPr lang="en-US" sz="2400" dirty="0" smtClean="0"/>
          </a:p>
          <a:p>
            <a:r>
              <a:rPr lang="en-US" dirty="0" smtClean="0"/>
              <a:t>Configuration differences</a:t>
            </a:r>
          </a:p>
          <a:p>
            <a:pPr lvl="1"/>
            <a:r>
              <a:rPr lang="en-US" sz="2400" dirty="0" smtClean="0"/>
              <a:t>Multiple storage arrays—independent per site</a:t>
            </a:r>
          </a:p>
          <a:p>
            <a:pPr lvl="1"/>
            <a:r>
              <a:rPr lang="en-US" sz="2400" dirty="0" smtClean="0"/>
              <a:t>Storage does not have to pass cluster validation check</a:t>
            </a:r>
          </a:p>
          <a:p>
            <a:pPr lvl="1"/>
            <a:r>
              <a:rPr lang="en-US" sz="2400" dirty="0" smtClean="0"/>
              <a:t>Hardware-level, software-level, or application-level replication</a:t>
            </a:r>
          </a:p>
          <a:p>
            <a:pPr lvl="1"/>
            <a:r>
              <a:rPr lang="en-US" sz="2400" dirty="0" smtClean="0"/>
              <a:t>CSV support—storage-dependent</a:t>
            </a:r>
          </a:p>
          <a:p>
            <a:pPr lvl="1"/>
            <a:r>
              <a:rPr lang="en-US" sz="2400" dirty="0" smtClean="0"/>
              <a:t>WAN latency and bandwidth considerations</a:t>
            </a:r>
          </a:p>
        </p:txBody>
      </p:sp>
    </p:spTree>
    <p:extLst>
      <p:ext uri="{BB962C8B-B14F-4D97-AF65-F5344CB8AC3E}">
        <p14:creationId xmlns:p14="http://schemas.microsoft.com/office/powerpoint/2010/main" val="85665751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txBox="1">
            <a:spLocks noChangeArrowheads="1"/>
          </p:cNvSpPr>
          <p:nvPr/>
        </p:nvSpPr>
        <p:spPr>
          <a:xfrm>
            <a:off x="757551" y="2805759"/>
            <a:ext cx="7681913" cy="1523495"/>
          </a:xfrm>
          <a:prstGeom prst="rect">
            <a:avLst/>
          </a:prstGeom>
        </p:spPr>
        <p:txBody>
          <a:bodyPr vert="horz" wrap="square" lIns="0" tIns="0" rIns="0" bIns="0" rtlCol="0" anchor="t">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Module 4:</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High Availability</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endPar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Stretched Clusters</a:t>
            </a:r>
            <a:endParaRPr lang="en-US" dirty="0"/>
          </a:p>
        </p:txBody>
      </p:sp>
      <p:sp>
        <p:nvSpPr>
          <p:cNvPr id="3" name="Text Placeholder 2"/>
          <p:cNvSpPr>
            <a:spLocks noGrp="1"/>
          </p:cNvSpPr>
          <p:nvPr>
            <p:ph type="body" sz="quarter" idx="10"/>
          </p:nvPr>
        </p:nvSpPr>
        <p:spPr>
          <a:xfrm>
            <a:off x="381000" y="1447800"/>
            <a:ext cx="8382000" cy="4198072"/>
          </a:xfrm>
        </p:spPr>
        <p:txBody>
          <a:bodyPr/>
          <a:lstStyle/>
          <a:p>
            <a:r>
              <a:rPr lang="en-US" dirty="0"/>
              <a:t>Protects against loss of an entire location</a:t>
            </a:r>
          </a:p>
          <a:p>
            <a:r>
              <a:rPr lang="en-US" dirty="0"/>
              <a:t>Automates failover</a:t>
            </a:r>
          </a:p>
          <a:p>
            <a:pPr lvl="1"/>
            <a:r>
              <a:rPr lang="en-US" dirty="0"/>
              <a:t>Reduced downtime</a:t>
            </a:r>
          </a:p>
          <a:p>
            <a:pPr lvl="1"/>
            <a:r>
              <a:rPr lang="en-US" dirty="0"/>
              <a:t>Lower complexity disaster recovery plan</a:t>
            </a:r>
          </a:p>
          <a:p>
            <a:r>
              <a:rPr lang="en-US" dirty="0"/>
              <a:t>Reduces administrative overhead</a:t>
            </a:r>
          </a:p>
          <a:p>
            <a:pPr lvl="1"/>
            <a:r>
              <a:rPr lang="en-US" dirty="0"/>
              <a:t>Automatically synchronize application and cluster changes</a:t>
            </a:r>
          </a:p>
          <a:p>
            <a:pPr lvl="1"/>
            <a:r>
              <a:rPr lang="en-US" dirty="0"/>
              <a:t>Easier to keep consistent than </a:t>
            </a:r>
            <a:r>
              <a:rPr lang="en-US" dirty="0" smtClean="0"/>
              <a:t>stand-alone servers</a:t>
            </a:r>
            <a:endParaRPr lang="en-US" dirty="0"/>
          </a:p>
        </p:txBody>
      </p:sp>
    </p:spTree>
    <p:extLst>
      <p:ext uri="{BB962C8B-B14F-4D97-AF65-F5344CB8AC3E}">
        <p14:creationId xmlns:p14="http://schemas.microsoft.com/office/powerpoint/2010/main" val="252085401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5779705" y="3975252"/>
            <a:ext cx="1049630" cy="204913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5" name="Rectangle 24"/>
          <p:cNvSpPr/>
          <p:nvPr/>
        </p:nvSpPr>
        <p:spPr bwMode="auto">
          <a:xfrm>
            <a:off x="2285030" y="3966073"/>
            <a:ext cx="1049630" cy="2049137"/>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788492" name="Rectangle 12"/>
          <p:cNvSpPr>
            <a:spLocks noGrp="1" noChangeArrowheads="1"/>
          </p:cNvSpPr>
          <p:nvPr>
            <p:ph type="title"/>
          </p:nvPr>
        </p:nvSpPr>
        <p:spPr>
          <a:xfrm>
            <a:off x="381000" y="228610"/>
            <a:ext cx="8382000" cy="664797"/>
          </a:xfrm>
        </p:spPr>
        <p:txBody>
          <a:bodyPr/>
          <a:lstStyle/>
          <a:p>
            <a:r>
              <a:rPr lang="en-US" dirty="0" smtClean="0"/>
              <a:t>Network Issues</a:t>
            </a:r>
            <a:endParaRPr lang="en-US" dirty="0"/>
          </a:p>
        </p:txBody>
      </p:sp>
      <p:sp>
        <p:nvSpPr>
          <p:cNvPr id="27" name="Rectangle 3"/>
          <p:cNvSpPr>
            <a:spLocks noGrp="1" noChangeArrowheads="1"/>
          </p:cNvSpPr>
          <p:nvPr>
            <p:ph idx="1"/>
          </p:nvPr>
        </p:nvSpPr>
        <p:spPr>
          <a:xfrm>
            <a:off x="389436" y="1447799"/>
            <a:ext cx="8363938" cy="1391150"/>
          </a:xfrm>
        </p:spPr>
        <p:txBody>
          <a:bodyPr/>
          <a:lstStyle/>
          <a:p>
            <a:r>
              <a:rPr lang="en-US" dirty="0" smtClean="0"/>
              <a:t>Network deployment options</a:t>
            </a:r>
          </a:p>
          <a:p>
            <a:pPr marL="1031875" lvl="1" indent="-514350">
              <a:buFont typeface="+mj-lt"/>
              <a:buAutoNum type="arabicPeriod"/>
            </a:pPr>
            <a:r>
              <a:rPr lang="en-US" dirty="0" smtClean="0"/>
              <a:t>Stretch VLANs across sites</a:t>
            </a:r>
          </a:p>
          <a:p>
            <a:pPr marL="1031875" lvl="1" indent="-514350">
              <a:buFont typeface="+mj-lt"/>
              <a:buAutoNum type="arabicPeriod"/>
            </a:pPr>
            <a:r>
              <a:rPr lang="en-US" dirty="0" smtClean="0"/>
              <a:t>Cluster nodes can reside in different subnets</a:t>
            </a:r>
          </a:p>
        </p:txBody>
      </p:sp>
      <p:sp>
        <p:nvSpPr>
          <p:cNvPr id="39" name="Text Box 18"/>
          <p:cNvSpPr txBox="1">
            <a:spLocks noChangeArrowheads="1"/>
          </p:cNvSpPr>
          <p:nvPr/>
        </p:nvSpPr>
        <p:spPr bwMode="auto">
          <a:xfrm>
            <a:off x="2499433" y="3981756"/>
            <a:ext cx="568802" cy="276995"/>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200" dirty="0">
                <a:solidFill>
                  <a:schemeClr val="bg1"/>
                </a:solidFill>
                <a:latin typeface="Franklin Gothic Medium" pitchFamily="34" charset="0"/>
              </a:rPr>
              <a:t>Site A</a:t>
            </a:r>
          </a:p>
        </p:txBody>
      </p:sp>
      <p:sp>
        <p:nvSpPr>
          <p:cNvPr id="40" name="Line 37"/>
          <p:cNvSpPr>
            <a:spLocks noChangeShapeType="1"/>
          </p:cNvSpPr>
          <p:nvPr/>
        </p:nvSpPr>
        <p:spPr bwMode="auto">
          <a:xfrm flipV="1">
            <a:off x="4707051" y="3524558"/>
            <a:ext cx="0" cy="714375"/>
          </a:xfrm>
          <a:prstGeom prst="line">
            <a:avLst/>
          </a:prstGeom>
          <a:noFill/>
          <a:ln w="38100">
            <a:solidFill>
              <a:schemeClr val="accent6"/>
            </a:solidFill>
            <a:round/>
            <a:headEnd type="none" w="sm" len="sm"/>
            <a:tailEnd type="none" w="sm" len="sm"/>
          </a:ln>
          <a:effectLst/>
        </p:spPr>
        <p:txBody>
          <a:bodyPr wrap="none" lIns="91436" tIns="45718" rIns="91436" bIns="45718" anchor="ctr"/>
          <a:lstStyle/>
          <a:p>
            <a:endParaRPr lang="en-US" sz="1400" dirty="0"/>
          </a:p>
        </p:txBody>
      </p:sp>
      <p:sp>
        <p:nvSpPr>
          <p:cNvPr id="41" name="Line 41"/>
          <p:cNvSpPr>
            <a:spLocks noChangeShapeType="1"/>
          </p:cNvSpPr>
          <p:nvPr/>
        </p:nvSpPr>
        <p:spPr bwMode="auto">
          <a:xfrm flipH="1" flipV="1">
            <a:off x="4148503" y="3476932"/>
            <a:ext cx="558548" cy="762000"/>
          </a:xfrm>
          <a:prstGeom prst="line">
            <a:avLst/>
          </a:prstGeom>
          <a:noFill/>
          <a:ln w="38100">
            <a:solidFill>
              <a:schemeClr val="accent6"/>
            </a:solidFill>
            <a:round/>
            <a:headEnd type="none" w="sm" len="sm"/>
            <a:tailEnd type="none" w="sm" len="sm"/>
          </a:ln>
          <a:effectLst/>
        </p:spPr>
        <p:txBody>
          <a:bodyPr wrap="none" lIns="91436" tIns="45718" rIns="91436" bIns="45718" anchor="ctr"/>
          <a:lstStyle/>
          <a:p>
            <a:endParaRPr lang="en-US" sz="1400" dirty="0"/>
          </a:p>
        </p:txBody>
      </p:sp>
      <p:sp>
        <p:nvSpPr>
          <p:cNvPr id="42" name="Line 42"/>
          <p:cNvSpPr>
            <a:spLocks noChangeShapeType="1"/>
          </p:cNvSpPr>
          <p:nvPr/>
        </p:nvSpPr>
        <p:spPr bwMode="auto">
          <a:xfrm flipV="1">
            <a:off x="4707051" y="3476932"/>
            <a:ext cx="502575" cy="762000"/>
          </a:xfrm>
          <a:prstGeom prst="line">
            <a:avLst/>
          </a:prstGeom>
          <a:noFill/>
          <a:ln w="38100">
            <a:solidFill>
              <a:schemeClr val="accent6"/>
            </a:solidFill>
            <a:round/>
            <a:headEnd type="none" w="sm" len="sm"/>
            <a:tailEnd type="none" w="sm" len="sm"/>
          </a:ln>
          <a:effectLst/>
        </p:spPr>
        <p:txBody>
          <a:bodyPr wrap="none" lIns="91436" tIns="45718" rIns="91436" bIns="45718" anchor="ctr"/>
          <a:lstStyle/>
          <a:p>
            <a:endParaRPr lang="en-US" sz="1400" dirty="0"/>
          </a:p>
        </p:txBody>
      </p:sp>
      <p:sp>
        <p:nvSpPr>
          <p:cNvPr id="43" name="Line Callout 1 (Border and Accent Bar) 42"/>
          <p:cNvSpPr/>
          <p:nvPr/>
        </p:nvSpPr>
        <p:spPr bwMode="auto">
          <a:xfrm>
            <a:off x="6246630" y="3243081"/>
            <a:ext cx="763637" cy="493711"/>
          </a:xfrm>
          <a:prstGeom prst="accentBorderCallout1">
            <a:avLst>
              <a:gd name="adj1" fmla="val 55975"/>
              <a:gd name="adj2" fmla="val -6310"/>
              <a:gd name="adj3" fmla="val 198744"/>
              <a:gd name="adj4" fmla="val -95503"/>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200" dirty="0" smtClean="0">
                <a:solidFill>
                  <a:schemeClr val="bg1"/>
                </a:solidFill>
              </a:rPr>
              <a:t>Public Network</a:t>
            </a:r>
          </a:p>
        </p:txBody>
      </p:sp>
      <p:pic>
        <p:nvPicPr>
          <p:cNvPr id="45" name="Rectangle 24598" descr="Server"/>
          <p:cNvPicPr>
            <a:picLocks noChangeAspect="1" noChangeArrowheads="1"/>
          </p:cNvPicPr>
          <p:nvPr/>
        </p:nvPicPr>
        <p:blipFill>
          <a:blip r:embed="rId3" cstate="print"/>
          <a:srcRect/>
          <a:stretch>
            <a:fillRect/>
          </a:stretch>
        </p:blipFill>
        <p:spPr bwMode="auto">
          <a:xfrm>
            <a:off x="2577398" y="4502875"/>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2" descr="\\eventsql\dvd\Online_ART\DVD_ART36\Artwork_Imagery\Icons - Illustrations\Internet Clouds web\cloud illustration icon.png"/>
          <p:cNvPicPr>
            <a:picLocks noChangeAspect="1" noChangeArrowheads="1"/>
          </p:cNvPicPr>
          <p:nvPr/>
        </p:nvPicPr>
        <p:blipFill>
          <a:blip r:embed="rId4"/>
          <a:srcRect/>
          <a:stretch>
            <a:fillRect/>
          </a:stretch>
        </p:blipFill>
        <p:spPr bwMode="auto">
          <a:xfrm>
            <a:off x="2888878" y="4045675"/>
            <a:ext cx="3258399" cy="914400"/>
          </a:xfrm>
          <a:prstGeom prst="rect">
            <a:avLst/>
          </a:prstGeom>
          <a:noFill/>
        </p:spPr>
      </p:pic>
      <p:sp>
        <p:nvSpPr>
          <p:cNvPr id="48" name="Text Box 30"/>
          <p:cNvSpPr txBox="1">
            <a:spLocks noChangeArrowheads="1"/>
          </p:cNvSpPr>
          <p:nvPr/>
        </p:nvSpPr>
        <p:spPr bwMode="auto">
          <a:xfrm>
            <a:off x="3197806" y="4380480"/>
            <a:ext cx="872346" cy="261606"/>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100" b="1" dirty="0">
                <a:solidFill>
                  <a:schemeClr val="bg1"/>
                </a:solidFill>
              </a:rPr>
              <a:t>10.10.10.1</a:t>
            </a:r>
          </a:p>
        </p:txBody>
      </p:sp>
      <p:sp>
        <p:nvSpPr>
          <p:cNvPr id="49" name="Text Box 31"/>
          <p:cNvSpPr txBox="1">
            <a:spLocks noChangeArrowheads="1"/>
          </p:cNvSpPr>
          <p:nvPr/>
        </p:nvSpPr>
        <p:spPr bwMode="auto">
          <a:xfrm>
            <a:off x="5104264" y="4354033"/>
            <a:ext cx="872346" cy="261606"/>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100" b="1" dirty="0" smtClean="0">
                <a:solidFill>
                  <a:schemeClr val="bg1"/>
                </a:solidFill>
              </a:rPr>
              <a:t>20.20.20.1</a:t>
            </a:r>
            <a:endParaRPr lang="en-US" sz="1100" b="1" dirty="0">
              <a:solidFill>
                <a:schemeClr val="bg1"/>
              </a:solidFill>
            </a:endParaRPr>
          </a:p>
        </p:txBody>
      </p:sp>
      <p:pic>
        <p:nvPicPr>
          <p:cNvPr id="50" name="Picture 2" descr="\\eventsql\dvd\Online_ART\DVD_ART36\Artwork_Imagery\Icons - Illustrations\Internet Clouds web\cloud illustration icon.png"/>
          <p:cNvPicPr>
            <a:picLocks noChangeAspect="1" noChangeArrowheads="1"/>
          </p:cNvPicPr>
          <p:nvPr/>
        </p:nvPicPr>
        <p:blipFill>
          <a:blip r:embed="rId4"/>
          <a:srcRect/>
          <a:stretch>
            <a:fillRect/>
          </a:stretch>
        </p:blipFill>
        <p:spPr bwMode="auto">
          <a:xfrm>
            <a:off x="3003207" y="4807675"/>
            <a:ext cx="3144069" cy="914400"/>
          </a:xfrm>
          <a:prstGeom prst="rect">
            <a:avLst/>
          </a:prstGeom>
          <a:noFill/>
        </p:spPr>
      </p:pic>
      <p:sp>
        <p:nvSpPr>
          <p:cNvPr id="51" name="Text Box 32"/>
          <p:cNvSpPr txBox="1">
            <a:spLocks noChangeArrowheads="1"/>
          </p:cNvSpPr>
          <p:nvPr/>
        </p:nvSpPr>
        <p:spPr bwMode="auto">
          <a:xfrm>
            <a:off x="3302778" y="5154245"/>
            <a:ext cx="872346" cy="261606"/>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100" b="1" dirty="0" smtClean="0">
                <a:solidFill>
                  <a:schemeClr val="bg1"/>
                </a:solidFill>
              </a:rPr>
              <a:t>30.30.30.1</a:t>
            </a:r>
            <a:endParaRPr lang="en-US" sz="1100" b="1" dirty="0">
              <a:solidFill>
                <a:schemeClr val="bg1"/>
              </a:solidFill>
            </a:endParaRPr>
          </a:p>
        </p:txBody>
      </p:sp>
      <p:sp>
        <p:nvSpPr>
          <p:cNvPr id="52" name="Text Box 33"/>
          <p:cNvSpPr txBox="1">
            <a:spLocks noChangeArrowheads="1"/>
          </p:cNvSpPr>
          <p:nvPr/>
        </p:nvSpPr>
        <p:spPr bwMode="auto">
          <a:xfrm>
            <a:off x="5083973" y="5112476"/>
            <a:ext cx="872346" cy="261606"/>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100" b="1" dirty="0" smtClean="0">
                <a:solidFill>
                  <a:schemeClr val="bg1"/>
                </a:solidFill>
              </a:rPr>
              <a:t>40.40.40.1</a:t>
            </a:r>
            <a:endParaRPr lang="en-US" sz="1100" b="1" dirty="0">
              <a:solidFill>
                <a:schemeClr val="bg1"/>
              </a:solidFill>
            </a:endParaRPr>
          </a:p>
        </p:txBody>
      </p:sp>
      <p:sp>
        <p:nvSpPr>
          <p:cNvPr id="53" name="Line Callout 1 (Border and Accent Bar) 52"/>
          <p:cNvSpPr/>
          <p:nvPr/>
        </p:nvSpPr>
        <p:spPr bwMode="auto">
          <a:xfrm>
            <a:off x="6159639" y="6222373"/>
            <a:ext cx="926961" cy="490302"/>
          </a:xfrm>
          <a:prstGeom prst="accentBorderCallout1">
            <a:avLst>
              <a:gd name="adj1" fmla="val 55975"/>
              <a:gd name="adj2" fmla="val -3167"/>
              <a:gd name="adj3" fmla="val -138370"/>
              <a:gd name="adj4" fmla="val -93339"/>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200" dirty="0" smtClean="0">
                <a:solidFill>
                  <a:schemeClr val="bg1"/>
                </a:solidFill>
              </a:rPr>
              <a:t>Redundant Network</a:t>
            </a:r>
          </a:p>
        </p:txBody>
      </p:sp>
      <p:pic>
        <p:nvPicPr>
          <p:cNvPr id="55" name="Picture 13" descr="\\eventsql\dvd\Online_ART\DVD_ART34\Artwork_Imagery\Icons - Illustrations\_WINDOWS VISTA ICONS\Laptop notebook mobility pc.png"/>
          <p:cNvPicPr>
            <a:picLocks noChangeAspect="1" noChangeArrowheads="1"/>
          </p:cNvPicPr>
          <p:nvPr/>
        </p:nvPicPr>
        <p:blipFill>
          <a:blip r:embed="rId5"/>
          <a:srcRect/>
          <a:stretch>
            <a:fillRect/>
          </a:stretch>
        </p:blipFill>
        <p:spPr bwMode="auto">
          <a:xfrm>
            <a:off x="4454369" y="3000909"/>
            <a:ext cx="457319" cy="609600"/>
          </a:xfrm>
          <a:prstGeom prst="rect">
            <a:avLst/>
          </a:prstGeom>
          <a:noFill/>
          <a:scene3d>
            <a:camera prst="perspectiveLeft"/>
            <a:lightRig rig="threePt" dir="t"/>
          </a:scene3d>
        </p:spPr>
      </p:pic>
      <p:sp>
        <p:nvSpPr>
          <p:cNvPr id="28" name="Text Box 18"/>
          <p:cNvSpPr txBox="1">
            <a:spLocks noChangeArrowheads="1"/>
          </p:cNvSpPr>
          <p:nvPr/>
        </p:nvSpPr>
        <p:spPr bwMode="auto">
          <a:xfrm>
            <a:off x="5994108" y="3990935"/>
            <a:ext cx="568802" cy="276995"/>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200" dirty="0">
                <a:solidFill>
                  <a:schemeClr val="bg1"/>
                </a:solidFill>
                <a:latin typeface="Franklin Gothic Medium" pitchFamily="34" charset="0"/>
              </a:rPr>
              <a:t>Site </a:t>
            </a:r>
            <a:r>
              <a:rPr lang="en-US" sz="1200" dirty="0" smtClean="0">
                <a:solidFill>
                  <a:schemeClr val="bg1"/>
                </a:solidFill>
                <a:latin typeface="Franklin Gothic Medium" pitchFamily="34" charset="0"/>
              </a:rPr>
              <a:t>B</a:t>
            </a:r>
            <a:endParaRPr lang="en-US" sz="1200" dirty="0">
              <a:solidFill>
                <a:schemeClr val="bg1"/>
              </a:solidFill>
              <a:latin typeface="Franklin Gothic Medium" pitchFamily="34" charset="0"/>
            </a:endParaRPr>
          </a:p>
        </p:txBody>
      </p:sp>
      <p:pic>
        <p:nvPicPr>
          <p:cNvPr id="29" name="Rectangle 24598" descr="Server"/>
          <p:cNvPicPr>
            <a:picLocks noChangeAspect="1" noChangeArrowheads="1"/>
          </p:cNvPicPr>
          <p:nvPr/>
        </p:nvPicPr>
        <p:blipFill>
          <a:blip r:embed="rId3" cstate="print"/>
          <a:srcRect/>
          <a:stretch>
            <a:fillRect/>
          </a:stretch>
        </p:blipFill>
        <p:spPr bwMode="auto">
          <a:xfrm>
            <a:off x="6072073" y="4512054"/>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0" name="Picture 3" descr="\\eventsql\dvd\Online_ART\DVD_ART36\Artwork_Imagery\Icons - Illustrations\Buildings\highrise, office building skyscraper enterprise red.png"/>
          <p:cNvPicPr>
            <a:picLocks noChangeAspect="1" noChangeArrowheads="1"/>
          </p:cNvPicPr>
          <p:nvPr/>
        </p:nvPicPr>
        <p:blipFill>
          <a:blip r:embed="rId6"/>
          <a:srcRect/>
          <a:stretch>
            <a:fillRect/>
          </a:stretch>
        </p:blipFill>
        <p:spPr bwMode="auto">
          <a:xfrm>
            <a:off x="2128258" y="3758187"/>
            <a:ext cx="334345" cy="648561"/>
          </a:xfrm>
          <a:prstGeom prst="rect">
            <a:avLst/>
          </a:prstGeom>
          <a:noFill/>
        </p:spPr>
      </p:pic>
      <p:pic>
        <p:nvPicPr>
          <p:cNvPr id="31" name="Picture 4" descr="\\eventsql\dvd\Online_ART\DVD_ART36\Artwork_Imagery\Icons - Illustrations\Buildings\highrise, office building skyscraper enterprise blue.png"/>
          <p:cNvPicPr>
            <a:picLocks noChangeAspect="1" noChangeArrowheads="1"/>
          </p:cNvPicPr>
          <p:nvPr/>
        </p:nvPicPr>
        <p:blipFill>
          <a:blip r:embed="rId7"/>
          <a:srcRect/>
          <a:stretch>
            <a:fillRect/>
          </a:stretch>
        </p:blipFill>
        <p:spPr bwMode="auto">
          <a:xfrm>
            <a:off x="6648385" y="3729614"/>
            <a:ext cx="349675" cy="699168"/>
          </a:xfrm>
          <a:prstGeom prst="rect">
            <a:avLst/>
          </a:prstGeom>
          <a:noFill/>
        </p:spPr>
      </p:pic>
      <p:pic>
        <p:nvPicPr>
          <p:cNvPr id="32" name="Picture 3" descr="\\imself-ssdw7fs4\ssd_userdata_ntdev\matd\Pictures\PPT\Icons - Illustrations\_ WINDOWS VISTA ICONS\Computer PC desktop.png"/>
          <p:cNvPicPr>
            <a:picLocks noChangeAspect="1" noChangeArrowheads="1"/>
          </p:cNvPicPr>
          <p:nvPr/>
        </p:nvPicPr>
        <p:blipFill>
          <a:blip r:embed="rId8" cstate="print">
            <a:extLst/>
          </a:blip>
          <a:srcRect/>
          <a:stretch>
            <a:fillRect/>
          </a:stretch>
        </p:blipFill>
        <p:spPr bwMode="auto">
          <a:xfrm>
            <a:off x="3905707" y="2913158"/>
            <a:ext cx="493047" cy="657225"/>
          </a:xfrm>
          <a:prstGeom prst="rect">
            <a:avLst/>
          </a:prstGeom>
          <a:extLst/>
        </p:spPr>
      </p:pic>
      <p:pic>
        <p:nvPicPr>
          <p:cNvPr id="33" name="Picture 3" descr="\\imself-ssdw7fs4\ssd_userdata_ntdev\matd\Pictures\PPT\Icons - Illustrations\_ WINDOWS VISTA ICONS\Computer PC desktop.png"/>
          <p:cNvPicPr>
            <a:picLocks noChangeAspect="1" noChangeArrowheads="1"/>
          </p:cNvPicPr>
          <p:nvPr/>
        </p:nvPicPr>
        <p:blipFill>
          <a:blip r:embed="rId8" cstate="print">
            <a:extLst/>
          </a:blip>
          <a:srcRect/>
          <a:stretch>
            <a:fillRect/>
          </a:stretch>
        </p:blipFill>
        <p:spPr bwMode="auto">
          <a:xfrm>
            <a:off x="4970500" y="2922337"/>
            <a:ext cx="493047" cy="657225"/>
          </a:xfrm>
          <a:prstGeom prst="rect">
            <a:avLst/>
          </a:prstGeom>
          <a:extLst/>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r>
              <a:rPr lang="en-US" dirty="0" smtClean="0"/>
              <a:t>Updating VM IP across Subnet</a:t>
            </a:r>
            <a:endParaRPr lang="en-US" dirty="0"/>
          </a:p>
        </p:txBody>
      </p:sp>
      <p:sp>
        <p:nvSpPr>
          <p:cNvPr id="3" name="Content Placeholder 2"/>
          <p:cNvSpPr>
            <a:spLocks noGrp="1"/>
          </p:cNvSpPr>
          <p:nvPr>
            <p:ph idx="1"/>
          </p:nvPr>
        </p:nvSpPr>
        <p:spPr>
          <a:xfrm>
            <a:off x="389436" y="1447800"/>
            <a:ext cx="8363938" cy="3594830"/>
          </a:xfrm>
        </p:spPr>
        <p:txBody>
          <a:bodyPr/>
          <a:lstStyle/>
          <a:p>
            <a:r>
              <a:rPr lang="en-US" dirty="0" smtClean="0"/>
              <a:t>On cross-subnet failover, if guest is</a:t>
            </a:r>
          </a:p>
          <a:p>
            <a:endParaRPr lang="en-US" dirty="0" smtClean="0"/>
          </a:p>
          <a:p>
            <a:endParaRPr lang="en-US" dirty="0" smtClean="0"/>
          </a:p>
          <a:p>
            <a:endParaRPr lang="en-US" dirty="0" smtClean="0"/>
          </a:p>
          <a:p>
            <a:endParaRPr lang="en-US" dirty="0" smtClean="0"/>
          </a:p>
          <a:p>
            <a:r>
              <a:rPr lang="en-US" dirty="0" smtClean="0"/>
              <a:t>Use DHCP in a guest operating system for failover across subnet boundaries</a:t>
            </a:r>
          </a:p>
        </p:txBody>
      </p:sp>
      <p:graphicFrame>
        <p:nvGraphicFramePr>
          <p:cNvPr id="4" name="Diagram 3"/>
          <p:cNvGraphicFramePr/>
          <p:nvPr/>
        </p:nvGraphicFramePr>
        <p:xfrm>
          <a:off x="780857" y="2019301"/>
          <a:ext cx="7150771" cy="17561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2664796" y="4652679"/>
            <a:ext cx="1049630" cy="204913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2" name="Rectangle 31"/>
          <p:cNvSpPr/>
          <p:nvPr/>
        </p:nvSpPr>
        <p:spPr bwMode="auto">
          <a:xfrm>
            <a:off x="1157072" y="4652679"/>
            <a:ext cx="1049630" cy="2049137"/>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88492" name="Rectangle 12"/>
          <p:cNvSpPr>
            <a:spLocks noGrp="1" noChangeArrowheads="1"/>
          </p:cNvSpPr>
          <p:nvPr>
            <p:ph type="title"/>
          </p:nvPr>
        </p:nvSpPr>
        <p:spPr/>
        <p:txBody>
          <a:bodyPr/>
          <a:lstStyle/>
          <a:p>
            <a:r>
              <a:rPr lang="en-US" dirty="0" smtClean="0"/>
              <a:t>Client Reconnect Considerations</a:t>
            </a:r>
            <a:endParaRPr sz="3300" dirty="0">
              <a:solidFill>
                <a:schemeClr val="tx1"/>
              </a:solidFill>
            </a:endParaRPr>
          </a:p>
        </p:txBody>
      </p:sp>
      <p:sp>
        <p:nvSpPr>
          <p:cNvPr id="27" name="Content Placeholder 2"/>
          <p:cNvSpPr>
            <a:spLocks noGrp="1"/>
          </p:cNvSpPr>
          <p:nvPr>
            <p:ph idx="1"/>
          </p:nvPr>
        </p:nvSpPr>
        <p:spPr>
          <a:xfrm>
            <a:off x="381000" y="1066801"/>
            <a:ext cx="8382000" cy="1723549"/>
          </a:xfrm>
        </p:spPr>
        <p:txBody>
          <a:bodyPr/>
          <a:lstStyle/>
          <a:p>
            <a:r>
              <a:rPr lang="en-US" sz="2800" dirty="0" smtClean="0"/>
              <a:t>Nodes in dissimilar subnets</a:t>
            </a:r>
          </a:p>
          <a:p>
            <a:r>
              <a:rPr lang="en-US" sz="2800" dirty="0" smtClean="0"/>
              <a:t>VM obtains the new IP address</a:t>
            </a:r>
          </a:p>
          <a:p>
            <a:r>
              <a:rPr lang="en-US" sz="2800" dirty="0" smtClean="0"/>
              <a:t>Clients need that new IP address from the DNS server to reconnect</a:t>
            </a:r>
          </a:p>
        </p:txBody>
      </p:sp>
      <p:sp>
        <p:nvSpPr>
          <p:cNvPr id="47" name="Text Box 30"/>
          <p:cNvSpPr txBox="1">
            <a:spLocks noChangeArrowheads="1"/>
          </p:cNvSpPr>
          <p:nvPr/>
        </p:nvSpPr>
        <p:spPr bwMode="auto">
          <a:xfrm>
            <a:off x="1046012" y="4927459"/>
            <a:ext cx="1252259"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10.10.10.111</a:t>
            </a:r>
            <a:endParaRPr lang="en-US" sz="1400" b="1" dirty="0">
              <a:solidFill>
                <a:schemeClr val="bg1"/>
              </a:solidFill>
            </a:endParaRPr>
          </a:p>
        </p:txBody>
      </p:sp>
      <p:sp>
        <p:nvSpPr>
          <p:cNvPr id="48" name="Text Box 31"/>
          <p:cNvSpPr txBox="1">
            <a:spLocks noChangeArrowheads="1"/>
          </p:cNvSpPr>
          <p:nvPr/>
        </p:nvSpPr>
        <p:spPr bwMode="auto">
          <a:xfrm>
            <a:off x="2557790" y="4928617"/>
            <a:ext cx="1252259"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20.20.20.222</a:t>
            </a:r>
            <a:endParaRPr lang="en-US" sz="1400" b="1" dirty="0">
              <a:solidFill>
                <a:schemeClr val="bg1"/>
              </a:solidFill>
            </a:endParaRPr>
          </a:p>
        </p:txBody>
      </p:sp>
      <p:sp>
        <p:nvSpPr>
          <p:cNvPr id="51" name="TextBox 50"/>
          <p:cNvSpPr txBox="1"/>
          <p:nvPr/>
        </p:nvSpPr>
        <p:spPr>
          <a:xfrm>
            <a:off x="685800" y="2819400"/>
            <a:ext cx="1426090" cy="338550"/>
          </a:xfrm>
          <a:prstGeom prst="rect">
            <a:avLst/>
          </a:prstGeom>
        </p:spPr>
        <p:txBody>
          <a:bodyPr wrap="none" lIns="76197" tIns="38098" rIns="76197" bIns="38098" rtlCol="0" anchor="ctr">
            <a:spAutoFit/>
          </a:bodyPr>
          <a:lstStyle/>
          <a:p>
            <a:pPr>
              <a:buNone/>
            </a:pPr>
            <a:r>
              <a:rPr lang="en-US" sz="1700" dirty="0" smtClean="0"/>
              <a:t>DNS Server 1</a:t>
            </a:r>
          </a:p>
        </p:txBody>
      </p:sp>
      <p:sp>
        <p:nvSpPr>
          <p:cNvPr id="52" name="TextBox 51"/>
          <p:cNvSpPr txBox="1"/>
          <p:nvPr/>
        </p:nvSpPr>
        <p:spPr>
          <a:xfrm>
            <a:off x="6165661" y="2861850"/>
            <a:ext cx="1426090" cy="338550"/>
          </a:xfrm>
          <a:prstGeom prst="rect">
            <a:avLst/>
          </a:prstGeom>
        </p:spPr>
        <p:txBody>
          <a:bodyPr wrap="none" lIns="76197" tIns="38098" rIns="76197" bIns="38098" rtlCol="0" anchor="ctr">
            <a:spAutoFit/>
          </a:bodyPr>
          <a:lstStyle/>
          <a:p>
            <a:pPr>
              <a:buNone/>
            </a:pPr>
            <a:r>
              <a:rPr lang="en-US" sz="1700" dirty="0" smtClean="0"/>
              <a:t>DNS Server 2</a:t>
            </a:r>
          </a:p>
        </p:txBody>
      </p:sp>
      <p:sp>
        <p:nvSpPr>
          <p:cNvPr id="53" name="Right Arrow 52"/>
          <p:cNvSpPr/>
          <p:nvPr/>
        </p:nvSpPr>
        <p:spPr bwMode="auto">
          <a:xfrm>
            <a:off x="2787362" y="3267865"/>
            <a:ext cx="2748534" cy="169333"/>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54" name="TextBox 53"/>
          <p:cNvSpPr txBox="1"/>
          <p:nvPr/>
        </p:nvSpPr>
        <p:spPr>
          <a:xfrm>
            <a:off x="3622016" y="2970787"/>
            <a:ext cx="1705910" cy="338550"/>
          </a:xfrm>
          <a:prstGeom prst="rect">
            <a:avLst/>
          </a:prstGeom>
        </p:spPr>
        <p:txBody>
          <a:bodyPr wrap="none" lIns="76197" tIns="38098" rIns="76197" bIns="38098" rtlCol="0">
            <a:spAutoFit/>
          </a:bodyPr>
          <a:lstStyle/>
          <a:p>
            <a:pPr>
              <a:buNone/>
            </a:pPr>
            <a:r>
              <a:rPr lang="en-US" sz="1700" dirty="0" smtClean="0">
                <a:solidFill>
                  <a:srgbClr val="FFFFFF"/>
                </a:solidFill>
              </a:rPr>
              <a:t>DNS Replication</a:t>
            </a:r>
          </a:p>
        </p:txBody>
      </p:sp>
      <p:sp>
        <p:nvSpPr>
          <p:cNvPr id="55" name="Right Arrow 54"/>
          <p:cNvSpPr/>
          <p:nvPr/>
        </p:nvSpPr>
        <p:spPr bwMode="auto">
          <a:xfrm rot="5400000" flipV="1">
            <a:off x="5371590" y="4300781"/>
            <a:ext cx="1146848" cy="120384"/>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pic>
        <p:nvPicPr>
          <p:cNvPr id="57" name="Picture 37" descr="large-arrow"/>
          <p:cNvPicPr>
            <a:picLocks noChangeAspect="1" noChangeArrowheads="1"/>
          </p:cNvPicPr>
          <p:nvPr/>
        </p:nvPicPr>
        <p:blipFill>
          <a:blip r:embed="rId3"/>
          <a:srcRect/>
          <a:stretch>
            <a:fillRect/>
          </a:stretch>
        </p:blipFill>
        <p:spPr bwMode="auto">
          <a:xfrm>
            <a:off x="1487047" y="4387273"/>
            <a:ext cx="1691850" cy="556394"/>
          </a:xfrm>
          <a:prstGeom prst="rect">
            <a:avLst/>
          </a:prstGeom>
          <a:noFill/>
        </p:spPr>
      </p:pic>
      <p:sp>
        <p:nvSpPr>
          <p:cNvPr id="58" name="Right Arrow 57"/>
          <p:cNvSpPr/>
          <p:nvPr/>
        </p:nvSpPr>
        <p:spPr bwMode="auto">
          <a:xfrm rot="8016123" flipH="1">
            <a:off x="1366389" y="4146342"/>
            <a:ext cx="1146848" cy="120384"/>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59" name="TextBox 58"/>
          <p:cNvSpPr txBox="1"/>
          <p:nvPr/>
        </p:nvSpPr>
        <p:spPr>
          <a:xfrm>
            <a:off x="228600" y="3657600"/>
            <a:ext cx="1626273" cy="338550"/>
          </a:xfrm>
          <a:prstGeom prst="rect">
            <a:avLst/>
          </a:prstGeom>
        </p:spPr>
        <p:txBody>
          <a:bodyPr wrap="none" lIns="76197" tIns="38098" rIns="76197" bIns="38098" rtlCol="0">
            <a:spAutoFit/>
          </a:bodyPr>
          <a:lstStyle/>
          <a:p>
            <a:pPr>
              <a:buNone/>
            </a:pPr>
            <a:r>
              <a:rPr lang="en-US" sz="1700" dirty="0" smtClean="0">
                <a:solidFill>
                  <a:srgbClr val="FFFFFF"/>
                </a:solidFill>
              </a:rPr>
              <a:t>Record Created</a:t>
            </a:r>
          </a:p>
        </p:txBody>
      </p:sp>
      <p:sp>
        <p:nvSpPr>
          <p:cNvPr id="60" name="TextBox 59"/>
          <p:cNvSpPr txBox="1"/>
          <p:nvPr/>
        </p:nvSpPr>
        <p:spPr>
          <a:xfrm>
            <a:off x="5346803" y="5863342"/>
            <a:ext cx="1944437" cy="338550"/>
          </a:xfrm>
          <a:prstGeom prst="rect">
            <a:avLst/>
          </a:prstGeom>
        </p:spPr>
        <p:txBody>
          <a:bodyPr wrap="none" lIns="76197" tIns="38098" rIns="76197" bIns="38098" rtlCol="0">
            <a:spAutoFit/>
          </a:bodyPr>
          <a:lstStyle/>
          <a:p>
            <a:pPr>
              <a:buNone/>
            </a:pPr>
            <a:r>
              <a:rPr lang="en-US" sz="1700" dirty="0" smtClean="0">
                <a:solidFill>
                  <a:srgbClr val="FFFFFF"/>
                </a:solidFill>
              </a:rPr>
              <a:t>VM = </a:t>
            </a:r>
            <a:r>
              <a:rPr lang="en-US" sz="1700" strike="dblStrike" dirty="0" smtClean="0">
                <a:solidFill>
                  <a:srgbClr val="FFFFFF"/>
                </a:solidFill>
              </a:rPr>
              <a:t>10.10.10.111</a:t>
            </a:r>
          </a:p>
        </p:txBody>
      </p:sp>
      <p:sp>
        <p:nvSpPr>
          <p:cNvPr id="61" name="Right Arrow 60"/>
          <p:cNvSpPr/>
          <p:nvPr/>
        </p:nvSpPr>
        <p:spPr bwMode="auto">
          <a:xfrm rot="13583877">
            <a:off x="2278373" y="4146341"/>
            <a:ext cx="1146848" cy="120384"/>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62" name="TextBox 61"/>
          <p:cNvSpPr txBox="1"/>
          <p:nvPr/>
        </p:nvSpPr>
        <p:spPr>
          <a:xfrm>
            <a:off x="2855982" y="3826896"/>
            <a:ext cx="1710912" cy="338550"/>
          </a:xfrm>
          <a:prstGeom prst="rect">
            <a:avLst/>
          </a:prstGeom>
        </p:spPr>
        <p:txBody>
          <a:bodyPr wrap="none" lIns="76197" tIns="38098" rIns="76197" bIns="38098" rtlCol="0">
            <a:spAutoFit/>
          </a:bodyPr>
          <a:lstStyle/>
          <a:p>
            <a:r>
              <a:rPr lang="en-US" sz="1700" dirty="0" smtClean="0">
                <a:solidFill>
                  <a:srgbClr val="FFFFFF"/>
                </a:solidFill>
              </a:rPr>
              <a:t>Record Updated</a:t>
            </a:r>
          </a:p>
        </p:txBody>
      </p:sp>
      <p:sp>
        <p:nvSpPr>
          <p:cNvPr id="64" name="Text Box 19"/>
          <p:cNvSpPr txBox="1">
            <a:spLocks noChangeArrowheads="1"/>
          </p:cNvSpPr>
          <p:nvPr/>
        </p:nvSpPr>
        <p:spPr bwMode="auto">
          <a:xfrm>
            <a:off x="1337197" y="6342102"/>
            <a:ext cx="696336"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a:t>
            </a:r>
          </a:p>
        </p:txBody>
      </p:sp>
      <p:sp>
        <p:nvSpPr>
          <p:cNvPr id="65" name="Text Box 19"/>
          <p:cNvSpPr txBox="1">
            <a:spLocks noChangeArrowheads="1"/>
          </p:cNvSpPr>
          <p:nvPr/>
        </p:nvSpPr>
        <p:spPr bwMode="auto">
          <a:xfrm>
            <a:off x="2843391" y="6332577"/>
            <a:ext cx="697940"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t>
            </a:r>
            <a:r>
              <a:rPr lang="en-US" sz="1600" dirty="0" smtClean="0">
                <a:solidFill>
                  <a:schemeClr val="bg1"/>
                </a:solidFill>
                <a:latin typeface="Franklin Gothic Medium" pitchFamily="34" charset="0"/>
              </a:rPr>
              <a:t>B</a:t>
            </a:r>
            <a:endParaRPr lang="en-US" sz="1600" dirty="0">
              <a:solidFill>
                <a:schemeClr val="bg1"/>
              </a:solidFill>
              <a:latin typeface="Franklin Gothic Medium" pitchFamily="34" charset="0"/>
            </a:endParaRPr>
          </a:p>
        </p:txBody>
      </p:sp>
      <p:pic>
        <p:nvPicPr>
          <p:cNvPr id="66" name="Rectangle 24598" descr="Server"/>
          <p:cNvPicPr>
            <a:picLocks noChangeAspect="1" noChangeArrowheads="1"/>
          </p:cNvPicPr>
          <p:nvPr/>
        </p:nvPicPr>
        <p:blipFill>
          <a:blip r:embed="rId4" cstate="print"/>
          <a:srcRect/>
          <a:stretch>
            <a:fillRect/>
          </a:stretch>
        </p:blipFill>
        <p:spPr bwMode="auto">
          <a:xfrm>
            <a:off x="2964427" y="5257800"/>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7" name="Rectangle 24598" descr="Server"/>
          <p:cNvPicPr>
            <a:picLocks noChangeAspect="1" noChangeArrowheads="1"/>
          </p:cNvPicPr>
          <p:nvPr/>
        </p:nvPicPr>
        <p:blipFill>
          <a:blip r:embed="rId4" cstate="print"/>
          <a:srcRect/>
          <a:stretch>
            <a:fillRect/>
          </a:stretch>
        </p:blipFill>
        <p:spPr bwMode="auto">
          <a:xfrm>
            <a:off x="1478140" y="5257800"/>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8" name="Picture 13" descr="\\eventsql\dvd\Online_ART\DVD_ART34\Artwork_Imagery\Icons - Illustrations\_WINDOWS VISTA ICONS\Laptop notebook mobility pc.png"/>
          <p:cNvPicPr>
            <a:picLocks noChangeAspect="1" noChangeArrowheads="1"/>
          </p:cNvPicPr>
          <p:nvPr/>
        </p:nvPicPr>
        <p:blipFill>
          <a:blip r:embed="rId5"/>
          <a:srcRect/>
          <a:stretch>
            <a:fillRect/>
          </a:stretch>
        </p:blipFill>
        <p:spPr bwMode="auto">
          <a:xfrm>
            <a:off x="5536847" y="4876800"/>
            <a:ext cx="743144" cy="990600"/>
          </a:xfrm>
          <a:prstGeom prst="rect">
            <a:avLst/>
          </a:prstGeom>
          <a:noFill/>
          <a:scene3d>
            <a:camera prst="perspectiveLeft"/>
            <a:lightRig rig="threePt" dir="t"/>
          </a:scene3d>
        </p:spPr>
      </p:pic>
      <p:sp>
        <p:nvSpPr>
          <p:cNvPr id="69" name="TextBox 68"/>
          <p:cNvSpPr txBox="1"/>
          <p:nvPr/>
        </p:nvSpPr>
        <p:spPr>
          <a:xfrm>
            <a:off x="6035873" y="4343750"/>
            <a:ext cx="1558910" cy="600160"/>
          </a:xfrm>
          <a:prstGeom prst="rect">
            <a:avLst/>
          </a:prstGeom>
        </p:spPr>
        <p:txBody>
          <a:bodyPr wrap="square" lIns="76197" tIns="38098" rIns="76197" bIns="38098" rtlCol="0">
            <a:spAutoFit/>
          </a:bodyPr>
          <a:lstStyle/>
          <a:p>
            <a:pPr>
              <a:buNone/>
            </a:pPr>
            <a:r>
              <a:rPr lang="en-US" sz="1700" dirty="0" smtClean="0">
                <a:solidFill>
                  <a:srgbClr val="FFFFFF"/>
                </a:solidFill>
              </a:rPr>
              <a:t>Record Updated</a:t>
            </a:r>
          </a:p>
        </p:txBody>
      </p:sp>
      <p:pic>
        <p:nvPicPr>
          <p:cNvPr id="72" name="Picture 3" descr="C:\Users\shonsh\Desktop\images\VM.png"/>
          <p:cNvPicPr>
            <a:picLocks noChangeAspect="1" noChangeArrowheads="1"/>
          </p:cNvPicPr>
          <p:nvPr/>
        </p:nvPicPr>
        <p:blipFill>
          <a:blip r:embed="rId6"/>
          <a:srcRect/>
          <a:stretch>
            <a:fillRect/>
          </a:stretch>
        </p:blipFill>
        <p:spPr bwMode="auto">
          <a:xfrm>
            <a:off x="1493944" y="4274547"/>
            <a:ext cx="299400" cy="646598"/>
          </a:xfrm>
          <a:prstGeom prst="rect">
            <a:avLst/>
          </a:prstGeom>
          <a:noFill/>
        </p:spPr>
      </p:pic>
      <p:pic>
        <p:nvPicPr>
          <p:cNvPr id="30" name="Rectangle 24598" descr="Server"/>
          <p:cNvPicPr>
            <a:picLocks noChangeAspect="1" noChangeArrowheads="1"/>
          </p:cNvPicPr>
          <p:nvPr/>
        </p:nvPicPr>
        <p:blipFill>
          <a:blip r:embed="rId4" cstate="print"/>
          <a:srcRect/>
          <a:stretch>
            <a:fillRect/>
          </a:stretch>
        </p:blipFill>
        <p:spPr bwMode="auto">
          <a:xfrm>
            <a:off x="2180451" y="2786744"/>
            <a:ext cx="580215" cy="105691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1" name="Rectangle 24598" descr="Server"/>
          <p:cNvPicPr>
            <a:picLocks noChangeAspect="1" noChangeArrowheads="1"/>
          </p:cNvPicPr>
          <p:nvPr/>
        </p:nvPicPr>
        <p:blipFill>
          <a:blip r:embed="rId4" cstate="print"/>
          <a:srcRect/>
          <a:stretch>
            <a:fillRect/>
          </a:stretch>
        </p:blipFill>
        <p:spPr bwMode="auto">
          <a:xfrm>
            <a:off x="5626764" y="2764968"/>
            <a:ext cx="580215" cy="105691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4" name="TextBox 33"/>
          <p:cNvSpPr txBox="1"/>
          <p:nvPr/>
        </p:nvSpPr>
        <p:spPr>
          <a:xfrm>
            <a:off x="6172200" y="6172200"/>
            <a:ext cx="1346516" cy="338550"/>
          </a:xfrm>
          <a:prstGeom prst="rect">
            <a:avLst/>
          </a:prstGeom>
        </p:spPr>
        <p:txBody>
          <a:bodyPr wrap="none" lIns="76197" tIns="38098" rIns="76197" bIns="38098" rtlCol="0">
            <a:spAutoFit/>
          </a:bodyPr>
          <a:lstStyle/>
          <a:p>
            <a:pPr>
              <a:buNone/>
            </a:pPr>
            <a:r>
              <a:rPr lang="en-US" sz="1700" dirty="0" smtClean="0">
                <a:solidFill>
                  <a:srgbClr val="FFFFFF"/>
                </a:solidFill>
              </a:rPr>
              <a:t>20.20.20.222</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wipe(left)">
                                      <p:cBhvr>
                                        <p:cTn id="12" dur="1000"/>
                                        <p:tgtEl>
                                          <p:spTgt spid="5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1000"/>
                                        <p:tgtEl>
                                          <p:spTgt spid="59"/>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1" nodeType="clickEffect">
                                  <p:stCondLst>
                                    <p:cond delay="0"/>
                                  </p:stCondLst>
                                  <p:childTnLst>
                                    <p:set>
                                      <p:cBhvr>
                                        <p:cTn id="19" dur="1" fill="hold">
                                          <p:stCondLst>
                                            <p:cond delay="0"/>
                                          </p:stCondLst>
                                        </p:cTn>
                                        <p:tgtEl>
                                          <p:spTgt spid="53"/>
                                        </p:tgtEl>
                                        <p:attrNameLst>
                                          <p:attrName>style.visibility</p:attrName>
                                        </p:attrNameLst>
                                      </p:cBhvr>
                                      <p:to>
                                        <p:strVal val="visible"/>
                                      </p:to>
                                    </p:set>
                                    <p:anim calcmode="lin" valueType="num">
                                      <p:cBhvr>
                                        <p:cTn id="20" dur="1000" fill="hold"/>
                                        <p:tgtEl>
                                          <p:spTgt spid="53"/>
                                        </p:tgtEl>
                                        <p:attrNameLst>
                                          <p:attrName>ppt_x</p:attrName>
                                        </p:attrNameLst>
                                      </p:cBhvr>
                                      <p:tavLst>
                                        <p:tav tm="0">
                                          <p:val>
                                            <p:strVal val="#ppt_x-#ppt_w/2"/>
                                          </p:val>
                                        </p:tav>
                                        <p:tav tm="100000">
                                          <p:val>
                                            <p:strVal val="#ppt_x"/>
                                          </p:val>
                                        </p:tav>
                                      </p:tavLst>
                                    </p:anim>
                                    <p:anim calcmode="lin" valueType="num">
                                      <p:cBhvr>
                                        <p:cTn id="21" dur="1000" fill="hold"/>
                                        <p:tgtEl>
                                          <p:spTgt spid="53"/>
                                        </p:tgtEl>
                                        <p:attrNameLst>
                                          <p:attrName>ppt_y</p:attrName>
                                        </p:attrNameLst>
                                      </p:cBhvr>
                                      <p:tavLst>
                                        <p:tav tm="0">
                                          <p:val>
                                            <p:strVal val="#ppt_y"/>
                                          </p:val>
                                        </p:tav>
                                        <p:tav tm="100000">
                                          <p:val>
                                            <p:strVal val="#ppt_y"/>
                                          </p:val>
                                        </p:tav>
                                      </p:tavLst>
                                    </p:anim>
                                    <p:anim calcmode="lin" valueType="num">
                                      <p:cBhvr>
                                        <p:cTn id="22" dur="1000" fill="hold"/>
                                        <p:tgtEl>
                                          <p:spTgt spid="53"/>
                                        </p:tgtEl>
                                        <p:attrNameLst>
                                          <p:attrName>ppt_w</p:attrName>
                                        </p:attrNameLst>
                                      </p:cBhvr>
                                      <p:tavLst>
                                        <p:tav tm="0">
                                          <p:val>
                                            <p:fltVal val="0"/>
                                          </p:val>
                                        </p:tav>
                                        <p:tav tm="100000">
                                          <p:val>
                                            <p:strVal val="#ppt_w"/>
                                          </p:val>
                                        </p:tav>
                                      </p:tavLst>
                                    </p:anim>
                                    <p:anim calcmode="lin" valueType="num">
                                      <p:cBhvr>
                                        <p:cTn id="23" dur="1000" fill="hold"/>
                                        <p:tgtEl>
                                          <p:spTgt spid="53"/>
                                        </p:tgtEl>
                                        <p:attrNameLst>
                                          <p:attrName>ppt_h</p:attrName>
                                        </p:attrNameLst>
                                      </p:cBhvr>
                                      <p:tavLst>
                                        <p:tav tm="0">
                                          <p:val>
                                            <p:strVal val="#ppt_h"/>
                                          </p:val>
                                        </p:tav>
                                        <p:tav tm="100000">
                                          <p:val>
                                            <p:strVal val="#ppt_h"/>
                                          </p:val>
                                        </p:tav>
                                      </p:tavLst>
                                    </p:anim>
                                  </p:childTnLst>
                                </p:cTn>
                              </p:par>
                              <p:par>
                                <p:cTn id="24" presetID="10" presetClass="entr" presetSubtype="0" fill="hold" grpId="1" nodeType="with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2000"/>
                                        <p:tgtEl>
                                          <p:spTgt spid="54"/>
                                        </p:tgtEl>
                                      </p:cBhvr>
                                    </p:animEffect>
                                  </p:childTnLst>
                                </p:cTn>
                              </p:par>
                            </p:childTnLst>
                          </p:cTn>
                        </p:par>
                      </p:childTnLst>
                    </p:cTn>
                  </p:par>
                  <p:par>
                    <p:cTn id="27" fill="hold">
                      <p:stCondLst>
                        <p:cond delay="indefinite"/>
                      </p:stCondLst>
                      <p:childTnLst>
                        <p:par>
                          <p:cTn id="28" fill="hold">
                            <p:stCondLst>
                              <p:cond delay="0"/>
                            </p:stCondLst>
                            <p:childTnLst>
                              <p:par>
                                <p:cTn id="29" presetID="17" presetClass="entr" presetSubtype="1" fill="hold" grpId="1" nodeType="click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1000" fill="hold"/>
                                        <p:tgtEl>
                                          <p:spTgt spid="55"/>
                                        </p:tgtEl>
                                        <p:attrNameLst>
                                          <p:attrName>ppt_x</p:attrName>
                                        </p:attrNameLst>
                                      </p:cBhvr>
                                      <p:tavLst>
                                        <p:tav tm="0">
                                          <p:val>
                                            <p:strVal val="#ppt_x"/>
                                          </p:val>
                                        </p:tav>
                                        <p:tav tm="100000">
                                          <p:val>
                                            <p:strVal val="#ppt_x"/>
                                          </p:val>
                                        </p:tav>
                                      </p:tavLst>
                                    </p:anim>
                                    <p:anim calcmode="lin" valueType="num">
                                      <p:cBhvr>
                                        <p:cTn id="32" dur="1000" fill="hold"/>
                                        <p:tgtEl>
                                          <p:spTgt spid="55"/>
                                        </p:tgtEl>
                                        <p:attrNameLst>
                                          <p:attrName>ppt_y</p:attrName>
                                        </p:attrNameLst>
                                      </p:cBhvr>
                                      <p:tavLst>
                                        <p:tav tm="0">
                                          <p:val>
                                            <p:strVal val="#ppt_y-#ppt_h/2"/>
                                          </p:val>
                                        </p:tav>
                                        <p:tav tm="100000">
                                          <p:val>
                                            <p:strVal val="#ppt_y"/>
                                          </p:val>
                                        </p:tav>
                                      </p:tavLst>
                                    </p:anim>
                                    <p:anim calcmode="lin" valueType="num">
                                      <p:cBhvr>
                                        <p:cTn id="33" dur="1000" fill="hold"/>
                                        <p:tgtEl>
                                          <p:spTgt spid="55"/>
                                        </p:tgtEl>
                                        <p:attrNameLst>
                                          <p:attrName>ppt_w</p:attrName>
                                        </p:attrNameLst>
                                      </p:cBhvr>
                                      <p:tavLst>
                                        <p:tav tm="0">
                                          <p:val>
                                            <p:strVal val="#ppt_w"/>
                                          </p:val>
                                        </p:tav>
                                        <p:tav tm="100000">
                                          <p:val>
                                            <p:strVal val="#ppt_w"/>
                                          </p:val>
                                        </p:tav>
                                      </p:tavLst>
                                    </p:anim>
                                    <p:anim calcmode="lin" valueType="num">
                                      <p:cBhvr>
                                        <p:cTn id="34" dur="1000" fill="hold"/>
                                        <p:tgtEl>
                                          <p:spTgt spid="55"/>
                                        </p:tgtEl>
                                        <p:attrNameLst>
                                          <p:attrName>ppt_h</p:attrName>
                                        </p:attrNameLst>
                                      </p:cBhvr>
                                      <p:tavLst>
                                        <p:tav tm="0">
                                          <p:val>
                                            <p:fltVal val="0"/>
                                          </p:val>
                                        </p:tav>
                                        <p:tav tm="100000">
                                          <p:val>
                                            <p:strVal val="#ppt_h"/>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2000"/>
                                        <p:tgtEl>
                                          <p:spTgt spid="6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left)">
                                      <p:cBhvr>
                                        <p:cTn id="42" dur="1000"/>
                                        <p:tgtEl>
                                          <p:spTgt spid="57"/>
                                        </p:tgtEl>
                                      </p:cBhvr>
                                    </p:animEffect>
                                  </p:childTnLst>
                                </p:cTn>
                              </p:par>
                              <p:par>
                                <p:cTn id="43" presetID="10" presetClass="exit" presetSubtype="0" fill="hold" grpId="1" nodeType="withEffect">
                                  <p:stCondLst>
                                    <p:cond delay="0"/>
                                  </p:stCondLst>
                                  <p:childTnLst>
                                    <p:animEffect transition="out" filter="fade">
                                      <p:cBhvr>
                                        <p:cTn id="44" dur="1000"/>
                                        <p:tgtEl>
                                          <p:spTgt spid="58"/>
                                        </p:tgtEl>
                                      </p:cBhvr>
                                    </p:animEffect>
                                    <p:set>
                                      <p:cBhvr>
                                        <p:cTn id="45" dur="1" fill="hold">
                                          <p:stCondLst>
                                            <p:cond delay="999"/>
                                          </p:stCondLst>
                                        </p:cTn>
                                        <p:tgtEl>
                                          <p:spTgt spid="58"/>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1000"/>
                                        <p:tgtEl>
                                          <p:spTgt spid="59"/>
                                        </p:tgtEl>
                                      </p:cBhvr>
                                    </p:animEffect>
                                    <p:set>
                                      <p:cBhvr>
                                        <p:cTn id="48" dur="1" fill="hold">
                                          <p:stCondLst>
                                            <p:cond delay="999"/>
                                          </p:stCondLst>
                                        </p:cTn>
                                        <p:tgtEl>
                                          <p:spTgt spid="59"/>
                                        </p:tgtEl>
                                        <p:attrNameLst>
                                          <p:attrName>style.visibility</p:attrName>
                                        </p:attrNameLst>
                                      </p:cBhvr>
                                      <p:to>
                                        <p:strVal val="hidden"/>
                                      </p:to>
                                    </p:set>
                                  </p:childTnLst>
                                </p:cTn>
                              </p:par>
                              <p:par>
                                <p:cTn id="49" presetID="10" presetClass="exit" presetSubtype="0" fill="hold" grpId="2" nodeType="withEffect">
                                  <p:stCondLst>
                                    <p:cond delay="0"/>
                                  </p:stCondLst>
                                  <p:childTnLst>
                                    <p:animEffect transition="out" filter="fade">
                                      <p:cBhvr>
                                        <p:cTn id="50" dur="1000"/>
                                        <p:tgtEl>
                                          <p:spTgt spid="53"/>
                                        </p:tgtEl>
                                      </p:cBhvr>
                                    </p:animEffect>
                                    <p:set>
                                      <p:cBhvr>
                                        <p:cTn id="51" dur="1" fill="hold">
                                          <p:stCondLst>
                                            <p:cond delay="999"/>
                                          </p:stCondLst>
                                        </p:cTn>
                                        <p:tgtEl>
                                          <p:spTgt spid="53"/>
                                        </p:tgtEl>
                                        <p:attrNameLst>
                                          <p:attrName>style.visibility</p:attrName>
                                        </p:attrNameLst>
                                      </p:cBhvr>
                                      <p:to>
                                        <p:strVal val="hidden"/>
                                      </p:to>
                                    </p:set>
                                  </p:childTnLst>
                                </p:cTn>
                              </p:par>
                              <p:par>
                                <p:cTn id="52" presetID="10" presetClass="exit" presetSubtype="0" fill="hold" grpId="2" nodeType="withEffect">
                                  <p:stCondLst>
                                    <p:cond delay="0"/>
                                  </p:stCondLst>
                                  <p:childTnLst>
                                    <p:animEffect transition="out" filter="fade">
                                      <p:cBhvr>
                                        <p:cTn id="53" dur="1000"/>
                                        <p:tgtEl>
                                          <p:spTgt spid="54"/>
                                        </p:tgtEl>
                                      </p:cBhvr>
                                    </p:animEffect>
                                    <p:set>
                                      <p:cBhvr>
                                        <p:cTn id="54" dur="1" fill="hold">
                                          <p:stCondLst>
                                            <p:cond delay="999"/>
                                          </p:stCondLst>
                                        </p:cTn>
                                        <p:tgtEl>
                                          <p:spTgt spid="54"/>
                                        </p:tgtEl>
                                        <p:attrNameLst>
                                          <p:attrName>style.visibility</p:attrName>
                                        </p:attrNameLst>
                                      </p:cBhvr>
                                      <p:to>
                                        <p:strVal val="hidden"/>
                                      </p:to>
                                    </p:set>
                                  </p:childTnLst>
                                </p:cTn>
                              </p:par>
                              <p:par>
                                <p:cTn id="55" presetID="10" presetClass="exit" presetSubtype="0" fill="hold" grpId="2" nodeType="withEffect">
                                  <p:stCondLst>
                                    <p:cond delay="0"/>
                                  </p:stCondLst>
                                  <p:childTnLst>
                                    <p:animEffect transition="out" filter="fade">
                                      <p:cBhvr>
                                        <p:cTn id="56" dur="1000"/>
                                        <p:tgtEl>
                                          <p:spTgt spid="55"/>
                                        </p:tgtEl>
                                      </p:cBhvr>
                                    </p:animEffect>
                                    <p:set>
                                      <p:cBhvr>
                                        <p:cTn id="57" dur="1" fill="hold">
                                          <p:stCondLst>
                                            <p:cond delay="999"/>
                                          </p:stCondLst>
                                        </p:cTn>
                                        <p:tgtEl>
                                          <p:spTgt spid="55"/>
                                        </p:tgtEl>
                                        <p:attrNameLst>
                                          <p:attrName>style.visibility</p:attrName>
                                        </p:attrNameLst>
                                      </p:cBhvr>
                                      <p:to>
                                        <p:strVal val="hidden"/>
                                      </p:to>
                                    </p:set>
                                  </p:childTnLst>
                                </p:cTn>
                              </p:par>
                            </p:childTnLst>
                          </p:cTn>
                        </p:par>
                        <p:par>
                          <p:cTn id="58" fill="hold">
                            <p:stCondLst>
                              <p:cond delay="1000"/>
                            </p:stCondLst>
                            <p:childTnLst>
                              <p:par>
                                <p:cTn id="59" presetID="0" presetClass="path" presetSubtype="0" accel="50000" decel="50000" fill="hold" nodeType="afterEffect">
                                  <p:stCondLst>
                                    <p:cond delay="0"/>
                                  </p:stCondLst>
                                  <p:childTnLst>
                                    <p:animMotion origin="layout" path="M 1.5553E-6 3.7037E-6 C 0.02878 -0.02199 0.0577 -0.04398 0.09001 -0.04375 C 0.12231 -0.04352 0.17689 -0.00047 0.19408 0.00185 " pathEditMode="relative" ptsTypes="aaA">
                                      <p:cBhvr>
                                        <p:cTn id="60" dur="2000" fill="hold"/>
                                        <p:tgtEl>
                                          <p:spTgt spid="72"/>
                                        </p:tgtEl>
                                        <p:attrNameLst>
                                          <p:attrName>ppt_x</p:attrName>
                                          <p:attrName>ppt_y</p:attrName>
                                        </p:attrNameLst>
                                      </p:cBhvr>
                                    </p:animMotion>
                                  </p:childTnLst>
                                </p:cTn>
                              </p:par>
                              <p:par>
                                <p:cTn id="61" presetID="10" presetClass="exit" presetSubtype="0" fill="hold" nodeType="withEffect">
                                  <p:stCondLst>
                                    <p:cond delay="0"/>
                                  </p:stCondLst>
                                  <p:childTnLst>
                                    <p:animEffect transition="out" filter="fade">
                                      <p:cBhvr>
                                        <p:cTn id="62" dur="2000"/>
                                        <p:tgtEl>
                                          <p:spTgt spid="47"/>
                                        </p:tgtEl>
                                      </p:cBhvr>
                                    </p:animEffect>
                                    <p:set>
                                      <p:cBhvr>
                                        <p:cTn id="63" dur="1" fill="hold">
                                          <p:stCondLst>
                                            <p:cond delay="1999"/>
                                          </p:stCondLst>
                                        </p:cTn>
                                        <p:tgtEl>
                                          <p:spTgt spid="47"/>
                                        </p:tgtEl>
                                        <p:attrNameLst>
                                          <p:attrName>style.visibility</p:attrName>
                                        </p:attrNameLst>
                                      </p:cBhvr>
                                      <p:to>
                                        <p:strVal val="hidden"/>
                                      </p:to>
                                    </p:se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1000"/>
                                        <p:tgtEl>
                                          <p:spTgt spid="4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down)">
                                      <p:cBhvr>
                                        <p:cTn id="72" dur="1000"/>
                                        <p:tgtEl>
                                          <p:spTgt spid="6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53"/>
                                        </p:tgtEl>
                                        <p:attrNameLst>
                                          <p:attrName>style.visibility</p:attrName>
                                        </p:attrNameLst>
                                      </p:cBhvr>
                                      <p:to>
                                        <p:strVal val="visible"/>
                                      </p:to>
                                    </p:set>
                                    <p:animEffect transition="in" filter="wipe(left)">
                                      <p:cBhvr>
                                        <p:cTn id="80" dur="1000"/>
                                        <p:tgtEl>
                                          <p:spTgt spid="5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2000"/>
                                        <p:tgtEl>
                                          <p:spTgt spid="5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wipe(up)">
                                      <p:cBhvr>
                                        <p:cTn id="88" dur="1000"/>
                                        <p:tgtEl>
                                          <p:spTgt spid="55"/>
                                        </p:tgtEl>
                                      </p:cBhvr>
                                    </p:animEffect>
                                  </p:childTnLst>
                                </p:cTn>
                              </p:par>
                              <p:par>
                                <p:cTn id="89" presetID="10" presetClass="exit" presetSubtype="0" fill="hold" grpId="1" nodeType="withEffect">
                                  <p:stCondLst>
                                    <p:cond delay="0"/>
                                  </p:stCondLst>
                                  <p:childTnLst>
                                    <p:animEffect transition="out" filter="fade">
                                      <p:cBhvr>
                                        <p:cTn id="90" dur="2000"/>
                                        <p:tgtEl>
                                          <p:spTgt spid="60"/>
                                        </p:tgtEl>
                                      </p:cBhvr>
                                    </p:animEffect>
                                    <p:set>
                                      <p:cBhvr>
                                        <p:cTn id="91" dur="1" fill="hold">
                                          <p:stCondLst>
                                            <p:cond delay="1999"/>
                                          </p:stCondLst>
                                        </p:cTn>
                                        <p:tgtEl>
                                          <p:spTgt spid="60"/>
                                        </p:tgtEl>
                                        <p:attrNameLst>
                                          <p:attrName>style.visibility</p:attrName>
                                        </p:attrNameLst>
                                      </p:cBhvr>
                                      <p:to>
                                        <p:strVal val="hidden"/>
                                      </p:to>
                                    </p:set>
                                  </p:childTnLst>
                                </p:cTn>
                              </p:par>
                              <p:par>
                                <p:cTn id="92" presetID="10" presetClass="entr" presetSubtype="0" fill="hold" grpId="0" nodeType="withEffect">
                                  <p:stCondLst>
                                    <p:cond delay="0"/>
                                  </p:stCondLst>
                                  <p:childTnLst>
                                    <p:set>
                                      <p:cBhvr>
                                        <p:cTn id="93" dur="1" fill="hold">
                                          <p:stCondLst>
                                            <p:cond delay="0"/>
                                          </p:stCondLst>
                                        </p:cTn>
                                        <p:tgtEl>
                                          <p:spTgt spid="69"/>
                                        </p:tgtEl>
                                        <p:attrNameLst>
                                          <p:attrName>style.visibility</p:attrName>
                                        </p:attrNameLst>
                                      </p:cBhvr>
                                      <p:to>
                                        <p:strVal val="visible"/>
                                      </p:to>
                                    </p:set>
                                    <p:animEffect transition="in" filter="fade">
                                      <p:cBhvr>
                                        <p:cTn id="94" dur="2000"/>
                                        <p:tgtEl>
                                          <p:spTgt spid="6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2000"/>
                                        <p:tgtEl>
                                          <p:spTgt spid="34"/>
                                        </p:tgtEl>
                                      </p:cBhvr>
                                    </p:animEffect>
                                  </p:childTnLst>
                                </p:cTn>
                              </p:par>
                              <p:par>
                                <p:cTn id="98" presetID="10" presetClass="exit" presetSubtype="0" fill="hold" grpId="1" nodeType="withEffect">
                                  <p:stCondLst>
                                    <p:cond delay="0"/>
                                  </p:stCondLst>
                                  <p:childTnLst>
                                    <p:animEffect transition="out" filter="fade">
                                      <p:cBhvr>
                                        <p:cTn id="99" dur="2000"/>
                                        <p:tgtEl>
                                          <p:spTgt spid="34"/>
                                        </p:tgtEl>
                                      </p:cBhvr>
                                    </p:animEffect>
                                    <p:set>
                                      <p:cBhvr>
                                        <p:cTn id="100" dur="1" fill="hold">
                                          <p:stCondLst>
                                            <p:cond delay="19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3" grpId="0" animBg="1"/>
      <p:bldP spid="53" grpId="1" animBg="1"/>
      <p:bldP spid="53" grpId="2" animBg="1"/>
      <p:bldP spid="54" grpId="0"/>
      <p:bldP spid="54" grpId="1"/>
      <p:bldP spid="54" grpId="2"/>
      <p:bldP spid="55" grpId="0" animBg="1"/>
      <p:bldP spid="55" grpId="1" animBg="1"/>
      <p:bldP spid="55" grpId="2" animBg="1"/>
      <p:bldP spid="58" grpId="0" animBg="1"/>
      <p:bldP spid="58" grpId="1" animBg="1"/>
      <p:bldP spid="59" grpId="0"/>
      <p:bldP spid="59" grpId="1"/>
      <p:bldP spid="60" grpId="0"/>
      <p:bldP spid="60" grpId="1"/>
      <p:bldP spid="61" grpId="0" animBg="1"/>
      <p:bldP spid="62" grpId="0"/>
      <p:bldP spid="69" grpId="0"/>
      <p:bldP spid="34" grpId="0"/>
      <p:bldP spid="3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1157072" y="4652679"/>
            <a:ext cx="1049630" cy="2049137"/>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6" name="Rectangle 25"/>
          <p:cNvSpPr/>
          <p:nvPr/>
        </p:nvSpPr>
        <p:spPr bwMode="auto">
          <a:xfrm>
            <a:off x="2664796" y="4652679"/>
            <a:ext cx="1049630" cy="204913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88492" name="Rectangle 12"/>
          <p:cNvSpPr>
            <a:spLocks noGrp="1" noChangeArrowheads="1"/>
          </p:cNvSpPr>
          <p:nvPr>
            <p:ph type="title" sz="quarter"/>
          </p:nvPr>
        </p:nvSpPr>
        <p:spPr>
          <a:xfrm>
            <a:off x="384048" y="228602"/>
            <a:ext cx="9017000" cy="664797"/>
          </a:xfrm>
        </p:spPr>
        <p:txBody>
          <a:bodyPr/>
          <a:lstStyle/>
          <a:p>
            <a:r>
              <a:rPr lang="en-US" dirty="0" smtClean="0"/>
              <a:t>Stretch VLAN Option</a:t>
            </a:r>
            <a:endParaRPr sz="3300" dirty="0">
              <a:solidFill>
                <a:schemeClr val="tx1"/>
              </a:solidFill>
            </a:endParaRPr>
          </a:p>
        </p:txBody>
      </p:sp>
      <p:sp>
        <p:nvSpPr>
          <p:cNvPr id="27" name="Content Placeholder 2"/>
          <p:cNvSpPr>
            <a:spLocks noGrp="1"/>
          </p:cNvSpPr>
          <p:nvPr>
            <p:ph sz="quarter" idx="2"/>
          </p:nvPr>
        </p:nvSpPr>
        <p:spPr>
          <a:xfrm>
            <a:off x="235848" y="1182533"/>
            <a:ext cx="8382000" cy="794064"/>
          </a:xfrm>
        </p:spPr>
        <p:txBody>
          <a:bodyPr/>
          <a:lstStyle/>
          <a:p>
            <a:r>
              <a:rPr lang="en-US" sz="2800" dirty="0" smtClean="0"/>
              <a:t>VLAN minimizes client reconnection times</a:t>
            </a:r>
          </a:p>
          <a:p>
            <a:pPr lvl="1"/>
            <a:r>
              <a:rPr lang="en-US" sz="2400" dirty="0" smtClean="0"/>
              <a:t>IP address of the VM does not need to change</a:t>
            </a:r>
          </a:p>
        </p:txBody>
      </p:sp>
      <p:sp>
        <p:nvSpPr>
          <p:cNvPr id="47" name="TextBox 46"/>
          <p:cNvSpPr txBox="1"/>
          <p:nvPr/>
        </p:nvSpPr>
        <p:spPr>
          <a:xfrm>
            <a:off x="762000" y="2971800"/>
            <a:ext cx="1426090" cy="338550"/>
          </a:xfrm>
          <a:prstGeom prst="rect">
            <a:avLst/>
          </a:prstGeom>
        </p:spPr>
        <p:txBody>
          <a:bodyPr wrap="none" lIns="76197" tIns="38098" rIns="76197" bIns="38098" rtlCol="0">
            <a:spAutoFit/>
          </a:bodyPr>
          <a:lstStyle/>
          <a:p>
            <a:pPr>
              <a:buNone/>
            </a:pPr>
            <a:r>
              <a:rPr lang="en-US" sz="1700" dirty="0" smtClean="0"/>
              <a:t>DNS Server 1</a:t>
            </a:r>
          </a:p>
        </p:txBody>
      </p:sp>
      <p:sp>
        <p:nvSpPr>
          <p:cNvPr id="48" name="TextBox 47"/>
          <p:cNvSpPr txBox="1"/>
          <p:nvPr/>
        </p:nvSpPr>
        <p:spPr>
          <a:xfrm>
            <a:off x="6167029" y="2938050"/>
            <a:ext cx="1426090" cy="338550"/>
          </a:xfrm>
          <a:prstGeom prst="rect">
            <a:avLst/>
          </a:prstGeom>
        </p:spPr>
        <p:txBody>
          <a:bodyPr wrap="none" lIns="76197" tIns="38098" rIns="76197" bIns="38098" rtlCol="0">
            <a:spAutoFit/>
          </a:bodyPr>
          <a:lstStyle/>
          <a:p>
            <a:pPr>
              <a:buNone/>
            </a:pPr>
            <a:r>
              <a:rPr lang="en-US" sz="1700" dirty="0" smtClean="0"/>
              <a:t>DNS Server 2</a:t>
            </a:r>
          </a:p>
        </p:txBody>
      </p:sp>
      <p:sp>
        <p:nvSpPr>
          <p:cNvPr id="49" name="Right Arrow 48"/>
          <p:cNvSpPr/>
          <p:nvPr/>
        </p:nvSpPr>
        <p:spPr bwMode="auto">
          <a:xfrm>
            <a:off x="2771028" y="3267865"/>
            <a:ext cx="2748534" cy="169333"/>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50" name="Right Arrow 49"/>
          <p:cNvSpPr/>
          <p:nvPr/>
        </p:nvSpPr>
        <p:spPr bwMode="auto">
          <a:xfrm rot="5400000" flipV="1">
            <a:off x="5355257" y="4300781"/>
            <a:ext cx="1146848" cy="120384"/>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51" name="Right Arrow 50"/>
          <p:cNvSpPr/>
          <p:nvPr/>
        </p:nvSpPr>
        <p:spPr bwMode="auto">
          <a:xfrm rot="8016123" flipH="1">
            <a:off x="1350056" y="4146342"/>
            <a:ext cx="1146848" cy="120384"/>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52" name="TextBox 51"/>
          <p:cNvSpPr txBox="1"/>
          <p:nvPr/>
        </p:nvSpPr>
        <p:spPr>
          <a:xfrm>
            <a:off x="5330470" y="5867400"/>
            <a:ext cx="1832547" cy="338550"/>
          </a:xfrm>
          <a:prstGeom prst="rect">
            <a:avLst/>
          </a:prstGeom>
        </p:spPr>
        <p:txBody>
          <a:bodyPr wrap="none" lIns="76197" tIns="38098" rIns="76197" bIns="38098" rtlCol="0">
            <a:spAutoFit/>
          </a:bodyPr>
          <a:lstStyle/>
          <a:p>
            <a:pPr>
              <a:buNone/>
            </a:pPr>
            <a:r>
              <a:rPr lang="en-US" sz="1700" dirty="0" smtClean="0">
                <a:solidFill>
                  <a:srgbClr val="FFFFFF"/>
                </a:solidFill>
              </a:rPr>
              <a:t>FS = 10.10.10.111</a:t>
            </a:r>
          </a:p>
        </p:txBody>
      </p:sp>
      <p:sp>
        <p:nvSpPr>
          <p:cNvPr id="53" name="Right Arrow 52"/>
          <p:cNvSpPr/>
          <p:nvPr/>
        </p:nvSpPr>
        <p:spPr bwMode="auto">
          <a:xfrm rot="13583877">
            <a:off x="2262040" y="4146341"/>
            <a:ext cx="1146848" cy="120384"/>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54" name="Text Box 19"/>
          <p:cNvSpPr txBox="1">
            <a:spLocks noChangeArrowheads="1"/>
          </p:cNvSpPr>
          <p:nvPr/>
        </p:nvSpPr>
        <p:spPr bwMode="auto">
          <a:xfrm>
            <a:off x="1320864" y="6333024"/>
            <a:ext cx="696336"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a:t>
            </a:r>
          </a:p>
        </p:txBody>
      </p:sp>
      <p:sp>
        <p:nvSpPr>
          <p:cNvPr id="55" name="Text Box 19"/>
          <p:cNvSpPr txBox="1">
            <a:spLocks noChangeArrowheads="1"/>
          </p:cNvSpPr>
          <p:nvPr/>
        </p:nvSpPr>
        <p:spPr bwMode="auto">
          <a:xfrm>
            <a:off x="2827058" y="6333024"/>
            <a:ext cx="697940"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t>
            </a:r>
            <a:r>
              <a:rPr lang="en-US" sz="1600" dirty="0" smtClean="0">
                <a:solidFill>
                  <a:schemeClr val="bg1"/>
                </a:solidFill>
                <a:latin typeface="Franklin Gothic Medium" pitchFamily="34" charset="0"/>
              </a:rPr>
              <a:t>B</a:t>
            </a:r>
            <a:endParaRPr lang="en-US" sz="1600" dirty="0">
              <a:solidFill>
                <a:schemeClr val="bg1"/>
              </a:solidFill>
              <a:latin typeface="Franklin Gothic Medium" pitchFamily="34" charset="0"/>
            </a:endParaRPr>
          </a:p>
        </p:txBody>
      </p:sp>
      <p:pic>
        <p:nvPicPr>
          <p:cNvPr id="57" name="Picture 2" descr="\\eventsql\dvd\Online_ART\DVD_ART36\Artwork_Imagery\Icons - Illustrations\Internet Clouds web\cloud illustration icon.png"/>
          <p:cNvPicPr>
            <a:picLocks noChangeAspect="1" noChangeArrowheads="1"/>
          </p:cNvPicPr>
          <p:nvPr/>
        </p:nvPicPr>
        <p:blipFill>
          <a:blip r:embed="rId3"/>
          <a:srcRect/>
          <a:stretch>
            <a:fillRect/>
          </a:stretch>
        </p:blipFill>
        <p:spPr bwMode="auto">
          <a:xfrm>
            <a:off x="890158" y="4724400"/>
            <a:ext cx="3144069" cy="685800"/>
          </a:xfrm>
          <a:prstGeom prst="rect">
            <a:avLst/>
          </a:prstGeom>
          <a:noFill/>
        </p:spPr>
      </p:pic>
      <p:sp>
        <p:nvSpPr>
          <p:cNvPr id="58" name="Text Box 31"/>
          <p:cNvSpPr txBox="1">
            <a:spLocks noChangeArrowheads="1"/>
          </p:cNvSpPr>
          <p:nvPr/>
        </p:nvSpPr>
        <p:spPr bwMode="auto">
          <a:xfrm>
            <a:off x="2534049" y="4928617"/>
            <a:ext cx="1252259"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10.10.10.111</a:t>
            </a:r>
            <a:endParaRPr lang="en-US" sz="1400" b="1" dirty="0">
              <a:solidFill>
                <a:schemeClr val="bg1"/>
              </a:solidFill>
            </a:endParaRPr>
          </a:p>
        </p:txBody>
      </p:sp>
      <p:sp>
        <p:nvSpPr>
          <p:cNvPr id="59" name="Text Box 30"/>
          <p:cNvSpPr txBox="1">
            <a:spLocks noChangeArrowheads="1"/>
          </p:cNvSpPr>
          <p:nvPr/>
        </p:nvSpPr>
        <p:spPr bwMode="auto">
          <a:xfrm>
            <a:off x="1029679" y="4927459"/>
            <a:ext cx="1252259"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10.10.10.111</a:t>
            </a:r>
            <a:endParaRPr lang="en-US" sz="1400" b="1" dirty="0">
              <a:solidFill>
                <a:schemeClr val="bg1"/>
              </a:solidFill>
            </a:endParaRPr>
          </a:p>
        </p:txBody>
      </p:sp>
      <p:pic>
        <p:nvPicPr>
          <p:cNvPr id="60" name="Picture 37" descr="large-arrow"/>
          <p:cNvPicPr>
            <a:picLocks noChangeAspect="1" noChangeArrowheads="1"/>
          </p:cNvPicPr>
          <p:nvPr/>
        </p:nvPicPr>
        <p:blipFill>
          <a:blip r:embed="rId4"/>
          <a:srcRect/>
          <a:stretch>
            <a:fillRect/>
          </a:stretch>
        </p:blipFill>
        <p:spPr bwMode="auto">
          <a:xfrm>
            <a:off x="1470714" y="4387273"/>
            <a:ext cx="1691850" cy="556394"/>
          </a:xfrm>
          <a:prstGeom prst="rect">
            <a:avLst/>
          </a:prstGeom>
          <a:noFill/>
        </p:spPr>
      </p:pic>
      <p:sp>
        <p:nvSpPr>
          <p:cNvPr id="61" name="Line Callout 1 (Border and Accent Bar) 60"/>
          <p:cNvSpPr/>
          <p:nvPr/>
        </p:nvSpPr>
        <p:spPr bwMode="auto">
          <a:xfrm>
            <a:off x="4096630" y="5418704"/>
            <a:ext cx="780170" cy="301257"/>
          </a:xfrm>
          <a:prstGeom prst="accentBorderCallout1">
            <a:avLst>
              <a:gd name="adj1" fmla="val 52475"/>
              <a:gd name="adj2" fmla="val -599"/>
              <a:gd name="adj3" fmla="val -94358"/>
              <a:gd name="adj4" fmla="val -61211"/>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VLAN</a:t>
            </a:r>
          </a:p>
        </p:txBody>
      </p:sp>
      <p:pic>
        <p:nvPicPr>
          <p:cNvPr id="62" name="Picture 13" descr="\\eventsql\dvd\Online_ART\DVD_ART34\Artwork_Imagery\Icons - Illustrations\_WINDOWS VISTA ICONS\Laptop notebook mobility pc.png"/>
          <p:cNvPicPr>
            <a:picLocks noChangeAspect="1" noChangeArrowheads="1"/>
          </p:cNvPicPr>
          <p:nvPr/>
        </p:nvPicPr>
        <p:blipFill>
          <a:blip r:embed="rId5"/>
          <a:srcRect/>
          <a:stretch>
            <a:fillRect/>
          </a:stretch>
        </p:blipFill>
        <p:spPr bwMode="auto">
          <a:xfrm>
            <a:off x="5520513" y="4876800"/>
            <a:ext cx="743144" cy="990600"/>
          </a:xfrm>
          <a:prstGeom prst="rect">
            <a:avLst/>
          </a:prstGeom>
          <a:noFill/>
          <a:scene3d>
            <a:camera prst="perspectiveLeft"/>
            <a:lightRig rig="threePt" dir="t"/>
          </a:scene3d>
        </p:spPr>
      </p:pic>
      <p:pic>
        <p:nvPicPr>
          <p:cNvPr id="63" name="Rectangle 24598" descr="Server"/>
          <p:cNvPicPr>
            <a:picLocks noChangeAspect="1" noChangeArrowheads="1"/>
          </p:cNvPicPr>
          <p:nvPr/>
        </p:nvPicPr>
        <p:blipFill>
          <a:blip r:embed="rId6" cstate="print"/>
          <a:srcRect/>
          <a:stretch>
            <a:fillRect/>
          </a:stretch>
        </p:blipFill>
        <p:spPr bwMode="auto">
          <a:xfrm>
            <a:off x="1461807" y="5257800"/>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4" name="Rectangle 24598" descr="Server"/>
          <p:cNvPicPr>
            <a:picLocks noChangeAspect="1" noChangeArrowheads="1"/>
          </p:cNvPicPr>
          <p:nvPr/>
        </p:nvPicPr>
        <p:blipFill>
          <a:blip r:embed="rId6" cstate="print"/>
          <a:srcRect/>
          <a:stretch>
            <a:fillRect/>
          </a:stretch>
        </p:blipFill>
        <p:spPr bwMode="auto">
          <a:xfrm>
            <a:off x="2948094" y="5257800"/>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5" name="Picture 3" descr="C:\Users\shonsh\Desktop\images\VM.png"/>
          <p:cNvPicPr>
            <a:picLocks noChangeAspect="1" noChangeArrowheads="1"/>
          </p:cNvPicPr>
          <p:nvPr/>
        </p:nvPicPr>
        <p:blipFill>
          <a:blip r:embed="rId7"/>
          <a:srcRect/>
          <a:stretch>
            <a:fillRect/>
          </a:stretch>
        </p:blipFill>
        <p:spPr bwMode="auto">
          <a:xfrm>
            <a:off x="1493944" y="4274547"/>
            <a:ext cx="299400" cy="646598"/>
          </a:xfrm>
          <a:prstGeom prst="rect">
            <a:avLst/>
          </a:prstGeom>
          <a:noFill/>
        </p:spPr>
      </p:pic>
      <p:pic>
        <p:nvPicPr>
          <p:cNvPr id="67" name="Rectangle 24598" descr="Server"/>
          <p:cNvPicPr>
            <a:picLocks noChangeAspect="1" noChangeArrowheads="1"/>
          </p:cNvPicPr>
          <p:nvPr/>
        </p:nvPicPr>
        <p:blipFill>
          <a:blip r:embed="rId6" cstate="print"/>
          <a:srcRect/>
          <a:stretch>
            <a:fillRect/>
          </a:stretch>
        </p:blipFill>
        <p:spPr bwMode="auto">
          <a:xfrm>
            <a:off x="2180451" y="2786744"/>
            <a:ext cx="580215" cy="105691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8" name="Rectangle 24598" descr="Server"/>
          <p:cNvPicPr>
            <a:picLocks noChangeAspect="1" noChangeArrowheads="1"/>
          </p:cNvPicPr>
          <p:nvPr/>
        </p:nvPicPr>
        <p:blipFill>
          <a:blip r:embed="rId6" cstate="print"/>
          <a:srcRect/>
          <a:stretch>
            <a:fillRect/>
          </a:stretch>
        </p:blipFill>
        <p:spPr bwMode="auto">
          <a:xfrm>
            <a:off x="5626764" y="2764968"/>
            <a:ext cx="580215" cy="1056913"/>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1000"/>
                                        <p:tgtEl>
                                          <p:spTgt spid="60"/>
                                        </p:tgtEl>
                                      </p:cBhvr>
                                    </p:animEffec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1.5553E-6 3.7037E-6 C 0.02878 -0.02199 0.0577 -0.04398 0.09001 -0.04375 C 0.12231 -0.04352 0.17689 -0.00047 0.19408 0.00185 " pathEditMode="relative" ptsTypes="aaA">
                                      <p:cBhvr>
                                        <p:cTn id="10" dur="2000" fill="hold"/>
                                        <p:tgtEl>
                                          <p:spTgt spid="65"/>
                                        </p:tgtEl>
                                        <p:attrNameLst>
                                          <p:attrName>ppt_x</p:attrName>
                                          <p:attrName>ppt_y</p:attrName>
                                        </p:attrNameLst>
                                      </p:cBhvr>
                                    </p:animMotion>
                                  </p:childTnLst>
                                </p:cTn>
                              </p:par>
                              <p:par>
                                <p:cTn id="11" presetID="10" presetClass="exit" presetSubtype="0" fill="hold" grpId="0" nodeType="withEffect">
                                  <p:stCondLst>
                                    <p:cond delay="0"/>
                                  </p:stCondLst>
                                  <p:childTnLst>
                                    <p:animEffect transition="out" filter="fade">
                                      <p:cBhvr>
                                        <p:cTn id="12" dur="2000"/>
                                        <p:tgtEl>
                                          <p:spTgt spid="59"/>
                                        </p:tgtEl>
                                      </p:cBhvr>
                                    </p:animEffect>
                                    <p:set>
                                      <p:cBhvr>
                                        <p:cTn id="13" dur="1" fill="hold">
                                          <p:stCondLst>
                                            <p:cond delay="1999"/>
                                          </p:stCondLst>
                                        </p:cTn>
                                        <p:tgtEl>
                                          <p:spTgt spid="59"/>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1000"/>
                                        <p:tgtEl>
                                          <p:spTgt spid="51"/>
                                        </p:tgtEl>
                                      </p:cBhvr>
                                    </p:animEffect>
                                    <p:set>
                                      <p:cBhvr>
                                        <p:cTn id="16" dur="1" fill="hold">
                                          <p:stCondLst>
                                            <p:cond delay="999"/>
                                          </p:stCondLst>
                                        </p:cTn>
                                        <p:tgtEl>
                                          <p:spTgt spid="51"/>
                                        </p:tgtEl>
                                        <p:attrNameLst>
                                          <p:attrName>style.visibility</p:attrName>
                                        </p:attrNameLst>
                                      </p:cBhvr>
                                      <p:to>
                                        <p:strVal val="hidden"/>
                                      </p:to>
                                    </p:se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childTnLst>
                                </p:cTn>
                              </p:par>
                            </p:childTnLst>
                          </p:cTn>
                        </p:par>
                        <p:par>
                          <p:cTn id="21" fill="hold">
                            <p:stCondLst>
                              <p:cond delay="4000"/>
                            </p:stCondLst>
                            <p:childTnLst>
                              <p:par>
                                <p:cTn id="22" presetID="2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3" grpId="0" animBg="1"/>
      <p:bldP spid="58" grpId="0"/>
      <p:bldP spid="5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2664796" y="4652679"/>
            <a:ext cx="1049630" cy="204913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8" name="Rectangle 27"/>
          <p:cNvSpPr/>
          <p:nvPr/>
        </p:nvSpPr>
        <p:spPr bwMode="auto">
          <a:xfrm>
            <a:off x="1157072" y="4652679"/>
            <a:ext cx="1049630" cy="2049137"/>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88492" name="Rectangle 12"/>
          <p:cNvSpPr>
            <a:spLocks noGrp="1" noChangeArrowheads="1"/>
          </p:cNvSpPr>
          <p:nvPr>
            <p:ph type="title"/>
          </p:nvPr>
        </p:nvSpPr>
        <p:spPr>
          <a:xfrm>
            <a:off x="381000" y="228602"/>
            <a:ext cx="8610599" cy="609398"/>
          </a:xfrm>
        </p:spPr>
        <p:txBody>
          <a:bodyPr/>
          <a:lstStyle/>
          <a:p>
            <a:r>
              <a:rPr lang="en-US" sz="4400" dirty="0" smtClean="0"/>
              <a:t>Abstract Network Device IP Option</a:t>
            </a:r>
            <a:endParaRPr sz="4400" dirty="0">
              <a:solidFill>
                <a:schemeClr val="tx1"/>
              </a:solidFill>
            </a:endParaRPr>
          </a:p>
        </p:txBody>
      </p:sp>
      <p:sp>
        <p:nvSpPr>
          <p:cNvPr id="27" name="Content Placeholder 2"/>
          <p:cNvSpPr>
            <a:spLocks noGrp="1"/>
          </p:cNvSpPr>
          <p:nvPr>
            <p:ph idx="1"/>
          </p:nvPr>
        </p:nvSpPr>
        <p:spPr>
          <a:xfrm>
            <a:off x="237744" y="1179577"/>
            <a:ext cx="8525256" cy="1249573"/>
          </a:xfrm>
        </p:spPr>
        <p:txBody>
          <a:bodyPr/>
          <a:lstStyle/>
          <a:p>
            <a:r>
              <a:rPr lang="en-US" sz="2800" dirty="0" smtClean="0"/>
              <a:t>Network device uses third IP address</a:t>
            </a:r>
          </a:p>
          <a:p>
            <a:r>
              <a:rPr lang="en-US" sz="2800" dirty="0" smtClean="0"/>
              <a:t>Third IP address is the one registered in DNS and used by the client</a:t>
            </a:r>
          </a:p>
        </p:txBody>
      </p:sp>
      <p:sp>
        <p:nvSpPr>
          <p:cNvPr id="32" name="Text Box 30"/>
          <p:cNvSpPr txBox="1">
            <a:spLocks noChangeArrowheads="1"/>
          </p:cNvSpPr>
          <p:nvPr/>
        </p:nvSpPr>
        <p:spPr bwMode="auto">
          <a:xfrm>
            <a:off x="1037846" y="4927459"/>
            <a:ext cx="1252259"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10.10.10.111</a:t>
            </a:r>
            <a:endParaRPr lang="en-US" sz="1400" b="1" dirty="0">
              <a:solidFill>
                <a:schemeClr val="bg1"/>
              </a:solidFill>
            </a:endParaRPr>
          </a:p>
        </p:txBody>
      </p:sp>
      <p:sp>
        <p:nvSpPr>
          <p:cNvPr id="33" name="Text Box 31"/>
          <p:cNvSpPr txBox="1">
            <a:spLocks noChangeArrowheads="1"/>
          </p:cNvSpPr>
          <p:nvPr/>
        </p:nvSpPr>
        <p:spPr bwMode="auto">
          <a:xfrm>
            <a:off x="2549624" y="4928617"/>
            <a:ext cx="1252259"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20.20.20.222</a:t>
            </a:r>
            <a:endParaRPr lang="en-US" sz="1400" b="1" dirty="0">
              <a:solidFill>
                <a:schemeClr val="bg1"/>
              </a:solidFill>
            </a:endParaRPr>
          </a:p>
        </p:txBody>
      </p:sp>
      <p:sp>
        <p:nvSpPr>
          <p:cNvPr id="36" name="TextBox 35"/>
          <p:cNvSpPr txBox="1"/>
          <p:nvPr/>
        </p:nvSpPr>
        <p:spPr>
          <a:xfrm>
            <a:off x="4354624" y="3950955"/>
            <a:ext cx="1426090" cy="338550"/>
          </a:xfrm>
          <a:prstGeom prst="rect">
            <a:avLst/>
          </a:prstGeom>
        </p:spPr>
        <p:txBody>
          <a:bodyPr wrap="none" lIns="76197" tIns="38098" rIns="76197" bIns="38098" rtlCol="0">
            <a:spAutoFit/>
          </a:bodyPr>
          <a:lstStyle/>
          <a:p>
            <a:pPr>
              <a:buNone/>
            </a:pPr>
            <a:r>
              <a:rPr lang="en-US" sz="1700" dirty="0" smtClean="0"/>
              <a:t>DNS Server 1</a:t>
            </a:r>
          </a:p>
        </p:txBody>
      </p:sp>
      <p:sp>
        <p:nvSpPr>
          <p:cNvPr id="37" name="TextBox 36"/>
          <p:cNvSpPr txBox="1"/>
          <p:nvPr/>
        </p:nvSpPr>
        <p:spPr>
          <a:xfrm>
            <a:off x="6346690" y="3002805"/>
            <a:ext cx="1426090" cy="338550"/>
          </a:xfrm>
          <a:prstGeom prst="rect">
            <a:avLst/>
          </a:prstGeom>
        </p:spPr>
        <p:txBody>
          <a:bodyPr wrap="none" lIns="76197" tIns="38098" rIns="76197" bIns="38098" rtlCol="0">
            <a:spAutoFit/>
          </a:bodyPr>
          <a:lstStyle/>
          <a:p>
            <a:pPr>
              <a:buNone/>
            </a:pPr>
            <a:r>
              <a:rPr lang="en-US" sz="1700" dirty="0" smtClean="0"/>
              <a:t>DNS Server 2</a:t>
            </a:r>
          </a:p>
        </p:txBody>
      </p:sp>
      <p:sp>
        <p:nvSpPr>
          <p:cNvPr id="38" name="Right Arrow 37"/>
          <p:cNvSpPr/>
          <p:nvPr/>
        </p:nvSpPr>
        <p:spPr bwMode="auto">
          <a:xfrm>
            <a:off x="4608877" y="3408820"/>
            <a:ext cx="1166164" cy="169333"/>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39" name="Right Arrow 38"/>
          <p:cNvSpPr/>
          <p:nvPr/>
        </p:nvSpPr>
        <p:spPr bwMode="auto">
          <a:xfrm rot="5400000" flipV="1">
            <a:off x="5552619" y="4441736"/>
            <a:ext cx="1146848" cy="120384"/>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pic>
        <p:nvPicPr>
          <p:cNvPr id="41" name="Picture 37" descr="large-arrow"/>
          <p:cNvPicPr>
            <a:picLocks noChangeAspect="1" noChangeArrowheads="1"/>
          </p:cNvPicPr>
          <p:nvPr/>
        </p:nvPicPr>
        <p:blipFill>
          <a:blip r:embed="rId3"/>
          <a:srcRect/>
          <a:stretch>
            <a:fillRect/>
          </a:stretch>
        </p:blipFill>
        <p:spPr bwMode="auto">
          <a:xfrm>
            <a:off x="1478880" y="4387273"/>
            <a:ext cx="1691850" cy="556394"/>
          </a:xfrm>
          <a:prstGeom prst="rect">
            <a:avLst/>
          </a:prstGeom>
          <a:noFill/>
        </p:spPr>
      </p:pic>
      <p:sp>
        <p:nvSpPr>
          <p:cNvPr id="42" name="Right Arrow 41"/>
          <p:cNvSpPr/>
          <p:nvPr/>
        </p:nvSpPr>
        <p:spPr bwMode="auto">
          <a:xfrm rot="8016123" flipH="1">
            <a:off x="1358223" y="4146342"/>
            <a:ext cx="1146848" cy="120384"/>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43" name="TextBox 42"/>
          <p:cNvSpPr txBox="1"/>
          <p:nvPr/>
        </p:nvSpPr>
        <p:spPr>
          <a:xfrm>
            <a:off x="5527832" y="6004297"/>
            <a:ext cx="1827417" cy="338550"/>
          </a:xfrm>
          <a:prstGeom prst="rect">
            <a:avLst/>
          </a:prstGeom>
        </p:spPr>
        <p:txBody>
          <a:bodyPr wrap="none" lIns="76197" tIns="38098" rIns="76197" bIns="38098" rtlCol="0">
            <a:spAutoFit/>
          </a:bodyPr>
          <a:lstStyle/>
          <a:p>
            <a:pPr>
              <a:buNone/>
            </a:pPr>
            <a:r>
              <a:rPr lang="en-US" sz="1700" dirty="0" smtClean="0">
                <a:solidFill>
                  <a:srgbClr val="FFFFFF"/>
                </a:solidFill>
              </a:rPr>
              <a:t>VM = 30.30.30.30</a:t>
            </a:r>
          </a:p>
        </p:txBody>
      </p:sp>
      <p:sp>
        <p:nvSpPr>
          <p:cNvPr id="44" name="Right Arrow 43"/>
          <p:cNvSpPr/>
          <p:nvPr/>
        </p:nvSpPr>
        <p:spPr bwMode="auto">
          <a:xfrm rot="13583877">
            <a:off x="2270207" y="4146341"/>
            <a:ext cx="1146848" cy="120384"/>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45" name="Text Box 19"/>
          <p:cNvSpPr txBox="1">
            <a:spLocks noChangeArrowheads="1"/>
          </p:cNvSpPr>
          <p:nvPr/>
        </p:nvSpPr>
        <p:spPr bwMode="auto">
          <a:xfrm>
            <a:off x="1329031" y="6332577"/>
            <a:ext cx="696336"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a:t>
            </a:r>
          </a:p>
        </p:txBody>
      </p:sp>
      <p:sp>
        <p:nvSpPr>
          <p:cNvPr id="46" name="Text Box 19"/>
          <p:cNvSpPr txBox="1">
            <a:spLocks noChangeArrowheads="1"/>
          </p:cNvSpPr>
          <p:nvPr/>
        </p:nvSpPr>
        <p:spPr bwMode="auto">
          <a:xfrm>
            <a:off x="2835224" y="6332577"/>
            <a:ext cx="697940"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t>
            </a:r>
            <a:r>
              <a:rPr lang="en-US" sz="1600" dirty="0" smtClean="0">
                <a:solidFill>
                  <a:schemeClr val="bg1"/>
                </a:solidFill>
                <a:latin typeface="Franklin Gothic Medium" pitchFamily="34" charset="0"/>
              </a:rPr>
              <a:t>B</a:t>
            </a:r>
            <a:endParaRPr lang="en-US" sz="1600" dirty="0">
              <a:solidFill>
                <a:schemeClr val="bg1"/>
              </a:solidFill>
              <a:latin typeface="Franklin Gothic Medium" pitchFamily="34" charset="0"/>
            </a:endParaRPr>
          </a:p>
        </p:txBody>
      </p:sp>
      <p:sp>
        <p:nvSpPr>
          <p:cNvPr id="47" name="Right Arrow 46"/>
          <p:cNvSpPr/>
          <p:nvPr/>
        </p:nvSpPr>
        <p:spPr bwMode="auto">
          <a:xfrm>
            <a:off x="2859631" y="3417556"/>
            <a:ext cx="1166164" cy="169333"/>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49" name="Text Box 31"/>
          <p:cNvSpPr txBox="1">
            <a:spLocks noChangeArrowheads="1"/>
          </p:cNvSpPr>
          <p:nvPr/>
        </p:nvSpPr>
        <p:spPr bwMode="auto">
          <a:xfrm>
            <a:off x="1870325" y="3048001"/>
            <a:ext cx="1149667"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effectLst>
                  <a:outerShdw blurRad="38100" dist="38100" dir="2700000" algn="tl">
                    <a:srgbClr val="000000"/>
                  </a:outerShdw>
                </a:effectLst>
              </a:rPr>
              <a:t>30.30.30.30</a:t>
            </a:r>
            <a:endParaRPr lang="en-US" sz="1400" b="1" dirty="0">
              <a:effectLst>
                <a:outerShdw blurRad="38100" dist="38100" dir="2700000" algn="tl">
                  <a:srgbClr val="000000"/>
                </a:outerShdw>
              </a:effectLst>
            </a:endParaRPr>
          </a:p>
        </p:txBody>
      </p:sp>
      <p:pic>
        <p:nvPicPr>
          <p:cNvPr id="50" name="Rectangle 24598" descr="Server"/>
          <p:cNvPicPr>
            <a:picLocks noChangeAspect="1" noChangeArrowheads="1"/>
          </p:cNvPicPr>
          <p:nvPr/>
        </p:nvPicPr>
        <p:blipFill>
          <a:blip r:embed="rId4" cstate="print"/>
          <a:srcRect/>
          <a:stretch>
            <a:fillRect/>
          </a:stretch>
        </p:blipFill>
        <p:spPr bwMode="auto">
          <a:xfrm>
            <a:off x="1469973" y="5257800"/>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1" name="Rectangle 24598" descr="Server"/>
          <p:cNvPicPr>
            <a:picLocks noChangeAspect="1" noChangeArrowheads="1"/>
          </p:cNvPicPr>
          <p:nvPr/>
        </p:nvPicPr>
        <p:blipFill>
          <a:blip r:embed="rId4" cstate="print"/>
          <a:srcRect/>
          <a:stretch>
            <a:fillRect/>
          </a:stretch>
        </p:blipFill>
        <p:spPr bwMode="auto">
          <a:xfrm>
            <a:off x="2956260" y="5257800"/>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2" name="Picture 13" descr="\\eventsql\dvd\Online_ART\DVD_ART34\Artwork_Imagery\Icons - Illustrations\_WINDOWS VISTA ICONS\Laptop notebook mobility pc.png"/>
          <p:cNvPicPr>
            <a:picLocks noChangeAspect="1" noChangeArrowheads="1"/>
          </p:cNvPicPr>
          <p:nvPr/>
        </p:nvPicPr>
        <p:blipFill>
          <a:blip r:embed="rId5"/>
          <a:srcRect/>
          <a:stretch>
            <a:fillRect/>
          </a:stretch>
        </p:blipFill>
        <p:spPr bwMode="auto">
          <a:xfrm>
            <a:off x="5643010" y="4977830"/>
            <a:ext cx="743144" cy="990600"/>
          </a:xfrm>
          <a:prstGeom prst="rect">
            <a:avLst/>
          </a:prstGeom>
          <a:noFill/>
          <a:scene3d>
            <a:camera prst="perspectiveLeft"/>
            <a:lightRig rig="threePt" dir="t"/>
          </a:scene3d>
        </p:spPr>
      </p:pic>
      <p:pic>
        <p:nvPicPr>
          <p:cNvPr id="53" name="Picture 3" descr="C:\Users\shonsh\Desktop\images\VM.png"/>
          <p:cNvPicPr>
            <a:picLocks noChangeAspect="1" noChangeArrowheads="1"/>
          </p:cNvPicPr>
          <p:nvPr/>
        </p:nvPicPr>
        <p:blipFill>
          <a:blip r:embed="rId6"/>
          <a:srcRect/>
          <a:stretch>
            <a:fillRect/>
          </a:stretch>
        </p:blipFill>
        <p:spPr bwMode="auto">
          <a:xfrm>
            <a:off x="1493944" y="4274547"/>
            <a:ext cx="299400" cy="646598"/>
          </a:xfrm>
          <a:prstGeom prst="rect">
            <a:avLst/>
          </a:prstGeom>
          <a:noFill/>
        </p:spPr>
      </p:pic>
      <p:pic>
        <p:nvPicPr>
          <p:cNvPr id="55" name="Rectangle 24598" descr="Server"/>
          <p:cNvPicPr>
            <a:picLocks noChangeAspect="1" noChangeArrowheads="1"/>
          </p:cNvPicPr>
          <p:nvPr/>
        </p:nvPicPr>
        <p:blipFill>
          <a:blip r:embed="rId4" cstate="print"/>
          <a:srcRect/>
          <a:stretch>
            <a:fillRect/>
          </a:stretch>
        </p:blipFill>
        <p:spPr bwMode="auto">
          <a:xfrm>
            <a:off x="5822763" y="2895600"/>
            <a:ext cx="580215" cy="105691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6" name="Rectangle 24598" descr="Server"/>
          <p:cNvPicPr>
            <a:picLocks noChangeAspect="1" noChangeArrowheads="1"/>
          </p:cNvPicPr>
          <p:nvPr/>
        </p:nvPicPr>
        <p:blipFill>
          <a:blip r:embed="rId4" cstate="print"/>
          <a:srcRect/>
          <a:stretch>
            <a:fillRect/>
          </a:stretch>
        </p:blipFill>
        <p:spPr bwMode="auto">
          <a:xfrm>
            <a:off x="4066939" y="2906486"/>
            <a:ext cx="580215" cy="105691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2291" name="Picture 3" descr="\\eventsql\dvd\Online_ART\DVD_ART36\Artwork_Imagery\Icons - Illustrations\_ WINDOWS VISTA ICONS\Network Hub ethernet.png"/>
          <p:cNvPicPr>
            <a:picLocks noChangeAspect="1" noChangeArrowheads="1"/>
          </p:cNvPicPr>
          <p:nvPr/>
        </p:nvPicPr>
        <p:blipFill>
          <a:blip r:embed="rId7"/>
          <a:srcRect/>
          <a:stretch>
            <a:fillRect/>
          </a:stretch>
        </p:blipFill>
        <p:spPr bwMode="auto">
          <a:xfrm>
            <a:off x="2015063" y="3076577"/>
            <a:ext cx="728852" cy="971549"/>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1000"/>
                                        <p:tgtEl>
                                          <p:spTgt spid="41"/>
                                        </p:tgtEl>
                                      </p:cBhvr>
                                    </p:animEffect>
                                  </p:childTnLst>
                                </p:cTn>
                              </p:par>
                              <p:par>
                                <p:cTn id="8" presetID="10" presetClass="exit" presetSubtype="0" fill="hold" grpId="0" nodeType="withEffect">
                                  <p:stCondLst>
                                    <p:cond delay="0"/>
                                  </p:stCondLst>
                                  <p:childTnLst>
                                    <p:animEffect transition="out" filter="fade">
                                      <p:cBhvr>
                                        <p:cTn id="9" dur="1000"/>
                                        <p:tgtEl>
                                          <p:spTgt spid="42"/>
                                        </p:tgtEl>
                                      </p:cBhvr>
                                    </p:animEffect>
                                    <p:set>
                                      <p:cBhvr>
                                        <p:cTn id="10" dur="1" fill="hold">
                                          <p:stCondLst>
                                            <p:cond delay="999"/>
                                          </p:stCondLst>
                                        </p:cTn>
                                        <p:tgtEl>
                                          <p:spTgt spid="42"/>
                                        </p:tgtEl>
                                        <p:attrNameLst>
                                          <p:attrName>style.visibility</p:attrName>
                                        </p:attrNameLst>
                                      </p:cBhvr>
                                      <p:to>
                                        <p:strVal val="hidden"/>
                                      </p:to>
                                    </p:set>
                                  </p:childTnLst>
                                </p:cTn>
                              </p:par>
                            </p:childTnLst>
                          </p:cTn>
                        </p:par>
                        <p:par>
                          <p:cTn id="11" fill="hold">
                            <p:stCondLst>
                              <p:cond delay="1000"/>
                            </p:stCondLst>
                            <p:childTnLst>
                              <p:par>
                                <p:cTn id="12" presetID="0" presetClass="path" presetSubtype="0" accel="50000" decel="50000" fill="hold" nodeType="afterEffect">
                                  <p:stCondLst>
                                    <p:cond delay="0"/>
                                  </p:stCondLst>
                                  <p:childTnLst>
                                    <p:animMotion origin="layout" path="M 1.5553E-6 3.7037E-6 C 0.02878 -0.02199 0.0577 -0.04398 0.09001 -0.04375 C 0.12231 -0.04352 0.17689 -0.00047 0.19408 0.00185 " pathEditMode="relative" ptsTypes="aaA">
                                      <p:cBhvr>
                                        <p:cTn id="13" dur="2000" fill="hold"/>
                                        <p:tgtEl>
                                          <p:spTgt spid="53"/>
                                        </p:tgtEl>
                                        <p:attrNameLst>
                                          <p:attrName>ppt_x</p:attrName>
                                          <p:attrName>ppt_y</p:attrName>
                                        </p:attrNameLst>
                                      </p:cBhvr>
                                    </p:animMotion>
                                  </p:childTnLst>
                                </p:cTn>
                              </p:par>
                              <p:par>
                                <p:cTn id="14" presetID="10" presetClass="exit" presetSubtype="0" fill="hold" grpId="0" nodeType="withEffect">
                                  <p:stCondLst>
                                    <p:cond delay="0"/>
                                  </p:stCondLst>
                                  <p:childTnLst>
                                    <p:animEffect transition="out" filter="fade">
                                      <p:cBhvr>
                                        <p:cTn id="15" dur="2000"/>
                                        <p:tgtEl>
                                          <p:spTgt spid="32"/>
                                        </p:tgtEl>
                                      </p:cBhvr>
                                    </p:animEffect>
                                    <p:set>
                                      <p:cBhvr>
                                        <p:cTn id="16" dur="1" fill="hold">
                                          <p:stCondLst>
                                            <p:cond delay="1999"/>
                                          </p:stCondLst>
                                        </p:cTn>
                                        <p:tgtEl>
                                          <p:spTgt spid="32"/>
                                        </p:tgtEl>
                                        <p:attrNameLst>
                                          <p:attrName>style.visibility</p:attrName>
                                        </p:attrNameLst>
                                      </p:cBhvr>
                                      <p:to>
                                        <p:strVal val="hidden"/>
                                      </p:to>
                                    </p:se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childTnLst>
                                </p:cTn>
                              </p:par>
                            </p:childTnLst>
                          </p:cTn>
                        </p:par>
                        <p:par>
                          <p:cTn id="21" fill="hold">
                            <p:stCondLst>
                              <p:cond delay="4000"/>
                            </p:stCondLst>
                            <p:childTnLst>
                              <p:par>
                                <p:cTn id="22" presetID="22" presetClass="entr" presetSubtype="4"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down)">
                                      <p:cBhvr>
                                        <p:cTn id="2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42" grpId="0" animBg="1"/>
      <p:bldP spid="4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Grp="1" noChangeArrowheads="1"/>
          </p:cNvSpPr>
          <p:nvPr>
            <p:ph type="title"/>
          </p:nvPr>
        </p:nvSpPr>
        <p:spPr/>
        <p:txBody>
          <a:bodyPr/>
          <a:lstStyle/>
          <a:p>
            <a:r>
              <a:rPr lang="en-US" dirty="0" smtClean="0"/>
              <a:t>Storage in Multi-Site Clusters</a:t>
            </a:r>
            <a:endParaRPr lang="en-US" dirty="0"/>
          </a:p>
        </p:txBody>
      </p:sp>
      <p:sp>
        <p:nvSpPr>
          <p:cNvPr id="812036" name="Rectangle 4"/>
          <p:cNvSpPr>
            <a:spLocks noGrp="1" noChangeArrowheads="1"/>
          </p:cNvSpPr>
          <p:nvPr>
            <p:ph idx="1"/>
          </p:nvPr>
        </p:nvSpPr>
        <p:spPr>
          <a:xfrm>
            <a:off x="389436" y="1447799"/>
            <a:ext cx="8363938" cy="1865126"/>
          </a:xfrm>
        </p:spPr>
        <p:txBody>
          <a:bodyPr/>
          <a:lstStyle/>
          <a:p>
            <a:r>
              <a:rPr lang="en-US" dirty="0" smtClean="0"/>
              <a:t>Different from local clusters</a:t>
            </a:r>
          </a:p>
          <a:p>
            <a:pPr lvl="1"/>
            <a:r>
              <a:rPr lang="en-US" dirty="0" smtClean="0"/>
              <a:t>Multiple storage arrays—independent per site</a:t>
            </a:r>
          </a:p>
          <a:p>
            <a:pPr lvl="1"/>
            <a:r>
              <a:rPr lang="en-US" dirty="0" smtClean="0"/>
              <a:t>Nodes commonly access own site storage</a:t>
            </a:r>
          </a:p>
          <a:p>
            <a:pPr lvl="1"/>
            <a:r>
              <a:rPr lang="en-US" dirty="0" smtClean="0"/>
              <a:t>No “true” shared disk visible to all nodes</a:t>
            </a:r>
            <a:endParaRPr lang="en-US" dirty="0"/>
          </a:p>
        </p:txBody>
      </p:sp>
      <p:sp>
        <p:nvSpPr>
          <p:cNvPr id="16" name="Rectangle 15"/>
          <p:cNvSpPr/>
          <p:nvPr/>
        </p:nvSpPr>
        <p:spPr bwMode="auto">
          <a:xfrm>
            <a:off x="2172266" y="3848101"/>
            <a:ext cx="1664927" cy="280035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Line 22"/>
          <p:cNvSpPr>
            <a:spLocks noChangeShapeType="1"/>
          </p:cNvSpPr>
          <p:nvPr/>
        </p:nvSpPr>
        <p:spPr bwMode="auto">
          <a:xfrm>
            <a:off x="6022091" y="5083734"/>
            <a:ext cx="0" cy="533400"/>
          </a:xfrm>
          <a:prstGeom prst="line">
            <a:avLst/>
          </a:prstGeom>
          <a:noFill/>
          <a:ln w="28575">
            <a:solidFill>
              <a:schemeClr val="accent6"/>
            </a:solidFill>
            <a:round/>
            <a:headEnd/>
            <a:tailEnd/>
          </a:ln>
          <a:effectLst/>
        </p:spPr>
        <p:txBody>
          <a:bodyPr wrap="none"/>
          <a:lstStyle/>
          <a:p>
            <a:endParaRPr lang="en-US" dirty="0"/>
          </a:p>
        </p:txBody>
      </p:sp>
      <p:sp>
        <p:nvSpPr>
          <p:cNvPr id="19" name="Line 23"/>
          <p:cNvSpPr>
            <a:spLocks noChangeShapeType="1"/>
          </p:cNvSpPr>
          <p:nvPr/>
        </p:nvSpPr>
        <p:spPr bwMode="auto">
          <a:xfrm>
            <a:off x="6022091" y="5921934"/>
            <a:ext cx="0" cy="304800"/>
          </a:xfrm>
          <a:prstGeom prst="line">
            <a:avLst/>
          </a:prstGeom>
          <a:noFill/>
          <a:ln w="28575">
            <a:solidFill>
              <a:schemeClr val="accent6"/>
            </a:solidFill>
            <a:round/>
            <a:headEnd/>
            <a:tailEnd/>
          </a:ln>
          <a:effectLst/>
        </p:spPr>
        <p:txBody>
          <a:bodyPr wrap="none"/>
          <a:lstStyle/>
          <a:p>
            <a:endParaRPr lang="en-US" dirty="0"/>
          </a:p>
        </p:txBody>
      </p:sp>
      <p:sp>
        <p:nvSpPr>
          <p:cNvPr id="20" name="Text Box 28"/>
          <p:cNvSpPr txBox="1">
            <a:spLocks noChangeArrowheads="1"/>
          </p:cNvSpPr>
          <p:nvPr/>
        </p:nvSpPr>
        <p:spPr bwMode="auto">
          <a:xfrm>
            <a:off x="5705273" y="3940734"/>
            <a:ext cx="697948" cy="338554"/>
          </a:xfrm>
          <a:prstGeom prst="rect">
            <a:avLst/>
          </a:prstGeom>
          <a:noFill/>
          <a:ln w="9525">
            <a:noFill/>
            <a:miter lim="800000"/>
            <a:headEnd/>
            <a:tailEnd/>
          </a:ln>
          <a:effectLst/>
        </p:spPr>
        <p:txBody>
          <a:bodyPr wrap="none">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B</a:t>
            </a:r>
          </a:p>
        </p:txBody>
      </p:sp>
      <p:sp>
        <p:nvSpPr>
          <p:cNvPr id="21" name="Line 5"/>
          <p:cNvSpPr>
            <a:spLocks noChangeShapeType="1"/>
          </p:cNvSpPr>
          <p:nvPr/>
        </p:nvSpPr>
        <p:spPr bwMode="auto">
          <a:xfrm>
            <a:off x="3000091" y="5038725"/>
            <a:ext cx="0" cy="533400"/>
          </a:xfrm>
          <a:prstGeom prst="line">
            <a:avLst/>
          </a:prstGeom>
          <a:noFill/>
          <a:ln w="28575">
            <a:solidFill>
              <a:schemeClr val="bg1"/>
            </a:solidFill>
            <a:round/>
            <a:headEnd/>
            <a:tailEnd/>
          </a:ln>
          <a:effectLst/>
        </p:spPr>
        <p:txBody>
          <a:bodyPr wrap="none" lIns="91436" tIns="45718" rIns="91436" bIns="45718"/>
          <a:lstStyle/>
          <a:p>
            <a:endParaRPr lang="en-US" dirty="0"/>
          </a:p>
        </p:txBody>
      </p:sp>
      <p:pic>
        <p:nvPicPr>
          <p:cNvPr id="22" name="Picture 13" descr="database green"/>
          <p:cNvPicPr>
            <a:picLocks noChangeAspect="1" noChangeArrowheads="1"/>
          </p:cNvPicPr>
          <p:nvPr/>
        </p:nvPicPr>
        <p:blipFill>
          <a:blip r:embed="rId3" cstate="print"/>
          <a:srcRect/>
          <a:stretch>
            <a:fillRect/>
          </a:stretch>
        </p:blipFill>
        <p:spPr bwMode="auto">
          <a:xfrm>
            <a:off x="2817878" y="5572684"/>
            <a:ext cx="363235" cy="579438"/>
          </a:xfrm>
          <a:prstGeom prst="rect">
            <a:avLst/>
          </a:prstGeom>
          <a:noFill/>
        </p:spPr>
      </p:pic>
      <p:grpSp>
        <p:nvGrpSpPr>
          <p:cNvPr id="2" name="Group 57"/>
          <p:cNvGrpSpPr/>
          <p:nvPr/>
        </p:nvGrpSpPr>
        <p:grpSpPr>
          <a:xfrm>
            <a:off x="5590236" y="5419727"/>
            <a:ext cx="857473" cy="685799"/>
            <a:chOff x="6296149" y="4859530"/>
            <a:chExt cx="1612817" cy="910638"/>
          </a:xfrm>
        </p:grpSpPr>
        <p:pic>
          <p:nvPicPr>
            <p:cNvPr id="36" name="Picture 10" descr="C:\Documents and Settings\Pennie\My Documents\ACERDATA (D)\Pennie's documents\MS Image\Shapes and Graphics\Internet Cloud\cloud 1.png"/>
            <p:cNvPicPr>
              <a:picLocks noChangeAspect="1" noChangeArrowheads="1"/>
            </p:cNvPicPr>
            <p:nvPr/>
          </p:nvPicPr>
          <p:blipFill>
            <a:blip r:embed="rId4"/>
            <a:srcRect/>
            <a:stretch>
              <a:fillRect/>
            </a:stretch>
          </p:blipFill>
          <p:spPr bwMode="auto">
            <a:xfrm>
              <a:off x="6296149" y="4859530"/>
              <a:ext cx="1612817" cy="910638"/>
            </a:xfrm>
            <a:prstGeom prst="rect">
              <a:avLst/>
            </a:prstGeom>
            <a:noFill/>
          </p:spPr>
        </p:pic>
        <p:sp>
          <p:nvSpPr>
            <p:cNvPr id="37" name="TextBox 36"/>
            <p:cNvSpPr txBox="1"/>
            <p:nvPr/>
          </p:nvSpPr>
          <p:spPr>
            <a:xfrm>
              <a:off x="6649992" y="5058889"/>
              <a:ext cx="905128" cy="367813"/>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pic>
        <p:nvPicPr>
          <p:cNvPr id="38" name="Rectangle 24598" descr="Server"/>
          <p:cNvPicPr>
            <a:picLocks noChangeAspect="1" noChangeArrowheads="1"/>
          </p:cNvPicPr>
          <p:nvPr/>
        </p:nvPicPr>
        <p:blipFill>
          <a:blip r:embed="rId5" cstate="print"/>
          <a:srcRect/>
          <a:stretch>
            <a:fillRect/>
          </a:stretch>
        </p:blipFill>
        <p:spPr bwMode="auto">
          <a:xfrm>
            <a:off x="5818896" y="4330147"/>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Rectangle 24598" descr="Server"/>
          <p:cNvPicPr>
            <a:picLocks noChangeAspect="1" noChangeArrowheads="1"/>
          </p:cNvPicPr>
          <p:nvPr/>
        </p:nvPicPr>
        <p:blipFill>
          <a:blip r:embed="rId5" cstate="print"/>
          <a:srcRect/>
          <a:stretch>
            <a:fillRect/>
          </a:stretch>
        </p:blipFill>
        <p:spPr bwMode="auto">
          <a:xfrm>
            <a:off x="2797890" y="4276725"/>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0" name="TextBox 39"/>
          <p:cNvSpPr txBox="1"/>
          <p:nvPr/>
        </p:nvSpPr>
        <p:spPr>
          <a:xfrm>
            <a:off x="2386634" y="3924300"/>
            <a:ext cx="428737" cy="430887"/>
          </a:xfrm>
          <a:prstGeom prst="rect">
            <a:avLst/>
          </a:prstGeom>
          <a:noFill/>
        </p:spPr>
        <p:txBody>
          <a:bodyPr wrap="square" lIns="0" tIns="0" rIns="0" bIns="0" rtlCol="0">
            <a:spAutoFit/>
          </a:bodyPr>
          <a:lstStyle/>
          <a:p>
            <a:r>
              <a:rPr lang="en-US" sz="1400" dirty="0" smtClean="0">
                <a:solidFill>
                  <a:schemeClr val="bg1"/>
                </a:solidFill>
              </a:rPr>
              <a:t>Site A</a:t>
            </a:r>
          </a:p>
        </p:txBody>
      </p:sp>
      <p:pic>
        <p:nvPicPr>
          <p:cNvPr id="41" name="Picture 3" descr="\\eventsql\dvd\Online_ART\DVD_ART36\Artwork_Imagery\Icons - Illustrations\Buildings\highrise, office building skyscraper enterprise red.png"/>
          <p:cNvPicPr>
            <a:picLocks noChangeAspect="1" noChangeArrowheads="1"/>
          </p:cNvPicPr>
          <p:nvPr/>
        </p:nvPicPr>
        <p:blipFill>
          <a:blip r:embed="rId6"/>
          <a:srcRect/>
          <a:stretch>
            <a:fillRect/>
          </a:stretch>
        </p:blipFill>
        <p:spPr bwMode="auto">
          <a:xfrm>
            <a:off x="1950752" y="3538539"/>
            <a:ext cx="439473" cy="852487"/>
          </a:xfrm>
          <a:prstGeom prst="rect">
            <a:avLst/>
          </a:prstGeom>
          <a:noFill/>
        </p:spPr>
      </p:pic>
      <p:sp>
        <p:nvSpPr>
          <p:cNvPr id="42" name="Rectangle 41"/>
          <p:cNvSpPr/>
          <p:nvPr/>
        </p:nvSpPr>
        <p:spPr bwMode="auto">
          <a:xfrm>
            <a:off x="5202005" y="3848101"/>
            <a:ext cx="1664927" cy="280035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43" name="Line 5"/>
          <p:cNvSpPr>
            <a:spLocks noChangeShapeType="1"/>
          </p:cNvSpPr>
          <p:nvPr/>
        </p:nvSpPr>
        <p:spPr bwMode="auto">
          <a:xfrm>
            <a:off x="6029830" y="5038725"/>
            <a:ext cx="0" cy="533400"/>
          </a:xfrm>
          <a:prstGeom prst="line">
            <a:avLst/>
          </a:prstGeom>
          <a:noFill/>
          <a:ln w="28575">
            <a:solidFill>
              <a:schemeClr val="bg1"/>
            </a:solidFill>
            <a:round/>
            <a:headEnd/>
            <a:tailEnd/>
          </a:ln>
          <a:effectLst/>
        </p:spPr>
        <p:txBody>
          <a:bodyPr wrap="none" lIns="91436" tIns="45718" rIns="91436" bIns="45718"/>
          <a:lstStyle/>
          <a:p>
            <a:endParaRPr lang="en-US" dirty="0"/>
          </a:p>
        </p:txBody>
      </p:sp>
      <p:pic>
        <p:nvPicPr>
          <p:cNvPr id="44" name="Rectangle 24598" descr="Server"/>
          <p:cNvPicPr>
            <a:picLocks noChangeAspect="1" noChangeArrowheads="1"/>
          </p:cNvPicPr>
          <p:nvPr/>
        </p:nvPicPr>
        <p:blipFill>
          <a:blip r:embed="rId5" cstate="print"/>
          <a:srcRect/>
          <a:stretch>
            <a:fillRect/>
          </a:stretch>
        </p:blipFill>
        <p:spPr bwMode="auto">
          <a:xfrm>
            <a:off x="5827629" y="4276725"/>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5" name="TextBox 44"/>
          <p:cNvSpPr txBox="1"/>
          <p:nvPr/>
        </p:nvSpPr>
        <p:spPr>
          <a:xfrm>
            <a:off x="6266701" y="3924300"/>
            <a:ext cx="428737" cy="430887"/>
          </a:xfrm>
          <a:prstGeom prst="rect">
            <a:avLst/>
          </a:prstGeom>
          <a:noFill/>
        </p:spPr>
        <p:txBody>
          <a:bodyPr wrap="square" lIns="0" tIns="0" rIns="0" bIns="0" rtlCol="0">
            <a:spAutoFit/>
          </a:bodyPr>
          <a:lstStyle/>
          <a:p>
            <a:r>
              <a:rPr lang="en-US" sz="1400" dirty="0" smtClean="0">
                <a:solidFill>
                  <a:schemeClr val="bg1"/>
                </a:solidFill>
              </a:rPr>
              <a:t>Site B</a:t>
            </a:r>
          </a:p>
        </p:txBody>
      </p:sp>
      <p:pic>
        <p:nvPicPr>
          <p:cNvPr id="46" name="Picture 4" descr="\\eventsql\dvd\Online_ART\DVD_ART36\Artwork_Imagery\Icons - Illustrations\Buildings\highrise, office building skyscraper enterprise blue.png"/>
          <p:cNvPicPr>
            <a:picLocks noChangeAspect="1" noChangeArrowheads="1"/>
          </p:cNvPicPr>
          <p:nvPr/>
        </p:nvPicPr>
        <p:blipFill>
          <a:blip r:embed="rId7"/>
          <a:srcRect/>
          <a:stretch>
            <a:fillRect/>
          </a:stretch>
        </p:blipFill>
        <p:spPr bwMode="auto">
          <a:xfrm>
            <a:off x="6616836" y="3509964"/>
            <a:ext cx="440646" cy="881062"/>
          </a:xfrm>
          <a:prstGeom prst="rect">
            <a:avLst/>
          </a:prstGeom>
          <a:noFill/>
        </p:spPr>
      </p:pic>
      <p:pic>
        <p:nvPicPr>
          <p:cNvPr id="48" name="Picture 38" descr="Database blue"/>
          <p:cNvPicPr>
            <a:picLocks noChangeAspect="1" noChangeArrowheads="1"/>
          </p:cNvPicPr>
          <p:nvPr/>
        </p:nvPicPr>
        <p:blipFill>
          <a:blip r:embed="rId8" cstate="print"/>
          <a:srcRect/>
          <a:stretch>
            <a:fillRect/>
          </a:stretch>
        </p:blipFill>
        <p:spPr bwMode="auto">
          <a:xfrm>
            <a:off x="5843172" y="5573354"/>
            <a:ext cx="363236" cy="571500"/>
          </a:xfrm>
          <a:prstGeom prst="rect">
            <a:avLst/>
          </a:prstGeom>
          <a:noFill/>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vert="horz" wrap="square" lIns="0" tIns="0" rIns="0" bIns="0" rtlCol="0" anchor="t">
            <a:spAutoFit/>
          </a:bodyPr>
          <a:lstStyle/>
          <a:p>
            <a:r>
              <a:rPr dirty="0" smtClean="0"/>
              <a:t>Storage Issues</a:t>
            </a:r>
            <a:endParaRPr dirty="0"/>
          </a:p>
        </p:txBody>
      </p:sp>
      <p:sp>
        <p:nvSpPr>
          <p:cNvPr id="26" name="Text Box 19"/>
          <p:cNvSpPr txBox="1">
            <a:spLocks noChangeArrowheads="1"/>
          </p:cNvSpPr>
          <p:nvPr/>
        </p:nvSpPr>
        <p:spPr bwMode="auto">
          <a:xfrm>
            <a:off x="2247920" y="1650970"/>
            <a:ext cx="696336"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a:t>
            </a:r>
          </a:p>
        </p:txBody>
      </p:sp>
      <p:sp>
        <p:nvSpPr>
          <p:cNvPr id="31" name="Text Box 27"/>
          <p:cNvSpPr txBox="1">
            <a:spLocks noChangeArrowheads="1"/>
          </p:cNvSpPr>
          <p:nvPr/>
        </p:nvSpPr>
        <p:spPr bwMode="auto">
          <a:xfrm>
            <a:off x="2743200" y="4572000"/>
            <a:ext cx="4191000" cy="830993"/>
          </a:xfrm>
          <a:prstGeom prst="rect">
            <a:avLst/>
          </a:prstGeom>
          <a:noFill/>
          <a:ln w="9525">
            <a:noFill/>
            <a:miter lim="800000"/>
            <a:headEnd/>
            <a:tailEnd/>
          </a:ln>
          <a:effectLst/>
        </p:spPr>
        <p:txBody>
          <a:bodyPr wrap="square" lIns="91436" tIns="45718" rIns="91436" bIns="45718">
            <a:spAutoFit/>
          </a:bodyPr>
          <a:lstStyle/>
          <a:p>
            <a:pPr algn="ctr">
              <a:spcBef>
                <a:spcPct val="0"/>
              </a:spcBef>
              <a:buClrTx/>
              <a:buFontTx/>
              <a:buNone/>
            </a:pPr>
            <a:r>
              <a:rPr lang="en-US" sz="2400" dirty="0"/>
              <a:t>Changes are made on Site A and replicated to Site B</a:t>
            </a:r>
          </a:p>
        </p:txBody>
      </p:sp>
      <p:sp>
        <p:nvSpPr>
          <p:cNvPr id="39" name="Rounded Rectangle 38"/>
          <p:cNvSpPr/>
          <p:nvPr/>
        </p:nvSpPr>
        <p:spPr bwMode="auto">
          <a:xfrm>
            <a:off x="1609441" y="5600701"/>
            <a:ext cx="5961880" cy="653947"/>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buClr>
                <a:srgbClr val="FFCC00"/>
              </a:buClr>
            </a:pPr>
            <a:r>
              <a:rPr lang="en-US" sz="2400" dirty="0" smtClean="0">
                <a:solidFill>
                  <a:schemeClr val="tx1"/>
                </a:solidFill>
                <a:latin typeface="Calibri" pitchFamily="34" charset="0"/>
              </a:rPr>
              <a:t>Requires data replication mechanism between sites</a:t>
            </a:r>
          </a:p>
        </p:txBody>
      </p:sp>
      <p:sp>
        <p:nvSpPr>
          <p:cNvPr id="21" name="Rectangle 20"/>
          <p:cNvSpPr/>
          <p:nvPr/>
        </p:nvSpPr>
        <p:spPr bwMode="auto">
          <a:xfrm>
            <a:off x="2172266" y="1466851"/>
            <a:ext cx="1664927" cy="280035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Line 22"/>
          <p:cNvSpPr>
            <a:spLocks noChangeShapeType="1"/>
          </p:cNvSpPr>
          <p:nvPr/>
        </p:nvSpPr>
        <p:spPr bwMode="auto">
          <a:xfrm>
            <a:off x="6022091" y="2702484"/>
            <a:ext cx="0" cy="533400"/>
          </a:xfrm>
          <a:prstGeom prst="line">
            <a:avLst/>
          </a:prstGeom>
          <a:noFill/>
          <a:ln w="28575">
            <a:solidFill>
              <a:schemeClr val="accent6"/>
            </a:solidFill>
            <a:round/>
            <a:headEnd/>
            <a:tailEnd/>
          </a:ln>
          <a:effectLst/>
        </p:spPr>
        <p:txBody>
          <a:bodyPr wrap="none"/>
          <a:lstStyle/>
          <a:p>
            <a:endParaRPr lang="en-US" dirty="0"/>
          </a:p>
        </p:txBody>
      </p:sp>
      <p:sp>
        <p:nvSpPr>
          <p:cNvPr id="24" name="Line 23"/>
          <p:cNvSpPr>
            <a:spLocks noChangeShapeType="1"/>
          </p:cNvSpPr>
          <p:nvPr/>
        </p:nvSpPr>
        <p:spPr bwMode="auto">
          <a:xfrm>
            <a:off x="6022091" y="3540684"/>
            <a:ext cx="0" cy="304800"/>
          </a:xfrm>
          <a:prstGeom prst="line">
            <a:avLst/>
          </a:prstGeom>
          <a:noFill/>
          <a:ln w="28575">
            <a:solidFill>
              <a:schemeClr val="accent6"/>
            </a:solidFill>
            <a:round/>
            <a:headEnd/>
            <a:tailEnd/>
          </a:ln>
          <a:effectLst/>
        </p:spPr>
        <p:txBody>
          <a:bodyPr wrap="none"/>
          <a:lstStyle/>
          <a:p>
            <a:endParaRPr lang="en-US" dirty="0"/>
          </a:p>
        </p:txBody>
      </p:sp>
      <p:sp>
        <p:nvSpPr>
          <p:cNvPr id="27" name="Text Box 28"/>
          <p:cNvSpPr txBox="1">
            <a:spLocks noChangeArrowheads="1"/>
          </p:cNvSpPr>
          <p:nvPr/>
        </p:nvSpPr>
        <p:spPr bwMode="auto">
          <a:xfrm>
            <a:off x="5705273" y="1559484"/>
            <a:ext cx="697948" cy="338554"/>
          </a:xfrm>
          <a:prstGeom prst="rect">
            <a:avLst/>
          </a:prstGeom>
          <a:noFill/>
          <a:ln w="9525">
            <a:noFill/>
            <a:miter lim="800000"/>
            <a:headEnd/>
            <a:tailEnd/>
          </a:ln>
          <a:effectLst/>
        </p:spPr>
        <p:txBody>
          <a:bodyPr wrap="none">
            <a:spAutoFit/>
          </a:bodyPr>
          <a:lstStyle/>
          <a:p>
            <a:pPr algn="ctr">
              <a:spcBef>
                <a:spcPct val="0"/>
              </a:spcBef>
              <a:buClrTx/>
              <a:buFontTx/>
              <a:buNone/>
            </a:pPr>
            <a:r>
              <a:rPr lang="en-US" sz="1600" dirty="0">
                <a:effectLst>
                  <a:outerShdw blurRad="38100" dist="38100" dir="2700000" algn="tl">
                    <a:srgbClr val="000000"/>
                  </a:outerShdw>
                </a:effectLst>
                <a:latin typeface="Franklin Gothic Medium" pitchFamily="34" charset="0"/>
              </a:rPr>
              <a:t>Site B</a:t>
            </a:r>
          </a:p>
        </p:txBody>
      </p:sp>
      <p:sp>
        <p:nvSpPr>
          <p:cNvPr id="30" name="Line 5"/>
          <p:cNvSpPr>
            <a:spLocks noChangeShapeType="1"/>
          </p:cNvSpPr>
          <p:nvPr/>
        </p:nvSpPr>
        <p:spPr bwMode="auto">
          <a:xfrm>
            <a:off x="3000091" y="2657475"/>
            <a:ext cx="0" cy="533400"/>
          </a:xfrm>
          <a:prstGeom prst="line">
            <a:avLst/>
          </a:prstGeom>
          <a:noFill/>
          <a:ln w="28575">
            <a:solidFill>
              <a:schemeClr val="bg1"/>
            </a:solidFill>
            <a:round/>
            <a:headEnd/>
            <a:tailEnd/>
          </a:ln>
          <a:effectLst/>
        </p:spPr>
        <p:txBody>
          <a:bodyPr wrap="none" lIns="91436" tIns="45718" rIns="91436" bIns="45718"/>
          <a:lstStyle/>
          <a:p>
            <a:endParaRPr lang="en-US" dirty="0"/>
          </a:p>
        </p:txBody>
      </p:sp>
      <p:grpSp>
        <p:nvGrpSpPr>
          <p:cNvPr id="2" name="Group 57"/>
          <p:cNvGrpSpPr/>
          <p:nvPr/>
        </p:nvGrpSpPr>
        <p:grpSpPr>
          <a:xfrm>
            <a:off x="5590236" y="3038477"/>
            <a:ext cx="857473" cy="685799"/>
            <a:chOff x="6296149" y="4859530"/>
            <a:chExt cx="1612817" cy="910638"/>
          </a:xfrm>
        </p:grpSpPr>
        <p:pic>
          <p:nvPicPr>
            <p:cNvPr id="45" name="Picture 10" descr="C:\Documents and Settings\Pennie\My Documents\ACERDATA (D)\Pennie's documents\MS Image\Shapes and Graphics\Internet Cloud\cloud 1.png"/>
            <p:cNvPicPr>
              <a:picLocks noChangeAspect="1" noChangeArrowheads="1"/>
            </p:cNvPicPr>
            <p:nvPr/>
          </p:nvPicPr>
          <p:blipFill>
            <a:blip r:embed="rId3"/>
            <a:srcRect/>
            <a:stretch>
              <a:fillRect/>
            </a:stretch>
          </p:blipFill>
          <p:spPr bwMode="auto">
            <a:xfrm>
              <a:off x="6296149" y="4859530"/>
              <a:ext cx="1612817" cy="910638"/>
            </a:xfrm>
            <a:prstGeom prst="rect">
              <a:avLst/>
            </a:prstGeom>
            <a:noFill/>
          </p:spPr>
        </p:pic>
        <p:sp>
          <p:nvSpPr>
            <p:cNvPr id="46" name="TextBox 45"/>
            <p:cNvSpPr txBox="1"/>
            <p:nvPr/>
          </p:nvSpPr>
          <p:spPr>
            <a:xfrm>
              <a:off x="6649992" y="5058889"/>
              <a:ext cx="905128" cy="367813"/>
            </a:xfrm>
            <a:prstGeom prst="rect">
              <a:avLst/>
            </a:prstGeom>
            <a:noFill/>
          </p:spPr>
          <p:txBody>
            <a:bodyPr wrap="none" rtlCol="0">
              <a:spAutoFit/>
            </a:bodyPr>
            <a:lstStyle/>
            <a:p>
              <a:pPr algn="ctr"/>
              <a:r>
                <a:rPr lang="en-US" sz="1200" dirty="0" smtClean="0">
                  <a:effectLst>
                    <a:glow rad="228600">
                      <a:schemeClr val="bg1">
                        <a:alpha val="40000"/>
                      </a:schemeClr>
                    </a:glow>
                  </a:effectLst>
                </a:rPr>
                <a:t>SAN</a:t>
              </a:r>
              <a:endParaRPr lang="en-US" dirty="0">
                <a:effectLst>
                  <a:glow rad="228600">
                    <a:schemeClr val="bg1">
                      <a:alpha val="40000"/>
                    </a:schemeClr>
                  </a:glow>
                </a:effectLst>
              </a:endParaRPr>
            </a:p>
          </p:txBody>
        </p:sp>
      </p:grpSp>
      <p:pic>
        <p:nvPicPr>
          <p:cNvPr id="47" name="Rectangle 24598" descr="Server"/>
          <p:cNvPicPr>
            <a:picLocks noChangeAspect="1" noChangeArrowheads="1"/>
          </p:cNvPicPr>
          <p:nvPr/>
        </p:nvPicPr>
        <p:blipFill>
          <a:blip r:embed="rId4" cstate="print"/>
          <a:srcRect/>
          <a:stretch>
            <a:fillRect/>
          </a:stretch>
        </p:blipFill>
        <p:spPr bwMode="auto">
          <a:xfrm>
            <a:off x="5818896" y="1948897"/>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8" name="Rectangle 24598" descr="Server"/>
          <p:cNvPicPr>
            <a:picLocks noChangeAspect="1" noChangeArrowheads="1"/>
          </p:cNvPicPr>
          <p:nvPr/>
        </p:nvPicPr>
        <p:blipFill>
          <a:blip r:embed="rId4" cstate="print"/>
          <a:srcRect/>
          <a:stretch>
            <a:fillRect/>
          </a:stretch>
        </p:blipFill>
        <p:spPr bwMode="auto">
          <a:xfrm>
            <a:off x="2797890" y="1895475"/>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9" name="TextBox 48"/>
          <p:cNvSpPr txBox="1"/>
          <p:nvPr/>
        </p:nvSpPr>
        <p:spPr>
          <a:xfrm>
            <a:off x="2386634" y="1543050"/>
            <a:ext cx="428737" cy="430887"/>
          </a:xfrm>
          <a:prstGeom prst="rect">
            <a:avLst/>
          </a:prstGeom>
          <a:noFill/>
        </p:spPr>
        <p:txBody>
          <a:bodyPr wrap="square" lIns="0" tIns="0" rIns="0" bIns="0" rtlCol="0">
            <a:spAutoFit/>
          </a:bodyPr>
          <a:lstStyle/>
          <a:p>
            <a:r>
              <a:rPr lang="en-US" sz="1400" dirty="0" smtClean="0">
                <a:solidFill>
                  <a:schemeClr val="bg1"/>
                </a:solidFill>
              </a:rPr>
              <a:t>Site A</a:t>
            </a:r>
          </a:p>
        </p:txBody>
      </p:sp>
      <p:pic>
        <p:nvPicPr>
          <p:cNvPr id="50" name="Picture 3" descr="\\eventsql\dvd\Online_ART\DVD_ART36\Artwork_Imagery\Icons - Illustrations\Buildings\highrise, office building skyscraper enterprise red.png"/>
          <p:cNvPicPr>
            <a:picLocks noChangeAspect="1" noChangeArrowheads="1"/>
          </p:cNvPicPr>
          <p:nvPr/>
        </p:nvPicPr>
        <p:blipFill>
          <a:blip r:embed="rId5"/>
          <a:srcRect/>
          <a:stretch>
            <a:fillRect/>
          </a:stretch>
        </p:blipFill>
        <p:spPr bwMode="auto">
          <a:xfrm>
            <a:off x="1950752" y="1157289"/>
            <a:ext cx="439473" cy="852487"/>
          </a:xfrm>
          <a:prstGeom prst="rect">
            <a:avLst/>
          </a:prstGeom>
          <a:noFill/>
        </p:spPr>
      </p:pic>
      <p:sp>
        <p:nvSpPr>
          <p:cNvPr id="51" name="Rectangle 50"/>
          <p:cNvSpPr/>
          <p:nvPr/>
        </p:nvSpPr>
        <p:spPr bwMode="auto">
          <a:xfrm>
            <a:off x="5202005" y="1466851"/>
            <a:ext cx="1664927" cy="280035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52" name="Line 5"/>
          <p:cNvSpPr>
            <a:spLocks noChangeShapeType="1"/>
          </p:cNvSpPr>
          <p:nvPr/>
        </p:nvSpPr>
        <p:spPr bwMode="auto">
          <a:xfrm>
            <a:off x="6029830" y="2657475"/>
            <a:ext cx="0" cy="533400"/>
          </a:xfrm>
          <a:prstGeom prst="line">
            <a:avLst/>
          </a:prstGeom>
          <a:noFill/>
          <a:ln w="28575">
            <a:solidFill>
              <a:schemeClr val="bg1"/>
            </a:solidFill>
            <a:round/>
            <a:headEnd/>
            <a:tailEnd/>
          </a:ln>
          <a:effectLst/>
        </p:spPr>
        <p:txBody>
          <a:bodyPr wrap="none" lIns="91436" tIns="45718" rIns="91436" bIns="45718"/>
          <a:lstStyle/>
          <a:p>
            <a:endParaRPr lang="en-US" dirty="0"/>
          </a:p>
        </p:txBody>
      </p:sp>
      <p:pic>
        <p:nvPicPr>
          <p:cNvPr id="53" name="Rectangle 24598" descr="Server"/>
          <p:cNvPicPr>
            <a:picLocks noChangeAspect="1" noChangeArrowheads="1"/>
          </p:cNvPicPr>
          <p:nvPr/>
        </p:nvPicPr>
        <p:blipFill>
          <a:blip r:embed="rId4" cstate="print"/>
          <a:srcRect/>
          <a:stretch>
            <a:fillRect/>
          </a:stretch>
        </p:blipFill>
        <p:spPr bwMode="auto">
          <a:xfrm>
            <a:off x="5827629" y="1895475"/>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4" name="TextBox 53"/>
          <p:cNvSpPr txBox="1"/>
          <p:nvPr/>
        </p:nvSpPr>
        <p:spPr>
          <a:xfrm>
            <a:off x="6266701" y="1543050"/>
            <a:ext cx="428737" cy="430887"/>
          </a:xfrm>
          <a:prstGeom prst="rect">
            <a:avLst/>
          </a:prstGeom>
          <a:noFill/>
        </p:spPr>
        <p:txBody>
          <a:bodyPr wrap="square" lIns="0" tIns="0" rIns="0" bIns="0" rtlCol="0">
            <a:spAutoFit/>
          </a:bodyPr>
          <a:lstStyle/>
          <a:p>
            <a:r>
              <a:rPr lang="en-US" sz="1400" dirty="0" smtClean="0">
                <a:solidFill>
                  <a:schemeClr val="bg1"/>
                </a:solidFill>
              </a:rPr>
              <a:t>Site B</a:t>
            </a:r>
          </a:p>
        </p:txBody>
      </p:sp>
      <p:pic>
        <p:nvPicPr>
          <p:cNvPr id="55" name="Picture 4" descr="\\eventsql\dvd\Online_ART\DVD_ART36\Artwork_Imagery\Icons - Illustrations\Buildings\highrise, office building skyscraper enterprise blue.png"/>
          <p:cNvPicPr>
            <a:picLocks noChangeAspect="1" noChangeArrowheads="1"/>
          </p:cNvPicPr>
          <p:nvPr/>
        </p:nvPicPr>
        <p:blipFill>
          <a:blip r:embed="rId6"/>
          <a:srcRect/>
          <a:stretch>
            <a:fillRect/>
          </a:stretch>
        </p:blipFill>
        <p:spPr bwMode="auto">
          <a:xfrm>
            <a:off x="6616836" y="1128714"/>
            <a:ext cx="440646" cy="881062"/>
          </a:xfrm>
          <a:prstGeom prst="rect">
            <a:avLst/>
          </a:prstGeom>
          <a:noFill/>
        </p:spPr>
      </p:pic>
      <p:pic>
        <p:nvPicPr>
          <p:cNvPr id="43" name="Picture 13" descr="database green"/>
          <p:cNvPicPr>
            <a:picLocks noChangeAspect="1" noChangeArrowheads="1"/>
          </p:cNvPicPr>
          <p:nvPr/>
        </p:nvPicPr>
        <p:blipFill>
          <a:blip r:embed="rId7" cstate="print"/>
          <a:srcRect/>
          <a:stretch>
            <a:fillRect/>
          </a:stretch>
        </p:blipFill>
        <p:spPr bwMode="auto">
          <a:xfrm>
            <a:off x="2817878" y="3191434"/>
            <a:ext cx="363235" cy="579438"/>
          </a:xfrm>
          <a:prstGeom prst="rect">
            <a:avLst/>
          </a:prstGeom>
          <a:noFill/>
        </p:spPr>
      </p:pic>
      <p:pic>
        <p:nvPicPr>
          <p:cNvPr id="56" name="Picture 38" descr="Database blue"/>
          <p:cNvPicPr>
            <a:picLocks noChangeAspect="1" noChangeArrowheads="1"/>
          </p:cNvPicPr>
          <p:nvPr/>
        </p:nvPicPr>
        <p:blipFill>
          <a:blip r:embed="rId8" cstate="print"/>
          <a:srcRect/>
          <a:stretch>
            <a:fillRect/>
          </a:stretch>
        </p:blipFill>
        <p:spPr bwMode="auto">
          <a:xfrm>
            <a:off x="5843172" y="3192104"/>
            <a:ext cx="363236" cy="571500"/>
          </a:xfrm>
          <a:prstGeom prst="rect">
            <a:avLst/>
          </a:prstGeom>
          <a:noFill/>
        </p:spPr>
      </p:pic>
      <p:sp>
        <p:nvSpPr>
          <p:cNvPr id="37" name="Right Arrow 36"/>
          <p:cNvSpPr/>
          <p:nvPr/>
        </p:nvSpPr>
        <p:spPr bwMode="auto">
          <a:xfrm>
            <a:off x="3203145" y="3382677"/>
            <a:ext cx="2634819" cy="284448"/>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chemeClr val="tx2"/>
              </a:solidFill>
              <a:effectLst>
                <a:outerShdw blurRad="38100" dist="38100" dir="2700000" algn="tl">
                  <a:srgbClr val="000000">
                    <a:alpha val="43137"/>
                  </a:srgbClr>
                </a:outerShdw>
              </a:effectLst>
              <a:latin typeface="Segoe" pitchFamily="34" charset="0"/>
            </a:endParaRPr>
          </a:p>
        </p:txBody>
      </p:sp>
      <p:sp>
        <p:nvSpPr>
          <p:cNvPr id="38" name="Line Callout 1 (Border and Accent Bar) 37"/>
          <p:cNvSpPr/>
          <p:nvPr/>
        </p:nvSpPr>
        <p:spPr bwMode="auto">
          <a:xfrm>
            <a:off x="7029544" y="3830278"/>
            <a:ext cx="1581056" cy="301257"/>
          </a:xfrm>
          <a:prstGeom prst="accentBorderCallout1">
            <a:avLst>
              <a:gd name="adj1" fmla="val 27340"/>
              <a:gd name="adj2" fmla="val -8333"/>
              <a:gd name="adj3" fmla="val -53165"/>
              <a:gd name="adj4" fmla="val -116683"/>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500" dirty="0" smtClean="0">
                <a:solidFill>
                  <a:schemeClr val="bg1"/>
                </a:solidFill>
              </a:rPr>
              <a:t>Replica</a:t>
            </a:r>
          </a:p>
        </p:txBody>
      </p:sp>
      <p:pic>
        <p:nvPicPr>
          <p:cNvPr id="28" name="Picture 2" descr="C:\Users\matd.NTDEV\AppData\Local\Microsoft\Windows\Temporary Internet Files\Low\Content.IE5\E87SD5HK\j0442134[1].png"/>
          <p:cNvPicPr>
            <a:picLocks noChangeAspect="1" noChangeArrowheads="1"/>
          </p:cNvPicPr>
          <p:nvPr/>
        </p:nvPicPr>
        <p:blipFill>
          <a:blip r:embed="rId9" cstate="print">
            <a:extLst/>
          </a:blip>
          <a:srcRect/>
          <a:stretch>
            <a:fillRect/>
          </a:stretch>
        </p:blipFill>
        <p:spPr bwMode="auto">
          <a:xfrm>
            <a:off x="4322284" y="3241336"/>
            <a:ext cx="424459" cy="561975"/>
          </a:xfrm>
          <a:prstGeom prst="rect">
            <a:avLst/>
          </a:prstGeom>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10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20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2000"/>
                                        <p:tgtEl>
                                          <p:spTgt spid="3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9" grpId="0" animBg="1"/>
      <p:bldP spid="37" grpId="0" animBg="1"/>
      <p:bldP spid="3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Grp="1" noChangeArrowheads="1"/>
          </p:cNvSpPr>
          <p:nvPr>
            <p:ph type="title"/>
          </p:nvPr>
        </p:nvSpPr>
        <p:spPr/>
        <p:txBody>
          <a:bodyPr/>
          <a:lstStyle/>
          <a:p>
            <a:r>
              <a:rPr lang="en-US" dirty="0" smtClean="0"/>
              <a:t>Cluster Replication Options</a:t>
            </a:r>
            <a:endParaRPr lang="en-US" dirty="0"/>
          </a:p>
        </p:txBody>
      </p:sp>
      <p:sp>
        <p:nvSpPr>
          <p:cNvPr id="812036" name="Rectangle 4"/>
          <p:cNvSpPr>
            <a:spLocks noGrp="1" noChangeArrowheads="1"/>
          </p:cNvSpPr>
          <p:nvPr>
            <p:ph idx="1"/>
          </p:nvPr>
        </p:nvSpPr>
        <p:spPr>
          <a:xfrm>
            <a:off x="381000" y="1219200"/>
            <a:ext cx="8363938" cy="4548938"/>
          </a:xfrm>
        </p:spPr>
        <p:txBody>
          <a:bodyPr/>
          <a:lstStyle/>
          <a:p>
            <a:r>
              <a:rPr lang="en-US" sz="4000" dirty="0" smtClean="0"/>
              <a:t>Methods</a:t>
            </a:r>
          </a:p>
          <a:p>
            <a:pPr lvl="1"/>
            <a:r>
              <a:rPr lang="en-US" sz="3600" dirty="0" smtClean="0"/>
              <a:t>Synchronous</a:t>
            </a:r>
          </a:p>
          <a:p>
            <a:pPr lvl="1"/>
            <a:r>
              <a:rPr lang="en-US" sz="3600" dirty="0" smtClean="0"/>
              <a:t>Asynchronous</a:t>
            </a:r>
          </a:p>
          <a:p>
            <a:r>
              <a:rPr lang="en-US" sz="4000" dirty="0" smtClean="0"/>
              <a:t>Types</a:t>
            </a:r>
          </a:p>
          <a:p>
            <a:pPr lvl="1"/>
            <a:r>
              <a:rPr lang="en-US" sz="3600" dirty="0" smtClean="0"/>
              <a:t>Hardware</a:t>
            </a:r>
          </a:p>
          <a:p>
            <a:pPr lvl="1"/>
            <a:endParaRPr lang="en-US" sz="800" dirty="0" smtClean="0"/>
          </a:p>
          <a:p>
            <a:pPr lvl="1"/>
            <a:r>
              <a:rPr lang="en-US" sz="3600" dirty="0" smtClean="0"/>
              <a:t>Software</a:t>
            </a:r>
          </a:p>
          <a:p>
            <a:pPr lvl="1"/>
            <a:endParaRPr lang="en-US" sz="800" dirty="0" smtClean="0"/>
          </a:p>
          <a:p>
            <a:pPr lvl="1"/>
            <a:r>
              <a:rPr lang="en-US" sz="3600" dirty="0" smtClean="0"/>
              <a:t>Appliance</a:t>
            </a: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544609" y="2514601"/>
            <a:ext cx="2493817" cy="3857625"/>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bwMode="auto">
          <a:xfrm>
            <a:off x="1157590" y="2524125"/>
            <a:ext cx="2493817" cy="381952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Synchronous Replication</a:t>
            </a:r>
            <a:endParaRPr lang="en-US" dirty="0"/>
          </a:p>
        </p:txBody>
      </p:sp>
      <p:sp>
        <p:nvSpPr>
          <p:cNvPr id="3" name="Content Placeholder 2"/>
          <p:cNvSpPr>
            <a:spLocks noGrp="1"/>
          </p:cNvSpPr>
          <p:nvPr>
            <p:ph idx="1"/>
          </p:nvPr>
        </p:nvSpPr>
        <p:spPr>
          <a:xfrm>
            <a:off x="381000" y="1143000"/>
            <a:ext cx="8363938" cy="997196"/>
          </a:xfrm>
        </p:spPr>
        <p:txBody>
          <a:bodyPr/>
          <a:lstStyle/>
          <a:p>
            <a:r>
              <a:rPr lang="en-US" sz="2400" dirty="0" smtClean="0"/>
              <a:t>Host receives “write complete” response from the storage after the data is successfully written </a:t>
            </a:r>
            <a:r>
              <a:rPr lang="en-US" sz="2400" b="1" dirty="0" smtClean="0"/>
              <a:t>on both storage devices</a:t>
            </a:r>
          </a:p>
        </p:txBody>
      </p:sp>
      <p:sp>
        <p:nvSpPr>
          <p:cNvPr id="59394"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35" name="Text Box 11"/>
          <p:cNvSpPr txBox="1">
            <a:spLocks noChangeArrowheads="1"/>
          </p:cNvSpPr>
          <p:nvPr/>
        </p:nvSpPr>
        <p:spPr bwMode="auto">
          <a:xfrm>
            <a:off x="1981200" y="5517830"/>
            <a:ext cx="1124581" cy="584775"/>
          </a:xfrm>
          <a:prstGeom prst="rect">
            <a:avLst/>
          </a:prstGeom>
          <a:noFill/>
          <a:ln w="9525" algn="ctr">
            <a:noFill/>
            <a:miter lim="800000"/>
            <a:headEnd/>
            <a:tailEnd/>
          </a:ln>
        </p:spPr>
        <p:txBody>
          <a:bodyPr wrap="square">
            <a:spAutoFit/>
          </a:bodyPr>
          <a:lstStyle/>
          <a:p>
            <a:pPr>
              <a:spcBef>
                <a:spcPct val="50000"/>
              </a:spcBef>
              <a:buNone/>
            </a:pPr>
            <a:r>
              <a:rPr lang="en-US" sz="1600" dirty="0">
                <a:solidFill>
                  <a:schemeClr val="bg1"/>
                </a:solidFill>
              </a:rPr>
              <a:t>Primary</a:t>
            </a:r>
            <a:br>
              <a:rPr lang="en-US" sz="1600" dirty="0">
                <a:solidFill>
                  <a:schemeClr val="bg1"/>
                </a:solidFill>
              </a:rPr>
            </a:br>
            <a:r>
              <a:rPr lang="en-US" sz="1600" dirty="0">
                <a:solidFill>
                  <a:schemeClr val="bg1"/>
                </a:solidFill>
              </a:rPr>
              <a:t>Storage</a:t>
            </a:r>
          </a:p>
        </p:txBody>
      </p:sp>
      <p:sp>
        <p:nvSpPr>
          <p:cNvPr id="36" name="Text Box 12"/>
          <p:cNvSpPr txBox="1">
            <a:spLocks noChangeArrowheads="1"/>
          </p:cNvSpPr>
          <p:nvPr/>
        </p:nvSpPr>
        <p:spPr bwMode="auto">
          <a:xfrm>
            <a:off x="5410200" y="5562600"/>
            <a:ext cx="1306748" cy="584775"/>
          </a:xfrm>
          <a:prstGeom prst="rect">
            <a:avLst/>
          </a:prstGeom>
          <a:noFill/>
          <a:ln w="9525" algn="ctr">
            <a:noFill/>
            <a:miter lim="800000"/>
            <a:headEnd/>
            <a:tailEnd/>
          </a:ln>
        </p:spPr>
        <p:txBody>
          <a:bodyPr wrap="square">
            <a:spAutoFit/>
          </a:bodyPr>
          <a:lstStyle/>
          <a:p>
            <a:pPr>
              <a:spcBef>
                <a:spcPct val="50000"/>
              </a:spcBef>
              <a:buNone/>
            </a:pPr>
            <a:r>
              <a:rPr lang="en-US" sz="1600" dirty="0">
                <a:solidFill>
                  <a:schemeClr val="bg1"/>
                </a:solidFill>
              </a:rPr>
              <a:t>Secondary</a:t>
            </a:r>
            <a:br>
              <a:rPr lang="en-US" sz="1600" dirty="0">
                <a:solidFill>
                  <a:schemeClr val="bg1"/>
                </a:solidFill>
              </a:rPr>
            </a:br>
            <a:r>
              <a:rPr lang="en-US" sz="1600" dirty="0">
                <a:solidFill>
                  <a:schemeClr val="bg1"/>
                </a:solidFill>
              </a:rPr>
              <a:t>Storage</a:t>
            </a:r>
          </a:p>
        </p:txBody>
      </p:sp>
      <p:sp>
        <p:nvSpPr>
          <p:cNvPr id="37" name="Line 16"/>
          <p:cNvSpPr>
            <a:spLocks noChangeShapeType="1"/>
          </p:cNvSpPr>
          <p:nvPr/>
        </p:nvSpPr>
        <p:spPr bwMode="auto">
          <a:xfrm>
            <a:off x="1611615" y="3381371"/>
            <a:ext cx="1504884" cy="45719"/>
          </a:xfrm>
          <a:prstGeom prst="line">
            <a:avLst/>
          </a:prstGeom>
          <a:noFill/>
          <a:ln w="38100">
            <a:solidFill>
              <a:schemeClr val="bg1"/>
            </a:solidFill>
            <a:round/>
            <a:headEnd/>
            <a:tailEnd/>
          </a:ln>
        </p:spPr>
        <p:txBody>
          <a:bodyPr wrap="none" anchor="ctr"/>
          <a:lstStyle/>
          <a:p>
            <a:endParaRPr lang="en-US" dirty="0"/>
          </a:p>
        </p:txBody>
      </p:sp>
      <p:sp>
        <p:nvSpPr>
          <p:cNvPr id="38" name="Line 17"/>
          <p:cNvSpPr>
            <a:spLocks noChangeShapeType="1"/>
          </p:cNvSpPr>
          <p:nvPr/>
        </p:nvSpPr>
        <p:spPr bwMode="auto">
          <a:xfrm>
            <a:off x="3105780" y="3427092"/>
            <a:ext cx="0" cy="1103312"/>
          </a:xfrm>
          <a:prstGeom prst="line">
            <a:avLst/>
          </a:prstGeom>
          <a:noFill/>
          <a:ln w="38100">
            <a:solidFill>
              <a:schemeClr val="bg1"/>
            </a:solidFill>
            <a:round/>
            <a:headEnd/>
            <a:tailEnd/>
          </a:ln>
        </p:spPr>
        <p:txBody>
          <a:bodyPr wrap="none" anchor="ctr"/>
          <a:lstStyle/>
          <a:p>
            <a:endParaRPr lang="en-US" dirty="0"/>
          </a:p>
        </p:txBody>
      </p:sp>
      <p:sp>
        <p:nvSpPr>
          <p:cNvPr id="39" name="Text Box 21"/>
          <p:cNvSpPr txBox="1">
            <a:spLocks noChangeArrowheads="1"/>
          </p:cNvSpPr>
          <p:nvPr/>
        </p:nvSpPr>
        <p:spPr bwMode="auto">
          <a:xfrm>
            <a:off x="1295400" y="4800600"/>
            <a:ext cx="1145658" cy="523220"/>
          </a:xfrm>
          <a:prstGeom prst="rect">
            <a:avLst/>
          </a:prstGeom>
          <a:noFill/>
          <a:ln w="9525" algn="ctr">
            <a:noFill/>
            <a:miter lim="800000"/>
            <a:headEnd/>
            <a:tailEnd/>
          </a:ln>
        </p:spPr>
        <p:txBody>
          <a:bodyPr wrap="square">
            <a:spAutoFit/>
          </a:bodyPr>
          <a:lstStyle/>
          <a:p>
            <a:pPr>
              <a:spcBef>
                <a:spcPct val="50000"/>
              </a:spcBef>
              <a:buNone/>
            </a:pPr>
            <a:r>
              <a:rPr lang="en-US" sz="1400" dirty="0">
                <a:solidFill>
                  <a:schemeClr val="bg1"/>
                </a:solidFill>
              </a:rPr>
              <a:t>Write</a:t>
            </a:r>
            <a:br>
              <a:rPr lang="en-US" sz="1400" dirty="0">
                <a:solidFill>
                  <a:schemeClr val="bg1"/>
                </a:solidFill>
              </a:rPr>
            </a:br>
            <a:r>
              <a:rPr lang="en-US" sz="1400" dirty="0">
                <a:solidFill>
                  <a:schemeClr val="bg1"/>
                </a:solidFill>
              </a:rPr>
              <a:t>Complete</a:t>
            </a:r>
          </a:p>
        </p:txBody>
      </p:sp>
      <p:sp>
        <p:nvSpPr>
          <p:cNvPr id="41" name="Text Box 19"/>
          <p:cNvSpPr txBox="1">
            <a:spLocks noChangeArrowheads="1"/>
          </p:cNvSpPr>
          <p:nvPr/>
        </p:nvSpPr>
        <p:spPr bwMode="auto">
          <a:xfrm>
            <a:off x="3412120" y="6312288"/>
            <a:ext cx="1921880" cy="338554"/>
          </a:xfrm>
          <a:prstGeom prst="rect">
            <a:avLst/>
          </a:prstGeom>
          <a:noFill/>
          <a:ln w="9525" algn="ctr">
            <a:noFill/>
            <a:miter lim="800000"/>
            <a:headEnd/>
            <a:tailEnd/>
          </a:ln>
        </p:spPr>
        <p:txBody>
          <a:bodyPr wrap="square">
            <a:spAutoFit/>
          </a:bodyPr>
          <a:lstStyle/>
          <a:p>
            <a:pPr>
              <a:spcBef>
                <a:spcPct val="50000"/>
              </a:spcBef>
              <a:buNone/>
            </a:pPr>
            <a:r>
              <a:rPr lang="en-US" sz="1600" dirty="0" smtClean="0"/>
              <a:t>Acknowledgment</a:t>
            </a:r>
            <a:endParaRPr lang="en-US" sz="1600" dirty="0"/>
          </a:p>
        </p:txBody>
      </p:sp>
      <p:sp>
        <p:nvSpPr>
          <p:cNvPr id="42" name="Text Box 20"/>
          <p:cNvSpPr txBox="1">
            <a:spLocks noChangeArrowheads="1"/>
          </p:cNvSpPr>
          <p:nvPr/>
        </p:nvSpPr>
        <p:spPr bwMode="auto">
          <a:xfrm>
            <a:off x="2226298" y="3847452"/>
            <a:ext cx="815791" cy="523220"/>
          </a:xfrm>
          <a:prstGeom prst="rect">
            <a:avLst/>
          </a:prstGeom>
          <a:noFill/>
          <a:ln w="9525" algn="ctr">
            <a:noFill/>
            <a:miter lim="800000"/>
            <a:headEnd/>
            <a:tailEnd/>
          </a:ln>
        </p:spPr>
        <p:txBody>
          <a:bodyPr>
            <a:spAutoFit/>
          </a:bodyPr>
          <a:lstStyle/>
          <a:p>
            <a:pPr>
              <a:spcBef>
                <a:spcPct val="50000"/>
              </a:spcBef>
              <a:buNone/>
            </a:pPr>
            <a:r>
              <a:rPr lang="en-US" sz="1400" dirty="0">
                <a:solidFill>
                  <a:schemeClr val="bg1"/>
                </a:solidFill>
              </a:rPr>
              <a:t>Write</a:t>
            </a:r>
            <a:br>
              <a:rPr lang="en-US" sz="1400" dirty="0">
                <a:solidFill>
                  <a:schemeClr val="bg1"/>
                </a:solidFill>
              </a:rPr>
            </a:br>
            <a:r>
              <a:rPr lang="en-US" sz="1400" dirty="0">
                <a:solidFill>
                  <a:schemeClr val="bg1"/>
                </a:solidFill>
              </a:rPr>
              <a:t>Request</a:t>
            </a:r>
          </a:p>
        </p:txBody>
      </p:sp>
      <p:pic>
        <p:nvPicPr>
          <p:cNvPr id="43" name="Picture 21" descr="database green"/>
          <p:cNvPicPr>
            <a:picLocks noChangeAspect="1" noChangeArrowheads="1"/>
          </p:cNvPicPr>
          <p:nvPr/>
        </p:nvPicPr>
        <p:blipFill>
          <a:blip r:embed="rId3" cstate="print"/>
          <a:srcRect/>
          <a:stretch>
            <a:fillRect/>
          </a:stretch>
        </p:blipFill>
        <p:spPr bwMode="auto">
          <a:xfrm>
            <a:off x="2748872" y="4433843"/>
            <a:ext cx="735255" cy="1172889"/>
          </a:xfrm>
          <a:prstGeom prst="rect">
            <a:avLst/>
          </a:prstGeom>
          <a:noFill/>
        </p:spPr>
      </p:pic>
      <p:pic>
        <p:nvPicPr>
          <p:cNvPr id="44" name="Picture 38" descr="Database blue"/>
          <p:cNvPicPr>
            <a:picLocks noChangeAspect="1" noChangeArrowheads="1"/>
          </p:cNvPicPr>
          <p:nvPr/>
        </p:nvPicPr>
        <p:blipFill>
          <a:blip r:embed="rId4" cstate="print"/>
          <a:srcRect/>
          <a:stretch>
            <a:fillRect/>
          </a:stretch>
        </p:blipFill>
        <p:spPr bwMode="auto">
          <a:xfrm>
            <a:off x="4893375" y="4434840"/>
            <a:ext cx="743906" cy="1170432"/>
          </a:xfrm>
          <a:prstGeom prst="rect">
            <a:avLst/>
          </a:prstGeom>
          <a:noFill/>
        </p:spPr>
      </p:pic>
      <p:sp>
        <p:nvSpPr>
          <p:cNvPr id="45" name="Line 15"/>
          <p:cNvSpPr>
            <a:spLocks noChangeShapeType="1"/>
          </p:cNvSpPr>
          <p:nvPr/>
        </p:nvSpPr>
        <p:spPr bwMode="auto">
          <a:xfrm>
            <a:off x="3466423" y="4965379"/>
            <a:ext cx="1509153" cy="0"/>
          </a:xfrm>
          <a:prstGeom prst="line">
            <a:avLst/>
          </a:prstGeom>
          <a:noFill/>
          <a:ln w="38100">
            <a:solidFill>
              <a:schemeClr val="accent4"/>
            </a:solidFill>
            <a:prstDash val="dash"/>
            <a:round/>
            <a:headEnd/>
            <a:tailEnd/>
          </a:ln>
        </p:spPr>
        <p:txBody>
          <a:bodyPr wrap="none" anchor="ctr"/>
          <a:lstStyle/>
          <a:p>
            <a:endParaRPr lang="en-US" dirty="0"/>
          </a:p>
        </p:txBody>
      </p:sp>
      <p:pic>
        <p:nvPicPr>
          <p:cNvPr id="46" name="Picture 37" descr="large-arrow"/>
          <p:cNvPicPr>
            <a:picLocks noChangeAspect="1" noChangeArrowheads="1"/>
          </p:cNvPicPr>
          <p:nvPr/>
        </p:nvPicPr>
        <p:blipFill>
          <a:blip r:embed="rId5"/>
          <a:srcRect/>
          <a:stretch>
            <a:fillRect/>
          </a:stretch>
        </p:blipFill>
        <p:spPr bwMode="auto">
          <a:xfrm rot="1755916">
            <a:off x="2085921" y="3452425"/>
            <a:ext cx="1251962" cy="741696"/>
          </a:xfrm>
          <a:prstGeom prst="rect">
            <a:avLst/>
          </a:prstGeom>
          <a:noFill/>
        </p:spPr>
      </p:pic>
      <p:pic>
        <p:nvPicPr>
          <p:cNvPr id="47" name="Picture 37" descr="large-arrow"/>
          <p:cNvPicPr>
            <a:picLocks noChangeAspect="1" noChangeArrowheads="1"/>
          </p:cNvPicPr>
          <p:nvPr/>
        </p:nvPicPr>
        <p:blipFill>
          <a:blip r:embed="rId5"/>
          <a:srcRect/>
          <a:stretch>
            <a:fillRect/>
          </a:stretch>
        </p:blipFill>
        <p:spPr bwMode="auto">
          <a:xfrm>
            <a:off x="2917692" y="3668719"/>
            <a:ext cx="2443720" cy="1035050"/>
          </a:xfrm>
          <a:prstGeom prst="rect">
            <a:avLst/>
          </a:prstGeom>
          <a:noFill/>
        </p:spPr>
      </p:pic>
      <p:pic>
        <p:nvPicPr>
          <p:cNvPr id="49" name="Picture 37" descr="large-arrow"/>
          <p:cNvPicPr>
            <a:picLocks noChangeAspect="1" noChangeArrowheads="1"/>
          </p:cNvPicPr>
          <p:nvPr/>
        </p:nvPicPr>
        <p:blipFill>
          <a:blip r:embed="rId5"/>
          <a:srcRect/>
          <a:stretch>
            <a:fillRect/>
          </a:stretch>
        </p:blipFill>
        <p:spPr bwMode="auto">
          <a:xfrm rot="1755916" flipH="1" flipV="1">
            <a:off x="1673537" y="4502998"/>
            <a:ext cx="1251962" cy="741696"/>
          </a:xfrm>
          <a:prstGeom prst="rect">
            <a:avLst/>
          </a:prstGeom>
          <a:noFill/>
        </p:spPr>
      </p:pic>
      <p:pic>
        <p:nvPicPr>
          <p:cNvPr id="50" name="Rectangle 24598" descr="Server"/>
          <p:cNvPicPr>
            <a:picLocks noChangeAspect="1" noChangeArrowheads="1"/>
          </p:cNvPicPr>
          <p:nvPr/>
        </p:nvPicPr>
        <p:blipFill>
          <a:blip r:embed="rId6" cstate="print"/>
          <a:srcRect/>
          <a:stretch>
            <a:fillRect/>
          </a:stretch>
        </p:blipFill>
        <p:spPr bwMode="auto">
          <a:xfrm>
            <a:off x="1518967" y="2971801"/>
            <a:ext cx="685979" cy="124957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5" name="Picture 3" descr="\\eventsql\dvd\Online_ART\DVD_ART36\Artwork_Imagery\Icons - Illustrations\Buildings\highrise, office building skyscraper enterprise red.png"/>
          <p:cNvPicPr>
            <a:picLocks noChangeAspect="1" noChangeArrowheads="1"/>
          </p:cNvPicPr>
          <p:nvPr/>
        </p:nvPicPr>
        <p:blipFill>
          <a:blip r:embed="rId7"/>
          <a:srcRect/>
          <a:stretch>
            <a:fillRect/>
          </a:stretch>
        </p:blipFill>
        <p:spPr bwMode="auto">
          <a:xfrm>
            <a:off x="928930" y="2214564"/>
            <a:ext cx="439473" cy="852487"/>
          </a:xfrm>
          <a:prstGeom prst="rect">
            <a:avLst/>
          </a:prstGeom>
          <a:noFill/>
        </p:spPr>
      </p:pic>
      <p:pic>
        <p:nvPicPr>
          <p:cNvPr id="26" name="Picture 4" descr="\\eventsql\dvd\Online_ART\DVD_ART36\Artwork_Imagery\Icons - Illustrations\Buildings\highrise, office building skyscraper enterprise blue.png"/>
          <p:cNvPicPr>
            <a:picLocks noChangeAspect="1" noChangeArrowheads="1"/>
          </p:cNvPicPr>
          <p:nvPr/>
        </p:nvPicPr>
        <p:blipFill>
          <a:blip r:embed="rId8"/>
          <a:srcRect/>
          <a:stretch>
            <a:fillRect/>
          </a:stretch>
        </p:blipFill>
        <p:spPr bwMode="auto">
          <a:xfrm>
            <a:off x="6809768" y="2195514"/>
            <a:ext cx="440646" cy="881062"/>
          </a:xfrm>
          <a:prstGeom prst="rect">
            <a:avLst/>
          </a:prstGeom>
          <a:noFill/>
        </p:spPr>
      </p:pic>
      <p:pic>
        <p:nvPicPr>
          <p:cNvPr id="48" name="Picture 37" descr="large-arrow"/>
          <p:cNvPicPr>
            <a:picLocks noChangeAspect="1" noChangeArrowheads="1"/>
          </p:cNvPicPr>
          <p:nvPr/>
        </p:nvPicPr>
        <p:blipFill>
          <a:blip r:embed="rId5"/>
          <a:srcRect/>
          <a:stretch>
            <a:fillRect/>
          </a:stretch>
        </p:blipFill>
        <p:spPr bwMode="auto">
          <a:xfrm flipH="1" flipV="1">
            <a:off x="3042089" y="5347967"/>
            <a:ext cx="2443720" cy="1035050"/>
          </a:xfrm>
          <a:prstGeom prst="rect">
            <a:avLst/>
          </a:prstGeom>
          <a:noFill/>
        </p:spPr>
      </p:pic>
      <p:sp>
        <p:nvSpPr>
          <p:cNvPr id="40" name="Text Box 18"/>
          <p:cNvSpPr txBox="1">
            <a:spLocks noChangeArrowheads="1"/>
          </p:cNvSpPr>
          <p:nvPr/>
        </p:nvSpPr>
        <p:spPr bwMode="auto">
          <a:xfrm>
            <a:off x="3657600" y="3810000"/>
            <a:ext cx="1585135" cy="338554"/>
          </a:xfrm>
          <a:prstGeom prst="rect">
            <a:avLst/>
          </a:prstGeom>
          <a:noFill/>
          <a:ln w="9525" algn="ctr">
            <a:noFill/>
            <a:miter lim="800000"/>
            <a:headEnd/>
            <a:tailEnd/>
          </a:ln>
        </p:spPr>
        <p:txBody>
          <a:bodyPr wrap="square">
            <a:spAutoFit/>
          </a:bodyPr>
          <a:lstStyle/>
          <a:p>
            <a:pPr>
              <a:spcBef>
                <a:spcPct val="50000"/>
              </a:spcBef>
              <a:buNone/>
            </a:pPr>
            <a:r>
              <a:rPr lang="en-US" sz="1600" dirty="0"/>
              <a:t>Replication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right)">
                                      <p:cBhvr>
                                        <p:cTn id="23" dur="500"/>
                                        <p:tgtEl>
                                          <p:spTgt spid="48"/>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right)">
                                      <p:cBhvr>
                                        <p:cTn id="31" dur="500"/>
                                        <p:tgtEl>
                                          <p:spTgt spid="49"/>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2"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4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151632"/>
          </a:xfrm>
        </p:spPr>
        <p:txBody>
          <a:bodyPr/>
          <a:lstStyle/>
          <a:p>
            <a:r>
              <a:rPr lang="en-US" dirty="0" smtClean="0">
                <a:solidFill>
                  <a:schemeClr val="tx2"/>
                </a:solidFill>
              </a:rPr>
              <a:t>Lesson 1: Overview of High Availability</a:t>
            </a:r>
          </a:p>
          <a:p>
            <a:r>
              <a:rPr lang="en-US" dirty="0" smtClean="0">
                <a:solidFill>
                  <a:schemeClr val="tx1"/>
                </a:solidFill>
              </a:rPr>
              <a:t>Lesson 2: Failover Clusters</a:t>
            </a:r>
          </a:p>
          <a:p>
            <a:r>
              <a:rPr lang="en-US" dirty="0" smtClean="0">
                <a:solidFill>
                  <a:schemeClr val="tx1"/>
                </a:solidFill>
              </a:rPr>
              <a:t>Lesson 3: Cluster Shared Volumes</a:t>
            </a:r>
          </a:p>
          <a:p>
            <a:r>
              <a:rPr lang="en-US" dirty="0" smtClean="0">
                <a:solidFill>
                  <a:schemeClr val="tx1"/>
                </a:solidFill>
              </a:rPr>
              <a:t>Lesson 4: Business Continuity</a:t>
            </a:r>
          </a:p>
          <a:p>
            <a:r>
              <a:rPr lang="en-US" dirty="0" smtClean="0">
                <a:solidFill>
                  <a:schemeClr val="tx1"/>
                </a:solidFill>
              </a:rPr>
              <a:t>Lesson 5: Migrating Virtual Machines</a:t>
            </a:r>
          </a:p>
          <a:p>
            <a:endParaRPr lang="en-US" dirty="0" smtClean="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544609" y="2514601"/>
            <a:ext cx="2493817" cy="3857625"/>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pic>
        <p:nvPicPr>
          <p:cNvPr id="25" name="Picture 4" descr="\\eventsql\dvd\Online_ART\DVD_ART36\Artwork_Imagery\Icons - Illustrations\Buildings\highrise, office building skyscraper enterprise blue.png"/>
          <p:cNvPicPr>
            <a:picLocks noChangeAspect="1" noChangeArrowheads="1"/>
          </p:cNvPicPr>
          <p:nvPr/>
        </p:nvPicPr>
        <p:blipFill>
          <a:blip r:embed="rId3"/>
          <a:srcRect/>
          <a:stretch>
            <a:fillRect/>
          </a:stretch>
        </p:blipFill>
        <p:spPr bwMode="auto">
          <a:xfrm>
            <a:off x="6809768" y="2195514"/>
            <a:ext cx="440646" cy="881062"/>
          </a:xfrm>
          <a:prstGeom prst="rect">
            <a:avLst/>
          </a:prstGeom>
          <a:noFill/>
        </p:spPr>
      </p:pic>
      <p:sp>
        <p:nvSpPr>
          <p:cNvPr id="20" name="Rectangle 19"/>
          <p:cNvSpPr/>
          <p:nvPr/>
        </p:nvSpPr>
        <p:spPr bwMode="auto">
          <a:xfrm>
            <a:off x="1157590" y="2524125"/>
            <a:ext cx="2493817" cy="381952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pic>
        <p:nvPicPr>
          <p:cNvPr id="23" name="Picture 3" descr="\\eventsql\dvd\Online_ART\DVD_ART36\Artwork_Imagery\Icons - Illustrations\Buildings\highrise, office building skyscraper enterprise red.png"/>
          <p:cNvPicPr>
            <a:picLocks noChangeAspect="1" noChangeArrowheads="1"/>
          </p:cNvPicPr>
          <p:nvPr/>
        </p:nvPicPr>
        <p:blipFill>
          <a:blip r:embed="rId4"/>
          <a:srcRect/>
          <a:stretch>
            <a:fillRect/>
          </a:stretch>
        </p:blipFill>
        <p:spPr bwMode="auto">
          <a:xfrm>
            <a:off x="928930" y="2214564"/>
            <a:ext cx="439473" cy="852487"/>
          </a:xfrm>
          <a:prstGeom prst="rect">
            <a:avLst/>
          </a:prstGeom>
          <a:noFill/>
        </p:spPr>
      </p:pic>
      <p:sp>
        <p:nvSpPr>
          <p:cNvPr id="2" name="Title 1"/>
          <p:cNvSpPr>
            <a:spLocks noGrp="1"/>
          </p:cNvSpPr>
          <p:nvPr>
            <p:ph type="title"/>
          </p:nvPr>
        </p:nvSpPr>
        <p:spPr/>
        <p:txBody>
          <a:bodyPr/>
          <a:lstStyle/>
          <a:p>
            <a:r>
              <a:rPr lang="en-US" dirty="0" smtClean="0"/>
              <a:t>Asynchronous Replication</a:t>
            </a:r>
            <a:endParaRPr lang="en-US" dirty="0"/>
          </a:p>
        </p:txBody>
      </p:sp>
      <p:sp>
        <p:nvSpPr>
          <p:cNvPr id="3" name="Content Placeholder 2"/>
          <p:cNvSpPr>
            <a:spLocks noGrp="1"/>
          </p:cNvSpPr>
          <p:nvPr>
            <p:ph idx="1"/>
          </p:nvPr>
        </p:nvSpPr>
        <p:spPr>
          <a:xfrm>
            <a:off x="228600" y="990600"/>
            <a:ext cx="8534400" cy="997196"/>
          </a:xfrm>
        </p:spPr>
        <p:txBody>
          <a:bodyPr/>
          <a:lstStyle/>
          <a:p>
            <a:r>
              <a:rPr lang="en-US" sz="2400" dirty="0" smtClean="0"/>
              <a:t>Host receives “write complete” response from storage after data is successfully written </a:t>
            </a:r>
            <a:r>
              <a:rPr lang="en-US" sz="2400" b="1" dirty="0" smtClean="0"/>
              <a:t>to the primary storage device, not after replication to the secondary storage device</a:t>
            </a:r>
            <a:endParaRPr lang="en-US" sz="2400" dirty="0" smtClean="0"/>
          </a:p>
        </p:txBody>
      </p:sp>
      <p:sp>
        <p:nvSpPr>
          <p:cNvPr id="26" name="Text Box 11"/>
          <p:cNvSpPr txBox="1">
            <a:spLocks noChangeArrowheads="1"/>
          </p:cNvSpPr>
          <p:nvPr/>
        </p:nvSpPr>
        <p:spPr bwMode="auto">
          <a:xfrm>
            <a:off x="2299518" y="5517830"/>
            <a:ext cx="1129482" cy="584775"/>
          </a:xfrm>
          <a:prstGeom prst="rect">
            <a:avLst/>
          </a:prstGeom>
          <a:noFill/>
          <a:ln w="9525" algn="ctr">
            <a:noFill/>
            <a:miter lim="800000"/>
            <a:headEnd/>
            <a:tailEnd/>
          </a:ln>
        </p:spPr>
        <p:txBody>
          <a:bodyPr wrap="square">
            <a:spAutoFit/>
          </a:bodyPr>
          <a:lstStyle/>
          <a:p>
            <a:pPr>
              <a:spcBef>
                <a:spcPct val="50000"/>
              </a:spcBef>
              <a:buNone/>
            </a:pPr>
            <a:r>
              <a:rPr lang="en-US" sz="1600" dirty="0">
                <a:solidFill>
                  <a:schemeClr val="bg1"/>
                </a:solidFill>
              </a:rPr>
              <a:t>Primary</a:t>
            </a:r>
            <a:br>
              <a:rPr lang="en-US" sz="1600" dirty="0">
                <a:solidFill>
                  <a:schemeClr val="bg1"/>
                </a:solidFill>
              </a:rPr>
            </a:br>
            <a:r>
              <a:rPr lang="en-US" sz="1600" dirty="0">
                <a:solidFill>
                  <a:schemeClr val="bg1"/>
                </a:solidFill>
              </a:rPr>
              <a:t>Storage</a:t>
            </a:r>
          </a:p>
        </p:txBody>
      </p:sp>
      <p:sp>
        <p:nvSpPr>
          <p:cNvPr id="28" name="Text Box 12"/>
          <p:cNvSpPr txBox="1">
            <a:spLocks noChangeArrowheads="1"/>
          </p:cNvSpPr>
          <p:nvPr/>
        </p:nvSpPr>
        <p:spPr bwMode="auto">
          <a:xfrm>
            <a:off x="5638800" y="5486400"/>
            <a:ext cx="1230548" cy="584775"/>
          </a:xfrm>
          <a:prstGeom prst="rect">
            <a:avLst/>
          </a:prstGeom>
          <a:noFill/>
          <a:ln w="9525" algn="ctr">
            <a:noFill/>
            <a:miter lim="800000"/>
            <a:headEnd/>
            <a:tailEnd/>
          </a:ln>
        </p:spPr>
        <p:txBody>
          <a:bodyPr wrap="square">
            <a:spAutoFit/>
          </a:bodyPr>
          <a:lstStyle/>
          <a:p>
            <a:pPr>
              <a:spcBef>
                <a:spcPct val="50000"/>
              </a:spcBef>
              <a:buNone/>
            </a:pPr>
            <a:r>
              <a:rPr lang="en-US" sz="1600" dirty="0">
                <a:solidFill>
                  <a:schemeClr val="bg1"/>
                </a:solidFill>
              </a:rPr>
              <a:t>Secondary</a:t>
            </a:r>
            <a:br>
              <a:rPr lang="en-US" sz="1600" dirty="0">
                <a:solidFill>
                  <a:schemeClr val="bg1"/>
                </a:solidFill>
              </a:rPr>
            </a:br>
            <a:r>
              <a:rPr lang="en-US" sz="1600" dirty="0">
                <a:solidFill>
                  <a:schemeClr val="bg1"/>
                </a:solidFill>
              </a:rPr>
              <a:t>Storage</a:t>
            </a:r>
          </a:p>
        </p:txBody>
      </p:sp>
      <p:sp>
        <p:nvSpPr>
          <p:cNvPr id="29" name="Line 16"/>
          <p:cNvSpPr>
            <a:spLocks noChangeShapeType="1"/>
          </p:cNvSpPr>
          <p:nvPr/>
        </p:nvSpPr>
        <p:spPr bwMode="auto">
          <a:xfrm>
            <a:off x="1603730" y="3381374"/>
            <a:ext cx="1512770" cy="45719"/>
          </a:xfrm>
          <a:prstGeom prst="line">
            <a:avLst/>
          </a:prstGeom>
          <a:noFill/>
          <a:ln w="38100">
            <a:solidFill>
              <a:schemeClr val="bg1"/>
            </a:solidFill>
            <a:round/>
            <a:headEnd/>
            <a:tailEnd/>
          </a:ln>
        </p:spPr>
        <p:txBody>
          <a:bodyPr wrap="none" anchor="ctr"/>
          <a:lstStyle/>
          <a:p>
            <a:endParaRPr lang="en-US" dirty="0"/>
          </a:p>
        </p:txBody>
      </p:sp>
      <p:sp>
        <p:nvSpPr>
          <p:cNvPr id="30" name="Line 17"/>
          <p:cNvSpPr>
            <a:spLocks noChangeShapeType="1"/>
          </p:cNvSpPr>
          <p:nvPr/>
        </p:nvSpPr>
        <p:spPr bwMode="auto">
          <a:xfrm>
            <a:off x="3105780" y="3427092"/>
            <a:ext cx="0" cy="1103312"/>
          </a:xfrm>
          <a:prstGeom prst="line">
            <a:avLst/>
          </a:prstGeom>
          <a:noFill/>
          <a:ln w="38100">
            <a:solidFill>
              <a:schemeClr val="bg1"/>
            </a:solidFill>
            <a:round/>
            <a:headEnd/>
            <a:tailEnd/>
          </a:ln>
        </p:spPr>
        <p:txBody>
          <a:bodyPr wrap="none" anchor="ctr"/>
          <a:lstStyle/>
          <a:p>
            <a:endParaRPr lang="en-US" dirty="0"/>
          </a:p>
        </p:txBody>
      </p:sp>
      <p:sp>
        <p:nvSpPr>
          <p:cNvPr id="31" name="Text Box 21"/>
          <p:cNvSpPr txBox="1">
            <a:spLocks noChangeArrowheads="1"/>
          </p:cNvSpPr>
          <p:nvPr/>
        </p:nvSpPr>
        <p:spPr bwMode="auto">
          <a:xfrm>
            <a:off x="1371600" y="4876800"/>
            <a:ext cx="1145658" cy="523220"/>
          </a:xfrm>
          <a:prstGeom prst="rect">
            <a:avLst/>
          </a:prstGeom>
          <a:noFill/>
          <a:ln w="9525" algn="ctr">
            <a:noFill/>
            <a:miter lim="800000"/>
            <a:headEnd/>
            <a:tailEnd/>
          </a:ln>
        </p:spPr>
        <p:txBody>
          <a:bodyPr wrap="square">
            <a:spAutoFit/>
          </a:bodyPr>
          <a:lstStyle/>
          <a:p>
            <a:pPr>
              <a:spcBef>
                <a:spcPct val="50000"/>
              </a:spcBef>
              <a:buNone/>
            </a:pPr>
            <a:r>
              <a:rPr lang="en-US" sz="1400" dirty="0">
                <a:solidFill>
                  <a:schemeClr val="bg1"/>
                </a:solidFill>
              </a:rPr>
              <a:t>Write</a:t>
            </a:r>
            <a:br>
              <a:rPr lang="en-US" sz="1400" dirty="0">
                <a:solidFill>
                  <a:schemeClr val="bg1"/>
                </a:solidFill>
              </a:rPr>
            </a:br>
            <a:r>
              <a:rPr lang="en-US" sz="1400" dirty="0">
                <a:solidFill>
                  <a:schemeClr val="bg1"/>
                </a:solidFill>
              </a:rPr>
              <a:t>Complete</a:t>
            </a:r>
          </a:p>
        </p:txBody>
      </p:sp>
      <p:sp>
        <p:nvSpPr>
          <p:cNvPr id="37" name="Text Box 20"/>
          <p:cNvSpPr txBox="1">
            <a:spLocks noChangeArrowheads="1"/>
          </p:cNvSpPr>
          <p:nvPr/>
        </p:nvSpPr>
        <p:spPr bwMode="auto">
          <a:xfrm>
            <a:off x="2226298" y="3847452"/>
            <a:ext cx="815791" cy="523220"/>
          </a:xfrm>
          <a:prstGeom prst="rect">
            <a:avLst/>
          </a:prstGeom>
          <a:noFill/>
          <a:ln w="9525" algn="ctr">
            <a:noFill/>
            <a:miter lim="800000"/>
            <a:headEnd/>
            <a:tailEnd/>
          </a:ln>
        </p:spPr>
        <p:txBody>
          <a:bodyPr>
            <a:spAutoFit/>
          </a:bodyPr>
          <a:lstStyle/>
          <a:p>
            <a:pPr>
              <a:spcBef>
                <a:spcPct val="50000"/>
              </a:spcBef>
              <a:buNone/>
            </a:pPr>
            <a:r>
              <a:rPr lang="en-US" sz="1400" dirty="0">
                <a:solidFill>
                  <a:schemeClr val="bg1"/>
                </a:solidFill>
              </a:rPr>
              <a:t>Write</a:t>
            </a:r>
            <a:br>
              <a:rPr lang="en-US" sz="1400" dirty="0">
                <a:solidFill>
                  <a:schemeClr val="bg1"/>
                </a:solidFill>
              </a:rPr>
            </a:br>
            <a:r>
              <a:rPr lang="en-US" sz="1400" dirty="0">
                <a:solidFill>
                  <a:schemeClr val="bg1"/>
                </a:solidFill>
              </a:rPr>
              <a:t>Request</a:t>
            </a:r>
          </a:p>
        </p:txBody>
      </p:sp>
      <p:pic>
        <p:nvPicPr>
          <p:cNvPr id="38" name="Picture 21" descr="database green"/>
          <p:cNvPicPr>
            <a:picLocks noChangeAspect="1" noChangeArrowheads="1"/>
          </p:cNvPicPr>
          <p:nvPr/>
        </p:nvPicPr>
        <p:blipFill>
          <a:blip r:embed="rId5" cstate="print"/>
          <a:srcRect/>
          <a:stretch>
            <a:fillRect/>
          </a:stretch>
        </p:blipFill>
        <p:spPr bwMode="auto">
          <a:xfrm>
            <a:off x="2748872" y="4433843"/>
            <a:ext cx="735255" cy="1172889"/>
          </a:xfrm>
          <a:prstGeom prst="rect">
            <a:avLst/>
          </a:prstGeom>
          <a:noFill/>
        </p:spPr>
      </p:pic>
      <p:pic>
        <p:nvPicPr>
          <p:cNvPr id="45" name="Picture 38" descr="Database blue"/>
          <p:cNvPicPr>
            <a:picLocks noChangeAspect="1" noChangeArrowheads="1"/>
          </p:cNvPicPr>
          <p:nvPr/>
        </p:nvPicPr>
        <p:blipFill>
          <a:blip r:embed="rId6" cstate="print"/>
          <a:srcRect/>
          <a:stretch>
            <a:fillRect/>
          </a:stretch>
        </p:blipFill>
        <p:spPr bwMode="auto">
          <a:xfrm>
            <a:off x="4893375" y="4434840"/>
            <a:ext cx="743906" cy="1170432"/>
          </a:xfrm>
          <a:prstGeom prst="rect">
            <a:avLst/>
          </a:prstGeom>
          <a:noFill/>
        </p:spPr>
      </p:pic>
      <p:sp>
        <p:nvSpPr>
          <p:cNvPr id="47" name="Line 15"/>
          <p:cNvSpPr>
            <a:spLocks noChangeShapeType="1"/>
          </p:cNvSpPr>
          <p:nvPr/>
        </p:nvSpPr>
        <p:spPr bwMode="auto">
          <a:xfrm>
            <a:off x="3466423" y="4965379"/>
            <a:ext cx="1509153" cy="0"/>
          </a:xfrm>
          <a:prstGeom prst="line">
            <a:avLst/>
          </a:prstGeom>
          <a:noFill/>
          <a:ln w="38100">
            <a:solidFill>
              <a:schemeClr val="accent4"/>
            </a:solidFill>
            <a:prstDash val="dash"/>
            <a:round/>
            <a:headEnd/>
            <a:tailEnd/>
          </a:ln>
        </p:spPr>
        <p:txBody>
          <a:bodyPr wrap="none" anchor="ctr"/>
          <a:lstStyle/>
          <a:p>
            <a:endParaRPr lang="en-US" dirty="0"/>
          </a:p>
        </p:txBody>
      </p:sp>
      <p:pic>
        <p:nvPicPr>
          <p:cNvPr id="48" name="Picture 37" descr="large-arrow"/>
          <p:cNvPicPr>
            <a:picLocks noChangeAspect="1" noChangeArrowheads="1"/>
          </p:cNvPicPr>
          <p:nvPr/>
        </p:nvPicPr>
        <p:blipFill>
          <a:blip r:embed="rId7"/>
          <a:srcRect/>
          <a:stretch>
            <a:fillRect/>
          </a:stretch>
        </p:blipFill>
        <p:spPr bwMode="auto">
          <a:xfrm rot="1755916">
            <a:off x="2085921" y="3452425"/>
            <a:ext cx="1251962" cy="741696"/>
          </a:xfrm>
          <a:prstGeom prst="rect">
            <a:avLst/>
          </a:prstGeom>
          <a:noFill/>
        </p:spPr>
      </p:pic>
      <p:pic>
        <p:nvPicPr>
          <p:cNvPr id="49" name="Picture 37" descr="large-arrow"/>
          <p:cNvPicPr>
            <a:picLocks noChangeAspect="1" noChangeArrowheads="1"/>
          </p:cNvPicPr>
          <p:nvPr/>
        </p:nvPicPr>
        <p:blipFill>
          <a:blip r:embed="rId7"/>
          <a:srcRect/>
          <a:stretch>
            <a:fillRect/>
          </a:stretch>
        </p:blipFill>
        <p:spPr bwMode="auto">
          <a:xfrm>
            <a:off x="2917692" y="3668719"/>
            <a:ext cx="2443720" cy="1035050"/>
          </a:xfrm>
          <a:prstGeom prst="rect">
            <a:avLst/>
          </a:prstGeom>
          <a:noFill/>
        </p:spPr>
      </p:pic>
      <p:pic>
        <p:nvPicPr>
          <p:cNvPr id="50" name="Picture 37" descr="large-arrow"/>
          <p:cNvPicPr>
            <a:picLocks noChangeAspect="1" noChangeArrowheads="1"/>
          </p:cNvPicPr>
          <p:nvPr/>
        </p:nvPicPr>
        <p:blipFill>
          <a:blip r:embed="rId7"/>
          <a:srcRect/>
          <a:stretch>
            <a:fillRect/>
          </a:stretch>
        </p:blipFill>
        <p:spPr bwMode="auto">
          <a:xfrm rot="1755916" flipH="1" flipV="1">
            <a:off x="1673537" y="4502998"/>
            <a:ext cx="1251962" cy="741696"/>
          </a:xfrm>
          <a:prstGeom prst="rect">
            <a:avLst/>
          </a:prstGeom>
          <a:noFill/>
        </p:spPr>
      </p:pic>
      <p:pic>
        <p:nvPicPr>
          <p:cNvPr id="51" name="Rectangle 24598" descr="Server"/>
          <p:cNvPicPr>
            <a:picLocks noChangeAspect="1" noChangeArrowheads="1"/>
          </p:cNvPicPr>
          <p:nvPr/>
        </p:nvPicPr>
        <p:blipFill>
          <a:blip r:embed="rId8" cstate="print"/>
          <a:srcRect/>
          <a:stretch>
            <a:fillRect/>
          </a:stretch>
        </p:blipFill>
        <p:spPr bwMode="auto">
          <a:xfrm>
            <a:off x="1518967" y="2971801"/>
            <a:ext cx="685979" cy="1249571"/>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7" name="Text Box 18"/>
          <p:cNvSpPr txBox="1">
            <a:spLocks noChangeArrowheads="1"/>
          </p:cNvSpPr>
          <p:nvPr/>
        </p:nvSpPr>
        <p:spPr bwMode="auto">
          <a:xfrm>
            <a:off x="3657600" y="3810000"/>
            <a:ext cx="1432735" cy="338554"/>
          </a:xfrm>
          <a:prstGeom prst="rect">
            <a:avLst/>
          </a:prstGeom>
          <a:noFill/>
          <a:ln w="9525" algn="ctr">
            <a:noFill/>
            <a:miter lim="800000"/>
            <a:headEnd/>
            <a:tailEnd/>
          </a:ln>
        </p:spPr>
        <p:txBody>
          <a:bodyPr wrap="square">
            <a:spAutoFit/>
          </a:bodyPr>
          <a:lstStyle/>
          <a:p>
            <a:pPr>
              <a:spcBef>
                <a:spcPct val="50000"/>
              </a:spcBef>
              <a:buNone/>
            </a:pPr>
            <a:r>
              <a:rPr lang="en-US" sz="1600" dirty="0"/>
              <a:t>Replication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right)">
                                      <p:cBhvr>
                                        <p:cTn id="15" dur="500"/>
                                        <p:tgtEl>
                                          <p:spTgt spid="50"/>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left)">
                                      <p:cBhvr>
                                        <p:cTn id="23" dur="500"/>
                                        <p:tgtEl>
                                          <p:spTgt spid="49"/>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7" grpId="0"/>
      <p:bldP spid="2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r>
              <a:rPr lang="en-US" sz="4000" dirty="0" smtClean="0"/>
              <a:t>Synchronous vs. Asynchronous Replication</a:t>
            </a:r>
            <a:endParaRPr lang="en-US" sz="4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95068940"/>
              </p:ext>
            </p:extLst>
          </p:nvPr>
        </p:nvGraphicFramePr>
        <p:xfrm>
          <a:off x="356642" y="2186544"/>
          <a:ext cx="8564014" cy="3809999"/>
        </p:xfrm>
        <a:graphic>
          <a:graphicData uri="http://schemas.openxmlformats.org/drawingml/2006/table">
            <a:tbl>
              <a:tblPr firstRow="1" bandRow="1">
                <a:tableStyleId>{0E3FDE45-AF77-4B5C-9715-49D594BDF05E}</a:tableStyleId>
              </a:tblPr>
              <a:tblGrid>
                <a:gridCol w="317583"/>
                <a:gridCol w="3716096"/>
                <a:gridCol w="292031"/>
                <a:gridCol w="4238304"/>
              </a:tblGrid>
              <a:tr h="521368">
                <a:tc>
                  <a:txBody>
                    <a:bodyPr/>
                    <a:lstStyle/>
                    <a:p>
                      <a:pPr algn="ctr"/>
                      <a:endParaRPr lang="en-US" sz="2000" dirty="0"/>
                    </a:p>
                  </a:txBody>
                  <a:tcPr/>
                </a:tc>
                <a:tc>
                  <a:txBody>
                    <a:bodyPr/>
                    <a:lstStyle/>
                    <a:p>
                      <a:pPr algn="ctr"/>
                      <a:r>
                        <a:rPr lang="en-US" sz="2000" dirty="0" smtClean="0"/>
                        <a:t>Synchronous</a:t>
                      </a:r>
                      <a:endParaRPr lang="en-US" sz="2000" dirty="0"/>
                    </a:p>
                  </a:txBody>
                  <a:tcPr>
                    <a:lnR w="12700" cap="flat" cmpd="sng" algn="ctr">
                      <a:solidFill>
                        <a:schemeClr val="tx1"/>
                      </a:solidFill>
                      <a:prstDash val="solid"/>
                      <a:round/>
                      <a:headEnd type="none" w="med" len="med"/>
                      <a:tailEnd type="none" w="med" len="med"/>
                    </a:lnR>
                  </a:tcPr>
                </a:tc>
                <a:tc>
                  <a:txBody>
                    <a:bodyPr/>
                    <a:lstStyle/>
                    <a:p>
                      <a:pPr algn="ctr"/>
                      <a:endParaRPr lang="en-US" sz="2000" dirty="0"/>
                    </a:p>
                  </a:txBody>
                  <a:tcPr>
                    <a:lnL w="12700" cap="flat" cmpd="sng" algn="ctr">
                      <a:solidFill>
                        <a:schemeClr val="tx1"/>
                      </a:solidFill>
                      <a:prstDash val="solid"/>
                      <a:round/>
                      <a:headEnd type="none" w="med" len="med"/>
                      <a:tailEnd type="none" w="med" len="med"/>
                    </a:lnL>
                  </a:tcPr>
                </a:tc>
                <a:tc>
                  <a:txBody>
                    <a:bodyPr/>
                    <a:lstStyle/>
                    <a:p>
                      <a:pPr algn="ctr"/>
                      <a:r>
                        <a:rPr lang="en-US" sz="2000" dirty="0" smtClean="0"/>
                        <a:t>Asynchronous</a:t>
                      </a:r>
                      <a:endParaRPr lang="en-US" sz="2000" dirty="0"/>
                    </a:p>
                  </a:txBody>
                  <a:tcPr/>
                </a:tc>
              </a:tr>
              <a:tr h="521368">
                <a:tc>
                  <a:txBody>
                    <a:bodyPr/>
                    <a:lstStyle/>
                    <a:p>
                      <a:pPr algn="ctr"/>
                      <a:endParaRPr lang="en-US" sz="2000" dirty="0"/>
                    </a:p>
                  </a:txBody>
                  <a:tcPr/>
                </a:tc>
                <a:tc>
                  <a:txBody>
                    <a:bodyPr/>
                    <a:lstStyle/>
                    <a:p>
                      <a:pPr algn="l"/>
                      <a:r>
                        <a:rPr lang="en-US" sz="2000" dirty="0" smtClean="0"/>
                        <a:t>No data loss</a:t>
                      </a:r>
                      <a:endParaRPr lang="en-US" sz="2000" dirty="0"/>
                    </a:p>
                  </a:txBody>
                  <a:tcPr>
                    <a:lnR w="12700" cap="flat" cmpd="sng" algn="ctr">
                      <a:solidFill>
                        <a:schemeClr val="tx1"/>
                      </a:solidFill>
                      <a:prstDash val="solid"/>
                      <a:round/>
                      <a:headEnd type="none" w="med" len="med"/>
                      <a:tailEnd type="none" w="med" len="med"/>
                    </a:lnR>
                  </a:tcPr>
                </a:tc>
                <a:tc>
                  <a:txBody>
                    <a:bodyPr/>
                    <a:lstStyle/>
                    <a:p>
                      <a:pPr algn="ctr"/>
                      <a:endParaRPr lang="en-US" sz="2000" dirty="0"/>
                    </a:p>
                  </a:txBody>
                  <a:tcPr>
                    <a:lnL w="12700" cap="flat" cmpd="sng" algn="ctr">
                      <a:solidFill>
                        <a:schemeClr val="tx1"/>
                      </a:solidFill>
                      <a:prstDash val="solid"/>
                      <a:round/>
                      <a:headEnd type="none" w="med" len="med"/>
                      <a:tailEnd type="none" w="med" len="med"/>
                    </a:lnL>
                  </a:tcPr>
                </a:tc>
                <a:tc>
                  <a:txBody>
                    <a:bodyPr/>
                    <a:lstStyle/>
                    <a:p>
                      <a:pPr algn="l"/>
                      <a:r>
                        <a:rPr lang="en-US" sz="2000" dirty="0" smtClean="0"/>
                        <a:t>Potential data</a:t>
                      </a:r>
                      <a:r>
                        <a:rPr lang="en-US" sz="2000" baseline="0" dirty="0" smtClean="0"/>
                        <a:t> loss on hard failures</a:t>
                      </a:r>
                      <a:endParaRPr lang="en-US" sz="2000" dirty="0"/>
                    </a:p>
                  </a:txBody>
                  <a:tcPr/>
                </a:tc>
              </a:tr>
              <a:tr h="922421">
                <a:tc>
                  <a:txBody>
                    <a:bodyPr/>
                    <a:lstStyle/>
                    <a:p>
                      <a:pPr algn="ctr"/>
                      <a:endParaRPr lang="en-US" sz="2000" dirty="0"/>
                    </a:p>
                  </a:txBody>
                  <a:tcPr/>
                </a:tc>
                <a:tc>
                  <a:txBody>
                    <a:bodyPr/>
                    <a:lstStyle/>
                    <a:p>
                      <a:pPr algn="l"/>
                      <a:r>
                        <a:rPr lang="en-US" sz="2000" dirty="0" smtClean="0"/>
                        <a:t>Requires high-bandwidth</a:t>
                      </a:r>
                      <a:r>
                        <a:rPr lang="en-US" sz="2000" baseline="0" dirty="0" smtClean="0"/>
                        <a:t>/low-latency connection</a:t>
                      </a:r>
                      <a:endParaRPr lang="en-US" sz="2000" dirty="0"/>
                    </a:p>
                  </a:txBody>
                  <a:tcPr>
                    <a:lnR w="12700" cap="flat" cmpd="sng" algn="ctr">
                      <a:solidFill>
                        <a:schemeClr val="tx1"/>
                      </a:solidFill>
                      <a:prstDash val="solid"/>
                      <a:round/>
                      <a:headEnd type="none" w="med" len="med"/>
                      <a:tailEnd type="none" w="med" len="med"/>
                    </a:lnR>
                  </a:tcPr>
                </a:tc>
                <a:tc>
                  <a:txBody>
                    <a:bodyPr/>
                    <a:lstStyle/>
                    <a:p>
                      <a:pPr algn="ctr"/>
                      <a:endParaRPr lang="en-US" sz="2000" dirty="0"/>
                    </a:p>
                  </a:txBody>
                  <a:tcPr>
                    <a:lnL w="12700" cap="flat" cmpd="sng" algn="ctr">
                      <a:solidFill>
                        <a:schemeClr val="tx1"/>
                      </a:solidFill>
                      <a:prstDash val="solid"/>
                      <a:round/>
                      <a:headEnd type="none" w="med" len="med"/>
                      <a:tailEnd type="none" w="med" len="med"/>
                    </a:lnL>
                  </a:tcPr>
                </a:tc>
                <a:tc>
                  <a:txBody>
                    <a:bodyPr/>
                    <a:lstStyle/>
                    <a:p>
                      <a:pPr algn="l"/>
                      <a:r>
                        <a:rPr lang="en-US" sz="2000" baseline="0" dirty="0" smtClean="0"/>
                        <a:t>Enough bandwidth to keep up with data replication</a:t>
                      </a:r>
                      <a:endParaRPr lang="en-US" sz="2000" dirty="0"/>
                    </a:p>
                  </a:txBody>
                  <a:tcPr/>
                </a:tc>
              </a:tr>
              <a:tr h="922421">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2000" dirty="0" smtClean="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000" dirty="0" smtClean="0"/>
                        <a:t>Stretches</a:t>
                      </a:r>
                      <a:r>
                        <a:rPr lang="en-US" sz="2000" baseline="0" dirty="0" smtClean="0"/>
                        <a:t> over s</a:t>
                      </a:r>
                      <a:r>
                        <a:rPr lang="en-US" sz="2000" dirty="0" smtClean="0"/>
                        <a:t>horter distances</a:t>
                      </a:r>
                    </a:p>
                  </a:txBody>
                  <a:tcPr>
                    <a:lnR w="12700" cap="flat" cmpd="sng" algn="ctr">
                      <a:solidFill>
                        <a:schemeClr val="tx1"/>
                      </a:solidFill>
                      <a:prstDash val="solid"/>
                      <a:round/>
                      <a:headEnd type="none" w="med" len="med"/>
                      <a:tailEnd type="none" w="med" len="med"/>
                    </a:lnR>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2000" dirty="0" smtClean="0"/>
                    </a:p>
                  </a:txBody>
                  <a:tcPr>
                    <a:lnL w="12700" cap="flat" cmpd="sng" algn="ctr">
                      <a:solidFill>
                        <a:schemeClr val="tx1"/>
                      </a:solidFill>
                      <a:prstDash val="solid"/>
                      <a:round/>
                      <a:headEnd type="none" w="med" len="med"/>
                      <a:tailEnd type="none" w="med" len="med"/>
                    </a:lnL>
                  </a:tcPr>
                </a:tc>
                <a:tc>
                  <a:txBody>
                    <a:bodyPr/>
                    <a:lstStyle/>
                    <a:p>
                      <a:pPr algn="l"/>
                      <a:r>
                        <a:rPr lang="en-US" sz="2000" dirty="0" smtClean="0"/>
                        <a:t>Stretches</a:t>
                      </a:r>
                      <a:r>
                        <a:rPr lang="en-US" sz="2000" baseline="0" dirty="0" smtClean="0"/>
                        <a:t> over longer distances</a:t>
                      </a:r>
                      <a:endParaRPr lang="en-US" sz="2000" dirty="0"/>
                    </a:p>
                  </a:txBody>
                  <a:tcPr/>
                </a:tc>
              </a:tr>
              <a:tr h="922421">
                <a:tc>
                  <a:txBody>
                    <a:bodyPr/>
                    <a:lstStyle/>
                    <a:p>
                      <a:pPr marL="0" algn="ctr" defTabSz="914400" rtl="0" eaLnBrk="1" latinLnBrk="0" hangingPunct="1"/>
                      <a:endParaRPr lang="en-US" sz="2000" kern="1200" dirty="0">
                        <a:solidFill>
                          <a:schemeClr val="dk1"/>
                        </a:solidFill>
                        <a:latin typeface="+mn-lt"/>
                        <a:ea typeface="+mn-ea"/>
                        <a:cs typeface="+mn-cs"/>
                      </a:endParaRPr>
                    </a:p>
                  </a:txBody>
                  <a:tcPr/>
                </a:tc>
                <a:tc>
                  <a:txBody>
                    <a:bodyPr/>
                    <a:lstStyle/>
                    <a:p>
                      <a:pPr marL="0" algn="l" defTabSz="914400" rtl="0" eaLnBrk="1" latinLnBrk="0" hangingPunct="1"/>
                      <a:r>
                        <a:rPr lang="en-US" sz="2000" kern="1200" dirty="0" smtClean="0"/>
                        <a:t>Write latencies impact application performance</a:t>
                      </a:r>
                      <a:endParaRPr lang="en-US" sz="2000" kern="1200" dirty="0">
                        <a:solidFill>
                          <a:schemeClr val="dk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400" rtl="0" eaLnBrk="1" latinLnBrk="0" hangingPunct="1"/>
                      <a:endParaRPr lang="en-US" sz="20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tcPr>
                </a:tc>
                <a:tc>
                  <a:txBody>
                    <a:bodyPr/>
                    <a:lstStyle/>
                    <a:p>
                      <a:pPr marL="0" algn="l" defTabSz="914400" rtl="0" eaLnBrk="1" latinLnBrk="0" hangingPunct="1"/>
                      <a:r>
                        <a:rPr lang="en-US" sz="2000" kern="1200" dirty="0" smtClean="0"/>
                        <a:t>No significant impact on application performance</a:t>
                      </a:r>
                      <a:endParaRPr lang="en-US" sz="2000" kern="1200" dirty="0">
                        <a:solidFill>
                          <a:schemeClr val="dk1"/>
                        </a:solidFill>
                        <a:latin typeface="+mn-lt"/>
                        <a:ea typeface="+mn-ea"/>
                        <a:cs typeface="+mn-cs"/>
                      </a:endParaRPr>
                    </a:p>
                  </a:txBody>
                  <a:tcPr/>
                </a:tc>
              </a:tr>
            </a:tbl>
          </a:graphicData>
        </a:graphic>
      </p:graphicFrame>
      <p:pic>
        <p:nvPicPr>
          <p:cNvPr id="8" name="Picture 83" descr="green checkmark2"/>
          <p:cNvPicPr>
            <a:picLocks noChangeAspect="1" noChangeArrowheads="1"/>
          </p:cNvPicPr>
          <p:nvPr/>
        </p:nvPicPr>
        <p:blipFill>
          <a:blip r:embed="rId3" cstate="print"/>
          <a:srcRect/>
          <a:stretch>
            <a:fillRect/>
          </a:stretch>
        </p:blipFill>
        <p:spPr bwMode="auto">
          <a:xfrm>
            <a:off x="272005" y="2644663"/>
            <a:ext cx="474347" cy="619125"/>
          </a:xfrm>
          <a:prstGeom prst="rect">
            <a:avLst/>
          </a:prstGeom>
          <a:noFill/>
        </p:spPr>
      </p:pic>
      <p:pic>
        <p:nvPicPr>
          <p:cNvPr id="9" name="Picture 83" descr="green checkmark2"/>
          <p:cNvPicPr>
            <a:picLocks noChangeAspect="1" noChangeArrowheads="1"/>
          </p:cNvPicPr>
          <p:nvPr/>
        </p:nvPicPr>
        <p:blipFill>
          <a:blip r:embed="rId3" cstate="print"/>
          <a:srcRect/>
          <a:stretch>
            <a:fillRect/>
          </a:stretch>
        </p:blipFill>
        <p:spPr bwMode="auto">
          <a:xfrm>
            <a:off x="4302969" y="3363573"/>
            <a:ext cx="474347" cy="619125"/>
          </a:xfrm>
          <a:prstGeom prst="rect">
            <a:avLst/>
          </a:prstGeom>
          <a:noFill/>
        </p:spPr>
      </p:pic>
      <p:pic>
        <p:nvPicPr>
          <p:cNvPr id="10" name="Picture 83" descr="green checkmark2"/>
          <p:cNvPicPr>
            <a:picLocks noChangeAspect="1" noChangeArrowheads="1"/>
          </p:cNvPicPr>
          <p:nvPr/>
        </p:nvPicPr>
        <p:blipFill>
          <a:blip r:embed="rId3" cstate="print"/>
          <a:srcRect/>
          <a:stretch>
            <a:fillRect/>
          </a:stretch>
        </p:blipFill>
        <p:spPr bwMode="auto">
          <a:xfrm>
            <a:off x="4333313" y="4243944"/>
            <a:ext cx="474347" cy="619125"/>
          </a:xfrm>
          <a:prstGeom prst="rect">
            <a:avLst/>
          </a:prstGeom>
          <a:noFill/>
        </p:spPr>
      </p:pic>
      <p:pic>
        <p:nvPicPr>
          <p:cNvPr id="14" name="Picture 83" descr="green checkmark2"/>
          <p:cNvPicPr>
            <a:picLocks noChangeAspect="1" noChangeArrowheads="1"/>
          </p:cNvPicPr>
          <p:nvPr/>
        </p:nvPicPr>
        <p:blipFill>
          <a:blip r:embed="rId3" cstate="print"/>
          <a:srcRect/>
          <a:stretch>
            <a:fillRect/>
          </a:stretch>
        </p:blipFill>
        <p:spPr bwMode="auto">
          <a:xfrm>
            <a:off x="4302970" y="5158344"/>
            <a:ext cx="474347" cy="619125"/>
          </a:xfrm>
          <a:prstGeom prst="rect">
            <a:avLst/>
          </a:prstGeom>
          <a:noFill/>
        </p:spPr>
      </p:pic>
    </p:spTree>
    <p:extLst>
      <p:ext uri="{BB962C8B-B14F-4D97-AF65-F5344CB8AC3E}">
        <p14:creationId xmlns:p14="http://schemas.microsoft.com/office/powerpoint/2010/main" val="1315157453"/>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r>
              <a:rPr lang="en-US" sz="4000" dirty="0" smtClean="0"/>
              <a:t>Cluster Validation with Replicated Storage</a:t>
            </a:r>
            <a:endParaRPr lang="en-US" sz="4000" dirty="0"/>
          </a:p>
        </p:txBody>
      </p:sp>
      <p:sp>
        <p:nvSpPr>
          <p:cNvPr id="3" name="Content Placeholder 2"/>
          <p:cNvSpPr>
            <a:spLocks noGrp="1"/>
          </p:cNvSpPr>
          <p:nvPr>
            <p:ph idx="1"/>
          </p:nvPr>
        </p:nvSpPr>
        <p:spPr>
          <a:xfrm>
            <a:off x="381000" y="1828800"/>
            <a:ext cx="4775116" cy="4161139"/>
          </a:xfrm>
        </p:spPr>
        <p:txBody>
          <a:bodyPr/>
          <a:lstStyle/>
          <a:p>
            <a:r>
              <a:rPr lang="en-US" dirty="0" smtClean="0"/>
              <a:t>Multi-site clusters are not required to pass the storage tests to be supported</a:t>
            </a:r>
          </a:p>
          <a:p>
            <a:endParaRPr lang="en-US" dirty="0" smtClean="0"/>
          </a:p>
          <a:p>
            <a:r>
              <a:rPr lang="en-US" dirty="0" smtClean="0"/>
              <a:t>Validation Guide and Policy</a:t>
            </a:r>
          </a:p>
          <a:p>
            <a:pPr lvl="1"/>
            <a:r>
              <a:rPr lang="en-US" dirty="0" smtClean="0">
                <a:hlinkClick r:id="rId3"/>
              </a:rPr>
              <a:t>http://go.microsoft.com/fwlink/?LinkID=119949</a:t>
            </a:r>
            <a:endParaRPr lang="en-US" dirty="0" smtClean="0"/>
          </a:p>
        </p:txBody>
      </p:sp>
      <p:pic>
        <p:nvPicPr>
          <p:cNvPr id="5" name="Picture 2"/>
          <p:cNvPicPr>
            <a:picLocks noChangeAspect="1" noChangeArrowheads="1"/>
          </p:cNvPicPr>
          <p:nvPr/>
        </p:nvPicPr>
        <p:blipFill>
          <a:blip r:embed="rId4"/>
          <a:srcRect/>
          <a:stretch>
            <a:fillRect/>
          </a:stretch>
        </p:blipFill>
        <p:spPr bwMode="auto">
          <a:xfrm>
            <a:off x="5323173" y="2057400"/>
            <a:ext cx="3298343" cy="3607982"/>
          </a:xfrm>
          <a:prstGeom prst="rect">
            <a:avLst/>
          </a:prstGeom>
          <a:ln>
            <a:noFill/>
          </a:ln>
          <a:effectLst>
            <a:reflection blurRad="6350" stA="50000" endA="300" endPos="38500" dist="50800" dir="5400000" sy="-100000" algn="bl" rotWithShape="0"/>
          </a:effectLst>
          <a:scene3d>
            <a:camera prst="isometricOffAxis2Left"/>
            <a:lightRig rig="threePt" dir="t">
              <a:rot lat="0" lon="0" rev="2700000"/>
            </a:lightRig>
          </a:scene3d>
          <a:sp3d>
            <a:bevelT w="63500" h="50800"/>
          </a:sp3d>
        </p:spPr>
      </p:pic>
    </p:spTree>
    <p:extLst>
      <p:ext uri="{BB962C8B-B14F-4D97-AF65-F5344CB8AC3E}">
        <p14:creationId xmlns:p14="http://schemas.microsoft.com/office/powerpoint/2010/main" val="2218186931"/>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4708958" y="3800476"/>
            <a:ext cx="2050790" cy="2895599"/>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8" name="TextBox 37"/>
          <p:cNvSpPr txBox="1"/>
          <p:nvPr/>
        </p:nvSpPr>
        <p:spPr>
          <a:xfrm>
            <a:off x="6019800" y="3886200"/>
            <a:ext cx="949453" cy="215444"/>
          </a:xfrm>
          <a:prstGeom prst="rect">
            <a:avLst/>
          </a:prstGeom>
          <a:noFill/>
        </p:spPr>
        <p:txBody>
          <a:bodyPr wrap="square" lIns="0" tIns="0" rIns="0" bIns="0" rtlCol="0">
            <a:spAutoFit/>
          </a:bodyPr>
          <a:lstStyle/>
          <a:p>
            <a:r>
              <a:rPr lang="en-US" sz="1400" dirty="0" smtClean="0">
                <a:solidFill>
                  <a:schemeClr val="bg1"/>
                </a:solidFill>
              </a:rPr>
              <a:t>Site B</a:t>
            </a:r>
          </a:p>
        </p:txBody>
      </p:sp>
      <p:pic>
        <p:nvPicPr>
          <p:cNvPr id="39" name="Picture 4" descr="\\eventsql\dvd\Online_ART\DVD_ART36\Artwork_Imagery\Icons - Illustrations\Buildings\highrise, office building skyscraper enterprise blue.png"/>
          <p:cNvPicPr>
            <a:picLocks noChangeAspect="1" noChangeArrowheads="1"/>
          </p:cNvPicPr>
          <p:nvPr/>
        </p:nvPicPr>
        <p:blipFill>
          <a:blip r:embed="rId3"/>
          <a:srcRect/>
          <a:stretch>
            <a:fillRect/>
          </a:stretch>
        </p:blipFill>
        <p:spPr bwMode="auto">
          <a:xfrm>
            <a:off x="6509652" y="3462339"/>
            <a:ext cx="440646" cy="881062"/>
          </a:xfrm>
          <a:prstGeom prst="rect">
            <a:avLst/>
          </a:prstGeom>
          <a:noFill/>
        </p:spPr>
      </p:pic>
      <p:sp>
        <p:nvSpPr>
          <p:cNvPr id="34" name="Rectangle 33"/>
          <p:cNvSpPr/>
          <p:nvPr/>
        </p:nvSpPr>
        <p:spPr bwMode="auto">
          <a:xfrm>
            <a:off x="2300888" y="3810001"/>
            <a:ext cx="2157974" cy="2895599"/>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5" name="TextBox 34"/>
          <p:cNvSpPr txBox="1"/>
          <p:nvPr/>
        </p:nvSpPr>
        <p:spPr>
          <a:xfrm>
            <a:off x="2515255" y="3886200"/>
            <a:ext cx="608945" cy="215444"/>
          </a:xfrm>
          <a:prstGeom prst="rect">
            <a:avLst/>
          </a:prstGeom>
          <a:noFill/>
        </p:spPr>
        <p:txBody>
          <a:bodyPr wrap="square" lIns="0" tIns="0" rIns="0" bIns="0" rtlCol="0">
            <a:spAutoFit/>
          </a:bodyPr>
          <a:lstStyle/>
          <a:p>
            <a:r>
              <a:rPr lang="en-US" sz="1400" dirty="0" smtClean="0">
                <a:solidFill>
                  <a:schemeClr val="bg1"/>
                </a:solidFill>
              </a:rPr>
              <a:t>Site A</a:t>
            </a:r>
          </a:p>
        </p:txBody>
      </p:sp>
      <p:pic>
        <p:nvPicPr>
          <p:cNvPr id="36" name="Picture 3" descr="\\eventsql\dvd\Online_ART\DVD_ART36\Artwork_Imagery\Icons - Illustrations\Buildings\highrise, office building skyscraper enterprise red.png"/>
          <p:cNvPicPr>
            <a:picLocks noChangeAspect="1" noChangeArrowheads="1"/>
          </p:cNvPicPr>
          <p:nvPr/>
        </p:nvPicPr>
        <p:blipFill>
          <a:blip r:embed="rId4"/>
          <a:srcRect/>
          <a:stretch>
            <a:fillRect/>
          </a:stretch>
        </p:blipFill>
        <p:spPr bwMode="auto">
          <a:xfrm>
            <a:off x="2079373" y="3500438"/>
            <a:ext cx="439473" cy="852487"/>
          </a:xfrm>
          <a:prstGeom prst="rect">
            <a:avLst/>
          </a:prstGeom>
          <a:noFill/>
        </p:spPr>
      </p:pic>
      <p:sp>
        <p:nvSpPr>
          <p:cNvPr id="2" name="Title 1"/>
          <p:cNvSpPr>
            <a:spLocks noGrp="1"/>
          </p:cNvSpPr>
          <p:nvPr>
            <p:ph type="title"/>
          </p:nvPr>
        </p:nvSpPr>
        <p:spPr/>
        <p:txBody>
          <a:bodyPr/>
          <a:lstStyle/>
          <a:p>
            <a:r>
              <a:rPr lang="en-US" dirty="0" smtClean="0"/>
              <a:t>Storage Virtualization Abstraction</a:t>
            </a:r>
            <a:endParaRPr lang="en-US" dirty="0"/>
          </a:p>
        </p:txBody>
      </p:sp>
      <p:sp>
        <p:nvSpPr>
          <p:cNvPr id="3" name="Content Placeholder 2"/>
          <p:cNvSpPr>
            <a:spLocks noGrp="1"/>
          </p:cNvSpPr>
          <p:nvPr>
            <p:ph idx="1"/>
          </p:nvPr>
        </p:nvSpPr>
        <p:spPr>
          <a:xfrm>
            <a:off x="304800" y="1066800"/>
            <a:ext cx="8686800" cy="2412968"/>
          </a:xfrm>
        </p:spPr>
        <p:txBody>
          <a:bodyPr/>
          <a:lstStyle/>
          <a:p>
            <a:r>
              <a:rPr lang="en-US" dirty="0" smtClean="0"/>
              <a:t>Some replication solutions provide complete abstraction in a storage array</a:t>
            </a:r>
          </a:p>
          <a:p>
            <a:r>
              <a:rPr lang="en-US" dirty="0" smtClean="0"/>
              <a:t>Servers are unaware of accessible disk location</a:t>
            </a:r>
          </a:p>
          <a:p>
            <a:r>
              <a:rPr lang="en-US" dirty="0" smtClean="0"/>
              <a:t>Fully compatible with Cluster Shared Volumes</a:t>
            </a:r>
          </a:p>
        </p:txBody>
      </p:sp>
      <p:sp>
        <p:nvSpPr>
          <p:cNvPr id="55" name="Line 5"/>
          <p:cNvSpPr>
            <a:spLocks noChangeShapeType="1"/>
          </p:cNvSpPr>
          <p:nvPr/>
        </p:nvSpPr>
        <p:spPr bwMode="auto">
          <a:xfrm flipH="1">
            <a:off x="3419576" y="4386590"/>
            <a:ext cx="628814" cy="533400"/>
          </a:xfrm>
          <a:prstGeom prst="line">
            <a:avLst/>
          </a:prstGeom>
          <a:noFill/>
          <a:ln w="19050" cap="rnd">
            <a:solidFill>
              <a:schemeClr val="bg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56" name="Line 5"/>
          <p:cNvSpPr>
            <a:spLocks noChangeShapeType="1"/>
          </p:cNvSpPr>
          <p:nvPr/>
        </p:nvSpPr>
        <p:spPr bwMode="auto">
          <a:xfrm>
            <a:off x="3362412" y="4343400"/>
            <a:ext cx="34298" cy="609600"/>
          </a:xfrm>
          <a:prstGeom prst="line">
            <a:avLst/>
          </a:prstGeom>
          <a:noFill/>
          <a:ln w="19050" cap="rnd">
            <a:solidFill>
              <a:schemeClr val="bg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63" name="Line 5"/>
          <p:cNvSpPr>
            <a:spLocks noChangeShapeType="1"/>
          </p:cNvSpPr>
          <p:nvPr/>
        </p:nvSpPr>
        <p:spPr bwMode="auto">
          <a:xfrm>
            <a:off x="2905093" y="4462790"/>
            <a:ext cx="457319" cy="457200"/>
          </a:xfrm>
          <a:prstGeom prst="line">
            <a:avLst/>
          </a:prstGeom>
          <a:noFill/>
          <a:ln w="19050" cap="rnd">
            <a:solidFill>
              <a:schemeClr val="bg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66" name="Server R2 Col1" descr="black-rack-server.png"/>
          <p:cNvPicPr>
            <a:picLocks noChangeAspect="1"/>
          </p:cNvPicPr>
          <p:nvPr/>
        </p:nvPicPr>
        <p:blipFill>
          <a:blip r:embed="rId5" cstate="print"/>
          <a:stretch>
            <a:fillRect/>
          </a:stretch>
        </p:blipFill>
        <p:spPr>
          <a:xfrm>
            <a:off x="2504938" y="4157990"/>
            <a:ext cx="569344" cy="384680"/>
          </a:xfrm>
          <a:prstGeom prst="rect">
            <a:avLst/>
          </a:prstGeom>
        </p:spPr>
      </p:pic>
      <p:pic>
        <p:nvPicPr>
          <p:cNvPr id="67" name="Server R2 Col1" descr="black-rack-server.png"/>
          <p:cNvPicPr>
            <a:picLocks noChangeAspect="1"/>
          </p:cNvPicPr>
          <p:nvPr/>
        </p:nvPicPr>
        <p:blipFill>
          <a:blip r:embed="rId5" cstate="print"/>
          <a:stretch>
            <a:fillRect/>
          </a:stretch>
        </p:blipFill>
        <p:spPr>
          <a:xfrm>
            <a:off x="3126607" y="4157990"/>
            <a:ext cx="569344" cy="384680"/>
          </a:xfrm>
          <a:prstGeom prst="rect">
            <a:avLst/>
          </a:prstGeom>
        </p:spPr>
      </p:pic>
      <p:pic>
        <p:nvPicPr>
          <p:cNvPr id="68" name="Server R2 Col1" descr="black-rack-server.png"/>
          <p:cNvPicPr>
            <a:picLocks noChangeAspect="1"/>
          </p:cNvPicPr>
          <p:nvPr/>
        </p:nvPicPr>
        <p:blipFill>
          <a:blip r:embed="rId5" cstate="print"/>
          <a:stretch>
            <a:fillRect/>
          </a:stretch>
        </p:blipFill>
        <p:spPr>
          <a:xfrm>
            <a:off x="3758994" y="4157990"/>
            <a:ext cx="569344" cy="384680"/>
          </a:xfrm>
          <a:prstGeom prst="rect">
            <a:avLst/>
          </a:prstGeom>
        </p:spPr>
      </p:pic>
      <p:sp>
        <p:nvSpPr>
          <p:cNvPr id="74" name="Line 5"/>
          <p:cNvSpPr>
            <a:spLocks noChangeShapeType="1"/>
          </p:cNvSpPr>
          <p:nvPr/>
        </p:nvSpPr>
        <p:spPr bwMode="auto">
          <a:xfrm flipH="1">
            <a:off x="5649007" y="4394199"/>
            <a:ext cx="628814" cy="533400"/>
          </a:xfrm>
          <a:prstGeom prst="line">
            <a:avLst/>
          </a:prstGeom>
          <a:noFill/>
          <a:ln w="19050" cap="rnd">
            <a:solidFill>
              <a:schemeClr val="bg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75" name="Line 5"/>
          <p:cNvSpPr>
            <a:spLocks noChangeShapeType="1"/>
          </p:cNvSpPr>
          <p:nvPr/>
        </p:nvSpPr>
        <p:spPr bwMode="auto">
          <a:xfrm>
            <a:off x="5591843" y="4343400"/>
            <a:ext cx="10317" cy="552450"/>
          </a:xfrm>
          <a:prstGeom prst="line">
            <a:avLst/>
          </a:prstGeom>
          <a:noFill/>
          <a:ln w="19050" cap="rnd">
            <a:solidFill>
              <a:schemeClr val="bg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76" name="Line 5"/>
          <p:cNvSpPr>
            <a:spLocks noChangeShapeType="1"/>
          </p:cNvSpPr>
          <p:nvPr/>
        </p:nvSpPr>
        <p:spPr bwMode="auto">
          <a:xfrm>
            <a:off x="5134523" y="4470399"/>
            <a:ext cx="439053" cy="415926"/>
          </a:xfrm>
          <a:prstGeom prst="line">
            <a:avLst/>
          </a:prstGeom>
          <a:noFill/>
          <a:ln w="19050" cap="rnd">
            <a:solidFill>
              <a:schemeClr val="bg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77" name="Server R2 Col1" descr="black-rack-server.png"/>
          <p:cNvPicPr>
            <a:picLocks noChangeAspect="1"/>
          </p:cNvPicPr>
          <p:nvPr/>
        </p:nvPicPr>
        <p:blipFill>
          <a:blip r:embed="rId5" cstate="print"/>
          <a:stretch>
            <a:fillRect/>
          </a:stretch>
        </p:blipFill>
        <p:spPr>
          <a:xfrm>
            <a:off x="6036717" y="4159770"/>
            <a:ext cx="569344" cy="384680"/>
          </a:xfrm>
          <a:prstGeom prst="rect">
            <a:avLst/>
          </a:prstGeom>
        </p:spPr>
      </p:pic>
      <p:pic>
        <p:nvPicPr>
          <p:cNvPr id="78" name="Server R2 Col1" descr="black-rack-server.png"/>
          <p:cNvPicPr>
            <a:picLocks noChangeAspect="1"/>
          </p:cNvPicPr>
          <p:nvPr/>
        </p:nvPicPr>
        <p:blipFill>
          <a:blip r:embed="rId5" cstate="print"/>
          <a:stretch>
            <a:fillRect/>
          </a:stretch>
        </p:blipFill>
        <p:spPr>
          <a:xfrm>
            <a:off x="5406980" y="4159770"/>
            <a:ext cx="569344" cy="384680"/>
          </a:xfrm>
          <a:prstGeom prst="rect">
            <a:avLst/>
          </a:prstGeom>
        </p:spPr>
      </p:pic>
      <p:pic>
        <p:nvPicPr>
          <p:cNvPr id="79" name="Server R2 Col1" descr="black-rack-server.png"/>
          <p:cNvPicPr>
            <a:picLocks noChangeAspect="1"/>
          </p:cNvPicPr>
          <p:nvPr/>
        </p:nvPicPr>
        <p:blipFill>
          <a:blip r:embed="rId5" cstate="print"/>
          <a:stretch>
            <a:fillRect/>
          </a:stretch>
        </p:blipFill>
        <p:spPr>
          <a:xfrm>
            <a:off x="4779090" y="4159770"/>
            <a:ext cx="569344" cy="384680"/>
          </a:xfrm>
          <a:prstGeom prst="rect">
            <a:avLst/>
          </a:prstGeom>
        </p:spPr>
      </p:pic>
      <p:pic>
        <p:nvPicPr>
          <p:cNvPr id="80" name="VM R2 Col1" descr="cyan-virtual-rack-server.png"/>
          <p:cNvPicPr>
            <a:picLocks noChangeAspect="1"/>
          </p:cNvPicPr>
          <p:nvPr/>
        </p:nvPicPr>
        <p:blipFill>
          <a:blip r:embed="rId6" cstate="print"/>
          <a:stretch>
            <a:fillRect/>
          </a:stretch>
        </p:blipFill>
        <p:spPr>
          <a:xfrm>
            <a:off x="3126607" y="4005590"/>
            <a:ext cx="569344" cy="344256"/>
          </a:xfrm>
          <a:prstGeom prst="rect">
            <a:avLst/>
          </a:prstGeom>
        </p:spPr>
      </p:pic>
      <p:pic>
        <p:nvPicPr>
          <p:cNvPr id="81" name="Picture 2" descr="\\eventsql\dvd\Online_ART\DVD_ART36\Artwork_Imagery\Icons - Illustrations\Internet Clouds web\cloud illustration icon.png"/>
          <p:cNvPicPr>
            <a:picLocks noChangeAspect="1" noChangeArrowheads="1"/>
          </p:cNvPicPr>
          <p:nvPr/>
        </p:nvPicPr>
        <p:blipFill>
          <a:blip r:embed="rId7"/>
          <a:srcRect/>
          <a:stretch>
            <a:fillRect/>
          </a:stretch>
        </p:blipFill>
        <p:spPr bwMode="auto">
          <a:xfrm>
            <a:off x="2447774" y="4648201"/>
            <a:ext cx="4165891" cy="904874"/>
          </a:xfrm>
          <a:prstGeom prst="rect">
            <a:avLst/>
          </a:prstGeom>
          <a:noFill/>
          <a:effectLst>
            <a:outerShdw blurRad="50800" dist="50800" dir="5400000" algn="ctr" rotWithShape="0">
              <a:srgbClr val="000000">
                <a:alpha val="0"/>
              </a:srgbClr>
            </a:outerShdw>
          </a:effectLst>
        </p:spPr>
      </p:pic>
      <p:sp>
        <p:nvSpPr>
          <p:cNvPr id="82" name="Line 5"/>
          <p:cNvSpPr>
            <a:spLocks noChangeShapeType="1"/>
          </p:cNvSpPr>
          <p:nvPr/>
        </p:nvSpPr>
        <p:spPr bwMode="auto">
          <a:xfrm flipH="1">
            <a:off x="3419577" y="5410200"/>
            <a:ext cx="3171" cy="457200"/>
          </a:xfrm>
          <a:prstGeom prst="line">
            <a:avLst/>
          </a:prstGeom>
          <a:noFill/>
          <a:ln w="19050" cap="rnd">
            <a:solidFill>
              <a:schemeClr val="bg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83" name="Picture 18" descr="Database blue"/>
          <p:cNvPicPr>
            <a:picLocks noChangeAspect="1" noChangeArrowheads="1"/>
          </p:cNvPicPr>
          <p:nvPr/>
        </p:nvPicPr>
        <p:blipFill>
          <a:blip r:embed="rId8" cstate="print"/>
          <a:srcRect/>
          <a:stretch>
            <a:fillRect/>
          </a:stretch>
        </p:blipFill>
        <p:spPr bwMode="auto">
          <a:xfrm>
            <a:off x="3248082" y="5758190"/>
            <a:ext cx="311268" cy="531566"/>
          </a:xfrm>
          <a:prstGeom prst="rect">
            <a:avLst/>
          </a:prstGeom>
          <a:noFill/>
        </p:spPr>
      </p:pic>
      <p:sp>
        <p:nvSpPr>
          <p:cNvPr id="84" name="Line 5"/>
          <p:cNvSpPr>
            <a:spLocks noChangeShapeType="1"/>
          </p:cNvSpPr>
          <p:nvPr/>
        </p:nvSpPr>
        <p:spPr bwMode="auto">
          <a:xfrm>
            <a:off x="5666469" y="5343525"/>
            <a:ext cx="16836" cy="498474"/>
          </a:xfrm>
          <a:prstGeom prst="line">
            <a:avLst/>
          </a:prstGeom>
          <a:noFill/>
          <a:ln w="19050" cap="rnd">
            <a:solidFill>
              <a:schemeClr val="bg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85" name="Picture 18" descr="Database blue"/>
          <p:cNvPicPr>
            <a:picLocks noChangeAspect="1" noChangeArrowheads="1"/>
          </p:cNvPicPr>
          <p:nvPr/>
        </p:nvPicPr>
        <p:blipFill>
          <a:blip r:embed="rId8" cstate="print"/>
          <a:srcRect/>
          <a:stretch>
            <a:fillRect/>
          </a:stretch>
        </p:blipFill>
        <p:spPr bwMode="auto">
          <a:xfrm>
            <a:off x="5522233" y="5759970"/>
            <a:ext cx="311268" cy="531566"/>
          </a:xfrm>
          <a:prstGeom prst="rect">
            <a:avLst/>
          </a:prstGeom>
          <a:noFill/>
        </p:spPr>
      </p:pic>
      <p:pic>
        <p:nvPicPr>
          <p:cNvPr id="41" name="Picture 21" descr="database green"/>
          <p:cNvPicPr>
            <a:picLocks noChangeAspect="1" noChangeArrowheads="1"/>
          </p:cNvPicPr>
          <p:nvPr/>
        </p:nvPicPr>
        <p:blipFill>
          <a:blip r:embed="rId9" cstate="print"/>
          <a:srcRect/>
          <a:stretch>
            <a:fillRect/>
          </a:stretch>
        </p:blipFill>
        <p:spPr bwMode="auto">
          <a:xfrm>
            <a:off x="4398559" y="4839629"/>
            <a:ext cx="333794" cy="532473"/>
          </a:xfrm>
          <a:prstGeom prst="rect">
            <a:avLst/>
          </a:prstGeom>
          <a:noFill/>
        </p:spPr>
      </p:pic>
      <p:sp>
        <p:nvSpPr>
          <p:cNvPr id="42" name="Line Callout 1 (Border and Accent Bar) 41"/>
          <p:cNvSpPr/>
          <p:nvPr/>
        </p:nvSpPr>
        <p:spPr bwMode="auto">
          <a:xfrm>
            <a:off x="6945721" y="5381626"/>
            <a:ext cx="1650449" cy="714619"/>
          </a:xfrm>
          <a:prstGeom prst="accentBorderCallout1">
            <a:avLst>
              <a:gd name="adj1" fmla="val 25806"/>
              <a:gd name="adj2" fmla="val -2599"/>
              <a:gd name="adj3" fmla="val -29072"/>
              <a:gd name="adj4" fmla="val -130319"/>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500" dirty="0" smtClean="0">
                <a:solidFill>
                  <a:schemeClr val="bg1"/>
                </a:solidFill>
              </a:rPr>
              <a:t>Virtualized storage presents logical LUN</a:t>
            </a:r>
          </a:p>
        </p:txBody>
      </p:sp>
      <p:sp>
        <p:nvSpPr>
          <p:cNvPr id="43" name="Left-Right Arrow 42"/>
          <p:cNvSpPr/>
          <p:nvPr/>
        </p:nvSpPr>
        <p:spPr bwMode="auto">
          <a:xfrm>
            <a:off x="3544223" y="5962650"/>
            <a:ext cx="1986480" cy="228600"/>
          </a:xfrm>
          <a:prstGeom prst="lef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pic>
        <p:nvPicPr>
          <p:cNvPr id="40" name="Picture 2" descr="C:\Users\matd.NTDEV\AppData\Local\Microsoft\Windows\Temporary Internet Files\Low\Content.IE5\E87SD5HK\j0442134[1].png"/>
          <p:cNvPicPr>
            <a:picLocks noChangeAspect="1" noChangeArrowheads="1"/>
          </p:cNvPicPr>
          <p:nvPr/>
        </p:nvPicPr>
        <p:blipFill>
          <a:blip r:embed="rId10" cstate="print">
            <a:extLst/>
          </a:blip>
          <a:srcRect/>
          <a:stretch>
            <a:fillRect/>
          </a:stretch>
        </p:blipFill>
        <p:spPr bwMode="auto">
          <a:xfrm>
            <a:off x="4400886" y="5841661"/>
            <a:ext cx="350376" cy="463890"/>
          </a:xfrm>
          <a:prstGeom prst="rect">
            <a:avLst/>
          </a:prstGeom>
          <a:extLst/>
        </p:spPr>
      </p:pic>
      <p:sp>
        <p:nvSpPr>
          <p:cNvPr id="44" name="Line Callout 1 (Border and Accent Bar) 43"/>
          <p:cNvSpPr/>
          <p:nvPr/>
        </p:nvSpPr>
        <p:spPr bwMode="auto">
          <a:xfrm>
            <a:off x="381000" y="4602984"/>
            <a:ext cx="1673380" cy="731016"/>
          </a:xfrm>
          <a:prstGeom prst="accentBorderCallout1">
            <a:avLst>
              <a:gd name="adj1" fmla="val 23751"/>
              <a:gd name="adj2" fmla="val 103497"/>
              <a:gd name="adj3" fmla="val -23860"/>
              <a:gd name="adj4" fmla="val 140566"/>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effectLst/>
              </a:rPr>
              <a:t>Servers abstracted from storage</a:t>
            </a:r>
          </a:p>
        </p:txBody>
      </p:sp>
      <p:pic>
        <p:nvPicPr>
          <p:cNvPr id="45" name="VM R2 Col1" descr="cyan-virtual-rack-server.png"/>
          <p:cNvPicPr>
            <a:picLocks noChangeAspect="1"/>
          </p:cNvPicPr>
          <p:nvPr/>
        </p:nvPicPr>
        <p:blipFill>
          <a:blip r:embed="rId6" cstate="print"/>
          <a:stretch>
            <a:fillRect/>
          </a:stretch>
        </p:blipFill>
        <p:spPr>
          <a:xfrm>
            <a:off x="5406980" y="4005590"/>
            <a:ext cx="569344" cy="344256"/>
          </a:xfrm>
          <a:prstGeom prst="rect">
            <a:avLst/>
          </a:prstGeom>
        </p:spPr>
      </p:pic>
      <p:pic>
        <p:nvPicPr>
          <p:cNvPr id="46" name="VM R2 Col1" descr="cyan-virtual-rack-server.png"/>
          <p:cNvPicPr>
            <a:picLocks noChangeAspect="1"/>
          </p:cNvPicPr>
          <p:nvPr/>
        </p:nvPicPr>
        <p:blipFill>
          <a:blip r:embed="rId6" cstate="print"/>
          <a:stretch>
            <a:fillRect/>
          </a:stretch>
        </p:blipFill>
        <p:spPr>
          <a:xfrm>
            <a:off x="3758994" y="4024640"/>
            <a:ext cx="569344" cy="344256"/>
          </a:xfrm>
          <a:prstGeom prst="rect">
            <a:avLst/>
          </a:prstGeom>
        </p:spPr>
      </p:pic>
      <p:pic>
        <p:nvPicPr>
          <p:cNvPr id="47" name="VM R2 Col1" descr="cyan-virtual-rack-server.png"/>
          <p:cNvPicPr>
            <a:picLocks noChangeAspect="1"/>
          </p:cNvPicPr>
          <p:nvPr/>
        </p:nvPicPr>
        <p:blipFill>
          <a:blip r:embed="rId6" cstate="print"/>
          <a:stretch>
            <a:fillRect/>
          </a:stretch>
        </p:blipFill>
        <p:spPr>
          <a:xfrm>
            <a:off x="3126607" y="3872240"/>
            <a:ext cx="569344" cy="344256"/>
          </a:xfrm>
          <a:prstGeom prst="rect">
            <a:avLst/>
          </a:prstGeom>
        </p:spPr>
      </p:pic>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Replication</a:t>
            </a:r>
            <a:endParaRPr lang="en-US" dirty="0"/>
          </a:p>
        </p:txBody>
      </p:sp>
      <p:sp>
        <p:nvSpPr>
          <p:cNvPr id="3" name="Text Placeholder 2"/>
          <p:cNvSpPr>
            <a:spLocks noGrp="1"/>
          </p:cNvSpPr>
          <p:nvPr>
            <p:ph type="body" sz="quarter" idx="10"/>
          </p:nvPr>
        </p:nvSpPr>
        <p:spPr>
          <a:xfrm>
            <a:off x="381000" y="1447800"/>
            <a:ext cx="8382000" cy="4856714"/>
          </a:xfrm>
        </p:spPr>
        <p:txBody>
          <a:bodyPr/>
          <a:lstStyle/>
          <a:p>
            <a:r>
              <a:rPr lang="en-US" sz="2800" dirty="0"/>
              <a:t>Hardware </a:t>
            </a:r>
            <a:r>
              <a:rPr lang="en-US" sz="2800" dirty="0" smtClean="0"/>
              <a:t>replication partners</a:t>
            </a:r>
            <a:endParaRPr lang="en-US" sz="2800" dirty="0"/>
          </a:p>
          <a:p>
            <a:pPr lvl="1"/>
            <a:r>
              <a:rPr lang="en-US" sz="2400" dirty="0" smtClean="0"/>
              <a:t>EMC</a:t>
            </a:r>
          </a:p>
          <a:p>
            <a:pPr lvl="2"/>
            <a:r>
              <a:rPr lang="en-US" sz="2000" dirty="0" smtClean="0"/>
              <a:t>SRDF/CE </a:t>
            </a:r>
            <a:r>
              <a:rPr lang="en-US" sz="2000" dirty="0"/>
              <a:t>for DMX </a:t>
            </a:r>
            <a:r>
              <a:rPr lang="en-US" sz="2000" dirty="0" smtClean="0"/>
              <a:t>arrays, RecoverPoint </a:t>
            </a:r>
            <a:r>
              <a:rPr lang="en-US" sz="2000" dirty="0"/>
              <a:t>/CE for </a:t>
            </a:r>
            <a:r>
              <a:rPr lang="en-US" sz="2000" dirty="0" smtClean="0"/>
              <a:t>CLARiiON arrays</a:t>
            </a:r>
          </a:p>
          <a:p>
            <a:pPr lvl="1"/>
            <a:r>
              <a:rPr lang="en-US" sz="2400" dirty="0" smtClean="0"/>
              <a:t>HP</a:t>
            </a:r>
          </a:p>
          <a:p>
            <a:pPr lvl="2"/>
            <a:r>
              <a:rPr lang="en-US" sz="2000" dirty="0"/>
              <a:t>HP StorageWorks </a:t>
            </a:r>
            <a:r>
              <a:rPr lang="en-US" sz="2000" dirty="0" smtClean="0"/>
              <a:t>CLX, HP LeftHand</a:t>
            </a:r>
          </a:p>
          <a:p>
            <a:pPr lvl="1"/>
            <a:r>
              <a:rPr lang="en-US" sz="2400" dirty="0" smtClean="0"/>
              <a:t>Hitachi</a:t>
            </a:r>
          </a:p>
          <a:p>
            <a:pPr lvl="2"/>
            <a:r>
              <a:rPr lang="en-US" sz="2000" dirty="0" smtClean="0"/>
              <a:t>Hitachi StorageCluster (HSC)</a:t>
            </a:r>
          </a:p>
          <a:p>
            <a:pPr lvl="1"/>
            <a:r>
              <a:rPr lang="en-US" sz="2400" dirty="0" smtClean="0"/>
              <a:t>Compellent (Dell)</a:t>
            </a:r>
          </a:p>
          <a:p>
            <a:pPr lvl="2"/>
            <a:r>
              <a:rPr lang="en-US" sz="2000" dirty="0" smtClean="0"/>
              <a:t>LiveVolume</a:t>
            </a:r>
          </a:p>
          <a:p>
            <a:pPr lvl="1"/>
            <a:r>
              <a:rPr lang="en-US" sz="2400" dirty="0" smtClean="0"/>
              <a:t>NetApp</a:t>
            </a:r>
          </a:p>
          <a:p>
            <a:pPr lvl="2"/>
            <a:r>
              <a:rPr lang="en-US" sz="2000" dirty="0" smtClean="0"/>
              <a:t>MetroCluster</a:t>
            </a:r>
          </a:p>
          <a:p>
            <a:pPr lvl="1"/>
            <a:r>
              <a:rPr lang="en-US" sz="2400" dirty="0" smtClean="0"/>
              <a:t>IBM</a:t>
            </a:r>
          </a:p>
          <a:p>
            <a:pPr lvl="2"/>
            <a:r>
              <a:rPr lang="en-US" sz="2000" dirty="0" smtClean="0"/>
              <a:t>IBM XIV Storage System</a:t>
            </a:r>
            <a:endParaRPr lang="en-US" sz="2000" dirty="0"/>
          </a:p>
        </p:txBody>
      </p:sp>
    </p:spTree>
    <p:extLst>
      <p:ext uri="{BB962C8B-B14F-4D97-AF65-F5344CB8AC3E}">
        <p14:creationId xmlns:p14="http://schemas.microsoft.com/office/powerpoint/2010/main" val="307429379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534400" cy="650947"/>
          </a:xfrm>
        </p:spPr>
        <p:txBody>
          <a:bodyPr/>
          <a:lstStyle/>
          <a:p>
            <a:r>
              <a:rPr lang="en-US" sz="4700" spc="-200" dirty="0" smtClean="0"/>
              <a:t>Software and Appliance Replication</a:t>
            </a:r>
            <a:endParaRPr lang="en-US" sz="4700" spc="-200" dirty="0"/>
          </a:p>
        </p:txBody>
      </p:sp>
      <p:sp>
        <p:nvSpPr>
          <p:cNvPr id="3" name="Text Placeholder 2"/>
          <p:cNvSpPr>
            <a:spLocks noGrp="1"/>
          </p:cNvSpPr>
          <p:nvPr>
            <p:ph type="body" sz="quarter" idx="10"/>
          </p:nvPr>
        </p:nvSpPr>
        <p:spPr>
          <a:xfrm>
            <a:off x="381000" y="1447800"/>
            <a:ext cx="8382000" cy="5453801"/>
          </a:xfrm>
        </p:spPr>
        <p:txBody>
          <a:bodyPr/>
          <a:lstStyle/>
          <a:p>
            <a:r>
              <a:rPr lang="en-US" dirty="0" smtClean="0"/>
              <a:t>Software-based replication</a:t>
            </a:r>
          </a:p>
          <a:p>
            <a:pPr lvl="1"/>
            <a:r>
              <a:rPr lang="en-US" dirty="0" smtClean="0"/>
              <a:t>Double-Take</a:t>
            </a:r>
            <a:endParaRPr lang="en-US" dirty="0"/>
          </a:p>
          <a:p>
            <a:pPr lvl="2"/>
            <a:r>
              <a:rPr lang="en-US" dirty="0" smtClean="0"/>
              <a:t>Availability</a:t>
            </a:r>
          </a:p>
          <a:p>
            <a:pPr lvl="1"/>
            <a:r>
              <a:rPr lang="en-US" dirty="0" smtClean="0"/>
              <a:t>SteelEye</a:t>
            </a:r>
          </a:p>
          <a:p>
            <a:pPr lvl="2"/>
            <a:r>
              <a:rPr lang="en-US" dirty="0" smtClean="0"/>
              <a:t>DataKeeper Cluster Addition</a:t>
            </a:r>
          </a:p>
          <a:p>
            <a:pPr lvl="1"/>
            <a:r>
              <a:rPr lang="en-US" dirty="0" smtClean="0"/>
              <a:t>Symantec</a:t>
            </a:r>
          </a:p>
          <a:p>
            <a:pPr lvl="2"/>
            <a:r>
              <a:rPr lang="en-US" dirty="0" smtClean="0"/>
              <a:t>Storage Foundation for Windows</a:t>
            </a:r>
          </a:p>
          <a:p>
            <a:r>
              <a:rPr lang="en-US" dirty="0" smtClean="0"/>
              <a:t>Appliance-based replication</a:t>
            </a:r>
          </a:p>
          <a:p>
            <a:pPr lvl="1"/>
            <a:r>
              <a:rPr lang="en-US" dirty="0" smtClean="0"/>
              <a:t>FalconStor</a:t>
            </a:r>
          </a:p>
          <a:p>
            <a:pPr lvl="2"/>
            <a:r>
              <a:rPr lang="en-US" dirty="0" smtClean="0"/>
              <a:t>Continuous Data Protector</a:t>
            </a:r>
          </a:p>
          <a:p>
            <a:pPr lvl="1"/>
            <a:r>
              <a:rPr lang="en-US" dirty="0" smtClean="0"/>
              <a:t>DataCore software</a:t>
            </a:r>
          </a:p>
          <a:p>
            <a:pPr lvl="2"/>
            <a:r>
              <a:rPr lang="en-US" dirty="0" smtClean="0"/>
              <a:t>SANsymphony</a:t>
            </a:r>
          </a:p>
        </p:txBody>
      </p:sp>
    </p:spTree>
    <p:extLst>
      <p:ext uri="{BB962C8B-B14F-4D97-AF65-F5344CB8AC3E}">
        <p14:creationId xmlns:p14="http://schemas.microsoft.com/office/powerpoint/2010/main" val="3489438954"/>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Center Recovery Partners</a:t>
            </a:r>
            <a:endParaRPr lang="en-US" dirty="0"/>
          </a:p>
        </p:txBody>
      </p:sp>
      <p:sp>
        <p:nvSpPr>
          <p:cNvPr id="3" name="Content Placeholder 2"/>
          <p:cNvSpPr>
            <a:spLocks noGrp="1"/>
          </p:cNvSpPr>
          <p:nvPr>
            <p:ph idx="1"/>
          </p:nvPr>
        </p:nvSpPr>
        <p:spPr>
          <a:xfrm>
            <a:off x="389436" y="1447799"/>
            <a:ext cx="8363938" cy="5336846"/>
          </a:xfrm>
        </p:spPr>
        <p:txBody>
          <a:bodyPr/>
          <a:lstStyle/>
          <a:p>
            <a:r>
              <a:rPr lang="en-US" dirty="0" smtClean="0"/>
              <a:t>Citrix Essentials for Hyper-V augments Hyper-V DR by automating disaster recovery configuration</a:t>
            </a:r>
          </a:p>
          <a:p>
            <a:pPr lvl="1"/>
            <a:r>
              <a:rPr lang="en-US" dirty="0" smtClean="0"/>
              <a:t>StorageLink Site Recovery manages storage automation</a:t>
            </a:r>
          </a:p>
          <a:p>
            <a:pPr lvl="1"/>
            <a:r>
              <a:rPr lang="en-US" dirty="0" smtClean="0"/>
              <a:t>Workflow orchestration for VM site failover</a:t>
            </a:r>
          </a:p>
          <a:p>
            <a:pPr lvl="1"/>
            <a:r>
              <a:rPr lang="en-US" dirty="0" smtClean="0"/>
              <a:t>Non-disruptive testing and staging of VM prior to failover</a:t>
            </a:r>
          </a:p>
          <a:p>
            <a:pPr lvl="1"/>
            <a:r>
              <a:rPr lang="en-US" dirty="0" smtClean="0"/>
              <a:t>Single-click failback</a:t>
            </a:r>
          </a:p>
          <a:p>
            <a:pPr lvl="1"/>
            <a:r>
              <a:rPr lang="en-US" dirty="0" smtClean="0"/>
              <a:t>Recovery plans</a:t>
            </a:r>
          </a:p>
          <a:p>
            <a:pPr lvl="1"/>
            <a:r>
              <a:rPr lang="en-US" dirty="0" smtClean="0"/>
              <a:t>Integrates with System Center Virtual Machine Manager</a:t>
            </a:r>
          </a:p>
        </p:txBody>
      </p:sp>
    </p:spTree>
    <p:extLst>
      <p:ext uri="{BB962C8B-B14F-4D97-AF65-F5344CB8AC3E}">
        <p14:creationId xmlns:p14="http://schemas.microsoft.com/office/powerpoint/2010/main" val="3023383001"/>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329595"/>
          </a:xfrm>
        </p:spPr>
        <p:txBody>
          <a:bodyPr/>
          <a:lstStyle/>
          <a:p>
            <a:r>
              <a:rPr lang="en-US" dirty="0" smtClean="0"/>
              <a:t>Data Center Recovery Using System Center Orchestrator</a:t>
            </a:r>
            <a:endParaRPr lang="en-US" dirty="0"/>
          </a:p>
        </p:txBody>
      </p:sp>
      <p:sp>
        <p:nvSpPr>
          <p:cNvPr id="3" name="Content Placeholder 2"/>
          <p:cNvSpPr>
            <a:spLocks noGrp="1"/>
          </p:cNvSpPr>
          <p:nvPr>
            <p:ph idx="1"/>
          </p:nvPr>
        </p:nvSpPr>
        <p:spPr>
          <a:xfrm>
            <a:off x="389436" y="1754255"/>
            <a:ext cx="8363938" cy="886397"/>
          </a:xfrm>
        </p:spPr>
        <p:txBody>
          <a:bodyPr/>
          <a:lstStyle/>
          <a:p>
            <a:r>
              <a:rPr lang="en-US" dirty="0" smtClean="0"/>
              <a:t>System Center Orchestrator supports custom workflows </a:t>
            </a:r>
            <a:r>
              <a:rPr lang="en-GB" dirty="0" smtClean="0"/>
              <a:t>for recovery processes</a:t>
            </a:r>
            <a:endParaRPr lang="en-GB" dirty="0"/>
          </a:p>
        </p:txBody>
      </p:sp>
      <p:pic>
        <p:nvPicPr>
          <p:cNvPr id="2051" name="Picture 3" descr="C:\Users\David\Documents\CM Projects\M2741\Resources\062411_0205_SystemCente2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3522" y="3048000"/>
            <a:ext cx="4389437" cy="32766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David\Documents\CM Projects\M2741\Resources\Orchestrator_20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5029200"/>
            <a:ext cx="3086100" cy="8845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4184599"/>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Multi-Site Clustering Content</a:t>
            </a:r>
            <a:endParaRPr lang="en-US" dirty="0"/>
          </a:p>
        </p:txBody>
      </p:sp>
      <p:sp>
        <p:nvSpPr>
          <p:cNvPr id="3" name="Text Placeholder 2"/>
          <p:cNvSpPr>
            <a:spLocks noGrp="1"/>
          </p:cNvSpPr>
          <p:nvPr>
            <p:ph type="body" sz="quarter" idx="10"/>
          </p:nvPr>
        </p:nvSpPr>
        <p:spPr>
          <a:xfrm>
            <a:off x="381000" y="1447800"/>
            <a:ext cx="8382000" cy="4068806"/>
          </a:xfrm>
        </p:spPr>
        <p:txBody>
          <a:bodyPr/>
          <a:lstStyle/>
          <a:p>
            <a:r>
              <a:rPr lang="en-US" sz="2400" dirty="0" smtClean="0"/>
              <a:t>Design guide</a:t>
            </a:r>
          </a:p>
          <a:p>
            <a:pPr lvl="1"/>
            <a:r>
              <a:rPr lang="en-US" sz="2000" dirty="0" smtClean="0">
                <a:hlinkClick r:id="rId3"/>
              </a:rPr>
              <a:t>http://technet.microsoft.com/en-us/library/dd197430.aspx</a:t>
            </a:r>
            <a:endParaRPr lang="en-US" sz="2000" dirty="0" smtClean="0"/>
          </a:p>
          <a:p>
            <a:r>
              <a:rPr lang="en-US" sz="2400" dirty="0" smtClean="0"/>
              <a:t>Deployment guide, or checklist</a:t>
            </a:r>
          </a:p>
          <a:p>
            <a:pPr lvl="1"/>
            <a:r>
              <a:rPr lang="en-US" sz="2000" dirty="0" smtClean="0">
                <a:hlinkClick r:id="rId4"/>
              </a:rPr>
              <a:t>http://technet.microsoft.com/en-us/library/dd197546.aspx</a:t>
            </a:r>
            <a:endParaRPr lang="en-US" sz="2000" dirty="0" smtClean="0"/>
          </a:p>
          <a:p>
            <a:r>
              <a:rPr lang="en-US" sz="2400" dirty="0"/>
              <a:t>Hyper-V Business Continuity portal</a:t>
            </a:r>
          </a:p>
          <a:p>
            <a:pPr lvl="1"/>
            <a:r>
              <a:rPr lang="en-US" sz="2000" dirty="0">
                <a:hlinkClick r:id="rId5"/>
              </a:rPr>
              <a:t>http://</a:t>
            </a:r>
            <a:r>
              <a:rPr lang="en-US" sz="2000" dirty="0" smtClean="0">
                <a:hlinkClick r:id="rId5"/>
              </a:rPr>
              <a:t>www.microsoft.com/virtualization/en/us/solution-continuity.aspx</a:t>
            </a:r>
            <a:r>
              <a:rPr lang="en-US" sz="2000" dirty="0" smtClean="0"/>
              <a:t> </a:t>
            </a:r>
            <a:endParaRPr lang="en-US" sz="2000" dirty="0"/>
          </a:p>
          <a:p>
            <a:r>
              <a:rPr lang="en-US" sz="2400" dirty="0" smtClean="0"/>
              <a:t>Microsoft </a:t>
            </a:r>
            <a:r>
              <a:rPr lang="en-US" sz="2400" dirty="0"/>
              <a:t>Cross-Site Disaster Recovery Solutions </a:t>
            </a:r>
            <a:r>
              <a:rPr lang="en-US" sz="2400" dirty="0" smtClean="0"/>
              <a:t>white paper</a:t>
            </a:r>
            <a:endParaRPr lang="en-US" sz="2400" dirty="0"/>
          </a:p>
          <a:p>
            <a:pPr lvl="1"/>
            <a:r>
              <a:rPr lang="en-US" sz="2000" dirty="0">
                <a:hlinkClick r:id="rId6"/>
              </a:rPr>
              <a:t>http://</a:t>
            </a:r>
            <a:r>
              <a:rPr lang="en-US" sz="2000" dirty="0" smtClean="0">
                <a:hlinkClick r:id="rId6"/>
              </a:rPr>
              <a:t>download.microsoft.com/download/3/6/1/36117F2E-499F-42D7-9ADD-A838E9E0C197/SiteRecoveryWhitepaper_final_120309.pdf</a:t>
            </a:r>
            <a:r>
              <a:rPr lang="en-US" sz="2000" dirty="0" smtClean="0"/>
              <a:t> </a:t>
            </a:r>
            <a:endParaRPr lang="en-US" sz="2000" dirty="0"/>
          </a:p>
        </p:txBody>
      </p:sp>
    </p:spTree>
    <p:extLst>
      <p:ext uri="{BB962C8B-B14F-4D97-AF65-F5344CB8AC3E}">
        <p14:creationId xmlns:p14="http://schemas.microsoft.com/office/powerpoint/2010/main" val="3397093129"/>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4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609945"/>
          </a:xfrm>
        </p:spPr>
        <p:txBody>
          <a:bodyPr/>
          <a:lstStyle/>
          <a:p>
            <a:r>
              <a:rPr lang="en-US" dirty="0" smtClean="0">
                <a:solidFill>
                  <a:schemeClr val="tx1"/>
                </a:solidFill>
              </a:rPr>
              <a:t>Lesson 1: Overview of High Availability</a:t>
            </a:r>
          </a:p>
          <a:p>
            <a:r>
              <a:rPr lang="en-US" dirty="0" smtClean="0">
                <a:solidFill>
                  <a:schemeClr val="tx1"/>
                </a:solidFill>
              </a:rPr>
              <a:t>Lesson 2: Failover Clusters</a:t>
            </a:r>
          </a:p>
          <a:p>
            <a:r>
              <a:rPr lang="en-US" dirty="0" smtClean="0">
                <a:solidFill>
                  <a:schemeClr val="tx1"/>
                </a:solidFill>
              </a:rPr>
              <a:t>Lesson 3: Cluster Shared Volumes</a:t>
            </a:r>
          </a:p>
          <a:p>
            <a:r>
              <a:rPr lang="en-US" dirty="0" smtClean="0">
                <a:solidFill>
                  <a:schemeClr val="tx1"/>
                </a:solidFill>
              </a:rPr>
              <a:t>Lesson 4: Business Continuity</a:t>
            </a:r>
          </a:p>
          <a:p>
            <a:r>
              <a:rPr lang="en-US" dirty="0" smtClean="0">
                <a:solidFill>
                  <a:schemeClr val="tx2"/>
                </a:solidFill>
              </a:rPr>
              <a:t>Lesson 5: Migrating Virtual Machines</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Availability</a:t>
            </a:r>
            <a:endParaRPr lang="en-US" dirty="0"/>
          </a:p>
        </p:txBody>
      </p:sp>
      <p:sp>
        <p:nvSpPr>
          <p:cNvPr id="3" name="Text Placeholder 2"/>
          <p:cNvSpPr>
            <a:spLocks noGrp="1"/>
          </p:cNvSpPr>
          <p:nvPr>
            <p:ph type="body" sz="quarter" idx="10"/>
          </p:nvPr>
        </p:nvSpPr>
        <p:spPr>
          <a:xfrm>
            <a:off x="381000" y="1047178"/>
            <a:ext cx="8382000" cy="5810822"/>
          </a:xfrm>
        </p:spPr>
        <p:txBody>
          <a:bodyPr/>
          <a:lstStyle/>
          <a:p>
            <a:r>
              <a:rPr lang="en-US" sz="2400" dirty="0" smtClean="0"/>
              <a:t>Hyper-V high availability</a:t>
            </a:r>
          </a:p>
          <a:p>
            <a:pPr lvl="1"/>
            <a:r>
              <a:rPr lang="en-US" sz="2000" dirty="0" smtClean="0"/>
              <a:t>Only requires Hyper-V</a:t>
            </a:r>
          </a:p>
          <a:p>
            <a:pPr lvl="1"/>
            <a:r>
              <a:rPr lang="en-US" sz="2000" dirty="0" smtClean="0"/>
              <a:t>Enables you to create 16-node failover clusters</a:t>
            </a:r>
          </a:p>
          <a:p>
            <a:pPr lvl="1"/>
            <a:r>
              <a:rPr lang="en-US" sz="2000" dirty="0" smtClean="0"/>
              <a:t>Includes live migration of virtual machines</a:t>
            </a:r>
          </a:p>
          <a:p>
            <a:r>
              <a:rPr lang="en-US" sz="2400" dirty="0" smtClean="0"/>
              <a:t>Take advantage of Microsoft Cluster Service</a:t>
            </a:r>
          </a:p>
          <a:p>
            <a:pPr lvl="1"/>
            <a:r>
              <a:rPr lang="en-US" sz="2000" dirty="0" smtClean="0"/>
              <a:t>Define virtual machines and storage as cluster resources</a:t>
            </a:r>
          </a:p>
          <a:p>
            <a:pPr lvl="1"/>
            <a:r>
              <a:rPr lang="en-US" sz="2000" dirty="0" smtClean="0"/>
              <a:t>Automatically keep them running</a:t>
            </a:r>
          </a:p>
          <a:p>
            <a:pPr lvl="2"/>
            <a:r>
              <a:rPr lang="en-US" sz="1800" dirty="0" smtClean="0"/>
              <a:t>Automatic failover if node fails</a:t>
            </a:r>
          </a:p>
          <a:p>
            <a:pPr lvl="2"/>
            <a:r>
              <a:rPr lang="en-US" sz="1800" dirty="0" smtClean="0"/>
              <a:t>Automatic failback can be configured</a:t>
            </a:r>
          </a:p>
          <a:p>
            <a:pPr lvl="2"/>
            <a:r>
              <a:rPr lang="en-US" sz="1800" dirty="0" smtClean="0"/>
              <a:t>Automatic workload balancing when combined with Microsoft System Center tools</a:t>
            </a:r>
          </a:p>
          <a:p>
            <a:r>
              <a:rPr lang="en-US" sz="2400" dirty="0" smtClean="0"/>
              <a:t>Use live migration technology with no “downtime”</a:t>
            </a:r>
          </a:p>
          <a:p>
            <a:r>
              <a:rPr lang="en-US" sz="2400" dirty="0" smtClean="0"/>
              <a:t>It is recommended to reserve a maintenance host in the cluster for failover purposes or reserve capacity in the cluster so that a single-node failure can spread the VMs on other nodes</a:t>
            </a:r>
          </a:p>
          <a:p>
            <a:r>
              <a:rPr lang="en-US" sz="2400" dirty="0" smtClean="0"/>
              <a:t>Have multiple 16-node clusters running concurrently</a:t>
            </a:r>
          </a:p>
        </p:txBody>
      </p:sp>
    </p:spTree>
    <p:extLst>
      <p:ext uri="{BB962C8B-B14F-4D97-AF65-F5344CB8AC3E}">
        <p14:creationId xmlns:p14="http://schemas.microsoft.com/office/powerpoint/2010/main" val="2836825919"/>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smtClean="0"/>
              <a:t>Live vs. Quick Migrations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5219891"/>
          </a:xfrm>
        </p:spPr>
        <p:txBody>
          <a:bodyPr/>
          <a:lstStyle/>
          <a:p>
            <a:r>
              <a:rPr lang="en-GB" sz="3600" dirty="0" smtClean="0"/>
              <a:t>Quick migration</a:t>
            </a:r>
          </a:p>
          <a:p>
            <a:pPr lvl="1"/>
            <a:r>
              <a:rPr lang="en-GB" dirty="0" smtClean="0"/>
              <a:t>Some perceived downtime</a:t>
            </a:r>
          </a:p>
          <a:p>
            <a:pPr lvl="1"/>
            <a:r>
              <a:rPr lang="en-GB" dirty="0" smtClean="0"/>
              <a:t>No VHD or memory state copying between hosts</a:t>
            </a:r>
          </a:p>
          <a:p>
            <a:pPr lvl="1"/>
            <a:r>
              <a:rPr lang="en-GB" dirty="0" smtClean="0"/>
              <a:t>No data copying between hosts</a:t>
            </a:r>
          </a:p>
          <a:p>
            <a:pPr lvl="1"/>
            <a:r>
              <a:rPr lang="en-GB" dirty="0" smtClean="0"/>
              <a:t>Bandwidth requirement is low</a:t>
            </a:r>
          </a:p>
          <a:p>
            <a:r>
              <a:rPr lang="en-GB" dirty="0" smtClean="0"/>
              <a:t>Live migration </a:t>
            </a:r>
            <a:r>
              <a:rPr lang="en-GB" dirty="0" smtClean="0">
                <a:solidFill>
                  <a:schemeClr val="tx2"/>
                </a:solidFill>
              </a:rPr>
              <a:t>(similar to VMware vMotion)</a:t>
            </a:r>
          </a:p>
          <a:p>
            <a:pPr lvl="1"/>
            <a:r>
              <a:rPr lang="en-US" dirty="0" smtClean="0"/>
              <a:t>No perceived downtime</a:t>
            </a:r>
          </a:p>
          <a:p>
            <a:pPr lvl="1"/>
            <a:r>
              <a:rPr lang="en-US" dirty="0" smtClean="0"/>
              <a:t>Memory state copied between hosts</a:t>
            </a:r>
          </a:p>
          <a:p>
            <a:pPr lvl="1"/>
            <a:r>
              <a:rPr lang="en-US" dirty="0" smtClean="0"/>
              <a:t>Shared storage switched across hosts</a:t>
            </a:r>
          </a:p>
          <a:p>
            <a:pPr lvl="1"/>
            <a:r>
              <a:rPr lang="en-US" dirty="0" smtClean="0"/>
              <a:t>Bandwidth requirement can be high</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smtClean="0"/>
              <a:t>Initiating a Live Migration</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210383"/>
          </a:xfrm>
        </p:spPr>
        <p:txBody>
          <a:bodyPr/>
          <a:lstStyle/>
          <a:p>
            <a:r>
              <a:rPr lang="en-GB" sz="3600" dirty="0" smtClean="0"/>
              <a:t>Using the Failover Cluster Management console</a:t>
            </a:r>
          </a:p>
          <a:p>
            <a:r>
              <a:rPr lang="en-GB" sz="3600" dirty="0" smtClean="0"/>
              <a:t>Using the System Center Virtual Machine Manager administration console (if System Center Virtual Machine Manager is managing hosts)</a:t>
            </a:r>
          </a:p>
          <a:p>
            <a:r>
              <a:rPr lang="en-GB" sz="3600" dirty="0" smtClean="0"/>
              <a:t>Using a WMI or Windows PowerShell script</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smtClean="0"/>
              <a:t>Live Migration Process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5539978"/>
          </a:xfrm>
        </p:spPr>
        <p:txBody>
          <a:bodyPr/>
          <a:lstStyle/>
          <a:p>
            <a:pPr marL="742950" indent="-742950">
              <a:buFont typeface="+mj-lt"/>
              <a:buAutoNum type="arabicPeriod"/>
            </a:pPr>
            <a:r>
              <a:rPr lang="en-GB" sz="3600" dirty="0" smtClean="0"/>
              <a:t>Live migration setup</a:t>
            </a:r>
          </a:p>
          <a:p>
            <a:pPr marL="742950" indent="-742950">
              <a:buFont typeface="+mj-lt"/>
              <a:buAutoNum type="arabicPeriod"/>
            </a:pPr>
            <a:r>
              <a:rPr lang="en-GB" sz="3600" dirty="0" smtClean="0"/>
              <a:t>Memory pages are transferred from the source node to the destination node</a:t>
            </a:r>
          </a:p>
          <a:p>
            <a:pPr marL="742950" indent="-742950">
              <a:buFont typeface="+mj-lt"/>
              <a:buAutoNum type="arabicPeriod"/>
            </a:pPr>
            <a:r>
              <a:rPr lang="en-GB" sz="3600" dirty="0" smtClean="0"/>
              <a:t>Final memory pages are transferred</a:t>
            </a:r>
          </a:p>
          <a:p>
            <a:pPr marL="742950" indent="-742950">
              <a:buFont typeface="+mj-lt"/>
              <a:buAutoNum type="arabicPeriod"/>
            </a:pPr>
            <a:r>
              <a:rPr lang="en-GB" sz="3600" dirty="0" smtClean="0"/>
              <a:t>Storage handle is moved from source to destination</a:t>
            </a:r>
          </a:p>
          <a:p>
            <a:pPr marL="742950" indent="-742950">
              <a:buFont typeface="+mj-lt"/>
              <a:buAutoNum type="arabicPeriod"/>
            </a:pPr>
            <a:r>
              <a:rPr lang="en-GB" sz="3600" dirty="0" smtClean="0"/>
              <a:t>VM is brought online on the destination server</a:t>
            </a:r>
          </a:p>
          <a:p>
            <a:pPr marL="742950" indent="-742950">
              <a:buFont typeface="+mj-lt"/>
              <a:buAutoNum type="arabicPeriod"/>
            </a:pPr>
            <a:r>
              <a:rPr lang="en-GB" sz="3600" dirty="0" smtClean="0"/>
              <a:t>Network cleanup</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bwMode="auto">
          <a:xfrm>
            <a:off x="1981200" y="2895599"/>
            <a:ext cx="5181600" cy="2209801"/>
          </a:xfrm>
          <a:prstGeom prst="roundRect">
            <a:avLst/>
          </a:prstGeom>
          <a:solidFill>
            <a:schemeClr val="accent3">
              <a:alpha val="15000"/>
            </a:schemeClr>
          </a:solidFill>
          <a:ln w="25400">
            <a:solidFill>
              <a:schemeClr val="tx1">
                <a:lumMod val="50000"/>
              </a:schemeClr>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801794" name="Rectangle 2"/>
          <p:cNvSpPr>
            <a:spLocks noGrp="1" noChangeArrowheads="1"/>
          </p:cNvSpPr>
          <p:nvPr>
            <p:ph type="title"/>
          </p:nvPr>
        </p:nvSpPr>
        <p:spPr>
          <a:xfrm>
            <a:off x="381000" y="230188"/>
            <a:ext cx="8382000" cy="1163395"/>
          </a:xfrm>
        </p:spPr>
        <p:txBody>
          <a:bodyPr/>
          <a:lstStyle/>
          <a:p>
            <a:r>
              <a:rPr lang="en-US" dirty="0" smtClean="0"/>
              <a:t>Live Migration</a:t>
            </a:r>
            <a:br>
              <a:rPr lang="en-US" dirty="0" smtClean="0"/>
            </a:br>
            <a:r>
              <a:rPr lang="en-US" sz="3600" dirty="0" smtClean="0">
                <a:solidFill>
                  <a:schemeClr val="tx1"/>
                </a:solidFill>
              </a:rPr>
              <a:t>Initiate migration</a:t>
            </a:r>
            <a:endParaRPr lang="en-US" sz="3600" dirty="0">
              <a:solidFill>
                <a:schemeClr val="tx1"/>
              </a:solidFill>
            </a:endParaRPr>
          </a:p>
        </p:txBody>
      </p:sp>
      <p:sp>
        <p:nvSpPr>
          <p:cNvPr id="24" name="Content Placeholder 31"/>
          <p:cNvSpPr>
            <a:spLocks noGrp="1"/>
          </p:cNvSpPr>
          <p:nvPr>
            <p:ph idx="1"/>
          </p:nvPr>
        </p:nvSpPr>
        <p:spPr>
          <a:xfrm>
            <a:off x="381000" y="5257800"/>
            <a:ext cx="2895600" cy="997196"/>
          </a:xfrm>
        </p:spPr>
        <p:txBody>
          <a:bodyPr/>
          <a:lstStyle/>
          <a:p>
            <a:r>
              <a:rPr lang="en-US" sz="1800" dirty="0" smtClean="0"/>
              <a:t>IT administrator initiates a live migration to move a VM from one host to another</a:t>
            </a:r>
          </a:p>
        </p:txBody>
      </p:sp>
      <p:sp>
        <p:nvSpPr>
          <p:cNvPr id="801797" name="Line 5"/>
          <p:cNvSpPr>
            <a:spLocks noChangeShapeType="1"/>
          </p:cNvSpPr>
          <p:nvPr/>
        </p:nvSpPr>
        <p:spPr bwMode="auto">
          <a:xfrm>
            <a:off x="3383720" y="4234734"/>
            <a:ext cx="791331" cy="833452"/>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8" name="Line 6"/>
          <p:cNvSpPr>
            <a:spLocks noChangeShapeType="1"/>
          </p:cNvSpPr>
          <p:nvPr/>
        </p:nvSpPr>
        <p:spPr bwMode="auto">
          <a:xfrm flipH="1">
            <a:off x="4848446" y="4452847"/>
            <a:ext cx="984859" cy="693311"/>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9" name="Line 7"/>
          <p:cNvSpPr>
            <a:spLocks noChangeShapeType="1"/>
          </p:cNvSpPr>
          <p:nvPr/>
        </p:nvSpPr>
        <p:spPr bwMode="auto">
          <a:xfrm>
            <a:off x="4564471" y="5517957"/>
            <a:ext cx="0" cy="304800"/>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2" name="Line Callout 1 (Border and Accent Bar) 21"/>
          <p:cNvSpPr/>
          <p:nvPr/>
        </p:nvSpPr>
        <p:spPr bwMode="auto">
          <a:xfrm>
            <a:off x="4495800" y="1524000"/>
            <a:ext cx="1752600" cy="381000"/>
          </a:xfrm>
          <a:prstGeom prst="accentBorderCallout1">
            <a:avLst>
              <a:gd name="adj1" fmla="val 10255"/>
              <a:gd name="adj2" fmla="val -4136"/>
              <a:gd name="adj3" fmla="val 81542"/>
              <a:gd name="adj4" fmla="val -32916"/>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400" dirty="0" smtClean="0">
                <a:solidFill>
                  <a:schemeClr val="tx1"/>
                </a:solidFill>
                <a:effectLst>
                  <a:outerShdw blurRad="63500" dist="12700" dir="2700000" algn="tl">
                    <a:srgbClr val="000000">
                      <a:alpha val="40000"/>
                    </a:srgbClr>
                  </a:outerShdw>
                </a:effectLst>
                <a:latin typeface="Calibri" pitchFamily="34" charset="0"/>
              </a:rPr>
              <a:t>Client accessing VM</a:t>
            </a:r>
          </a:p>
        </p:txBody>
      </p:sp>
      <p:pic>
        <p:nvPicPr>
          <p:cNvPr id="40" name="Picture 18" descr="Database blue"/>
          <p:cNvPicPr>
            <a:picLocks noChangeAspect="1" noChangeArrowheads="1"/>
          </p:cNvPicPr>
          <p:nvPr/>
        </p:nvPicPr>
        <p:blipFill>
          <a:blip r:embed="rId4" cstate="print"/>
          <a:srcRect/>
          <a:stretch>
            <a:fillRect/>
          </a:stretch>
        </p:blipFill>
        <p:spPr bwMode="auto">
          <a:xfrm>
            <a:off x="4172286" y="5716833"/>
            <a:ext cx="771787" cy="988767"/>
          </a:xfrm>
          <a:prstGeom prst="rect">
            <a:avLst/>
          </a:prstGeom>
          <a:noFill/>
        </p:spPr>
      </p:pic>
      <p:grpSp>
        <p:nvGrpSpPr>
          <p:cNvPr id="2" name="Group 50"/>
          <p:cNvGrpSpPr/>
          <p:nvPr/>
        </p:nvGrpSpPr>
        <p:grpSpPr>
          <a:xfrm>
            <a:off x="4359027" y="6059549"/>
            <a:ext cx="428322" cy="524416"/>
            <a:chOff x="1145861" y="6690311"/>
            <a:chExt cx="513986" cy="629299"/>
          </a:xfrm>
        </p:grpSpPr>
        <p:sp>
          <p:nvSpPr>
            <p:cNvPr id="48" name="Rounded Rectangle 47"/>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49" name="Picture 4" descr="C:\Users\agoodman\Documents\Carmine\V1\Product Icons - PNG\Carmine117_VirtualMachine_32.png"/>
            <p:cNvPicPr>
              <a:picLocks noChangeAspect="1" noChangeArrowheads="1"/>
            </p:cNvPicPr>
            <p:nvPr/>
          </p:nvPicPr>
          <p:blipFill>
            <a:blip r:embed="rId5" cstate="print"/>
            <a:stretch>
              <a:fillRect/>
            </a:stretch>
          </p:blipFill>
          <p:spPr bwMode="auto">
            <a:xfrm>
              <a:off x="1261164" y="6690311"/>
              <a:ext cx="304800" cy="304800"/>
            </a:xfrm>
            <a:prstGeom prst="rect">
              <a:avLst/>
            </a:prstGeom>
            <a:ln>
              <a:headEnd type="none" w="med" len="med"/>
              <a:tailEnd type="none" w="med" len="med"/>
            </a:ln>
          </p:spPr>
        </p:pic>
        <p:sp>
          <p:nvSpPr>
            <p:cNvPr id="50" name="TextBox 49"/>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42" name="Left-Right Arrow 41"/>
          <p:cNvSpPr/>
          <p:nvPr/>
        </p:nvSpPr>
        <p:spPr bwMode="auto">
          <a:xfrm>
            <a:off x="3853504"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7" name="Rectangle 24598" descr="Server"/>
          <p:cNvPicPr>
            <a:picLocks noChangeAspect="1" noChangeArrowheads="1"/>
          </p:cNvPicPr>
          <p:nvPr/>
        </p:nvPicPr>
        <p:blipFill>
          <a:blip r:embed="rId6" cstate="print"/>
          <a:srcRect/>
          <a:stretch>
            <a:fillRect/>
          </a:stretch>
        </p:blipFill>
        <p:spPr bwMode="auto">
          <a:xfrm>
            <a:off x="2653417"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Rectangle 24598" descr="Server"/>
          <p:cNvPicPr>
            <a:picLocks noChangeAspect="1" noChangeArrowheads="1"/>
          </p:cNvPicPr>
          <p:nvPr/>
        </p:nvPicPr>
        <p:blipFill>
          <a:blip r:embed="rId6" cstate="print"/>
          <a:srcRect/>
          <a:stretch>
            <a:fillRect/>
          </a:stretch>
        </p:blipFill>
        <p:spPr bwMode="auto">
          <a:xfrm>
            <a:off x="5428516"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1" name="Picture 3" descr="C:\Users\shonsh\Desktop\images\VM.png"/>
          <p:cNvPicPr>
            <a:picLocks noChangeAspect="1" noChangeArrowheads="1"/>
          </p:cNvPicPr>
          <p:nvPr/>
        </p:nvPicPr>
        <p:blipFill>
          <a:blip r:embed="rId7" cstate="print"/>
          <a:srcRect/>
          <a:stretch>
            <a:fillRect/>
          </a:stretch>
        </p:blipFill>
        <p:spPr bwMode="auto">
          <a:xfrm>
            <a:off x="3200399" y="3315923"/>
            <a:ext cx="611423" cy="990600"/>
          </a:xfrm>
          <a:prstGeom prst="rect">
            <a:avLst/>
          </a:prstGeom>
          <a:noFill/>
        </p:spPr>
      </p:pic>
      <p:pic>
        <p:nvPicPr>
          <p:cNvPr id="34" name="Picture 5" descr="WomanIcon"/>
          <p:cNvPicPr>
            <a:picLocks noChangeAspect="1" noChangeArrowheads="1"/>
          </p:cNvPicPr>
          <p:nvPr/>
        </p:nvPicPr>
        <p:blipFill>
          <a:blip r:embed="rId8" cstate="print"/>
          <a:srcRect/>
          <a:stretch>
            <a:fillRect/>
          </a:stretch>
        </p:blipFill>
        <p:spPr bwMode="auto">
          <a:xfrm>
            <a:off x="304800" y="2962275"/>
            <a:ext cx="609600" cy="771525"/>
          </a:xfrm>
          <a:prstGeom prst="rect">
            <a:avLst/>
          </a:prstGeom>
          <a:noFill/>
          <a:ln w="9525">
            <a:noFill/>
            <a:miter lim="800000"/>
            <a:headEnd/>
            <a:tailEnd/>
          </a:ln>
        </p:spPr>
      </p:pic>
      <p:sp>
        <p:nvSpPr>
          <p:cNvPr id="46" name="AutoShape 6"/>
          <p:cNvSpPr>
            <a:spLocks noChangeArrowheads="1"/>
          </p:cNvSpPr>
          <p:nvPr/>
        </p:nvSpPr>
        <p:spPr bwMode="auto">
          <a:xfrm>
            <a:off x="609600" y="1524000"/>
            <a:ext cx="2438400" cy="1322752"/>
          </a:xfrm>
          <a:prstGeom prst="wedgeEllipseCallout">
            <a:avLst>
              <a:gd name="adj1" fmla="val -39721"/>
              <a:gd name="adj2" fmla="val 85674"/>
            </a:avLst>
          </a:prstGeom>
          <a:ln>
            <a:headEnd/>
            <a:tailEnd/>
          </a:ln>
        </p:spPr>
        <p:style>
          <a:lnRef idx="0">
            <a:schemeClr val="accent5"/>
          </a:lnRef>
          <a:fillRef idx="3">
            <a:schemeClr val="accent5"/>
          </a:fillRef>
          <a:effectRef idx="3">
            <a:schemeClr val="accent5"/>
          </a:effectRef>
          <a:fontRef idx="minor">
            <a:schemeClr val="lt1"/>
          </a:fontRef>
        </p:style>
        <p:txBody>
          <a:bodyPr lIns="91436" tIns="0" rIns="91436" bIns="0"/>
          <a:lstStyle/>
          <a:p>
            <a:pPr algn="ctr">
              <a:defRPr/>
            </a:pPr>
            <a:r>
              <a:rPr lang="en-US" sz="1600" dirty="0" smtClean="0">
                <a:solidFill>
                  <a:schemeClr val="bg1">
                    <a:lumMod val="85000"/>
                    <a:lumOff val="15000"/>
                  </a:schemeClr>
                </a:solidFill>
                <a:effectLst>
                  <a:outerShdw blurRad="63500" dist="12700" dir="2700000" algn="tl">
                    <a:srgbClr val="000000">
                      <a:alpha val="40000"/>
                    </a:srgbClr>
                  </a:outerShdw>
                </a:effectLst>
                <a:latin typeface="Calibri" pitchFamily="34" charset="0"/>
              </a:rPr>
              <a:t>Use Live Migration to migrate this VM to another physical machine</a:t>
            </a:r>
            <a:endParaRPr lang="en-US" sz="1600" dirty="0">
              <a:solidFill>
                <a:schemeClr val="bg1">
                  <a:lumMod val="85000"/>
                  <a:lumOff val="15000"/>
                </a:schemeClr>
              </a:solidFill>
              <a:effectLst>
                <a:outerShdw blurRad="63500" dist="12700" dir="2700000" algn="tl">
                  <a:srgbClr val="000000">
                    <a:alpha val="40000"/>
                  </a:srgbClr>
                </a:outerShdw>
              </a:effectLst>
              <a:latin typeface="Calibri" pitchFamily="34" charset="0"/>
            </a:endParaRPr>
          </a:p>
        </p:txBody>
      </p:sp>
      <p:sp>
        <p:nvSpPr>
          <p:cNvPr id="51" name="Down Arrow 50"/>
          <p:cNvSpPr/>
          <p:nvPr/>
        </p:nvSpPr>
        <p:spPr bwMode="auto">
          <a:xfrm>
            <a:off x="3429000" y="2172923"/>
            <a:ext cx="152400" cy="115020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25" name="Picture 13" descr="\\eventsql\dvd\Online_ART\DVD_ART34\Artwork_Imagery\Icons - Illustrations\_WINDOWS VISTA ICONS\Laptop notebook mobility pc.png"/>
          <p:cNvPicPr>
            <a:picLocks noChangeAspect="1" noChangeArrowheads="1"/>
          </p:cNvPicPr>
          <p:nvPr/>
        </p:nvPicPr>
        <p:blipFill>
          <a:blip r:embed="rId9" cstate="print"/>
          <a:srcRect/>
          <a:stretch>
            <a:fillRect/>
          </a:stretch>
        </p:blipFill>
        <p:spPr bwMode="auto">
          <a:xfrm>
            <a:off x="2971800" y="1219200"/>
            <a:ext cx="990600" cy="990600"/>
          </a:xfrm>
          <a:prstGeom prst="rect">
            <a:avLst/>
          </a:prstGeom>
          <a:noFill/>
          <a:scene3d>
            <a:camera prst="perspectiveLeft"/>
            <a:lightRig rig="threePt" dir="t"/>
          </a:scene3d>
        </p:spPr>
      </p:pic>
      <p:grpSp>
        <p:nvGrpSpPr>
          <p:cNvPr id="3" name="Group 57"/>
          <p:cNvGrpSpPr/>
          <p:nvPr/>
        </p:nvGrpSpPr>
        <p:grpSpPr>
          <a:xfrm>
            <a:off x="3810001" y="4913677"/>
            <a:ext cx="1524000" cy="877523"/>
            <a:chOff x="6296149" y="4859530"/>
            <a:chExt cx="1612817" cy="910638"/>
          </a:xfrm>
        </p:grpSpPr>
        <p:pic>
          <p:nvPicPr>
            <p:cNvPr id="39" name="Picture 10" descr="C:\Documents and Settings\Pennie\My Documents\ACERDATA (D)\Pennie's documents\MS Image\Shapes and Graphics\Internet Cloud\cloud 1.png"/>
            <p:cNvPicPr>
              <a:picLocks noChangeAspect="1" noChangeArrowheads="1"/>
            </p:cNvPicPr>
            <p:nvPr/>
          </p:nvPicPr>
          <p:blipFill>
            <a:blip r:embed="rId10" cstate="print"/>
            <a:srcRect/>
            <a:stretch>
              <a:fillRect/>
            </a:stretch>
          </p:blipFill>
          <p:spPr bwMode="auto">
            <a:xfrm>
              <a:off x="6296149" y="4859530"/>
              <a:ext cx="1612817" cy="910638"/>
            </a:xfrm>
            <a:prstGeom prst="rect">
              <a:avLst/>
            </a:prstGeom>
            <a:noFill/>
          </p:spPr>
        </p:pic>
        <p:sp>
          <p:nvSpPr>
            <p:cNvPr id="43" name="TextBox 42"/>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Tree>
    <p:custDataLst>
      <p:tags r:id="rId1"/>
    </p:custData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a:xfrm>
            <a:off x="381000" y="230188"/>
            <a:ext cx="8382000" cy="1163395"/>
          </a:xfrm>
        </p:spPr>
        <p:txBody>
          <a:bodyPr/>
          <a:lstStyle/>
          <a:p>
            <a:r>
              <a:rPr lang="en-US" dirty="0" smtClean="0"/>
              <a:t>Live Migration</a:t>
            </a:r>
            <a:br>
              <a:rPr lang="en-US" dirty="0" smtClean="0"/>
            </a:br>
            <a:r>
              <a:rPr lang="en-US" sz="3600" dirty="0" smtClean="0">
                <a:solidFill>
                  <a:schemeClr val="tx1"/>
                </a:solidFill>
              </a:rPr>
              <a:t>Memory copy: Full copy</a:t>
            </a:r>
            <a:endParaRPr lang="en-US" dirty="0">
              <a:solidFill>
                <a:schemeClr val="tx1"/>
              </a:solidFill>
            </a:endParaRPr>
          </a:p>
        </p:txBody>
      </p:sp>
      <p:grpSp>
        <p:nvGrpSpPr>
          <p:cNvPr id="2" name="Group 28"/>
          <p:cNvGrpSpPr/>
          <p:nvPr/>
        </p:nvGrpSpPr>
        <p:grpSpPr>
          <a:xfrm>
            <a:off x="1981200" y="1219200"/>
            <a:ext cx="6858000" cy="5486400"/>
            <a:chOff x="1981200" y="1219200"/>
            <a:chExt cx="6858000" cy="5486400"/>
          </a:xfrm>
        </p:grpSpPr>
        <p:sp>
          <p:nvSpPr>
            <p:cNvPr id="38" name="Rounded Rectangle 37"/>
            <p:cNvSpPr/>
            <p:nvPr/>
          </p:nvSpPr>
          <p:spPr bwMode="auto">
            <a:xfrm>
              <a:off x="1981200" y="2895599"/>
              <a:ext cx="5181600" cy="2209801"/>
            </a:xfrm>
            <a:prstGeom prst="roundRect">
              <a:avLst/>
            </a:prstGeom>
            <a:solidFill>
              <a:schemeClr val="accent3">
                <a:alpha val="15000"/>
              </a:schemeClr>
            </a:solidFill>
            <a:ln w="25400">
              <a:solidFill>
                <a:schemeClr val="tx1">
                  <a:lumMod val="50000"/>
                </a:schemeClr>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801797" name="Line 5"/>
            <p:cNvSpPr>
              <a:spLocks noChangeShapeType="1"/>
            </p:cNvSpPr>
            <p:nvPr/>
          </p:nvSpPr>
          <p:spPr bwMode="auto">
            <a:xfrm>
              <a:off x="3383721" y="4234733"/>
              <a:ext cx="770066" cy="826365"/>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8" name="Line 6"/>
            <p:cNvSpPr>
              <a:spLocks noChangeShapeType="1"/>
            </p:cNvSpPr>
            <p:nvPr/>
          </p:nvSpPr>
          <p:spPr bwMode="auto">
            <a:xfrm flipH="1">
              <a:off x="4800600" y="4452847"/>
              <a:ext cx="1032706" cy="728753"/>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9" name="Line 7"/>
            <p:cNvSpPr>
              <a:spLocks noChangeShapeType="1"/>
            </p:cNvSpPr>
            <p:nvPr/>
          </p:nvSpPr>
          <p:spPr bwMode="auto">
            <a:xfrm>
              <a:off x="4564471" y="5525045"/>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22" name="Line Callout 1 (Border and Accent Bar) 21"/>
            <p:cNvSpPr/>
            <p:nvPr/>
          </p:nvSpPr>
          <p:spPr bwMode="auto">
            <a:xfrm>
              <a:off x="5257800" y="2057400"/>
              <a:ext cx="1981200" cy="762000"/>
            </a:xfrm>
            <a:prstGeom prst="accentBorderCallout1">
              <a:avLst>
                <a:gd name="adj1" fmla="val 61227"/>
                <a:gd name="adj2" fmla="val -3549"/>
                <a:gd name="adj3" fmla="val 197780"/>
                <a:gd name="adj4" fmla="val -34050"/>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smtClean="0">
                  <a:solidFill>
                    <a:schemeClr val="tx1"/>
                  </a:solidFill>
                  <a:effectLst>
                    <a:outerShdw blurRad="38100" dist="38100" dir="2700000" algn="tl">
                      <a:srgbClr val="000000">
                        <a:alpha val="43137"/>
                      </a:srgbClr>
                    </a:outerShdw>
                  </a:effectLst>
                </a:rPr>
                <a:t>Memory content is copied to new server</a:t>
              </a:r>
            </a:p>
          </p:txBody>
        </p:sp>
        <p:pic>
          <p:nvPicPr>
            <p:cNvPr id="40" name="Picture 18" descr="Database blue"/>
            <p:cNvPicPr>
              <a:picLocks noChangeAspect="1" noChangeArrowheads="1"/>
            </p:cNvPicPr>
            <p:nvPr/>
          </p:nvPicPr>
          <p:blipFill>
            <a:blip r:embed="rId4" cstate="print"/>
            <a:srcRect/>
            <a:stretch>
              <a:fillRect/>
            </a:stretch>
          </p:blipFill>
          <p:spPr bwMode="auto">
            <a:xfrm>
              <a:off x="4172286" y="5716833"/>
              <a:ext cx="771787" cy="988767"/>
            </a:xfrm>
            <a:prstGeom prst="rect">
              <a:avLst/>
            </a:prstGeom>
            <a:noFill/>
          </p:spPr>
        </p:pic>
        <p:grpSp>
          <p:nvGrpSpPr>
            <p:cNvPr id="3" name="Group 50"/>
            <p:cNvGrpSpPr/>
            <p:nvPr/>
          </p:nvGrpSpPr>
          <p:grpSpPr>
            <a:xfrm>
              <a:off x="4359027" y="6059549"/>
              <a:ext cx="428322" cy="524416"/>
              <a:chOff x="1145861" y="6690311"/>
              <a:chExt cx="513986" cy="629299"/>
            </a:xfrm>
          </p:grpSpPr>
          <p:sp>
            <p:nvSpPr>
              <p:cNvPr id="48" name="Rounded Rectangle 47"/>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49" name="Picture 4" descr="C:\Users\agoodman\Documents\Carmine\V1\Product Icons - PNG\Carmine117_VirtualMachine_32.png"/>
              <p:cNvPicPr>
                <a:picLocks noChangeAspect="1" noChangeArrowheads="1"/>
              </p:cNvPicPr>
              <p:nvPr/>
            </p:nvPicPr>
            <p:blipFill>
              <a:blip r:embed="rId5" cstate="print"/>
              <a:stretch>
                <a:fillRect/>
              </a:stretch>
            </p:blipFill>
            <p:spPr bwMode="auto">
              <a:xfrm>
                <a:off x="1261164" y="6690311"/>
                <a:ext cx="304800" cy="304800"/>
              </a:xfrm>
              <a:prstGeom prst="rect">
                <a:avLst/>
              </a:prstGeom>
              <a:ln>
                <a:headEnd type="none" w="med" len="med"/>
                <a:tailEnd type="none" w="med" len="med"/>
              </a:ln>
            </p:spPr>
          </p:pic>
          <p:sp>
            <p:nvSpPr>
              <p:cNvPr id="50" name="TextBox 49"/>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42" name="Left-Right Arrow 41"/>
            <p:cNvSpPr/>
            <p:nvPr/>
          </p:nvSpPr>
          <p:spPr bwMode="auto">
            <a:xfrm>
              <a:off x="3853504"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7" name="Rectangle 24598" descr="Server"/>
            <p:cNvPicPr>
              <a:picLocks noChangeAspect="1" noChangeArrowheads="1"/>
            </p:cNvPicPr>
            <p:nvPr/>
          </p:nvPicPr>
          <p:blipFill>
            <a:blip r:embed="rId6" cstate="print"/>
            <a:srcRect/>
            <a:stretch>
              <a:fillRect/>
            </a:stretch>
          </p:blipFill>
          <p:spPr bwMode="auto">
            <a:xfrm>
              <a:off x="2653417"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Rectangle 24598" descr="Server"/>
            <p:cNvPicPr>
              <a:picLocks noChangeAspect="1" noChangeArrowheads="1"/>
            </p:cNvPicPr>
            <p:nvPr/>
          </p:nvPicPr>
          <p:blipFill>
            <a:blip r:embed="rId6" cstate="print"/>
            <a:srcRect/>
            <a:stretch>
              <a:fillRect/>
            </a:stretch>
          </p:blipFill>
          <p:spPr bwMode="auto">
            <a:xfrm>
              <a:off x="5428516"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1" name="Picture 3" descr="C:\Users\shonsh\Desktop\images\VM.png"/>
            <p:cNvPicPr>
              <a:picLocks noChangeAspect="1" noChangeArrowheads="1"/>
            </p:cNvPicPr>
            <p:nvPr/>
          </p:nvPicPr>
          <p:blipFill>
            <a:blip r:embed="rId7" cstate="print"/>
            <a:srcRect/>
            <a:stretch>
              <a:fillRect/>
            </a:stretch>
          </p:blipFill>
          <p:spPr bwMode="auto">
            <a:xfrm>
              <a:off x="3200399" y="3315923"/>
              <a:ext cx="611423" cy="990600"/>
            </a:xfrm>
            <a:prstGeom prst="rect">
              <a:avLst/>
            </a:prstGeom>
            <a:noFill/>
          </p:spPr>
        </p:pic>
        <p:sp>
          <p:nvSpPr>
            <p:cNvPr id="51" name="Down Arrow 50"/>
            <p:cNvSpPr/>
            <p:nvPr/>
          </p:nvSpPr>
          <p:spPr bwMode="auto">
            <a:xfrm>
              <a:off x="3429000" y="2172923"/>
              <a:ext cx="152400" cy="115020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25" name="Picture 3" descr="C:\Users\shonsh\Desktop\images\VM.png"/>
            <p:cNvPicPr>
              <a:picLocks noChangeAspect="1" noChangeArrowheads="1"/>
            </p:cNvPicPr>
            <p:nvPr/>
          </p:nvPicPr>
          <p:blipFill>
            <a:blip r:embed="rId7" cstate="print">
              <a:duotone>
                <a:prstClr val="black"/>
                <a:srgbClr val="D9C3A5">
                  <a:tint val="50000"/>
                  <a:satMod val="180000"/>
                </a:srgbClr>
              </a:duotone>
            </a:blip>
            <a:srcRect/>
            <a:stretch>
              <a:fillRect/>
            </a:stretch>
          </p:blipFill>
          <p:spPr bwMode="auto">
            <a:xfrm>
              <a:off x="5943600" y="3352800"/>
              <a:ext cx="611423" cy="990600"/>
            </a:xfrm>
            <a:prstGeom prst="rect">
              <a:avLst/>
            </a:prstGeom>
            <a:noFill/>
          </p:spPr>
        </p:pic>
        <p:sp>
          <p:nvSpPr>
            <p:cNvPr id="32" name="Line Callout 1 (Border and Accent Bar) 31"/>
            <p:cNvSpPr/>
            <p:nvPr/>
          </p:nvSpPr>
          <p:spPr bwMode="auto">
            <a:xfrm>
              <a:off x="7086600" y="4495800"/>
              <a:ext cx="1447800" cy="533400"/>
            </a:xfrm>
            <a:prstGeom prst="accentBorderCallout1">
              <a:avLst>
                <a:gd name="adj1" fmla="val 13440"/>
                <a:gd name="adj2" fmla="val -4514"/>
                <a:gd name="adj3" fmla="val -55317"/>
                <a:gd name="adj4" fmla="val -38664"/>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smtClean="0">
                  <a:solidFill>
                    <a:schemeClr val="tx1"/>
                  </a:solidFill>
                  <a:effectLst>
                    <a:outerShdw blurRad="38100" dist="38100" dir="2700000" algn="tl">
                      <a:srgbClr val="000000">
                        <a:alpha val="43137"/>
                      </a:srgbClr>
                    </a:outerShdw>
                  </a:effectLst>
                </a:rPr>
                <a:t>VM pre-staged</a:t>
              </a:r>
            </a:p>
          </p:txBody>
        </p:sp>
        <p:pic>
          <p:nvPicPr>
            <p:cNvPr id="26" name="Picture 13" descr="\\eventsql\dvd\Online_ART\DVD_ART34\Artwork_Imagery\Icons - Illustrations\_WINDOWS VISTA ICONS\Laptop notebook mobility pc.png"/>
            <p:cNvPicPr>
              <a:picLocks noChangeAspect="1" noChangeArrowheads="1"/>
            </p:cNvPicPr>
            <p:nvPr/>
          </p:nvPicPr>
          <p:blipFill>
            <a:blip r:embed="rId8" cstate="print"/>
            <a:srcRect/>
            <a:stretch>
              <a:fillRect/>
            </a:stretch>
          </p:blipFill>
          <p:spPr bwMode="auto">
            <a:xfrm>
              <a:off x="2971800" y="1219200"/>
              <a:ext cx="990600" cy="990600"/>
            </a:xfrm>
            <a:prstGeom prst="rect">
              <a:avLst/>
            </a:prstGeom>
            <a:noFill/>
            <a:scene3d>
              <a:camera prst="perspectiveLeft"/>
              <a:lightRig rig="threePt" dir="t"/>
            </a:scene3d>
          </p:spPr>
        </p:pic>
        <p:sp>
          <p:nvSpPr>
            <p:cNvPr id="27" name="TextBox 26"/>
            <p:cNvSpPr txBox="1"/>
            <p:nvPr/>
          </p:nvSpPr>
          <p:spPr>
            <a:xfrm>
              <a:off x="6400800" y="5325070"/>
              <a:ext cx="2438400" cy="923330"/>
            </a:xfrm>
            <a:prstGeom prst="rect">
              <a:avLst/>
            </a:prstGeom>
            <a:noFill/>
          </p:spPr>
          <p:txBody>
            <a:bodyPr wrap="square" rtlCol="0">
              <a:spAutoFit/>
            </a:bodyPr>
            <a:lstStyle/>
            <a:p>
              <a:r>
                <a:rPr lang="en-US"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mj-lt"/>
                </a:rPr>
                <a:t>The first initial copy is of everything in memory content</a:t>
              </a:r>
            </a:p>
          </p:txBody>
        </p:sp>
        <p:sp>
          <p:nvSpPr>
            <p:cNvPr id="28" name="Notched Right Arrow 27"/>
            <p:cNvSpPr/>
            <p:nvPr/>
          </p:nvSpPr>
          <p:spPr bwMode="auto">
            <a:xfrm>
              <a:off x="3657600" y="3581400"/>
              <a:ext cx="1676400" cy="304800"/>
            </a:xfrm>
            <a:prstGeom prst="notchedRightArrow">
              <a:avLst/>
            </a:prstGeom>
            <a:ln>
              <a:headEnd type="none" w="med" len="med"/>
              <a:tailEnd type="none" w="med" len="med"/>
            </a:ln>
            <a:effectLst>
              <a:glow rad="139700">
                <a:schemeClr val="accent1">
                  <a:satMod val="175000"/>
                  <a:alpha val="40000"/>
                </a:schemeClr>
              </a:glow>
              <a:outerShdw blurRad="63500" dist="38100" dir="5400000" rotWithShape="0">
                <a:srgbClr val="000000">
                  <a:alpha val="45000"/>
                </a:srgbClr>
              </a:outerShdw>
            </a:effectLst>
          </p:spPr>
          <p:style>
            <a:lnRef idx="0">
              <a:schemeClr val="accent1"/>
            </a:lnRef>
            <a:fillRef idx="3">
              <a:schemeClr val="accent1"/>
            </a:fillRef>
            <a:effectRef idx="3">
              <a:schemeClr val="accent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nvGrpSpPr>
            <p:cNvPr id="4" name="Group 57"/>
            <p:cNvGrpSpPr/>
            <p:nvPr/>
          </p:nvGrpSpPr>
          <p:grpSpPr>
            <a:xfrm>
              <a:off x="3810001" y="4913677"/>
              <a:ext cx="1524000" cy="877523"/>
              <a:chOff x="6296149" y="4859530"/>
              <a:chExt cx="1612817" cy="910638"/>
            </a:xfrm>
          </p:grpSpPr>
          <p:pic>
            <p:nvPicPr>
              <p:cNvPr id="30" name="Picture 10" descr="C:\Documents and Settings\Pennie\My Documents\ACERDATA (D)\Pennie's documents\MS Image\Shapes and Graphics\Internet Cloud\cloud 1.png"/>
              <p:cNvPicPr>
                <a:picLocks noChangeAspect="1" noChangeArrowheads="1"/>
              </p:cNvPicPr>
              <p:nvPr/>
            </p:nvPicPr>
            <p:blipFill>
              <a:blip r:embed="rId9" cstate="print"/>
              <a:srcRect/>
              <a:stretch>
                <a:fillRect/>
              </a:stretch>
            </p:blipFill>
            <p:spPr bwMode="auto">
              <a:xfrm>
                <a:off x="6296149" y="4859530"/>
                <a:ext cx="1612817" cy="910638"/>
              </a:xfrm>
              <a:prstGeom prst="rect">
                <a:avLst/>
              </a:prstGeom>
              <a:noFill/>
            </p:spPr>
          </p:pic>
          <p:sp>
            <p:nvSpPr>
              <p:cNvPr id="33" name="TextBox 32"/>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grpSp>
    </p:spTree>
    <p:custDataLst>
      <p:tags r:id="rId1"/>
    </p:custData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a:xfrm>
            <a:off x="381000" y="230188"/>
            <a:ext cx="8382000" cy="1163395"/>
          </a:xfrm>
        </p:spPr>
        <p:txBody>
          <a:bodyPr/>
          <a:lstStyle/>
          <a:p>
            <a:r>
              <a:rPr lang="en-US" dirty="0" smtClean="0"/>
              <a:t>Live Migration</a:t>
            </a:r>
            <a:br>
              <a:rPr lang="en-US" dirty="0" smtClean="0"/>
            </a:br>
            <a:r>
              <a:rPr lang="en-US" sz="3600" dirty="0" smtClean="0">
                <a:solidFill>
                  <a:schemeClr val="tx1"/>
                </a:solidFill>
              </a:rPr>
              <a:t>Memory copy: Dirty pages</a:t>
            </a:r>
            <a:endParaRPr lang="en-US" dirty="0">
              <a:solidFill>
                <a:schemeClr val="tx1"/>
              </a:solidFill>
            </a:endParaRPr>
          </a:p>
        </p:txBody>
      </p:sp>
      <p:pic>
        <p:nvPicPr>
          <p:cNvPr id="40" name="Picture 18" descr="Database blue"/>
          <p:cNvPicPr>
            <a:picLocks noChangeAspect="1" noChangeArrowheads="1"/>
          </p:cNvPicPr>
          <p:nvPr/>
        </p:nvPicPr>
        <p:blipFill>
          <a:blip r:embed="rId4" cstate="print"/>
          <a:srcRect/>
          <a:stretch>
            <a:fillRect/>
          </a:stretch>
        </p:blipFill>
        <p:spPr bwMode="auto">
          <a:xfrm>
            <a:off x="4172286" y="5716833"/>
            <a:ext cx="771787" cy="988767"/>
          </a:xfrm>
          <a:prstGeom prst="rect">
            <a:avLst/>
          </a:prstGeom>
          <a:noFill/>
        </p:spPr>
      </p:pic>
      <p:grpSp>
        <p:nvGrpSpPr>
          <p:cNvPr id="2" name="Group 44"/>
          <p:cNvGrpSpPr/>
          <p:nvPr/>
        </p:nvGrpSpPr>
        <p:grpSpPr>
          <a:xfrm>
            <a:off x="457200" y="1219200"/>
            <a:ext cx="8458200" cy="5364765"/>
            <a:chOff x="457200" y="1219200"/>
            <a:chExt cx="8458200" cy="5364765"/>
          </a:xfrm>
        </p:grpSpPr>
        <p:sp>
          <p:nvSpPr>
            <p:cNvPr id="38" name="Rounded Rectangle 37"/>
            <p:cNvSpPr/>
            <p:nvPr/>
          </p:nvSpPr>
          <p:spPr bwMode="auto">
            <a:xfrm>
              <a:off x="1981200" y="2895599"/>
              <a:ext cx="5181600" cy="2209801"/>
            </a:xfrm>
            <a:prstGeom prst="roundRect">
              <a:avLst/>
            </a:prstGeom>
            <a:solidFill>
              <a:schemeClr val="accent3">
                <a:alpha val="15000"/>
              </a:schemeClr>
            </a:solidFill>
            <a:ln w="25400">
              <a:solidFill>
                <a:schemeClr val="tx1">
                  <a:lumMod val="50000"/>
                </a:schemeClr>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801797" name="Line 5"/>
            <p:cNvSpPr>
              <a:spLocks noChangeShapeType="1"/>
            </p:cNvSpPr>
            <p:nvPr/>
          </p:nvSpPr>
          <p:spPr bwMode="auto">
            <a:xfrm>
              <a:off x="3383721" y="4234733"/>
              <a:ext cx="812596" cy="861807"/>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8" name="Line 6"/>
            <p:cNvSpPr>
              <a:spLocks noChangeShapeType="1"/>
            </p:cNvSpPr>
            <p:nvPr/>
          </p:nvSpPr>
          <p:spPr bwMode="auto">
            <a:xfrm flipH="1">
              <a:off x="4841358" y="4452847"/>
              <a:ext cx="991948" cy="686223"/>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9" name="Line 7"/>
            <p:cNvSpPr>
              <a:spLocks noChangeShapeType="1"/>
            </p:cNvSpPr>
            <p:nvPr/>
          </p:nvSpPr>
          <p:spPr bwMode="auto">
            <a:xfrm>
              <a:off x="4564471" y="5503781"/>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grpSp>
          <p:nvGrpSpPr>
            <p:cNvPr id="3" name="Group 50"/>
            <p:cNvGrpSpPr/>
            <p:nvPr/>
          </p:nvGrpSpPr>
          <p:grpSpPr>
            <a:xfrm>
              <a:off x="4359027" y="6059549"/>
              <a:ext cx="428322" cy="524416"/>
              <a:chOff x="1145861" y="6690311"/>
              <a:chExt cx="513986" cy="629299"/>
            </a:xfrm>
          </p:grpSpPr>
          <p:sp>
            <p:nvSpPr>
              <p:cNvPr id="48" name="Rounded Rectangle 47"/>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49" name="Picture 4" descr="C:\Users\agoodman\Documents\Carmine\V1\Product Icons - PNG\Carmine117_VirtualMachine_32.png"/>
              <p:cNvPicPr>
                <a:picLocks noChangeAspect="1" noChangeArrowheads="1"/>
              </p:cNvPicPr>
              <p:nvPr/>
            </p:nvPicPr>
            <p:blipFill>
              <a:blip r:embed="rId5" cstate="print"/>
              <a:stretch>
                <a:fillRect/>
              </a:stretch>
            </p:blipFill>
            <p:spPr bwMode="auto">
              <a:xfrm>
                <a:off x="1261164" y="6690311"/>
                <a:ext cx="304800" cy="304800"/>
              </a:xfrm>
              <a:prstGeom prst="rect">
                <a:avLst/>
              </a:prstGeom>
              <a:ln>
                <a:headEnd type="none" w="med" len="med"/>
                <a:tailEnd type="none" w="med" len="med"/>
              </a:ln>
            </p:spPr>
          </p:pic>
          <p:sp>
            <p:nvSpPr>
              <p:cNvPr id="50" name="TextBox 49"/>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42" name="Left-Right Arrow 41"/>
            <p:cNvSpPr/>
            <p:nvPr/>
          </p:nvSpPr>
          <p:spPr bwMode="auto">
            <a:xfrm>
              <a:off x="3853504"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7" name="Rectangle 24598" descr="Server"/>
            <p:cNvPicPr>
              <a:picLocks noChangeAspect="1" noChangeArrowheads="1"/>
            </p:cNvPicPr>
            <p:nvPr/>
          </p:nvPicPr>
          <p:blipFill>
            <a:blip r:embed="rId6" cstate="print"/>
            <a:srcRect/>
            <a:stretch>
              <a:fillRect/>
            </a:stretch>
          </p:blipFill>
          <p:spPr bwMode="auto">
            <a:xfrm>
              <a:off x="2653417"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Rectangle 24598" descr="Server"/>
            <p:cNvPicPr>
              <a:picLocks noChangeAspect="1" noChangeArrowheads="1"/>
            </p:cNvPicPr>
            <p:nvPr/>
          </p:nvPicPr>
          <p:blipFill>
            <a:blip r:embed="rId6" cstate="print"/>
            <a:srcRect/>
            <a:stretch>
              <a:fillRect/>
            </a:stretch>
          </p:blipFill>
          <p:spPr bwMode="auto">
            <a:xfrm>
              <a:off x="5428516"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1" name="Picture 3" descr="C:\Users\shonsh\Desktop\images\VM.png"/>
            <p:cNvPicPr>
              <a:picLocks noChangeAspect="1" noChangeArrowheads="1"/>
            </p:cNvPicPr>
            <p:nvPr/>
          </p:nvPicPr>
          <p:blipFill>
            <a:blip r:embed="rId7" cstate="print"/>
            <a:srcRect/>
            <a:stretch>
              <a:fillRect/>
            </a:stretch>
          </p:blipFill>
          <p:spPr bwMode="auto">
            <a:xfrm>
              <a:off x="3200399" y="3315923"/>
              <a:ext cx="611423" cy="990600"/>
            </a:xfrm>
            <a:prstGeom prst="rect">
              <a:avLst/>
            </a:prstGeom>
            <a:noFill/>
          </p:spPr>
        </p:pic>
        <p:sp>
          <p:nvSpPr>
            <p:cNvPr id="51" name="Down Arrow 50"/>
            <p:cNvSpPr/>
            <p:nvPr/>
          </p:nvSpPr>
          <p:spPr bwMode="auto">
            <a:xfrm>
              <a:off x="3429000" y="2172923"/>
              <a:ext cx="152400" cy="115020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25" name="Picture 3" descr="C:\Users\shonsh\Desktop\images\VM.png"/>
            <p:cNvPicPr>
              <a:picLocks noChangeAspect="1" noChangeArrowheads="1"/>
            </p:cNvPicPr>
            <p:nvPr/>
          </p:nvPicPr>
          <p:blipFill>
            <a:blip r:embed="rId7" cstate="print">
              <a:duotone>
                <a:prstClr val="black"/>
                <a:srgbClr val="D9C3A5">
                  <a:tint val="50000"/>
                  <a:satMod val="180000"/>
                </a:srgbClr>
              </a:duotone>
            </a:blip>
            <a:srcRect/>
            <a:stretch>
              <a:fillRect/>
            </a:stretch>
          </p:blipFill>
          <p:spPr bwMode="auto">
            <a:xfrm>
              <a:off x="5943600" y="3352800"/>
              <a:ext cx="611423" cy="990600"/>
            </a:xfrm>
            <a:prstGeom prst="rect">
              <a:avLst/>
            </a:prstGeom>
            <a:noFill/>
          </p:spPr>
        </p:pic>
        <p:sp>
          <p:nvSpPr>
            <p:cNvPr id="26" name="Rectangle 25"/>
            <p:cNvSpPr/>
            <p:nvPr/>
          </p:nvSpPr>
          <p:spPr bwMode="auto">
            <a:xfrm>
              <a:off x="3581400" y="38100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7" name="Rectangle 26"/>
            <p:cNvSpPr/>
            <p:nvPr/>
          </p:nvSpPr>
          <p:spPr bwMode="auto">
            <a:xfrm>
              <a:off x="3657600" y="35052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8" name="Rectangle 27"/>
            <p:cNvSpPr/>
            <p:nvPr/>
          </p:nvSpPr>
          <p:spPr bwMode="auto">
            <a:xfrm>
              <a:off x="3505200" y="34290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9" name="Rectangle 28"/>
            <p:cNvSpPr/>
            <p:nvPr/>
          </p:nvSpPr>
          <p:spPr bwMode="auto">
            <a:xfrm>
              <a:off x="3581400" y="40386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30" name="Rectangle 29"/>
            <p:cNvSpPr/>
            <p:nvPr/>
          </p:nvSpPr>
          <p:spPr bwMode="auto">
            <a:xfrm>
              <a:off x="3505200" y="41148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33" name="Rectangle 32"/>
            <p:cNvSpPr/>
            <p:nvPr/>
          </p:nvSpPr>
          <p:spPr bwMode="auto">
            <a:xfrm>
              <a:off x="3581400" y="36576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34" name="Rectangle 33"/>
            <p:cNvSpPr/>
            <p:nvPr/>
          </p:nvSpPr>
          <p:spPr bwMode="auto">
            <a:xfrm>
              <a:off x="3733800" y="38862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39" name="Rectangle 38"/>
            <p:cNvSpPr/>
            <p:nvPr/>
          </p:nvSpPr>
          <p:spPr bwMode="auto">
            <a:xfrm>
              <a:off x="3505200" y="35814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43" name="Rectangle 42"/>
            <p:cNvSpPr/>
            <p:nvPr/>
          </p:nvSpPr>
          <p:spPr bwMode="auto">
            <a:xfrm>
              <a:off x="3505200" y="38862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44" name="Rectangle 43"/>
            <p:cNvSpPr/>
            <p:nvPr/>
          </p:nvSpPr>
          <p:spPr bwMode="auto">
            <a:xfrm>
              <a:off x="3733800" y="34290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46" name="Rectangle 45"/>
            <p:cNvSpPr/>
            <p:nvPr/>
          </p:nvSpPr>
          <p:spPr bwMode="auto">
            <a:xfrm>
              <a:off x="3688081" y="3992881"/>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47" name="Line Callout 1 (Border and Accent Bar) 46"/>
            <p:cNvSpPr/>
            <p:nvPr/>
          </p:nvSpPr>
          <p:spPr bwMode="auto">
            <a:xfrm>
              <a:off x="457200" y="2971800"/>
              <a:ext cx="1371600" cy="838200"/>
            </a:xfrm>
            <a:prstGeom prst="accentBorderCallout1">
              <a:avLst>
                <a:gd name="adj1" fmla="val 47305"/>
                <a:gd name="adj2" fmla="val 103201"/>
                <a:gd name="adj3" fmla="val 114874"/>
                <a:gd name="adj4" fmla="val 231096"/>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chemeClr val="tx1"/>
                  </a:solidFill>
                  <a:effectLst>
                    <a:outerShdw blurRad="38100" dist="38100" dir="2700000" algn="tl">
                      <a:srgbClr val="000000">
                        <a:alpha val="43137"/>
                      </a:srgbClr>
                    </a:outerShdw>
                  </a:effectLst>
                </a:rPr>
                <a:t>Pages are being dirtied</a:t>
              </a:r>
            </a:p>
          </p:txBody>
        </p:sp>
        <p:sp>
          <p:nvSpPr>
            <p:cNvPr id="52" name="Line Callout 1 (Border and Accent Bar) 51"/>
            <p:cNvSpPr/>
            <p:nvPr/>
          </p:nvSpPr>
          <p:spPr bwMode="auto">
            <a:xfrm>
              <a:off x="4572000" y="1447800"/>
              <a:ext cx="1524000" cy="762000"/>
            </a:xfrm>
            <a:prstGeom prst="accentBorderCallout1">
              <a:avLst>
                <a:gd name="adj1" fmla="val 10255"/>
                <a:gd name="adj2" fmla="val -4136"/>
                <a:gd name="adj3" fmla="val 70492"/>
                <a:gd name="adj4" fmla="val -43901"/>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smtClean="0">
                  <a:solidFill>
                    <a:schemeClr val="tx1"/>
                  </a:solidFill>
                  <a:effectLst>
                    <a:outerShdw blurRad="38100" dist="38100" dir="2700000" algn="tl">
                      <a:srgbClr val="000000">
                        <a:alpha val="43137"/>
                      </a:srgbClr>
                    </a:outerShdw>
                  </a:effectLst>
                </a:rPr>
                <a:t>Client continues to access VM</a:t>
              </a:r>
            </a:p>
          </p:txBody>
        </p:sp>
        <p:sp>
          <p:nvSpPr>
            <p:cNvPr id="53" name="TextBox 52"/>
            <p:cNvSpPr txBox="1"/>
            <p:nvPr/>
          </p:nvSpPr>
          <p:spPr>
            <a:xfrm>
              <a:off x="5257800" y="5334000"/>
              <a:ext cx="3657600" cy="646331"/>
            </a:xfrm>
            <a:prstGeom prst="rect">
              <a:avLst/>
            </a:prstGeom>
            <a:noFill/>
          </p:spPr>
          <p:txBody>
            <a:bodyPr wrap="square" rtlCol="0">
              <a:spAutoFit/>
            </a:bodyPr>
            <a:lstStyle/>
            <a:p>
              <a:r>
                <a:rPr lang="en-US" dirty="0" smtClean="0">
                  <a:solidFill>
                    <a:srgbClr val="99CC99"/>
                  </a:solidFill>
                </a:rPr>
                <a:t>Client continues to access VM, which results in memory being modified</a:t>
              </a:r>
            </a:p>
          </p:txBody>
        </p:sp>
        <p:pic>
          <p:nvPicPr>
            <p:cNvPr id="55" name="Picture 13" descr="\\eventsql\dvd\Online_ART\DVD_ART34\Artwork_Imagery\Icons - Illustrations\_WINDOWS VISTA ICONS\Laptop notebook mobility pc.png"/>
            <p:cNvPicPr>
              <a:picLocks noChangeAspect="1" noChangeArrowheads="1"/>
            </p:cNvPicPr>
            <p:nvPr/>
          </p:nvPicPr>
          <p:blipFill>
            <a:blip r:embed="rId8" cstate="print"/>
            <a:srcRect/>
            <a:stretch>
              <a:fillRect/>
            </a:stretch>
          </p:blipFill>
          <p:spPr bwMode="auto">
            <a:xfrm>
              <a:off x="2971800" y="1219200"/>
              <a:ext cx="990600" cy="990600"/>
            </a:xfrm>
            <a:prstGeom prst="rect">
              <a:avLst/>
            </a:prstGeom>
            <a:noFill/>
            <a:scene3d>
              <a:camera prst="perspectiveLeft"/>
              <a:lightRig rig="threePt" dir="t"/>
            </a:scene3d>
          </p:spPr>
        </p:pic>
        <p:sp>
          <p:nvSpPr>
            <p:cNvPr id="54" name="Notched Right Arrow 53"/>
            <p:cNvSpPr/>
            <p:nvPr/>
          </p:nvSpPr>
          <p:spPr bwMode="auto">
            <a:xfrm>
              <a:off x="3657600" y="3581400"/>
              <a:ext cx="1676400" cy="304800"/>
            </a:xfrm>
            <a:prstGeom prst="notchedRightArrow">
              <a:avLst/>
            </a:prstGeom>
            <a:ln>
              <a:headEnd type="none" w="med" len="med"/>
              <a:tailEnd type="none" w="med" len="med"/>
            </a:ln>
            <a:effectLst>
              <a:glow rad="139700">
                <a:schemeClr val="accent1">
                  <a:satMod val="175000"/>
                  <a:alpha val="40000"/>
                </a:schemeClr>
              </a:glow>
              <a:outerShdw blurRad="63500" dist="38100" dir="5400000" rotWithShape="0">
                <a:srgbClr val="000000">
                  <a:alpha val="45000"/>
                </a:srgbClr>
              </a:outerShdw>
            </a:effectLst>
          </p:spPr>
          <p:style>
            <a:lnRef idx="0">
              <a:schemeClr val="accent1"/>
            </a:lnRef>
            <a:fillRef idx="3">
              <a:schemeClr val="accent1"/>
            </a:fillRef>
            <a:effectRef idx="3">
              <a:schemeClr val="accent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nvGrpSpPr>
            <p:cNvPr id="4" name="Group 57"/>
            <p:cNvGrpSpPr/>
            <p:nvPr/>
          </p:nvGrpSpPr>
          <p:grpSpPr>
            <a:xfrm>
              <a:off x="3810001" y="4913677"/>
              <a:ext cx="1524000" cy="877523"/>
              <a:chOff x="6296149" y="4859530"/>
              <a:chExt cx="1612817" cy="910638"/>
            </a:xfrm>
          </p:grpSpPr>
          <p:pic>
            <p:nvPicPr>
              <p:cNvPr id="56" name="Picture 10" descr="C:\Documents and Settings\Pennie\My Documents\ACERDATA (D)\Pennie's documents\MS Image\Shapes and Graphics\Internet Cloud\cloud 1.png"/>
              <p:cNvPicPr>
                <a:picLocks noChangeAspect="1" noChangeArrowheads="1"/>
              </p:cNvPicPr>
              <p:nvPr/>
            </p:nvPicPr>
            <p:blipFill>
              <a:blip r:embed="rId9" cstate="print"/>
              <a:srcRect/>
              <a:stretch>
                <a:fillRect/>
              </a:stretch>
            </p:blipFill>
            <p:spPr bwMode="auto">
              <a:xfrm>
                <a:off x="6296149" y="4859530"/>
                <a:ext cx="1612817" cy="910638"/>
              </a:xfrm>
              <a:prstGeom prst="rect">
                <a:avLst/>
              </a:prstGeom>
              <a:noFill/>
            </p:spPr>
          </p:pic>
          <p:sp>
            <p:nvSpPr>
              <p:cNvPr id="57" name="TextBox 56"/>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grpSp>
    </p:spTree>
    <p:custDataLst>
      <p:tags r:id="rId1"/>
    </p:custData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bwMode="auto">
          <a:xfrm>
            <a:off x="1981200" y="2895599"/>
            <a:ext cx="5181600" cy="2209801"/>
          </a:xfrm>
          <a:prstGeom prst="roundRect">
            <a:avLst/>
          </a:prstGeom>
          <a:solidFill>
            <a:schemeClr val="accent3">
              <a:alpha val="15000"/>
            </a:schemeClr>
          </a:solidFill>
          <a:ln w="25400">
            <a:solidFill>
              <a:schemeClr val="tx1">
                <a:lumMod val="50000"/>
              </a:schemeClr>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801794" name="Rectangle 2"/>
          <p:cNvSpPr>
            <a:spLocks noGrp="1" noChangeArrowheads="1"/>
          </p:cNvSpPr>
          <p:nvPr>
            <p:ph type="title"/>
          </p:nvPr>
        </p:nvSpPr>
        <p:spPr>
          <a:xfrm>
            <a:off x="381000" y="230188"/>
            <a:ext cx="8382000" cy="1163395"/>
          </a:xfrm>
        </p:spPr>
        <p:txBody>
          <a:bodyPr/>
          <a:lstStyle/>
          <a:p>
            <a:r>
              <a:rPr lang="en-US" dirty="0" smtClean="0"/>
              <a:t>Live Migration</a:t>
            </a:r>
            <a:br>
              <a:rPr lang="en-US" dirty="0" smtClean="0"/>
            </a:br>
            <a:r>
              <a:rPr lang="en-US" sz="3600" dirty="0" smtClean="0">
                <a:solidFill>
                  <a:schemeClr val="tx1"/>
                </a:solidFill>
              </a:rPr>
              <a:t>Memory copy: Incremental copy</a:t>
            </a:r>
            <a:endParaRPr lang="en-US" dirty="0">
              <a:solidFill>
                <a:schemeClr val="tx1"/>
              </a:solidFill>
            </a:endParaRPr>
          </a:p>
        </p:txBody>
      </p:sp>
      <p:sp>
        <p:nvSpPr>
          <p:cNvPr id="35" name="Content Placeholder 31"/>
          <p:cNvSpPr>
            <a:spLocks noGrp="1"/>
          </p:cNvSpPr>
          <p:nvPr>
            <p:ph idx="1"/>
          </p:nvPr>
        </p:nvSpPr>
        <p:spPr>
          <a:xfrm>
            <a:off x="5638800" y="5410200"/>
            <a:ext cx="3048000" cy="747897"/>
          </a:xfrm>
        </p:spPr>
        <p:txBody>
          <a:bodyPr/>
          <a:lstStyle/>
          <a:p>
            <a:r>
              <a:rPr lang="en-US" sz="1800" dirty="0" smtClean="0"/>
              <a:t>Subsequent passes get faster because the data set is smaller</a:t>
            </a:r>
          </a:p>
        </p:txBody>
      </p:sp>
      <p:sp>
        <p:nvSpPr>
          <p:cNvPr id="801797" name="Line 5"/>
          <p:cNvSpPr>
            <a:spLocks noChangeShapeType="1"/>
          </p:cNvSpPr>
          <p:nvPr/>
        </p:nvSpPr>
        <p:spPr bwMode="auto">
          <a:xfrm>
            <a:off x="3383721" y="4234733"/>
            <a:ext cx="812596" cy="868895"/>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8" name="Line 6"/>
          <p:cNvSpPr>
            <a:spLocks noChangeShapeType="1"/>
          </p:cNvSpPr>
          <p:nvPr/>
        </p:nvSpPr>
        <p:spPr bwMode="auto">
          <a:xfrm flipH="1">
            <a:off x="4800600" y="4452847"/>
            <a:ext cx="1032706" cy="728753"/>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9" name="Line 7"/>
          <p:cNvSpPr>
            <a:spLocks noChangeShapeType="1"/>
          </p:cNvSpPr>
          <p:nvPr/>
        </p:nvSpPr>
        <p:spPr bwMode="auto">
          <a:xfrm>
            <a:off x="4564471" y="5496693"/>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40" name="Picture 18" descr="Database blue"/>
          <p:cNvPicPr>
            <a:picLocks noChangeAspect="1" noChangeArrowheads="1"/>
          </p:cNvPicPr>
          <p:nvPr/>
        </p:nvPicPr>
        <p:blipFill>
          <a:blip r:embed="rId4" cstate="print"/>
          <a:srcRect/>
          <a:stretch>
            <a:fillRect/>
          </a:stretch>
        </p:blipFill>
        <p:spPr bwMode="auto">
          <a:xfrm>
            <a:off x="4172286" y="5716833"/>
            <a:ext cx="771787" cy="988767"/>
          </a:xfrm>
          <a:prstGeom prst="rect">
            <a:avLst/>
          </a:prstGeom>
          <a:noFill/>
        </p:spPr>
      </p:pic>
      <p:grpSp>
        <p:nvGrpSpPr>
          <p:cNvPr id="2" name="Group 50"/>
          <p:cNvGrpSpPr/>
          <p:nvPr/>
        </p:nvGrpSpPr>
        <p:grpSpPr>
          <a:xfrm>
            <a:off x="4359027" y="6059549"/>
            <a:ext cx="428322" cy="524416"/>
            <a:chOff x="1145861" y="6690311"/>
            <a:chExt cx="513986" cy="629299"/>
          </a:xfrm>
        </p:grpSpPr>
        <p:sp>
          <p:nvSpPr>
            <p:cNvPr id="48" name="Rounded Rectangle 47"/>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49" name="Picture 4" descr="C:\Users\agoodman\Documents\Carmine\V1\Product Icons - PNG\Carmine117_VirtualMachine_32.png"/>
            <p:cNvPicPr>
              <a:picLocks noChangeAspect="1" noChangeArrowheads="1"/>
            </p:cNvPicPr>
            <p:nvPr/>
          </p:nvPicPr>
          <p:blipFill>
            <a:blip r:embed="rId5" cstate="print"/>
            <a:stretch>
              <a:fillRect/>
            </a:stretch>
          </p:blipFill>
          <p:spPr bwMode="auto">
            <a:xfrm>
              <a:off x="1261164" y="6690311"/>
              <a:ext cx="304800" cy="304800"/>
            </a:xfrm>
            <a:prstGeom prst="rect">
              <a:avLst/>
            </a:prstGeom>
            <a:ln>
              <a:headEnd type="none" w="med" len="med"/>
              <a:tailEnd type="none" w="med" len="med"/>
            </a:ln>
          </p:spPr>
        </p:pic>
        <p:sp>
          <p:nvSpPr>
            <p:cNvPr id="50" name="TextBox 49"/>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42" name="Left-Right Arrow 41"/>
          <p:cNvSpPr/>
          <p:nvPr/>
        </p:nvSpPr>
        <p:spPr bwMode="auto">
          <a:xfrm>
            <a:off x="3853504"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7" name="Rectangle 24598" descr="Server"/>
          <p:cNvPicPr>
            <a:picLocks noChangeAspect="1" noChangeArrowheads="1"/>
          </p:cNvPicPr>
          <p:nvPr/>
        </p:nvPicPr>
        <p:blipFill>
          <a:blip r:embed="rId6" cstate="print"/>
          <a:srcRect/>
          <a:stretch>
            <a:fillRect/>
          </a:stretch>
        </p:blipFill>
        <p:spPr bwMode="auto">
          <a:xfrm>
            <a:off x="2653417"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Rectangle 24598" descr="Server"/>
          <p:cNvPicPr>
            <a:picLocks noChangeAspect="1" noChangeArrowheads="1"/>
          </p:cNvPicPr>
          <p:nvPr/>
        </p:nvPicPr>
        <p:blipFill>
          <a:blip r:embed="rId6" cstate="print"/>
          <a:srcRect/>
          <a:stretch>
            <a:fillRect/>
          </a:stretch>
        </p:blipFill>
        <p:spPr bwMode="auto">
          <a:xfrm>
            <a:off x="5428516"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1" name="Picture 3" descr="C:\Users\shonsh\Desktop\images\VM.png"/>
          <p:cNvPicPr>
            <a:picLocks noChangeAspect="1" noChangeArrowheads="1"/>
          </p:cNvPicPr>
          <p:nvPr/>
        </p:nvPicPr>
        <p:blipFill>
          <a:blip r:embed="rId7" cstate="print"/>
          <a:srcRect/>
          <a:stretch>
            <a:fillRect/>
          </a:stretch>
        </p:blipFill>
        <p:spPr bwMode="auto">
          <a:xfrm>
            <a:off x="3200399" y="3315923"/>
            <a:ext cx="611423" cy="990600"/>
          </a:xfrm>
          <a:prstGeom prst="rect">
            <a:avLst/>
          </a:prstGeom>
          <a:noFill/>
        </p:spPr>
      </p:pic>
      <p:sp>
        <p:nvSpPr>
          <p:cNvPr id="51" name="Down Arrow 50"/>
          <p:cNvSpPr/>
          <p:nvPr/>
        </p:nvSpPr>
        <p:spPr bwMode="auto">
          <a:xfrm>
            <a:off x="3429000" y="2172923"/>
            <a:ext cx="152400" cy="115020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25" name="Picture 3" descr="C:\Users\shonsh\Desktop\images\VM.png"/>
          <p:cNvPicPr>
            <a:picLocks noChangeAspect="1" noChangeArrowheads="1"/>
          </p:cNvPicPr>
          <p:nvPr/>
        </p:nvPicPr>
        <p:blipFill>
          <a:blip r:embed="rId7" cstate="print">
            <a:duotone>
              <a:prstClr val="black"/>
              <a:srgbClr val="D9C3A5">
                <a:tint val="50000"/>
                <a:satMod val="180000"/>
              </a:srgbClr>
            </a:duotone>
          </a:blip>
          <a:srcRect/>
          <a:stretch>
            <a:fillRect/>
          </a:stretch>
        </p:blipFill>
        <p:spPr bwMode="auto">
          <a:xfrm>
            <a:off x="5943600" y="3352800"/>
            <a:ext cx="611423" cy="990600"/>
          </a:xfrm>
          <a:prstGeom prst="rect">
            <a:avLst/>
          </a:prstGeom>
          <a:noFill/>
        </p:spPr>
      </p:pic>
      <p:sp>
        <p:nvSpPr>
          <p:cNvPr id="28" name="Rectangle 27"/>
          <p:cNvSpPr/>
          <p:nvPr/>
        </p:nvSpPr>
        <p:spPr bwMode="auto">
          <a:xfrm>
            <a:off x="3505200" y="35814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9" name="Rectangle 28"/>
          <p:cNvSpPr/>
          <p:nvPr/>
        </p:nvSpPr>
        <p:spPr bwMode="auto">
          <a:xfrm>
            <a:off x="3657600" y="39624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34" name="Rectangle 33"/>
          <p:cNvSpPr/>
          <p:nvPr/>
        </p:nvSpPr>
        <p:spPr bwMode="auto">
          <a:xfrm>
            <a:off x="3581400" y="37338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43" name="Rectangle 42"/>
          <p:cNvSpPr/>
          <p:nvPr/>
        </p:nvSpPr>
        <p:spPr bwMode="auto">
          <a:xfrm>
            <a:off x="3505200" y="39624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44" name="Rectangle 43"/>
          <p:cNvSpPr/>
          <p:nvPr/>
        </p:nvSpPr>
        <p:spPr bwMode="auto">
          <a:xfrm>
            <a:off x="3733800" y="3505200"/>
            <a:ext cx="45719" cy="45719"/>
          </a:xfrm>
          <a:prstGeom prst="rect">
            <a:avLst/>
          </a:prstGeom>
          <a:solidFill>
            <a:srgbClr val="FF0066"/>
          </a:solidFill>
          <a:ln>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47" name="Line Callout 1 (Border and Accent Bar) 46"/>
          <p:cNvSpPr/>
          <p:nvPr/>
        </p:nvSpPr>
        <p:spPr bwMode="auto">
          <a:xfrm>
            <a:off x="381000" y="3124200"/>
            <a:ext cx="1399573" cy="533400"/>
          </a:xfrm>
          <a:prstGeom prst="accentBorderCallout1">
            <a:avLst>
              <a:gd name="adj1" fmla="val 47305"/>
              <a:gd name="adj2" fmla="val 103201"/>
              <a:gd name="adj3" fmla="val 144829"/>
              <a:gd name="adj4" fmla="val 218159"/>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effectLst>
                  <a:outerShdw blurRad="38100" dist="38100" dir="2700000" algn="tl">
                    <a:srgbClr val="000000">
                      <a:alpha val="43137"/>
                    </a:srgbClr>
                  </a:outerShdw>
                </a:effectLst>
              </a:rPr>
              <a:t>Smaller set of changes</a:t>
            </a:r>
          </a:p>
        </p:txBody>
      </p:sp>
      <p:sp>
        <p:nvSpPr>
          <p:cNvPr id="52" name="Line Callout 1 (Border and Accent Bar) 51"/>
          <p:cNvSpPr/>
          <p:nvPr/>
        </p:nvSpPr>
        <p:spPr bwMode="auto">
          <a:xfrm>
            <a:off x="5562600" y="2209800"/>
            <a:ext cx="1752600" cy="533400"/>
          </a:xfrm>
          <a:prstGeom prst="accentBorderCallout1">
            <a:avLst>
              <a:gd name="adj1" fmla="val 68662"/>
              <a:gd name="adj2" fmla="val -2751"/>
              <a:gd name="adj3" fmla="val 261684"/>
              <a:gd name="adj4" fmla="val -43038"/>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smtClean="0">
                <a:solidFill>
                  <a:schemeClr val="tx1"/>
                </a:solidFill>
                <a:effectLst>
                  <a:outerShdw blurRad="38100" dist="38100" dir="2700000" algn="tl">
                    <a:srgbClr val="000000">
                      <a:alpha val="43137"/>
                    </a:srgbClr>
                  </a:outerShdw>
                </a:effectLst>
              </a:rPr>
              <a:t>Recopy of changes</a:t>
            </a:r>
          </a:p>
        </p:txBody>
      </p:sp>
      <p:pic>
        <p:nvPicPr>
          <p:cNvPr id="32" name="Picture 13" descr="\\eventsql\dvd\Online_ART\DVD_ART34\Artwork_Imagery\Icons - Illustrations\_WINDOWS VISTA ICONS\Laptop notebook mobility pc.png"/>
          <p:cNvPicPr>
            <a:picLocks noChangeAspect="1" noChangeArrowheads="1"/>
          </p:cNvPicPr>
          <p:nvPr/>
        </p:nvPicPr>
        <p:blipFill>
          <a:blip r:embed="rId8" cstate="print"/>
          <a:srcRect/>
          <a:stretch>
            <a:fillRect/>
          </a:stretch>
        </p:blipFill>
        <p:spPr bwMode="auto">
          <a:xfrm>
            <a:off x="2971800" y="1219200"/>
            <a:ext cx="990600" cy="990600"/>
          </a:xfrm>
          <a:prstGeom prst="rect">
            <a:avLst/>
          </a:prstGeom>
          <a:noFill/>
          <a:scene3d>
            <a:camera prst="perspectiveLeft"/>
            <a:lightRig rig="threePt" dir="t"/>
          </a:scene3d>
        </p:spPr>
      </p:pic>
      <p:sp>
        <p:nvSpPr>
          <p:cNvPr id="39" name="Notched Right Arrow 38"/>
          <p:cNvSpPr/>
          <p:nvPr/>
        </p:nvSpPr>
        <p:spPr bwMode="auto">
          <a:xfrm>
            <a:off x="3657600" y="3581400"/>
            <a:ext cx="1676400" cy="304800"/>
          </a:xfrm>
          <a:prstGeom prst="notchedRightArrow">
            <a:avLst/>
          </a:prstGeom>
          <a:ln>
            <a:headEnd type="none" w="med" len="med"/>
            <a:tailEnd type="none" w="med" len="med"/>
          </a:ln>
          <a:effectLst>
            <a:glow rad="139700">
              <a:schemeClr val="accent1">
                <a:satMod val="175000"/>
                <a:alpha val="40000"/>
              </a:schemeClr>
            </a:glow>
            <a:outerShdw blurRad="63500" dist="38100" dir="5400000" rotWithShape="0">
              <a:srgbClr val="000000">
                <a:alpha val="45000"/>
              </a:srgbClr>
            </a:outerShdw>
          </a:effectLst>
        </p:spPr>
        <p:style>
          <a:lnRef idx="0">
            <a:schemeClr val="accent1"/>
          </a:lnRef>
          <a:fillRef idx="3">
            <a:schemeClr val="accent1"/>
          </a:fillRef>
          <a:effectRef idx="3">
            <a:schemeClr val="accent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nvGrpSpPr>
          <p:cNvPr id="3" name="Group 57"/>
          <p:cNvGrpSpPr/>
          <p:nvPr/>
        </p:nvGrpSpPr>
        <p:grpSpPr>
          <a:xfrm>
            <a:off x="3810001" y="4913677"/>
            <a:ext cx="1524000" cy="877523"/>
            <a:chOff x="6296149" y="4859530"/>
            <a:chExt cx="1612817" cy="910638"/>
          </a:xfrm>
        </p:grpSpPr>
        <p:pic>
          <p:nvPicPr>
            <p:cNvPr id="45" name="Picture 10" descr="C:\Documents and Settings\Pennie\My Documents\ACERDATA (D)\Pennie's documents\MS Image\Shapes and Graphics\Internet Cloud\cloud 1.png"/>
            <p:cNvPicPr>
              <a:picLocks noChangeAspect="1" noChangeArrowheads="1"/>
            </p:cNvPicPr>
            <p:nvPr/>
          </p:nvPicPr>
          <p:blipFill>
            <a:blip r:embed="rId9" cstate="print"/>
            <a:srcRect/>
            <a:stretch>
              <a:fillRect/>
            </a:stretch>
          </p:blipFill>
          <p:spPr bwMode="auto">
            <a:xfrm>
              <a:off x="6296149" y="4859530"/>
              <a:ext cx="1612817" cy="910638"/>
            </a:xfrm>
            <a:prstGeom prst="rect">
              <a:avLst/>
            </a:prstGeom>
            <a:noFill/>
          </p:spPr>
        </p:pic>
        <p:sp>
          <p:nvSpPr>
            <p:cNvPr id="46" name="TextBox 45"/>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
        <p:nvSpPr>
          <p:cNvPr id="53" name="Content Placeholder 31"/>
          <p:cNvSpPr txBox="1">
            <a:spLocks/>
          </p:cNvSpPr>
          <p:nvPr/>
        </p:nvSpPr>
        <p:spPr bwMode="auto">
          <a:xfrm>
            <a:off x="222200" y="5293360"/>
            <a:ext cx="3429000" cy="8402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396875" lvl="0" indent="-396875" fontAlgn="base">
              <a:lnSpc>
                <a:spcPct val="90000"/>
              </a:lnSpc>
              <a:spcBef>
                <a:spcPct val="20000"/>
              </a:spcBef>
              <a:spcAft>
                <a:spcPct val="0"/>
              </a:spcAft>
              <a:buClr>
                <a:srgbClr val="FFCC00"/>
              </a:buClr>
              <a:buBlip>
                <a:blip r:embed="rId10"/>
              </a:buBlip>
            </a:pPr>
            <a:r>
              <a:rPr lang="en-US" dirty="0" smtClean="0">
                <a:solidFill>
                  <a:srgbClr val="99CC99"/>
                </a:solidFill>
              </a:rPr>
              <a:t>Hyper-V tracks changed data, and recopies over incremental changes</a:t>
            </a: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childTnLst>
                          </p:cTn>
                        </p:par>
                        <p:par>
                          <p:cTn id="26" fill="hold">
                            <p:stCondLst>
                              <p:cond delay="1000"/>
                            </p:stCondLst>
                            <p:childTnLst>
                              <p:par>
                                <p:cTn id="27" presetID="53"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1000"/>
                                        <p:tgtEl>
                                          <p:spTgt spid="47"/>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1000"/>
                                        <p:tgtEl>
                                          <p:spTgt spid="3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4" grpId="0" animBg="1"/>
      <p:bldP spid="43" grpId="0" animBg="1"/>
      <p:bldP spid="44" grpId="0" animBg="1"/>
      <p:bldP spid="47" grpId="0" animBg="1"/>
      <p:bldP spid="52" grpId="0" animBg="1"/>
      <p:bldP spid="3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bwMode="auto">
          <a:xfrm>
            <a:off x="1981200" y="2895599"/>
            <a:ext cx="5181600" cy="2209801"/>
          </a:xfrm>
          <a:prstGeom prst="roundRect">
            <a:avLst/>
          </a:prstGeom>
          <a:solidFill>
            <a:schemeClr val="accent3">
              <a:alpha val="15000"/>
            </a:schemeClr>
          </a:solidFill>
          <a:ln w="25400">
            <a:solidFill>
              <a:schemeClr val="tx1">
                <a:lumMod val="50000"/>
              </a:schemeClr>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801794" name="Rectangle 2"/>
          <p:cNvSpPr>
            <a:spLocks noGrp="1" noChangeArrowheads="1"/>
          </p:cNvSpPr>
          <p:nvPr>
            <p:ph type="title"/>
          </p:nvPr>
        </p:nvSpPr>
        <p:spPr>
          <a:xfrm>
            <a:off x="381000" y="230188"/>
            <a:ext cx="8382000" cy="1163395"/>
          </a:xfrm>
        </p:spPr>
        <p:txBody>
          <a:bodyPr/>
          <a:lstStyle/>
          <a:p>
            <a:r>
              <a:rPr lang="en-US" dirty="0" smtClean="0"/>
              <a:t>Live Migration</a:t>
            </a:r>
            <a:br>
              <a:rPr lang="en-US" dirty="0" smtClean="0"/>
            </a:br>
            <a:r>
              <a:rPr lang="en-US" sz="3600" dirty="0" smtClean="0">
                <a:solidFill>
                  <a:schemeClr val="tx1"/>
                </a:solidFill>
              </a:rPr>
              <a:t>Final transition</a:t>
            </a:r>
            <a:endParaRPr lang="en-US" dirty="0">
              <a:solidFill>
                <a:schemeClr val="tx1"/>
              </a:solidFill>
            </a:endParaRPr>
          </a:p>
        </p:txBody>
      </p:sp>
      <p:sp>
        <p:nvSpPr>
          <p:cNvPr id="801797" name="Line 5"/>
          <p:cNvSpPr>
            <a:spLocks noChangeShapeType="1"/>
          </p:cNvSpPr>
          <p:nvPr/>
        </p:nvSpPr>
        <p:spPr bwMode="auto">
          <a:xfrm>
            <a:off x="3383721" y="4234733"/>
            <a:ext cx="798420" cy="840541"/>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8" name="Line 6"/>
          <p:cNvSpPr>
            <a:spLocks noChangeShapeType="1"/>
          </p:cNvSpPr>
          <p:nvPr/>
        </p:nvSpPr>
        <p:spPr bwMode="auto">
          <a:xfrm flipH="1">
            <a:off x="4862622" y="4452847"/>
            <a:ext cx="970683" cy="686223"/>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9" name="Line 7"/>
          <p:cNvSpPr>
            <a:spLocks noChangeShapeType="1"/>
          </p:cNvSpPr>
          <p:nvPr/>
        </p:nvSpPr>
        <p:spPr bwMode="auto">
          <a:xfrm>
            <a:off x="4564471" y="5503781"/>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40" name="Picture 18" descr="Database blue"/>
          <p:cNvPicPr>
            <a:picLocks noChangeAspect="1" noChangeArrowheads="1"/>
          </p:cNvPicPr>
          <p:nvPr/>
        </p:nvPicPr>
        <p:blipFill>
          <a:blip r:embed="rId4" cstate="print"/>
          <a:srcRect/>
          <a:stretch>
            <a:fillRect/>
          </a:stretch>
        </p:blipFill>
        <p:spPr bwMode="auto">
          <a:xfrm>
            <a:off x="4172286" y="5716833"/>
            <a:ext cx="771787" cy="988767"/>
          </a:xfrm>
          <a:prstGeom prst="rect">
            <a:avLst/>
          </a:prstGeom>
          <a:noFill/>
        </p:spPr>
      </p:pic>
      <p:grpSp>
        <p:nvGrpSpPr>
          <p:cNvPr id="2" name="Group 50"/>
          <p:cNvGrpSpPr/>
          <p:nvPr/>
        </p:nvGrpSpPr>
        <p:grpSpPr>
          <a:xfrm>
            <a:off x="4359027" y="6059549"/>
            <a:ext cx="428322" cy="524416"/>
            <a:chOff x="1145861" y="6690311"/>
            <a:chExt cx="513986" cy="629299"/>
          </a:xfrm>
        </p:grpSpPr>
        <p:sp>
          <p:nvSpPr>
            <p:cNvPr id="48" name="Rounded Rectangle 47"/>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49" name="Picture 4" descr="C:\Users\agoodman\Documents\Carmine\V1\Product Icons - PNG\Carmine117_VirtualMachine_32.png"/>
            <p:cNvPicPr>
              <a:picLocks noChangeAspect="1" noChangeArrowheads="1"/>
            </p:cNvPicPr>
            <p:nvPr/>
          </p:nvPicPr>
          <p:blipFill>
            <a:blip r:embed="rId5" cstate="print"/>
            <a:stretch>
              <a:fillRect/>
            </a:stretch>
          </p:blipFill>
          <p:spPr bwMode="auto">
            <a:xfrm>
              <a:off x="1261164" y="6690311"/>
              <a:ext cx="304800" cy="304800"/>
            </a:xfrm>
            <a:prstGeom prst="rect">
              <a:avLst/>
            </a:prstGeom>
            <a:ln>
              <a:headEnd type="none" w="med" len="med"/>
              <a:tailEnd type="none" w="med" len="med"/>
            </a:ln>
          </p:spPr>
        </p:pic>
        <p:sp>
          <p:nvSpPr>
            <p:cNvPr id="50" name="TextBox 49"/>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42" name="Left-Right Arrow 41"/>
          <p:cNvSpPr/>
          <p:nvPr/>
        </p:nvSpPr>
        <p:spPr bwMode="auto">
          <a:xfrm>
            <a:off x="3853504"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7" name="Rectangle 24598" descr="Server"/>
          <p:cNvPicPr>
            <a:picLocks noChangeAspect="1" noChangeArrowheads="1"/>
          </p:cNvPicPr>
          <p:nvPr/>
        </p:nvPicPr>
        <p:blipFill>
          <a:blip r:embed="rId6" cstate="print"/>
          <a:srcRect/>
          <a:stretch>
            <a:fillRect/>
          </a:stretch>
        </p:blipFill>
        <p:spPr bwMode="auto">
          <a:xfrm>
            <a:off x="2653417"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Rectangle 24598" descr="Server"/>
          <p:cNvPicPr>
            <a:picLocks noChangeAspect="1" noChangeArrowheads="1"/>
          </p:cNvPicPr>
          <p:nvPr/>
        </p:nvPicPr>
        <p:blipFill>
          <a:blip r:embed="rId6" cstate="print"/>
          <a:srcRect/>
          <a:stretch>
            <a:fillRect/>
          </a:stretch>
        </p:blipFill>
        <p:spPr bwMode="auto">
          <a:xfrm>
            <a:off x="5428516"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5" name="Picture 3" descr="C:\Users\shonsh\Desktop\images\VM.png"/>
          <p:cNvPicPr>
            <a:picLocks noChangeAspect="1" noChangeArrowheads="1"/>
          </p:cNvPicPr>
          <p:nvPr/>
        </p:nvPicPr>
        <p:blipFill>
          <a:blip r:embed="rId7" cstate="print">
            <a:duotone>
              <a:prstClr val="black"/>
              <a:srgbClr val="D9C3A5">
                <a:tint val="50000"/>
                <a:satMod val="180000"/>
              </a:srgbClr>
            </a:duotone>
          </a:blip>
          <a:srcRect/>
          <a:stretch>
            <a:fillRect/>
          </a:stretch>
        </p:blipFill>
        <p:spPr bwMode="auto">
          <a:xfrm>
            <a:off x="5943600" y="3352800"/>
            <a:ext cx="611423" cy="990600"/>
          </a:xfrm>
          <a:prstGeom prst="rect">
            <a:avLst/>
          </a:prstGeom>
          <a:noFill/>
        </p:spPr>
      </p:pic>
      <p:sp>
        <p:nvSpPr>
          <p:cNvPr id="52" name="Line Callout 1 (Border and Accent Bar) 51"/>
          <p:cNvSpPr/>
          <p:nvPr/>
        </p:nvSpPr>
        <p:spPr bwMode="auto">
          <a:xfrm>
            <a:off x="5562600" y="2362200"/>
            <a:ext cx="1905000" cy="457200"/>
          </a:xfrm>
          <a:prstGeom prst="accentBorderCallout1">
            <a:avLst>
              <a:gd name="adj1" fmla="val 75742"/>
              <a:gd name="adj2" fmla="val -3213"/>
              <a:gd name="adj3" fmla="val 268617"/>
              <a:gd name="adj4" fmla="val -43810"/>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smtClean="0">
                <a:solidFill>
                  <a:schemeClr val="tx1"/>
                </a:solidFill>
                <a:effectLst>
                  <a:outerShdw blurRad="38100" dist="38100" dir="2700000" algn="tl">
                    <a:srgbClr val="000000">
                      <a:alpha val="43137"/>
                    </a:srgbClr>
                  </a:outerShdw>
                </a:effectLst>
              </a:rPr>
              <a:t>Partition state copied</a:t>
            </a:r>
          </a:p>
        </p:txBody>
      </p:sp>
      <p:sp>
        <p:nvSpPr>
          <p:cNvPr id="53" name="TextBox 52"/>
          <p:cNvSpPr txBox="1"/>
          <p:nvPr/>
        </p:nvSpPr>
        <p:spPr>
          <a:xfrm>
            <a:off x="5410200" y="5303520"/>
            <a:ext cx="3505200" cy="646331"/>
          </a:xfrm>
          <a:prstGeom prst="rect">
            <a:avLst/>
          </a:prstGeom>
          <a:noFill/>
        </p:spPr>
        <p:txBody>
          <a:bodyPr wrap="square" rtlCol="0">
            <a:spAutoFit/>
          </a:bodyPr>
          <a:lstStyle/>
          <a:p>
            <a:r>
              <a:rPr lang="en-US" dirty="0" smtClean="0">
                <a:solidFill>
                  <a:srgbClr val="99CC99"/>
                </a:solidFill>
              </a:rPr>
              <a:t>Window is very small and within TCP connection time-out</a:t>
            </a:r>
          </a:p>
        </p:txBody>
      </p:sp>
      <p:pic>
        <p:nvPicPr>
          <p:cNvPr id="32" name="Picture 3" descr="C:\Users\shonsh\Desktop\images\VM.png"/>
          <p:cNvPicPr>
            <a:picLocks noChangeAspect="1" noChangeArrowheads="1"/>
          </p:cNvPicPr>
          <p:nvPr/>
        </p:nvPicPr>
        <p:blipFill>
          <a:blip r:embed="rId7" cstate="print">
            <a:duotone>
              <a:prstClr val="black"/>
              <a:srgbClr val="D9C3A5">
                <a:tint val="50000"/>
                <a:satMod val="180000"/>
              </a:srgbClr>
            </a:duotone>
          </a:blip>
          <a:srcRect/>
          <a:stretch>
            <a:fillRect/>
          </a:stretch>
        </p:blipFill>
        <p:spPr bwMode="auto">
          <a:xfrm>
            <a:off x="3200400" y="3352800"/>
            <a:ext cx="611423" cy="990600"/>
          </a:xfrm>
          <a:prstGeom prst="rect">
            <a:avLst/>
          </a:prstGeom>
          <a:noFill/>
        </p:spPr>
      </p:pic>
      <p:sp>
        <p:nvSpPr>
          <p:cNvPr id="47" name="Line Callout 1 (Border and Accent Bar) 46"/>
          <p:cNvSpPr/>
          <p:nvPr/>
        </p:nvSpPr>
        <p:spPr bwMode="auto">
          <a:xfrm>
            <a:off x="1066800" y="3276600"/>
            <a:ext cx="1323373" cy="381000"/>
          </a:xfrm>
          <a:prstGeom prst="accentBorderCallout1">
            <a:avLst>
              <a:gd name="adj1" fmla="val 49429"/>
              <a:gd name="adj2" fmla="val 104680"/>
              <a:gd name="adj3" fmla="val 126038"/>
              <a:gd name="adj4" fmla="val 169341"/>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effectLst>
                  <a:outerShdw blurRad="38100" dist="38100" dir="2700000" algn="tl">
                    <a:srgbClr val="000000">
                      <a:alpha val="43137"/>
                    </a:srgbClr>
                  </a:outerShdw>
                </a:effectLst>
              </a:rPr>
              <a:t>VM paused</a:t>
            </a:r>
          </a:p>
        </p:txBody>
      </p:sp>
      <p:pic>
        <p:nvPicPr>
          <p:cNvPr id="26" name="Picture 13" descr="\\eventsql\dvd\Online_ART\DVD_ART34\Artwork_Imagery\Icons - Illustrations\_WINDOWS VISTA ICONS\Laptop notebook mobility pc.png"/>
          <p:cNvPicPr>
            <a:picLocks noChangeAspect="1" noChangeArrowheads="1"/>
          </p:cNvPicPr>
          <p:nvPr/>
        </p:nvPicPr>
        <p:blipFill>
          <a:blip r:embed="rId8" cstate="print"/>
          <a:srcRect/>
          <a:stretch>
            <a:fillRect/>
          </a:stretch>
        </p:blipFill>
        <p:spPr bwMode="auto">
          <a:xfrm>
            <a:off x="2971800" y="1219200"/>
            <a:ext cx="990600" cy="990600"/>
          </a:xfrm>
          <a:prstGeom prst="rect">
            <a:avLst/>
          </a:prstGeom>
          <a:noFill/>
          <a:scene3d>
            <a:camera prst="perspectiveLeft"/>
            <a:lightRig rig="threePt" dir="t"/>
          </a:scene3d>
        </p:spPr>
      </p:pic>
      <p:sp>
        <p:nvSpPr>
          <p:cNvPr id="27" name="Down Arrow 26"/>
          <p:cNvSpPr/>
          <p:nvPr/>
        </p:nvSpPr>
        <p:spPr bwMode="auto">
          <a:xfrm>
            <a:off x="3429000" y="2172923"/>
            <a:ext cx="152400" cy="1150200"/>
          </a:xfrm>
          <a:prstGeom prst="downArrow">
            <a:avLst/>
          </a:prstGeom>
          <a:ln>
            <a:headEnd type="none" w="med" len="med"/>
            <a:tailEnd type="none" w="med" len="med"/>
          </a:ln>
          <a:effectLst>
            <a:glow rad="228600">
              <a:schemeClr val="accent5">
                <a:satMod val="175000"/>
                <a:alpha val="40000"/>
              </a:schemeClr>
            </a:glow>
            <a:outerShdw blurRad="63500" dist="38100" dir="5400000" rotWithShape="0">
              <a:srgbClr val="000000">
                <a:alpha val="45000"/>
              </a:srgbClr>
            </a:outerShdw>
          </a:effectLst>
        </p:spPr>
        <p:style>
          <a:lnRef idx="0">
            <a:schemeClr val="dk1"/>
          </a:lnRef>
          <a:fillRef idx="3">
            <a:schemeClr val="dk1"/>
          </a:fillRef>
          <a:effectRef idx="3">
            <a:schemeClr val="dk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sp>
        <p:nvSpPr>
          <p:cNvPr id="28" name="Notched Right Arrow 27"/>
          <p:cNvSpPr/>
          <p:nvPr/>
        </p:nvSpPr>
        <p:spPr bwMode="auto">
          <a:xfrm>
            <a:off x="3657600" y="3581400"/>
            <a:ext cx="1676400" cy="304800"/>
          </a:xfrm>
          <a:prstGeom prst="notchedRightArrow">
            <a:avLst/>
          </a:prstGeom>
          <a:ln>
            <a:headEnd type="none" w="med" len="med"/>
            <a:tailEnd type="none" w="med" len="med"/>
          </a:ln>
          <a:effectLst>
            <a:glow rad="139700">
              <a:schemeClr val="accent1">
                <a:satMod val="175000"/>
                <a:alpha val="40000"/>
              </a:schemeClr>
            </a:glow>
            <a:outerShdw blurRad="63500" dist="38100" dir="5400000" rotWithShape="0">
              <a:srgbClr val="000000">
                <a:alpha val="45000"/>
              </a:srgbClr>
            </a:outerShdw>
          </a:effectLst>
        </p:spPr>
        <p:style>
          <a:lnRef idx="0">
            <a:schemeClr val="accent1"/>
          </a:lnRef>
          <a:fillRef idx="3">
            <a:schemeClr val="accent1"/>
          </a:fillRef>
          <a:effectRef idx="3">
            <a:schemeClr val="accent1"/>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grpSp>
        <p:nvGrpSpPr>
          <p:cNvPr id="3" name="Group 57"/>
          <p:cNvGrpSpPr/>
          <p:nvPr/>
        </p:nvGrpSpPr>
        <p:grpSpPr>
          <a:xfrm>
            <a:off x="3810001" y="4913677"/>
            <a:ext cx="1524000" cy="877523"/>
            <a:chOff x="6296149" y="4859530"/>
            <a:chExt cx="1612817" cy="910638"/>
          </a:xfrm>
        </p:grpSpPr>
        <p:pic>
          <p:nvPicPr>
            <p:cNvPr id="30" name="Picture 10" descr="C:\Documents and Settings\Pennie\My Documents\ACERDATA (D)\Pennie's documents\MS Image\Shapes and Graphics\Internet Cloud\cloud 1.png"/>
            <p:cNvPicPr>
              <a:picLocks noChangeAspect="1" noChangeArrowheads="1"/>
            </p:cNvPicPr>
            <p:nvPr/>
          </p:nvPicPr>
          <p:blipFill>
            <a:blip r:embed="rId9" cstate="print"/>
            <a:srcRect/>
            <a:stretch>
              <a:fillRect/>
            </a:stretch>
          </p:blipFill>
          <p:spPr bwMode="auto">
            <a:xfrm>
              <a:off x="6296149" y="4859530"/>
              <a:ext cx="1612817" cy="910638"/>
            </a:xfrm>
            <a:prstGeom prst="rect">
              <a:avLst/>
            </a:prstGeom>
            <a:noFill/>
          </p:spPr>
        </p:pic>
        <p:sp>
          <p:nvSpPr>
            <p:cNvPr id="31" name="TextBox 30"/>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10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2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bwMode="auto">
          <a:xfrm>
            <a:off x="1981200" y="2895599"/>
            <a:ext cx="5181600" cy="2209801"/>
          </a:xfrm>
          <a:prstGeom prst="roundRect">
            <a:avLst/>
          </a:prstGeom>
          <a:solidFill>
            <a:schemeClr val="accent3">
              <a:alpha val="15000"/>
            </a:schemeClr>
          </a:solidFill>
          <a:ln w="25400">
            <a:solidFill>
              <a:schemeClr val="tx1">
                <a:lumMod val="50000"/>
              </a:schemeClr>
            </a:solidFill>
            <a:headEnd type="none" w="med" len="med"/>
            <a:tailEnd type="none" w="med" len="med"/>
          </a:ln>
          <a:effectLst>
            <a:outerShdw blurRad="50800" dist="38100" dir="5400000"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801794" name="Rectangle 2"/>
          <p:cNvSpPr>
            <a:spLocks noGrp="1" noChangeArrowheads="1"/>
          </p:cNvSpPr>
          <p:nvPr>
            <p:ph type="title"/>
          </p:nvPr>
        </p:nvSpPr>
        <p:spPr>
          <a:xfrm>
            <a:off x="381000" y="230188"/>
            <a:ext cx="8382000" cy="1163395"/>
          </a:xfrm>
        </p:spPr>
        <p:txBody>
          <a:bodyPr/>
          <a:lstStyle/>
          <a:p>
            <a:r>
              <a:rPr lang="en-US" dirty="0" smtClean="0"/>
              <a:t>Live Migration</a:t>
            </a:r>
            <a:br>
              <a:rPr lang="en-US" dirty="0" smtClean="0"/>
            </a:br>
            <a:r>
              <a:rPr lang="en-US" sz="3600" dirty="0" smtClean="0">
                <a:solidFill>
                  <a:schemeClr val="tx1"/>
                </a:solidFill>
              </a:rPr>
              <a:t>Post-transition: Clean-up</a:t>
            </a:r>
            <a:endParaRPr lang="en-US" dirty="0">
              <a:solidFill>
                <a:schemeClr val="tx1"/>
              </a:solidFill>
            </a:endParaRPr>
          </a:p>
        </p:txBody>
      </p:sp>
      <p:sp>
        <p:nvSpPr>
          <p:cNvPr id="32" name="Content Placeholder 31"/>
          <p:cNvSpPr>
            <a:spLocks noGrp="1"/>
          </p:cNvSpPr>
          <p:nvPr>
            <p:ph idx="4294967295"/>
          </p:nvPr>
        </p:nvSpPr>
        <p:spPr>
          <a:xfrm>
            <a:off x="5715000" y="5334000"/>
            <a:ext cx="3429000" cy="747897"/>
          </a:xfrm>
        </p:spPr>
        <p:txBody>
          <a:bodyPr/>
          <a:lstStyle/>
          <a:p>
            <a:r>
              <a:rPr lang="en-US" sz="1800" dirty="0" smtClean="0"/>
              <a:t>Session state is maintained, so no reconnections necessary</a:t>
            </a:r>
          </a:p>
        </p:txBody>
      </p:sp>
      <p:sp>
        <p:nvSpPr>
          <p:cNvPr id="801797" name="Line 5"/>
          <p:cNvSpPr>
            <a:spLocks noChangeShapeType="1"/>
          </p:cNvSpPr>
          <p:nvPr/>
        </p:nvSpPr>
        <p:spPr bwMode="auto">
          <a:xfrm>
            <a:off x="3383721" y="4234733"/>
            <a:ext cx="798420" cy="840541"/>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8" name="Line 6"/>
          <p:cNvSpPr>
            <a:spLocks noChangeShapeType="1"/>
          </p:cNvSpPr>
          <p:nvPr/>
        </p:nvSpPr>
        <p:spPr bwMode="auto">
          <a:xfrm flipH="1">
            <a:off x="4855534" y="4452847"/>
            <a:ext cx="977771" cy="693311"/>
          </a:xfrm>
          <a:prstGeom prst="line">
            <a:avLst/>
          </a:prstGeom>
          <a:noFill/>
          <a:ln w="57150" cap="rnd">
            <a:solidFill>
              <a:schemeClr val="bg2"/>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801799" name="Line 7"/>
          <p:cNvSpPr>
            <a:spLocks noChangeShapeType="1"/>
          </p:cNvSpPr>
          <p:nvPr/>
        </p:nvSpPr>
        <p:spPr bwMode="auto">
          <a:xfrm>
            <a:off x="4564471" y="5496693"/>
            <a:ext cx="0" cy="304800"/>
          </a:xfrm>
          <a:prstGeom prst="line">
            <a:avLst/>
          </a:prstGeom>
          <a:noFill/>
          <a:ln w="57150" cap="rnd">
            <a:solidFill>
              <a:schemeClr val="accent6"/>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40" name="Picture 18" descr="Database blue"/>
          <p:cNvPicPr>
            <a:picLocks noChangeAspect="1" noChangeArrowheads="1"/>
          </p:cNvPicPr>
          <p:nvPr/>
        </p:nvPicPr>
        <p:blipFill>
          <a:blip r:embed="rId4" cstate="print"/>
          <a:srcRect/>
          <a:stretch>
            <a:fillRect/>
          </a:stretch>
        </p:blipFill>
        <p:spPr bwMode="auto">
          <a:xfrm>
            <a:off x="4172286" y="5716833"/>
            <a:ext cx="771787" cy="988767"/>
          </a:xfrm>
          <a:prstGeom prst="rect">
            <a:avLst/>
          </a:prstGeom>
          <a:noFill/>
        </p:spPr>
      </p:pic>
      <p:grpSp>
        <p:nvGrpSpPr>
          <p:cNvPr id="2" name="Group 50"/>
          <p:cNvGrpSpPr/>
          <p:nvPr/>
        </p:nvGrpSpPr>
        <p:grpSpPr>
          <a:xfrm>
            <a:off x="4359027" y="6059549"/>
            <a:ext cx="428322" cy="524416"/>
            <a:chOff x="1145861" y="6690311"/>
            <a:chExt cx="513986" cy="629299"/>
          </a:xfrm>
        </p:grpSpPr>
        <p:sp>
          <p:nvSpPr>
            <p:cNvPr id="48" name="Rounded Rectangle 47"/>
            <p:cNvSpPr/>
            <p:nvPr/>
          </p:nvSpPr>
          <p:spPr bwMode="auto">
            <a:xfrm>
              <a:off x="1173089" y="6766511"/>
              <a:ext cx="457200" cy="533400"/>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761719">
                <a:defRPr/>
              </a:pPr>
              <a:endParaRPr lang="en-US" dirty="0">
                <a:solidFill>
                  <a:schemeClr val="tx1"/>
                </a:solidFill>
                <a:latin typeface="Segoe" pitchFamily="34" charset="0"/>
              </a:endParaRPr>
            </a:p>
          </p:txBody>
        </p:sp>
        <p:pic>
          <p:nvPicPr>
            <p:cNvPr id="49" name="Picture 4" descr="C:\Users\agoodman\Documents\Carmine\V1\Product Icons - PNG\Carmine117_VirtualMachine_32.png"/>
            <p:cNvPicPr>
              <a:picLocks noChangeAspect="1" noChangeArrowheads="1"/>
            </p:cNvPicPr>
            <p:nvPr/>
          </p:nvPicPr>
          <p:blipFill>
            <a:blip r:embed="rId5" cstate="print"/>
            <a:stretch>
              <a:fillRect/>
            </a:stretch>
          </p:blipFill>
          <p:spPr bwMode="auto">
            <a:xfrm>
              <a:off x="1261164" y="6690311"/>
              <a:ext cx="304800" cy="304800"/>
            </a:xfrm>
            <a:prstGeom prst="rect">
              <a:avLst/>
            </a:prstGeom>
            <a:ln>
              <a:headEnd type="none" w="med" len="med"/>
              <a:tailEnd type="none" w="med" len="med"/>
            </a:ln>
          </p:spPr>
        </p:pic>
        <p:sp>
          <p:nvSpPr>
            <p:cNvPr id="50" name="TextBox 49"/>
            <p:cNvSpPr txBox="1"/>
            <p:nvPr/>
          </p:nvSpPr>
          <p:spPr>
            <a:xfrm>
              <a:off x="1145861" y="7042612"/>
              <a:ext cx="513986" cy="276998"/>
            </a:xfrm>
            <a:prstGeom prst="rect">
              <a:avLst/>
            </a:prstGeom>
          </p:spPr>
          <p:txBody>
            <a:bodyPr wrap="none" rtlCol="0">
              <a:spAutoFit/>
            </a:bodyPr>
            <a:lstStyle/>
            <a:p>
              <a:r>
                <a:rPr lang="en-US" sz="900" dirty="0" smtClean="0"/>
                <a:t>VHD</a:t>
              </a:r>
              <a:endParaRPr lang="en-US" sz="2000" dirty="0" smtClean="0"/>
            </a:p>
          </p:txBody>
        </p:sp>
      </p:grpSp>
      <p:sp>
        <p:nvSpPr>
          <p:cNvPr id="42" name="Left-Right Arrow 41"/>
          <p:cNvSpPr/>
          <p:nvPr/>
        </p:nvSpPr>
        <p:spPr bwMode="auto">
          <a:xfrm>
            <a:off x="3853504" y="4026442"/>
            <a:ext cx="1560352" cy="50334"/>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7" name="Rectangle 24598" descr="Server"/>
          <p:cNvPicPr>
            <a:picLocks noChangeAspect="1" noChangeArrowheads="1"/>
          </p:cNvPicPr>
          <p:nvPr/>
        </p:nvPicPr>
        <p:blipFill>
          <a:blip r:embed="rId6" cstate="print"/>
          <a:srcRect/>
          <a:stretch>
            <a:fillRect/>
          </a:stretch>
        </p:blipFill>
        <p:spPr bwMode="auto">
          <a:xfrm>
            <a:off x="2653417" y="3064380"/>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Rectangle 24598" descr="Server"/>
          <p:cNvPicPr>
            <a:picLocks noChangeAspect="1" noChangeArrowheads="1"/>
          </p:cNvPicPr>
          <p:nvPr/>
        </p:nvPicPr>
        <p:blipFill>
          <a:blip r:embed="rId6" cstate="print"/>
          <a:srcRect/>
          <a:stretch>
            <a:fillRect/>
          </a:stretch>
        </p:blipFill>
        <p:spPr bwMode="auto">
          <a:xfrm>
            <a:off x="5428516" y="3096277"/>
            <a:ext cx="1424396" cy="194650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1" name="Picture 3" descr="C:\Users\shonsh\Desktop\images\VM.png"/>
          <p:cNvPicPr>
            <a:picLocks noChangeAspect="1" noChangeArrowheads="1"/>
          </p:cNvPicPr>
          <p:nvPr/>
        </p:nvPicPr>
        <p:blipFill>
          <a:blip r:embed="rId7" cstate="print"/>
          <a:srcRect/>
          <a:stretch>
            <a:fillRect/>
          </a:stretch>
        </p:blipFill>
        <p:spPr bwMode="auto">
          <a:xfrm>
            <a:off x="5943600" y="3352800"/>
            <a:ext cx="611423" cy="990600"/>
          </a:xfrm>
          <a:prstGeom prst="rect">
            <a:avLst/>
          </a:prstGeom>
          <a:noFill/>
        </p:spPr>
      </p:pic>
      <p:sp>
        <p:nvSpPr>
          <p:cNvPr id="51" name="Down Arrow 50"/>
          <p:cNvSpPr/>
          <p:nvPr/>
        </p:nvSpPr>
        <p:spPr bwMode="auto">
          <a:xfrm rot="18100626">
            <a:off x="4723555" y="1464163"/>
            <a:ext cx="157624" cy="259307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rtlCol="0" anchor="ctr"/>
          <a:lstStyle/>
          <a:p>
            <a:pPr algn="ctr" defTabSz="914099"/>
            <a:endParaRPr lang="en-US" sz="2400" dirty="0">
              <a:gradFill>
                <a:gsLst>
                  <a:gs pos="50000">
                    <a:schemeClr val="tx1"/>
                  </a:gs>
                  <a:gs pos="100000">
                    <a:schemeClr val="tx1"/>
                  </a:gs>
                </a:gsLst>
                <a:lin ang="5400000" scaled="0"/>
              </a:gradFill>
              <a:effectLst>
                <a:outerShdw blurRad="38100" dist="38100" dir="2700000" algn="tl">
                  <a:srgbClr val="000000">
                    <a:alpha val="43137"/>
                  </a:srgbClr>
                </a:outerShdw>
              </a:effectLst>
            </a:endParaRPr>
          </a:p>
        </p:txBody>
      </p:sp>
      <p:pic>
        <p:nvPicPr>
          <p:cNvPr id="25" name="Picture 3" descr="C:\Users\shonsh\Desktop\images\VM.png"/>
          <p:cNvPicPr>
            <a:picLocks noChangeAspect="1" noChangeArrowheads="1"/>
          </p:cNvPicPr>
          <p:nvPr/>
        </p:nvPicPr>
        <p:blipFill>
          <a:blip r:embed="rId7" cstate="print">
            <a:duotone>
              <a:prstClr val="black"/>
              <a:srgbClr val="D9C3A5">
                <a:tint val="50000"/>
                <a:satMod val="180000"/>
              </a:srgbClr>
            </a:duotone>
          </a:blip>
          <a:srcRect/>
          <a:stretch>
            <a:fillRect/>
          </a:stretch>
        </p:blipFill>
        <p:spPr bwMode="auto">
          <a:xfrm>
            <a:off x="3200400" y="3352800"/>
            <a:ext cx="611423" cy="990600"/>
          </a:xfrm>
          <a:prstGeom prst="rect">
            <a:avLst/>
          </a:prstGeom>
          <a:noFill/>
        </p:spPr>
      </p:pic>
      <p:sp>
        <p:nvSpPr>
          <p:cNvPr id="47" name="Line Callout 1 (Border and Accent Bar) 46"/>
          <p:cNvSpPr/>
          <p:nvPr/>
        </p:nvSpPr>
        <p:spPr bwMode="auto">
          <a:xfrm>
            <a:off x="533400" y="3276600"/>
            <a:ext cx="1856773" cy="762000"/>
          </a:xfrm>
          <a:prstGeom prst="accentBorderCallout1">
            <a:avLst>
              <a:gd name="adj1" fmla="val 47305"/>
              <a:gd name="adj2" fmla="val 103201"/>
              <a:gd name="adj3" fmla="val 85745"/>
              <a:gd name="adj4" fmla="val 140055"/>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effectLst>
                  <a:outerShdw blurRad="38100" dist="38100" dir="2700000" algn="tl">
                    <a:srgbClr val="000000">
                      <a:alpha val="43137"/>
                    </a:srgbClr>
                  </a:outerShdw>
                </a:effectLst>
              </a:rPr>
              <a:t>Old VM deleted after migration is verified successful</a:t>
            </a:r>
          </a:p>
        </p:txBody>
      </p:sp>
      <p:sp>
        <p:nvSpPr>
          <p:cNvPr id="52" name="Line Callout 1 (Border and Accent Bar) 51"/>
          <p:cNvSpPr/>
          <p:nvPr/>
        </p:nvSpPr>
        <p:spPr bwMode="auto">
          <a:xfrm>
            <a:off x="5029200" y="1676400"/>
            <a:ext cx="1752600" cy="533400"/>
          </a:xfrm>
          <a:prstGeom prst="accentBorderCallout1">
            <a:avLst>
              <a:gd name="adj1" fmla="val 10255"/>
              <a:gd name="adj2" fmla="val -4136"/>
              <a:gd name="adj3" fmla="val 63843"/>
              <a:gd name="adj4" fmla="val -61081"/>
            </a:avLst>
          </a:prstGeom>
          <a:ln w="25400" cap="rnd">
            <a:solidFill>
              <a:schemeClr val="accent4"/>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1432" tIns="45717" rIns="91432" bIns="45717" numCol="1" rtlCol="0" anchor="ctr" anchorCtr="0" compatLnSpc="1">
            <a:prstTxWarp prst="textNoShape">
              <a:avLst/>
            </a:prstTxWarp>
          </a:bodyPr>
          <a:lstStyle/>
          <a:p>
            <a:pPr algn="ctr" defTabSz="914063"/>
            <a:r>
              <a:rPr lang="en-US" sz="1600" dirty="0" smtClean="0">
                <a:solidFill>
                  <a:schemeClr val="tx1"/>
                </a:solidFill>
                <a:effectLst>
                  <a:outerShdw blurRad="38100" dist="38100" dir="2700000" algn="tl">
                    <a:srgbClr val="000000">
                      <a:alpha val="43137"/>
                    </a:srgbClr>
                  </a:outerShdw>
                </a:effectLst>
              </a:rPr>
              <a:t>Client directed </a:t>
            </a:r>
            <a:br>
              <a:rPr lang="en-US" sz="1600" dirty="0" smtClean="0">
                <a:solidFill>
                  <a:schemeClr val="tx1"/>
                </a:solidFill>
                <a:effectLst>
                  <a:outerShdw blurRad="38100" dist="38100" dir="2700000" algn="tl">
                    <a:srgbClr val="000000">
                      <a:alpha val="43137"/>
                    </a:srgbClr>
                  </a:outerShdw>
                </a:effectLst>
              </a:rPr>
            </a:br>
            <a:r>
              <a:rPr lang="en-US" sz="1600" dirty="0" smtClean="0">
                <a:solidFill>
                  <a:schemeClr val="tx1"/>
                </a:solidFill>
                <a:effectLst>
                  <a:outerShdw blurRad="38100" dist="38100" dir="2700000" algn="tl">
                    <a:srgbClr val="000000">
                      <a:alpha val="43137"/>
                    </a:srgbClr>
                  </a:outerShdw>
                </a:effectLst>
              </a:rPr>
              <a:t>to new host</a:t>
            </a:r>
          </a:p>
        </p:txBody>
      </p:sp>
      <p:pic>
        <p:nvPicPr>
          <p:cNvPr id="26" name="Picture 13" descr="\\eventsql\dvd\Online_ART\DVD_ART34\Artwork_Imagery\Icons - Illustrations\_WINDOWS VISTA ICONS\Laptop notebook mobility pc.png"/>
          <p:cNvPicPr>
            <a:picLocks noChangeAspect="1" noChangeArrowheads="1"/>
          </p:cNvPicPr>
          <p:nvPr/>
        </p:nvPicPr>
        <p:blipFill>
          <a:blip r:embed="rId8" cstate="print"/>
          <a:srcRect/>
          <a:stretch>
            <a:fillRect/>
          </a:stretch>
        </p:blipFill>
        <p:spPr bwMode="auto">
          <a:xfrm>
            <a:off x="2971800" y="1219200"/>
            <a:ext cx="990600" cy="990600"/>
          </a:xfrm>
          <a:prstGeom prst="rect">
            <a:avLst/>
          </a:prstGeom>
          <a:noFill/>
          <a:scene3d>
            <a:camera prst="perspectiveLeft"/>
            <a:lightRig rig="threePt" dir="t"/>
          </a:scene3d>
        </p:spPr>
      </p:pic>
      <p:grpSp>
        <p:nvGrpSpPr>
          <p:cNvPr id="3" name="Group 57"/>
          <p:cNvGrpSpPr/>
          <p:nvPr/>
        </p:nvGrpSpPr>
        <p:grpSpPr>
          <a:xfrm>
            <a:off x="3810001" y="4913677"/>
            <a:ext cx="1524000" cy="877523"/>
            <a:chOff x="6296149" y="4859530"/>
            <a:chExt cx="1612817" cy="910638"/>
          </a:xfrm>
        </p:grpSpPr>
        <p:pic>
          <p:nvPicPr>
            <p:cNvPr id="28" name="Picture 10" descr="C:\Documents and Settings\Pennie\My Documents\ACERDATA (D)\Pennie's documents\MS Image\Shapes and Graphics\Internet Cloud\cloud 1.png"/>
            <p:cNvPicPr>
              <a:picLocks noChangeAspect="1" noChangeArrowheads="1"/>
            </p:cNvPicPr>
            <p:nvPr/>
          </p:nvPicPr>
          <p:blipFill>
            <a:blip r:embed="rId9" cstate="print"/>
            <a:srcRect/>
            <a:stretch>
              <a:fillRect/>
            </a:stretch>
          </p:blipFill>
          <p:spPr bwMode="auto">
            <a:xfrm>
              <a:off x="6296149" y="4859530"/>
              <a:ext cx="1612817" cy="910638"/>
            </a:xfrm>
            <a:prstGeom prst="rect">
              <a:avLst/>
            </a:prstGeom>
            <a:noFill/>
          </p:spPr>
        </p:pic>
        <p:sp>
          <p:nvSpPr>
            <p:cNvPr id="29" name="TextBox 28"/>
            <p:cNvSpPr txBox="1"/>
            <p:nvPr/>
          </p:nvSpPr>
          <p:spPr>
            <a:xfrm>
              <a:off x="6817094" y="5058889"/>
              <a:ext cx="570926" cy="369332"/>
            </a:xfrm>
            <a:prstGeom prst="rect">
              <a:avLst/>
            </a:prstGeom>
            <a:noFill/>
          </p:spPr>
          <p:txBody>
            <a:bodyPr wrap="none" rtlCol="0">
              <a:spAutoFit/>
            </a:bodyPr>
            <a:lstStyle/>
            <a:p>
              <a:pPr algn="ctr"/>
              <a:r>
                <a:rPr lang="en-US" dirty="0" smtClean="0">
                  <a:effectLst>
                    <a:glow rad="228600">
                      <a:schemeClr val="bg1">
                        <a:alpha val="40000"/>
                      </a:schemeClr>
                    </a:glow>
                  </a:effectLst>
                </a:rPr>
                <a:t>SAN</a:t>
              </a:r>
              <a:endParaRPr lang="en-US" dirty="0">
                <a:effectLst>
                  <a:glow rad="228600">
                    <a:schemeClr val="bg1">
                      <a:alpha val="40000"/>
                    </a:schemeClr>
                  </a:glow>
                </a:effectLst>
              </a:endParaRPr>
            </a:p>
          </p:txBody>
        </p:sp>
      </p:grpSp>
      <p:sp>
        <p:nvSpPr>
          <p:cNvPr id="30" name="Content Placeholder 31"/>
          <p:cNvSpPr txBox="1">
            <a:spLocks/>
          </p:cNvSpPr>
          <p:nvPr/>
        </p:nvSpPr>
        <p:spPr bwMode="auto">
          <a:xfrm>
            <a:off x="254000" y="5445760"/>
            <a:ext cx="3429000" cy="59093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396875" marR="0" lvl="0" indent="-396875" fontAlgn="base">
              <a:lnSpc>
                <a:spcPct val="90000"/>
              </a:lnSpc>
              <a:spcBef>
                <a:spcPct val="20000"/>
              </a:spcBef>
              <a:spcAft>
                <a:spcPct val="0"/>
              </a:spcAft>
              <a:buClr>
                <a:srgbClr val="FFCC00"/>
              </a:buClr>
              <a:buSzTx/>
              <a:buBlip>
                <a:blip r:embed="rId10"/>
              </a:buBlip>
              <a:tabLst/>
              <a:defRPr/>
            </a:pPr>
            <a:r>
              <a:rPr lang="en-US" dirty="0" smtClean="0">
                <a:solidFill>
                  <a:srgbClr val="99CC99"/>
                </a:solidFill>
              </a:rPr>
              <a:t>ARP issued to have routing devices update their tables</a:t>
            </a: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329595"/>
          </a:xfrm>
        </p:spPr>
        <p:txBody>
          <a:bodyPr/>
          <a:lstStyle/>
          <a:p>
            <a:pPr>
              <a:spcBef>
                <a:spcPts val="600"/>
              </a:spcBef>
              <a:spcAft>
                <a:spcPts val="600"/>
              </a:spcAft>
            </a:pPr>
            <a:r>
              <a:rPr lang="en-US" dirty="0" smtClean="0"/>
              <a:t>Factors Affecting Live Migration Speed</a:t>
            </a:r>
            <a:endParaRPr lang="en-US" sz="3200" b="1" dirty="0" smtClean="0">
              <a:solidFill>
                <a:schemeClr val="tx2"/>
              </a:solidFill>
            </a:endParaRPr>
          </a:p>
        </p:txBody>
      </p:sp>
      <p:sp>
        <p:nvSpPr>
          <p:cNvPr id="3" name="Content Placeholder 2"/>
          <p:cNvSpPr>
            <a:spLocks noGrp="1"/>
          </p:cNvSpPr>
          <p:nvPr>
            <p:ph idx="1"/>
          </p:nvPr>
        </p:nvSpPr>
        <p:spPr>
          <a:xfrm>
            <a:off x="381000" y="1588865"/>
            <a:ext cx="8534400" cy="5269135"/>
          </a:xfrm>
        </p:spPr>
        <p:txBody>
          <a:bodyPr/>
          <a:lstStyle/>
          <a:p>
            <a:r>
              <a:rPr lang="en-GB" dirty="0" smtClean="0"/>
              <a:t>Number of modified pages on the VM to be migrated</a:t>
            </a:r>
          </a:p>
          <a:p>
            <a:r>
              <a:rPr lang="en-GB" dirty="0" smtClean="0"/>
              <a:t>Available network bandwidth between source and destination physical computers</a:t>
            </a:r>
          </a:p>
          <a:p>
            <a:r>
              <a:rPr lang="en-GB" dirty="0" smtClean="0"/>
              <a:t>Hardware configuration of source and destination physical computers</a:t>
            </a:r>
          </a:p>
          <a:p>
            <a:r>
              <a:rPr lang="en-GB" dirty="0" smtClean="0"/>
              <a:t>Load on source and destination physical hosts</a:t>
            </a:r>
          </a:p>
          <a:p>
            <a:r>
              <a:rPr lang="en-GB" dirty="0" smtClean="0"/>
              <a:t>Available bandwidth (network or Fiber Channel) between physical hosts and shared storage</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HA Defined</a:t>
            </a:r>
            <a:br>
              <a:rPr lang="en-US" dirty="0" smtClean="0"/>
            </a:br>
            <a:endParaRPr lang="en-US" sz="3200" b="1" dirty="0" smtClean="0">
              <a:solidFill>
                <a:schemeClr val="tx2"/>
              </a:solidFill>
            </a:endParaRPr>
          </a:p>
        </p:txBody>
      </p:sp>
      <p:sp>
        <p:nvSpPr>
          <p:cNvPr id="5" name="Up-Down Arrow 4"/>
          <p:cNvSpPr/>
          <p:nvPr/>
        </p:nvSpPr>
        <p:spPr>
          <a:xfrm>
            <a:off x="7775883" y="5459364"/>
            <a:ext cx="106931" cy="331045"/>
          </a:xfrm>
          <a:prstGeom prst="upDownArrow">
            <a:avLst/>
          </a:prstGeom>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buClrTx/>
              <a:buFontTx/>
              <a:buNone/>
              <a:defRPr/>
            </a:pPr>
            <a:endParaRPr lang="en-US" sz="1800" dirty="0"/>
          </a:p>
        </p:txBody>
      </p:sp>
      <p:sp>
        <p:nvSpPr>
          <p:cNvPr id="6" name="Up-Down Arrow 5"/>
          <p:cNvSpPr/>
          <p:nvPr/>
        </p:nvSpPr>
        <p:spPr>
          <a:xfrm>
            <a:off x="5829189" y="5479493"/>
            <a:ext cx="106931" cy="331045"/>
          </a:xfrm>
          <a:prstGeom prst="upDownArrow">
            <a:avLst/>
          </a:prstGeom>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buClrTx/>
              <a:buFontTx/>
              <a:buNone/>
              <a:defRPr/>
            </a:pPr>
            <a:endParaRPr lang="en-US" sz="1800" dirty="0"/>
          </a:p>
        </p:txBody>
      </p:sp>
      <p:grpSp>
        <p:nvGrpSpPr>
          <p:cNvPr id="7" name="Group 43"/>
          <p:cNvGrpSpPr>
            <a:grpSpLocks/>
          </p:cNvGrpSpPr>
          <p:nvPr/>
        </p:nvGrpSpPr>
        <p:grpSpPr bwMode="auto">
          <a:xfrm>
            <a:off x="750766" y="4127623"/>
            <a:ext cx="965200" cy="915987"/>
            <a:chOff x="4729129" y="1426198"/>
            <a:chExt cx="1259629" cy="1425637"/>
          </a:xfrm>
        </p:grpSpPr>
        <p:pic>
          <p:nvPicPr>
            <p:cNvPr id="8" name="Picture 6" descr="\\.PSF\Parallels Share\Virtualization Slides\Server-Physical-Dual.png"/>
            <p:cNvPicPr>
              <a:picLocks noChangeAspect="1" noChangeArrowheads="1"/>
            </p:cNvPicPr>
            <p:nvPr/>
          </p:nvPicPr>
          <p:blipFill>
            <a:blip r:embed="rId3"/>
            <a:srcRect/>
            <a:stretch>
              <a:fillRect/>
            </a:stretch>
          </p:blipFill>
          <p:spPr bwMode="auto">
            <a:xfrm>
              <a:off x="4729129" y="1836106"/>
              <a:ext cx="1259629" cy="1015729"/>
            </a:xfrm>
            <a:prstGeom prst="rect">
              <a:avLst/>
            </a:prstGeom>
            <a:noFill/>
            <a:ln w="9525">
              <a:noFill/>
              <a:miter lim="800000"/>
              <a:headEnd/>
              <a:tailEnd/>
            </a:ln>
          </p:spPr>
        </p:pic>
        <p:pic>
          <p:nvPicPr>
            <p:cNvPr id="9" name="Picture 9" descr="\\.PSF\Parallels Share\Virtualization Slides\Server-Virtual-Triple.png"/>
            <p:cNvPicPr>
              <a:picLocks noChangeAspect="1" noChangeArrowheads="1"/>
            </p:cNvPicPr>
            <p:nvPr/>
          </p:nvPicPr>
          <p:blipFill>
            <a:blip r:embed="rId4"/>
            <a:srcRect/>
            <a:stretch>
              <a:fillRect/>
            </a:stretch>
          </p:blipFill>
          <p:spPr bwMode="auto">
            <a:xfrm>
              <a:off x="4953000" y="1426198"/>
              <a:ext cx="805767" cy="882380"/>
            </a:xfrm>
            <a:prstGeom prst="rect">
              <a:avLst/>
            </a:prstGeom>
            <a:noFill/>
            <a:ln w="9525">
              <a:noFill/>
              <a:miter lim="800000"/>
              <a:headEnd/>
              <a:tailEnd/>
            </a:ln>
          </p:spPr>
        </p:pic>
      </p:grpSp>
      <p:grpSp>
        <p:nvGrpSpPr>
          <p:cNvPr id="10" name="Group 4"/>
          <p:cNvGrpSpPr>
            <a:grpSpLocks/>
          </p:cNvGrpSpPr>
          <p:nvPr/>
        </p:nvGrpSpPr>
        <p:grpSpPr bwMode="auto">
          <a:xfrm>
            <a:off x="811092" y="3344985"/>
            <a:ext cx="819150" cy="630238"/>
            <a:chOff x="4267203" y="914400"/>
            <a:chExt cx="1278775" cy="1295400"/>
          </a:xfrm>
        </p:grpSpPr>
        <p:grpSp>
          <p:nvGrpSpPr>
            <p:cNvPr id="11" name="Group 99"/>
            <p:cNvGrpSpPr>
              <a:grpSpLocks/>
            </p:cNvGrpSpPr>
            <p:nvPr/>
          </p:nvGrpSpPr>
          <p:grpSpPr bwMode="auto">
            <a:xfrm>
              <a:off x="4267203" y="914400"/>
              <a:ext cx="1278775" cy="990600"/>
              <a:chOff x="5045826" y="1066800"/>
              <a:chExt cx="1676399" cy="1143000"/>
            </a:xfrm>
          </p:grpSpPr>
          <p:grpSp>
            <p:nvGrpSpPr>
              <p:cNvPr id="22" name="Group 44"/>
              <p:cNvGrpSpPr>
                <a:grpSpLocks/>
              </p:cNvGrpSpPr>
              <p:nvPr/>
            </p:nvGrpSpPr>
            <p:grpSpPr bwMode="auto">
              <a:xfrm>
                <a:off x="5045826" y="1066800"/>
                <a:ext cx="914400" cy="1143000"/>
                <a:chOff x="4760171" y="1426198"/>
                <a:chExt cx="1259629" cy="1469402"/>
              </a:xfrm>
            </p:grpSpPr>
            <p:pic>
              <p:nvPicPr>
                <p:cNvPr id="29" name="Picture 6" descr="\\.PSF\Parallels Share\Virtualization Slides\Server-Physical-Dual.png"/>
                <p:cNvPicPr>
                  <a:picLocks noChangeAspect="1" noChangeArrowheads="1"/>
                </p:cNvPicPr>
                <p:nvPr/>
              </p:nvPicPr>
              <p:blipFill>
                <a:blip r:embed="rId5"/>
                <a:srcRect/>
                <a:stretch>
                  <a:fillRect/>
                </a:stretch>
              </p:blipFill>
              <p:spPr bwMode="auto">
                <a:xfrm>
                  <a:off x="4760171" y="1879870"/>
                  <a:ext cx="1259629" cy="1015730"/>
                </a:xfrm>
                <a:prstGeom prst="rect">
                  <a:avLst/>
                </a:prstGeom>
                <a:noFill/>
                <a:ln w="9525">
                  <a:noFill/>
                  <a:miter lim="800000"/>
                  <a:headEnd/>
                  <a:tailEnd/>
                </a:ln>
              </p:spPr>
            </p:pic>
            <p:pic>
              <p:nvPicPr>
                <p:cNvPr id="30" name="Picture 9" descr="\\.PSF\Parallels Share\Virtualization Slides\Server-Virtual-Triple.png"/>
                <p:cNvPicPr>
                  <a:picLocks noChangeAspect="1" noChangeArrowheads="1"/>
                </p:cNvPicPr>
                <p:nvPr/>
              </p:nvPicPr>
              <p:blipFill>
                <a:blip r:embed="rId6"/>
                <a:srcRect/>
                <a:stretch>
                  <a:fillRect/>
                </a:stretch>
              </p:blipFill>
              <p:spPr bwMode="auto">
                <a:xfrm>
                  <a:off x="4953000" y="1426198"/>
                  <a:ext cx="805767" cy="882380"/>
                </a:xfrm>
                <a:prstGeom prst="rect">
                  <a:avLst/>
                </a:prstGeom>
                <a:noFill/>
                <a:ln w="9525">
                  <a:noFill/>
                  <a:miter lim="800000"/>
                  <a:headEnd/>
                  <a:tailEnd/>
                </a:ln>
              </p:spPr>
            </p:pic>
          </p:grpSp>
          <p:grpSp>
            <p:nvGrpSpPr>
              <p:cNvPr id="23" name="Group 48"/>
              <p:cNvGrpSpPr>
                <a:grpSpLocks/>
              </p:cNvGrpSpPr>
              <p:nvPr/>
            </p:nvGrpSpPr>
            <p:grpSpPr bwMode="auto">
              <a:xfrm>
                <a:off x="5350625" y="1066800"/>
                <a:ext cx="914400" cy="1143000"/>
                <a:chOff x="4760171" y="1426198"/>
                <a:chExt cx="1259629" cy="1469402"/>
              </a:xfrm>
            </p:grpSpPr>
            <p:pic>
              <p:nvPicPr>
                <p:cNvPr id="27" name="Picture 6" descr="\\.PSF\Parallels Share\Virtualization Slides\Server-Physical-Dual.png"/>
                <p:cNvPicPr>
                  <a:picLocks noChangeAspect="1" noChangeArrowheads="1"/>
                </p:cNvPicPr>
                <p:nvPr/>
              </p:nvPicPr>
              <p:blipFill>
                <a:blip r:embed="rId5"/>
                <a:srcRect/>
                <a:stretch>
                  <a:fillRect/>
                </a:stretch>
              </p:blipFill>
              <p:spPr bwMode="auto">
                <a:xfrm>
                  <a:off x="4760171" y="1879870"/>
                  <a:ext cx="1259629" cy="1015730"/>
                </a:xfrm>
                <a:prstGeom prst="rect">
                  <a:avLst/>
                </a:prstGeom>
                <a:noFill/>
                <a:ln w="9525">
                  <a:noFill/>
                  <a:miter lim="800000"/>
                  <a:headEnd/>
                  <a:tailEnd/>
                </a:ln>
              </p:spPr>
            </p:pic>
            <p:pic>
              <p:nvPicPr>
                <p:cNvPr id="28" name="Picture 9" descr="\\.PSF\Parallels Share\Virtualization Slides\Server-Virtual-Triple.png"/>
                <p:cNvPicPr>
                  <a:picLocks noChangeAspect="1" noChangeArrowheads="1"/>
                </p:cNvPicPr>
                <p:nvPr/>
              </p:nvPicPr>
              <p:blipFill>
                <a:blip r:embed="rId6"/>
                <a:srcRect/>
                <a:stretch>
                  <a:fillRect/>
                </a:stretch>
              </p:blipFill>
              <p:spPr bwMode="auto">
                <a:xfrm>
                  <a:off x="4953000" y="1426198"/>
                  <a:ext cx="805767" cy="882380"/>
                </a:xfrm>
                <a:prstGeom prst="rect">
                  <a:avLst/>
                </a:prstGeom>
                <a:noFill/>
                <a:ln w="9525">
                  <a:noFill/>
                  <a:miter lim="800000"/>
                  <a:headEnd/>
                  <a:tailEnd/>
                </a:ln>
              </p:spPr>
            </p:pic>
          </p:grpSp>
          <p:grpSp>
            <p:nvGrpSpPr>
              <p:cNvPr id="24" name="Group 52"/>
              <p:cNvGrpSpPr>
                <a:grpSpLocks/>
              </p:cNvGrpSpPr>
              <p:nvPr/>
            </p:nvGrpSpPr>
            <p:grpSpPr bwMode="auto">
              <a:xfrm>
                <a:off x="5807825" y="1066800"/>
                <a:ext cx="914400" cy="1143000"/>
                <a:chOff x="4760171" y="1426198"/>
                <a:chExt cx="1259629" cy="1469402"/>
              </a:xfrm>
            </p:grpSpPr>
            <p:pic>
              <p:nvPicPr>
                <p:cNvPr id="25" name="Picture 6" descr="\\.PSF\Parallels Share\Virtualization Slides\Server-Physical-Dual.png"/>
                <p:cNvPicPr>
                  <a:picLocks noChangeAspect="1" noChangeArrowheads="1"/>
                </p:cNvPicPr>
                <p:nvPr/>
              </p:nvPicPr>
              <p:blipFill>
                <a:blip r:embed="rId5"/>
                <a:srcRect/>
                <a:stretch>
                  <a:fillRect/>
                </a:stretch>
              </p:blipFill>
              <p:spPr bwMode="auto">
                <a:xfrm>
                  <a:off x="4760171" y="1879870"/>
                  <a:ext cx="1259629" cy="1015730"/>
                </a:xfrm>
                <a:prstGeom prst="rect">
                  <a:avLst/>
                </a:prstGeom>
                <a:noFill/>
                <a:ln w="9525">
                  <a:noFill/>
                  <a:miter lim="800000"/>
                  <a:headEnd/>
                  <a:tailEnd/>
                </a:ln>
              </p:spPr>
            </p:pic>
            <p:pic>
              <p:nvPicPr>
                <p:cNvPr id="26" name="Picture 9" descr="\\.PSF\Parallels Share\Virtualization Slides\Server-Virtual-Triple.png"/>
                <p:cNvPicPr>
                  <a:picLocks noChangeAspect="1" noChangeArrowheads="1"/>
                </p:cNvPicPr>
                <p:nvPr/>
              </p:nvPicPr>
              <p:blipFill>
                <a:blip r:embed="rId6"/>
                <a:srcRect/>
                <a:stretch>
                  <a:fillRect/>
                </a:stretch>
              </p:blipFill>
              <p:spPr bwMode="auto">
                <a:xfrm>
                  <a:off x="4953000" y="1426198"/>
                  <a:ext cx="805767" cy="882380"/>
                </a:xfrm>
                <a:prstGeom prst="rect">
                  <a:avLst/>
                </a:prstGeom>
                <a:noFill/>
                <a:ln w="9525">
                  <a:noFill/>
                  <a:miter lim="800000"/>
                  <a:headEnd/>
                  <a:tailEnd/>
                </a:ln>
              </p:spPr>
            </p:pic>
          </p:grpSp>
        </p:grpSp>
        <p:grpSp>
          <p:nvGrpSpPr>
            <p:cNvPr id="12" name="Group 100"/>
            <p:cNvGrpSpPr>
              <a:grpSpLocks/>
            </p:cNvGrpSpPr>
            <p:nvPr/>
          </p:nvGrpSpPr>
          <p:grpSpPr bwMode="auto">
            <a:xfrm>
              <a:off x="4267203" y="1219200"/>
              <a:ext cx="1278775" cy="990600"/>
              <a:chOff x="5045826" y="1066800"/>
              <a:chExt cx="1676399" cy="1143000"/>
            </a:xfrm>
          </p:grpSpPr>
          <p:grpSp>
            <p:nvGrpSpPr>
              <p:cNvPr id="13" name="Group 44"/>
              <p:cNvGrpSpPr>
                <a:grpSpLocks/>
              </p:cNvGrpSpPr>
              <p:nvPr/>
            </p:nvGrpSpPr>
            <p:grpSpPr bwMode="auto">
              <a:xfrm>
                <a:off x="5045826" y="1066800"/>
                <a:ext cx="914400" cy="1143000"/>
                <a:chOff x="4760171" y="1426198"/>
                <a:chExt cx="1259629" cy="1469402"/>
              </a:xfrm>
            </p:grpSpPr>
            <p:pic>
              <p:nvPicPr>
                <p:cNvPr id="20" name="Picture 6" descr="\\.PSF\Parallels Share\Virtualization Slides\Server-Physical-Dual.png"/>
                <p:cNvPicPr>
                  <a:picLocks noChangeAspect="1" noChangeArrowheads="1"/>
                </p:cNvPicPr>
                <p:nvPr/>
              </p:nvPicPr>
              <p:blipFill>
                <a:blip r:embed="rId5"/>
                <a:srcRect/>
                <a:stretch>
                  <a:fillRect/>
                </a:stretch>
              </p:blipFill>
              <p:spPr bwMode="auto">
                <a:xfrm>
                  <a:off x="4760171" y="1879870"/>
                  <a:ext cx="1259629" cy="1015730"/>
                </a:xfrm>
                <a:prstGeom prst="rect">
                  <a:avLst/>
                </a:prstGeom>
                <a:noFill/>
                <a:ln w="9525">
                  <a:noFill/>
                  <a:miter lim="800000"/>
                  <a:headEnd/>
                  <a:tailEnd/>
                </a:ln>
              </p:spPr>
            </p:pic>
            <p:pic>
              <p:nvPicPr>
                <p:cNvPr id="21" name="Picture 9" descr="\\.PSF\Parallels Share\Virtualization Slides\Server-Virtual-Triple.png"/>
                <p:cNvPicPr>
                  <a:picLocks noChangeAspect="1" noChangeArrowheads="1"/>
                </p:cNvPicPr>
                <p:nvPr/>
              </p:nvPicPr>
              <p:blipFill>
                <a:blip r:embed="rId6"/>
                <a:srcRect/>
                <a:stretch>
                  <a:fillRect/>
                </a:stretch>
              </p:blipFill>
              <p:spPr bwMode="auto">
                <a:xfrm>
                  <a:off x="4953000" y="1426198"/>
                  <a:ext cx="805767" cy="882380"/>
                </a:xfrm>
                <a:prstGeom prst="rect">
                  <a:avLst/>
                </a:prstGeom>
                <a:noFill/>
                <a:ln w="9525">
                  <a:noFill/>
                  <a:miter lim="800000"/>
                  <a:headEnd/>
                  <a:tailEnd/>
                </a:ln>
              </p:spPr>
            </p:pic>
          </p:grpSp>
          <p:grpSp>
            <p:nvGrpSpPr>
              <p:cNvPr id="14" name="Group 48"/>
              <p:cNvGrpSpPr>
                <a:grpSpLocks/>
              </p:cNvGrpSpPr>
              <p:nvPr/>
            </p:nvGrpSpPr>
            <p:grpSpPr bwMode="auto">
              <a:xfrm>
                <a:off x="5350625" y="1066800"/>
                <a:ext cx="914400" cy="1143000"/>
                <a:chOff x="4760171" y="1426198"/>
                <a:chExt cx="1259629" cy="1469402"/>
              </a:xfrm>
            </p:grpSpPr>
            <p:pic>
              <p:nvPicPr>
                <p:cNvPr id="18" name="Picture 6" descr="\\.PSF\Parallels Share\Virtualization Slides\Server-Physical-Dual.png"/>
                <p:cNvPicPr>
                  <a:picLocks noChangeAspect="1" noChangeArrowheads="1"/>
                </p:cNvPicPr>
                <p:nvPr/>
              </p:nvPicPr>
              <p:blipFill>
                <a:blip r:embed="rId5"/>
                <a:srcRect/>
                <a:stretch>
                  <a:fillRect/>
                </a:stretch>
              </p:blipFill>
              <p:spPr bwMode="auto">
                <a:xfrm>
                  <a:off x="4760171" y="1879870"/>
                  <a:ext cx="1259629" cy="1015730"/>
                </a:xfrm>
                <a:prstGeom prst="rect">
                  <a:avLst/>
                </a:prstGeom>
                <a:noFill/>
                <a:ln w="9525">
                  <a:noFill/>
                  <a:miter lim="800000"/>
                  <a:headEnd/>
                  <a:tailEnd/>
                </a:ln>
              </p:spPr>
            </p:pic>
            <p:pic>
              <p:nvPicPr>
                <p:cNvPr id="19" name="Picture 9" descr="\\.PSF\Parallels Share\Virtualization Slides\Server-Virtual-Triple.png"/>
                <p:cNvPicPr>
                  <a:picLocks noChangeAspect="1" noChangeArrowheads="1"/>
                </p:cNvPicPr>
                <p:nvPr/>
              </p:nvPicPr>
              <p:blipFill>
                <a:blip r:embed="rId6"/>
                <a:srcRect/>
                <a:stretch>
                  <a:fillRect/>
                </a:stretch>
              </p:blipFill>
              <p:spPr bwMode="auto">
                <a:xfrm>
                  <a:off x="4953000" y="1426198"/>
                  <a:ext cx="805767" cy="882380"/>
                </a:xfrm>
                <a:prstGeom prst="rect">
                  <a:avLst/>
                </a:prstGeom>
                <a:noFill/>
                <a:ln w="9525">
                  <a:noFill/>
                  <a:miter lim="800000"/>
                  <a:headEnd/>
                  <a:tailEnd/>
                </a:ln>
              </p:spPr>
            </p:pic>
          </p:grpSp>
          <p:grpSp>
            <p:nvGrpSpPr>
              <p:cNvPr id="15" name="Group 52"/>
              <p:cNvGrpSpPr>
                <a:grpSpLocks/>
              </p:cNvGrpSpPr>
              <p:nvPr/>
            </p:nvGrpSpPr>
            <p:grpSpPr bwMode="auto">
              <a:xfrm>
                <a:off x="5807825" y="1066800"/>
                <a:ext cx="914400" cy="1143000"/>
                <a:chOff x="4760171" y="1426198"/>
                <a:chExt cx="1259629" cy="1469402"/>
              </a:xfrm>
            </p:grpSpPr>
            <p:pic>
              <p:nvPicPr>
                <p:cNvPr id="16" name="Picture 6" descr="\\.PSF\Parallels Share\Virtualization Slides\Server-Physical-Dual.png"/>
                <p:cNvPicPr>
                  <a:picLocks noChangeAspect="1" noChangeArrowheads="1"/>
                </p:cNvPicPr>
                <p:nvPr/>
              </p:nvPicPr>
              <p:blipFill>
                <a:blip r:embed="rId5"/>
                <a:srcRect/>
                <a:stretch>
                  <a:fillRect/>
                </a:stretch>
              </p:blipFill>
              <p:spPr bwMode="auto">
                <a:xfrm>
                  <a:off x="4760171" y="1879870"/>
                  <a:ext cx="1259629" cy="1015730"/>
                </a:xfrm>
                <a:prstGeom prst="rect">
                  <a:avLst/>
                </a:prstGeom>
                <a:noFill/>
                <a:ln w="9525">
                  <a:noFill/>
                  <a:miter lim="800000"/>
                  <a:headEnd/>
                  <a:tailEnd/>
                </a:ln>
              </p:spPr>
            </p:pic>
            <p:pic>
              <p:nvPicPr>
                <p:cNvPr id="17" name="Picture 9" descr="\\.PSF\Parallels Share\Virtualization Slides\Server-Virtual-Triple.png"/>
                <p:cNvPicPr>
                  <a:picLocks noChangeAspect="1" noChangeArrowheads="1"/>
                </p:cNvPicPr>
                <p:nvPr/>
              </p:nvPicPr>
              <p:blipFill>
                <a:blip r:embed="rId6"/>
                <a:srcRect/>
                <a:stretch>
                  <a:fillRect/>
                </a:stretch>
              </p:blipFill>
              <p:spPr bwMode="auto">
                <a:xfrm>
                  <a:off x="4953000" y="1426198"/>
                  <a:ext cx="805767" cy="882380"/>
                </a:xfrm>
                <a:prstGeom prst="rect">
                  <a:avLst/>
                </a:prstGeom>
                <a:noFill/>
                <a:ln w="9525">
                  <a:noFill/>
                  <a:miter lim="800000"/>
                  <a:headEnd/>
                  <a:tailEnd/>
                </a:ln>
              </p:spPr>
            </p:pic>
          </p:grpSp>
        </p:grpSp>
      </p:grpSp>
      <p:cxnSp>
        <p:nvCxnSpPr>
          <p:cNvPr id="31" name="Straight Connector 30"/>
          <p:cNvCxnSpPr/>
          <p:nvPr/>
        </p:nvCxnSpPr>
        <p:spPr>
          <a:xfrm flipV="1">
            <a:off x="1494890" y="4882552"/>
            <a:ext cx="852227" cy="683464"/>
          </a:xfrm>
          <a:prstGeom prst="line">
            <a:avLst/>
          </a:prstGeom>
          <a:ln/>
        </p:spPr>
        <p:style>
          <a:lnRef idx="2">
            <a:schemeClr val="accent5"/>
          </a:lnRef>
          <a:fillRef idx="0">
            <a:schemeClr val="accent5"/>
          </a:fillRef>
          <a:effectRef idx="1">
            <a:schemeClr val="accent5"/>
          </a:effectRef>
          <a:fontRef idx="minor">
            <a:schemeClr val="tx1"/>
          </a:fontRef>
        </p:style>
      </p:cxnSp>
      <p:grpSp>
        <p:nvGrpSpPr>
          <p:cNvPr id="32" name="Group 40"/>
          <p:cNvGrpSpPr>
            <a:grpSpLocks/>
          </p:cNvGrpSpPr>
          <p:nvPr/>
        </p:nvGrpSpPr>
        <p:grpSpPr bwMode="auto">
          <a:xfrm>
            <a:off x="788867" y="3344985"/>
            <a:ext cx="874712" cy="682625"/>
            <a:chOff x="4267203" y="914400"/>
            <a:chExt cx="1278775" cy="1295400"/>
          </a:xfrm>
        </p:grpSpPr>
        <p:grpSp>
          <p:nvGrpSpPr>
            <p:cNvPr id="33" name="Group 75"/>
            <p:cNvGrpSpPr>
              <a:grpSpLocks/>
            </p:cNvGrpSpPr>
            <p:nvPr/>
          </p:nvGrpSpPr>
          <p:grpSpPr bwMode="auto">
            <a:xfrm>
              <a:off x="4267203" y="914400"/>
              <a:ext cx="1278775" cy="990600"/>
              <a:chOff x="5045826" y="1066800"/>
              <a:chExt cx="1676399" cy="1143000"/>
            </a:xfrm>
          </p:grpSpPr>
          <p:grpSp>
            <p:nvGrpSpPr>
              <p:cNvPr id="44" name="Group 44"/>
              <p:cNvGrpSpPr>
                <a:grpSpLocks/>
              </p:cNvGrpSpPr>
              <p:nvPr/>
            </p:nvGrpSpPr>
            <p:grpSpPr bwMode="auto">
              <a:xfrm>
                <a:off x="5045826" y="1066800"/>
                <a:ext cx="914400" cy="1143000"/>
                <a:chOff x="4760171" y="1426198"/>
                <a:chExt cx="1259629" cy="1469402"/>
              </a:xfrm>
            </p:grpSpPr>
            <p:pic>
              <p:nvPicPr>
                <p:cNvPr id="51" name="Picture 6" descr="\\.PSF\Parallels Share\Virtualization Slides\Server-Physical-Dual.png"/>
                <p:cNvPicPr>
                  <a:picLocks noChangeAspect="1" noChangeArrowheads="1"/>
                </p:cNvPicPr>
                <p:nvPr/>
              </p:nvPicPr>
              <p:blipFill>
                <a:blip r:embed="rId7"/>
                <a:srcRect/>
                <a:stretch>
                  <a:fillRect/>
                </a:stretch>
              </p:blipFill>
              <p:spPr bwMode="auto">
                <a:xfrm>
                  <a:off x="4760171" y="1879870"/>
                  <a:ext cx="1259629" cy="1015730"/>
                </a:xfrm>
                <a:prstGeom prst="rect">
                  <a:avLst/>
                </a:prstGeom>
                <a:noFill/>
                <a:ln w="9525">
                  <a:noFill/>
                  <a:miter lim="800000"/>
                  <a:headEnd/>
                  <a:tailEnd/>
                </a:ln>
              </p:spPr>
            </p:pic>
            <p:pic>
              <p:nvPicPr>
                <p:cNvPr id="52" name="Picture 9" descr="\\.PSF\Parallels Share\Virtualization Slides\Server-Virtual-Triple.png"/>
                <p:cNvPicPr>
                  <a:picLocks noChangeAspect="1" noChangeArrowheads="1"/>
                </p:cNvPicPr>
                <p:nvPr/>
              </p:nvPicPr>
              <p:blipFill>
                <a:blip r:embed="rId8"/>
                <a:srcRect/>
                <a:stretch>
                  <a:fillRect/>
                </a:stretch>
              </p:blipFill>
              <p:spPr bwMode="auto">
                <a:xfrm>
                  <a:off x="4953000" y="1426198"/>
                  <a:ext cx="805767" cy="882380"/>
                </a:xfrm>
                <a:prstGeom prst="rect">
                  <a:avLst/>
                </a:prstGeom>
                <a:noFill/>
                <a:ln w="9525">
                  <a:noFill/>
                  <a:miter lim="800000"/>
                  <a:headEnd/>
                  <a:tailEnd/>
                </a:ln>
              </p:spPr>
            </p:pic>
          </p:grpSp>
          <p:grpSp>
            <p:nvGrpSpPr>
              <p:cNvPr id="45" name="Group 48"/>
              <p:cNvGrpSpPr>
                <a:grpSpLocks/>
              </p:cNvGrpSpPr>
              <p:nvPr/>
            </p:nvGrpSpPr>
            <p:grpSpPr bwMode="auto">
              <a:xfrm>
                <a:off x="5350625" y="1066800"/>
                <a:ext cx="914400" cy="1143000"/>
                <a:chOff x="4760171" y="1426198"/>
                <a:chExt cx="1259629" cy="1469402"/>
              </a:xfrm>
            </p:grpSpPr>
            <p:pic>
              <p:nvPicPr>
                <p:cNvPr id="49" name="Picture 6" descr="\\.PSF\Parallels Share\Virtualization Slides\Server-Physical-Dual.png"/>
                <p:cNvPicPr>
                  <a:picLocks noChangeAspect="1" noChangeArrowheads="1"/>
                </p:cNvPicPr>
                <p:nvPr/>
              </p:nvPicPr>
              <p:blipFill>
                <a:blip r:embed="rId7"/>
                <a:srcRect/>
                <a:stretch>
                  <a:fillRect/>
                </a:stretch>
              </p:blipFill>
              <p:spPr bwMode="auto">
                <a:xfrm>
                  <a:off x="4760171" y="1879870"/>
                  <a:ext cx="1259629" cy="1015730"/>
                </a:xfrm>
                <a:prstGeom prst="rect">
                  <a:avLst/>
                </a:prstGeom>
                <a:noFill/>
                <a:ln w="9525">
                  <a:noFill/>
                  <a:miter lim="800000"/>
                  <a:headEnd/>
                  <a:tailEnd/>
                </a:ln>
              </p:spPr>
            </p:pic>
            <p:pic>
              <p:nvPicPr>
                <p:cNvPr id="50" name="Picture 9" descr="\\.PSF\Parallels Share\Virtualization Slides\Server-Virtual-Triple.png"/>
                <p:cNvPicPr>
                  <a:picLocks noChangeAspect="1" noChangeArrowheads="1"/>
                </p:cNvPicPr>
                <p:nvPr/>
              </p:nvPicPr>
              <p:blipFill>
                <a:blip r:embed="rId8"/>
                <a:srcRect/>
                <a:stretch>
                  <a:fillRect/>
                </a:stretch>
              </p:blipFill>
              <p:spPr bwMode="auto">
                <a:xfrm>
                  <a:off x="4953000" y="1426198"/>
                  <a:ext cx="805767" cy="882380"/>
                </a:xfrm>
                <a:prstGeom prst="rect">
                  <a:avLst/>
                </a:prstGeom>
                <a:noFill/>
                <a:ln w="9525">
                  <a:noFill/>
                  <a:miter lim="800000"/>
                  <a:headEnd/>
                  <a:tailEnd/>
                </a:ln>
              </p:spPr>
            </p:pic>
          </p:grpSp>
          <p:grpSp>
            <p:nvGrpSpPr>
              <p:cNvPr id="46" name="Group 52"/>
              <p:cNvGrpSpPr>
                <a:grpSpLocks/>
              </p:cNvGrpSpPr>
              <p:nvPr/>
            </p:nvGrpSpPr>
            <p:grpSpPr bwMode="auto">
              <a:xfrm>
                <a:off x="5807825" y="1066800"/>
                <a:ext cx="914400" cy="1143000"/>
                <a:chOff x="4760171" y="1426198"/>
                <a:chExt cx="1259629" cy="1469402"/>
              </a:xfrm>
            </p:grpSpPr>
            <p:pic>
              <p:nvPicPr>
                <p:cNvPr id="47" name="Picture 6" descr="\\.PSF\Parallels Share\Virtualization Slides\Server-Physical-Dual.png"/>
                <p:cNvPicPr>
                  <a:picLocks noChangeAspect="1" noChangeArrowheads="1"/>
                </p:cNvPicPr>
                <p:nvPr/>
              </p:nvPicPr>
              <p:blipFill>
                <a:blip r:embed="rId7"/>
                <a:srcRect/>
                <a:stretch>
                  <a:fillRect/>
                </a:stretch>
              </p:blipFill>
              <p:spPr bwMode="auto">
                <a:xfrm>
                  <a:off x="4760171" y="1879870"/>
                  <a:ext cx="1259629" cy="1015730"/>
                </a:xfrm>
                <a:prstGeom prst="rect">
                  <a:avLst/>
                </a:prstGeom>
                <a:noFill/>
                <a:ln w="9525">
                  <a:noFill/>
                  <a:miter lim="800000"/>
                  <a:headEnd/>
                  <a:tailEnd/>
                </a:ln>
              </p:spPr>
            </p:pic>
            <p:pic>
              <p:nvPicPr>
                <p:cNvPr id="48" name="Picture 9" descr="\\.PSF\Parallels Share\Virtualization Slides\Server-Virtual-Triple.png"/>
                <p:cNvPicPr>
                  <a:picLocks noChangeAspect="1" noChangeArrowheads="1"/>
                </p:cNvPicPr>
                <p:nvPr/>
              </p:nvPicPr>
              <p:blipFill>
                <a:blip r:embed="rId8"/>
                <a:srcRect/>
                <a:stretch>
                  <a:fillRect/>
                </a:stretch>
              </p:blipFill>
              <p:spPr bwMode="auto">
                <a:xfrm>
                  <a:off x="4953000" y="1426198"/>
                  <a:ext cx="805767" cy="882380"/>
                </a:xfrm>
                <a:prstGeom prst="rect">
                  <a:avLst/>
                </a:prstGeom>
                <a:noFill/>
                <a:ln w="9525">
                  <a:noFill/>
                  <a:miter lim="800000"/>
                  <a:headEnd/>
                  <a:tailEnd/>
                </a:ln>
              </p:spPr>
            </p:pic>
          </p:grpSp>
        </p:grpSp>
        <p:grpSp>
          <p:nvGrpSpPr>
            <p:cNvPr id="34" name="Group 56"/>
            <p:cNvGrpSpPr>
              <a:grpSpLocks/>
            </p:cNvGrpSpPr>
            <p:nvPr/>
          </p:nvGrpSpPr>
          <p:grpSpPr bwMode="auto">
            <a:xfrm>
              <a:off x="4267203" y="1219200"/>
              <a:ext cx="1278775" cy="990600"/>
              <a:chOff x="5045826" y="1066800"/>
              <a:chExt cx="1676399" cy="1143000"/>
            </a:xfrm>
          </p:grpSpPr>
          <p:grpSp>
            <p:nvGrpSpPr>
              <p:cNvPr id="35" name="Group 44"/>
              <p:cNvGrpSpPr>
                <a:grpSpLocks/>
              </p:cNvGrpSpPr>
              <p:nvPr/>
            </p:nvGrpSpPr>
            <p:grpSpPr bwMode="auto">
              <a:xfrm>
                <a:off x="5045826" y="1066800"/>
                <a:ext cx="914400" cy="1143000"/>
                <a:chOff x="4760171" y="1426198"/>
                <a:chExt cx="1259629" cy="1469402"/>
              </a:xfrm>
            </p:grpSpPr>
            <p:pic>
              <p:nvPicPr>
                <p:cNvPr id="42" name="Picture 6" descr="\\.PSF\Parallels Share\Virtualization Slides\Server-Physical-Dual.png"/>
                <p:cNvPicPr>
                  <a:picLocks noChangeAspect="1" noChangeArrowheads="1"/>
                </p:cNvPicPr>
                <p:nvPr/>
              </p:nvPicPr>
              <p:blipFill>
                <a:blip r:embed="rId7"/>
                <a:srcRect/>
                <a:stretch>
                  <a:fillRect/>
                </a:stretch>
              </p:blipFill>
              <p:spPr bwMode="auto">
                <a:xfrm>
                  <a:off x="4760171" y="1879870"/>
                  <a:ext cx="1259629" cy="1015730"/>
                </a:xfrm>
                <a:prstGeom prst="rect">
                  <a:avLst/>
                </a:prstGeom>
                <a:noFill/>
                <a:ln w="9525">
                  <a:noFill/>
                  <a:miter lim="800000"/>
                  <a:headEnd/>
                  <a:tailEnd/>
                </a:ln>
              </p:spPr>
            </p:pic>
            <p:pic>
              <p:nvPicPr>
                <p:cNvPr id="43" name="Picture 9" descr="\\.PSF\Parallels Share\Virtualization Slides\Server-Virtual-Triple.png"/>
                <p:cNvPicPr>
                  <a:picLocks noChangeAspect="1" noChangeArrowheads="1"/>
                </p:cNvPicPr>
                <p:nvPr/>
              </p:nvPicPr>
              <p:blipFill>
                <a:blip r:embed="rId8"/>
                <a:srcRect/>
                <a:stretch>
                  <a:fillRect/>
                </a:stretch>
              </p:blipFill>
              <p:spPr bwMode="auto">
                <a:xfrm>
                  <a:off x="4953000" y="1426198"/>
                  <a:ext cx="805767" cy="882380"/>
                </a:xfrm>
                <a:prstGeom prst="rect">
                  <a:avLst/>
                </a:prstGeom>
                <a:noFill/>
                <a:ln w="9525">
                  <a:noFill/>
                  <a:miter lim="800000"/>
                  <a:headEnd/>
                  <a:tailEnd/>
                </a:ln>
              </p:spPr>
            </p:pic>
          </p:grpSp>
          <p:grpSp>
            <p:nvGrpSpPr>
              <p:cNvPr id="36" name="Group 48"/>
              <p:cNvGrpSpPr>
                <a:grpSpLocks/>
              </p:cNvGrpSpPr>
              <p:nvPr/>
            </p:nvGrpSpPr>
            <p:grpSpPr bwMode="auto">
              <a:xfrm>
                <a:off x="5350625" y="1066800"/>
                <a:ext cx="914400" cy="1143000"/>
                <a:chOff x="4760171" y="1426198"/>
                <a:chExt cx="1259629" cy="1469402"/>
              </a:xfrm>
            </p:grpSpPr>
            <p:pic>
              <p:nvPicPr>
                <p:cNvPr id="40" name="Picture 6" descr="\\.PSF\Parallels Share\Virtualization Slides\Server-Physical-Dual.png"/>
                <p:cNvPicPr>
                  <a:picLocks noChangeAspect="1" noChangeArrowheads="1"/>
                </p:cNvPicPr>
                <p:nvPr/>
              </p:nvPicPr>
              <p:blipFill>
                <a:blip r:embed="rId7"/>
                <a:srcRect/>
                <a:stretch>
                  <a:fillRect/>
                </a:stretch>
              </p:blipFill>
              <p:spPr bwMode="auto">
                <a:xfrm>
                  <a:off x="4760171" y="1879870"/>
                  <a:ext cx="1259629" cy="1015730"/>
                </a:xfrm>
                <a:prstGeom prst="rect">
                  <a:avLst/>
                </a:prstGeom>
                <a:noFill/>
                <a:ln w="9525">
                  <a:noFill/>
                  <a:miter lim="800000"/>
                  <a:headEnd/>
                  <a:tailEnd/>
                </a:ln>
              </p:spPr>
            </p:pic>
            <p:pic>
              <p:nvPicPr>
                <p:cNvPr id="41" name="Picture 9" descr="\\.PSF\Parallels Share\Virtualization Slides\Server-Virtual-Triple.png"/>
                <p:cNvPicPr>
                  <a:picLocks noChangeAspect="1" noChangeArrowheads="1"/>
                </p:cNvPicPr>
                <p:nvPr/>
              </p:nvPicPr>
              <p:blipFill>
                <a:blip r:embed="rId8"/>
                <a:srcRect/>
                <a:stretch>
                  <a:fillRect/>
                </a:stretch>
              </p:blipFill>
              <p:spPr bwMode="auto">
                <a:xfrm>
                  <a:off x="4953000" y="1426198"/>
                  <a:ext cx="805767" cy="882380"/>
                </a:xfrm>
                <a:prstGeom prst="rect">
                  <a:avLst/>
                </a:prstGeom>
                <a:noFill/>
                <a:ln w="9525">
                  <a:noFill/>
                  <a:miter lim="800000"/>
                  <a:headEnd/>
                  <a:tailEnd/>
                </a:ln>
              </p:spPr>
            </p:pic>
          </p:grpSp>
          <p:grpSp>
            <p:nvGrpSpPr>
              <p:cNvPr id="37" name="Group 52"/>
              <p:cNvGrpSpPr>
                <a:grpSpLocks/>
              </p:cNvGrpSpPr>
              <p:nvPr/>
            </p:nvGrpSpPr>
            <p:grpSpPr bwMode="auto">
              <a:xfrm>
                <a:off x="5807825" y="1066800"/>
                <a:ext cx="914400" cy="1143000"/>
                <a:chOff x="4760171" y="1426198"/>
                <a:chExt cx="1259629" cy="1469402"/>
              </a:xfrm>
            </p:grpSpPr>
            <p:pic>
              <p:nvPicPr>
                <p:cNvPr id="38" name="Picture 6" descr="\\.PSF\Parallels Share\Virtualization Slides\Server-Physical-Dual.png"/>
                <p:cNvPicPr>
                  <a:picLocks noChangeAspect="1" noChangeArrowheads="1"/>
                </p:cNvPicPr>
                <p:nvPr/>
              </p:nvPicPr>
              <p:blipFill>
                <a:blip r:embed="rId7"/>
                <a:srcRect/>
                <a:stretch>
                  <a:fillRect/>
                </a:stretch>
              </p:blipFill>
              <p:spPr bwMode="auto">
                <a:xfrm>
                  <a:off x="4760171" y="1879870"/>
                  <a:ext cx="1259629" cy="1015730"/>
                </a:xfrm>
                <a:prstGeom prst="rect">
                  <a:avLst/>
                </a:prstGeom>
                <a:noFill/>
                <a:ln w="9525">
                  <a:noFill/>
                  <a:miter lim="800000"/>
                  <a:headEnd/>
                  <a:tailEnd/>
                </a:ln>
              </p:spPr>
            </p:pic>
            <p:pic>
              <p:nvPicPr>
                <p:cNvPr id="39" name="Picture 9" descr="\\.PSF\Parallels Share\Virtualization Slides\Server-Virtual-Triple.png"/>
                <p:cNvPicPr>
                  <a:picLocks noChangeAspect="1" noChangeArrowheads="1"/>
                </p:cNvPicPr>
                <p:nvPr/>
              </p:nvPicPr>
              <p:blipFill>
                <a:blip r:embed="rId8"/>
                <a:srcRect/>
                <a:stretch>
                  <a:fillRect/>
                </a:stretch>
              </p:blipFill>
              <p:spPr bwMode="auto">
                <a:xfrm>
                  <a:off x="4953000" y="1426198"/>
                  <a:ext cx="805767" cy="882380"/>
                </a:xfrm>
                <a:prstGeom prst="rect">
                  <a:avLst/>
                </a:prstGeom>
                <a:noFill/>
                <a:ln w="9525">
                  <a:noFill/>
                  <a:miter lim="800000"/>
                  <a:headEnd/>
                  <a:tailEnd/>
                </a:ln>
              </p:spPr>
            </p:pic>
          </p:grpSp>
        </p:grpSp>
      </p:grpSp>
      <p:cxnSp>
        <p:nvCxnSpPr>
          <p:cNvPr id="53" name="Straight Connector 52"/>
          <p:cNvCxnSpPr/>
          <p:nvPr/>
        </p:nvCxnSpPr>
        <p:spPr>
          <a:xfrm>
            <a:off x="1550161" y="3845426"/>
            <a:ext cx="1106368" cy="788983"/>
          </a:xfrm>
          <a:prstGeom prst="line">
            <a:avLst/>
          </a:prstGeom>
          <a:ln/>
        </p:spPr>
        <p:style>
          <a:lnRef idx="2">
            <a:schemeClr val="accent5"/>
          </a:lnRef>
          <a:fillRef idx="0">
            <a:schemeClr val="accent5"/>
          </a:fillRef>
          <a:effectRef idx="1">
            <a:schemeClr val="accent5"/>
          </a:effectRef>
          <a:fontRef idx="minor">
            <a:schemeClr val="tx1"/>
          </a:fontRef>
        </p:style>
      </p:cxnSp>
      <p:sp>
        <p:nvSpPr>
          <p:cNvPr id="54" name="Curved Up Arrow 53"/>
          <p:cNvSpPr/>
          <p:nvPr/>
        </p:nvSpPr>
        <p:spPr>
          <a:xfrm rot="5400000">
            <a:off x="352897" y="4930545"/>
            <a:ext cx="576998" cy="190208"/>
          </a:xfrm>
          <a:prstGeom prst="curvedUpArrow">
            <a:avLst/>
          </a:prstGeom>
        </p:spPr>
        <p:style>
          <a:lnRef idx="1">
            <a:schemeClr val="accent5"/>
          </a:lnRef>
          <a:fillRef idx="2">
            <a:schemeClr val="accent5"/>
          </a:fillRef>
          <a:effectRef idx="1">
            <a:schemeClr val="accent5"/>
          </a:effectRef>
          <a:fontRef idx="minor">
            <a:schemeClr val="dk1"/>
          </a:fontRef>
        </p:style>
        <p:txBody>
          <a:bodyPr anchor="ctr"/>
          <a:lstStyle/>
          <a:p>
            <a:pPr fontAlgn="auto">
              <a:spcBef>
                <a:spcPts val="0"/>
              </a:spcBef>
              <a:spcAft>
                <a:spcPts val="0"/>
              </a:spcAft>
              <a:buClrTx/>
              <a:buFontTx/>
              <a:buNone/>
              <a:defRPr/>
            </a:pPr>
            <a:endParaRPr lang="en-US" sz="1800" dirty="0">
              <a:solidFill>
                <a:schemeClr val="tx1"/>
              </a:solidFill>
            </a:endParaRPr>
          </a:p>
        </p:txBody>
      </p:sp>
      <p:sp>
        <p:nvSpPr>
          <p:cNvPr id="55" name="Curved Up Arrow 54"/>
          <p:cNvSpPr/>
          <p:nvPr/>
        </p:nvSpPr>
        <p:spPr>
          <a:xfrm rot="16200000">
            <a:off x="1501077" y="4913533"/>
            <a:ext cx="576998" cy="190208"/>
          </a:xfrm>
          <a:prstGeom prst="curvedUpArrow">
            <a:avLst/>
          </a:prstGeom>
        </p:spPr>
        <p:style>
          <a:lnRef idx="1">
            <a:schemeClr val="accent5"/>
          </a:lnRef>
          <a:fillRef idx="2">
            <a:schemeClr val="accent5"/>
          </a:fillRef>
          <a:effectRef idx="1">
            <a:schemeClr val="accent5"/>
          </a:effectRef>
          <a:fontRef idx="minor">
            <a:schemeClr val="dk1"/>
          </a:fontRef>
        </p:style>
        <p:txBody>
          <a:bodyPr anchor="ctr"/>
          <a:lstStyle/>
          <a:p>
            <a:pPr fontAlgn="auto">
              <a:spcBef>
                <a:spcPts val="0"/>
              </a:spcBef>
              <a:spcAft>
                <a:spcPts val="0"/>
              </a:spcAft>
              <a:buClrTx/>
              <a:buFontTx/>
              <a:buNone/>
              <a:defRPr/>
            </a:pPr>
            <a:endParaRPr lang="en-US" sz="1800" dirty="0">
              <a:solidFill>
                <a:schemeClr val="tx1"/>
              </a:solidFill>
            </a:endParaRPr>
          </a:p>
        </p:txBody>
      </p:sp>
      <p:cxnSp>
        <p:nvCxnSpPr>
          <p:cNvPr id="56" name="Straight Connector 55"/>
          <p:cNvCxnSpPr/>
          <p:nvPr/>
        </p:nvCxnSpPr>
        <p:spPr>
          <a:xfrm>
            <a:off x="1472459" y="4634411"/>
            <a:ext cx="1184072" cy="1364"/>
          </a:xfrm>
          <a:prstGeom prst="line">
            <a:avLst/>
          </a:prstGeom>
          <a:ln/>
        </p:spPr>
        <p:style>
          <a:lnRef idx="2">
            <a:schemeClr val="accent5"/>
          </a:lnRef>
          <a:fillRef idx="0">
            <a:schemeClr val="accent5"/>
          </a:fillRef>
          <a:effectRef idx="1">
            <a:schemeClr val="accent5"/>
          </a:effectRef>
          <a:fontRef idx="minor">
            <a:schemeClr val="tx1"/>
          </a:fontRef>
        </p:style>
      </p:cxnSp>
      <p:grpSp>
        <p:nvGrpSpPr>
          <p:cNvPr id="57" name="Group 188"/>
          <p:cNvGrpSpPr>
            <a:grpSpLocks/>
          </p:cNvGrpSpPr>
          <p:nvPr/>
        </p:nvGrpSpPr>
        <p:grpSpPr bwMode="auto">
          <a:xfrm>
            <a:off x="2035054" y="4181598"/>
            <a:ext cx="1892300" cy="796925"/>
            <a:chOff x="7719973" y="4100711"/>
            <a:chExt cx="2452185" cy="1004253"/>
          </a:xfrm>
        </p:grpSpPr>
        <p:sp>
          <p:nvSpPr>
            <p:cNvPr id="58" name="Oval 57"/>
            <p:cNvSpPr/>
            <p:nvPr/>
          </p:nvSpPr>
          <p:spPr>
            <a:xfrm>
              <a:off x="7798147" y="4100711"/>
              <a:ext cx="2285552" cy="610153"/>
            </a:xfrm>
            <a:prstGeom prst="ellipse">
              <a:avLst/>
            </a:prstGeom>
            <a:ln/>
          </p:spPr>
          <p:style>
            <a:lnRef idx="1">
              <a:schemeClr val="accent5"/>
            </a:lnRef>
            <a:fillRef idx="2">
              <a:schemeClr val="accent5"/>
            </a:fillRef>
            <a:effectRef idx="1">
              <a:schemeClr val="accent5"/>
            </a:effectRef>
            <a:fontRef idx="minor">
              <a:schemeClr val="dk1"/>
            </a:fontRef>
          </p:style>
          <p:txBody>
            <a:bodyPr anchor="ctr"/>
            <a:lstStyle/>
            <a:p>
              <a:pPr fontAlgn="auto">
                <a:spcBef>
                  <a:spcPts val="0"/>
                </a:spcBef>
                <a:spcAft>
                  <a:spcPts val="0"/>
                </a:spcAft>
                <a:buClrTx/>
                <a:buFontTx/>
                <a:buNone/>
                <a:defRPr/>
              </a:pPr>
              <a:endParaRPr lang="en-US" sz="1800" dirty="0"/>
            </a:p>
          </p:txBody>
        </p:sp>
        <p:pic>
          <p:nvPicPr>
            <p:cNvPr id="59" name="Picture 2" descr="C:\Users\jsafreed\Documents\Graphics\_eHOME ICONS\barrel yellow data storage.png"/>
            <p:cNvPicPr>
              <a:picLocks noChangeAspect="1" noChangeArrowheads="1"/>
            </p:cNvPicPr>
            <p:nvPr/>
          </p:nvPicPr>
          <p:blipFill>
            <a:blip r:embed="rId9" cstate="print">
              <a:duotone>
                <a:schemeClr val="accent5">
                  <a:shade val="45000"/>
                  <a:satMod val="135000"/>
                </a:schemeClr>
                <a:prstClr val="white"/>
              </a:duotone>
            </a:blip>
            <a:srcRect/>
            <a:stretch>
              <a:fillRect/>
            </a:stretch>
          </p:blipFill>
          <p:spPr bwMode="auto">
            <a:xfrm>
              <a:off x="8593429" y="4643001"/>
              <a:ext cx="691627" cy="461963"/>
            </a:xfrm>
            <a:prstGeom prst="rect">
              <a:avLst/>
            </a:prstGeom>
            <a:noFill/>
            <a:ln>
              <a:noFill/>
            </a:ln>
          </p:spPr>
          <p:style>
            <a:lnRef idx="1">
              <a:schemeClr val="accent5"/>
            </a:lnRef>
            <a:fillRef idx="2">
              <a:schemeClr val="accent5"/>
            </a:fillRef>
            <a:effectRef idx="1">
              <a:schemeClr val="accent5"/>
            </a:effectRef>
            <a:fontRef idx="minor">
              <a:schemeClr val="dk1"/>
            </a:fontRef>
          </p:style>
        </p:pic>
        <p:pic>
          <p:nvPicPr>
            <p:cNvPr id="60" name="Picture 2" descr="C:\Users\jsafreed\Documents\Graphics\_eHOME ICONS\barrel yellow data storage.png"/>
            <p:cNvPicPr>
              <a:picLocks noChangeAspect="1" noChangeArrowheads="1"/>
            </p:cNvPicPr>
            <p:nvPr/>
          </p:nvPicPr>
          <p:blipFill>
            <a:blip r:embed="rId9" cstate="print">
              <a:duotone>
                <a:schemeClr val="accent5">
                  <a:shade val="45000"/>
                  <a:satMod val="135000"/>
                </a:schemeClr>
                <a:prstClr val="white"/>
              </a:duotone>
            </a:blip>
            <a:srcRect/>
            <a:stretch>
              <a:fillRect/>
            </a:stretch>
          </p:blipFill>
          <p:spPr bwMode="auto">
            <a:xfrm>
              <a:off x="9480531" y="4627361"/>
              <a:ext cx="691627" cy="461963"/>
            </a:xfrm>
            <a:prstGeom prst="rect">
              <a:avLst/>
            </a:prstGeom>
            <a:noFill/>
            <a:ln>
              <a:noFill/>
            </a:ln>
          </p:spPr>
          <p:style>
            <a:lnRef idx="1">
              <a:schemeClr val="accent5"/>
            </a:lnRef>
            <a:fillRef idx="2">
              <a:schemeClr val="accent5"/>
            </a:fillRef>
            <a:effectRef idx="1">
              <a:schemeClr val="accent5"/>
            </a:effectRef>
            <a:fontRef idx="minor">
              <a:schemeClr val="dk1"/>
            </a:fontRef>
          </p:style>
        </p:pic>
        <p:pic>
          <p:nvPicPr>
            <p:cNvPr id="61" name="Picture 2" descr="C:\Users\jsafreed\Documents\Graphics\_eHOME ICONS\barrel yellow data storage.png"/>
            <p:cNvPicPr>
              <a:picLocks noChangeAspect="1" noChangeArrowheads="1"/>
            </p:cNvPicPr>
            <p:nvPr/>
          </p:nvPicPr>
          <p:blipFill>
            <a:blip r:embed="rId9" cstate="print">
              <a:duotone>
                <a:schemeClr val="accent5">
                  <a:shade val="45000"/>
                  <a:satMod val="135000"/>
                </a:schemeClr>
                <a:prstClr val="white"/>
              </a:duotone>
            </a:blip>
            <a:srcRect/>
            <a:stretch>
              <a:fillRect/>
            </a:stretch>
          </p:blipFill>
          <p:spPr bwMode="auto">
            <a:xfrm>
              <a:off x="7719973" y="4631613"/>
              <a:ext cx="691627" cy="461963"/>
            </a:xfrm>
            <a:prstGeom prst="rect">
              <a:avLst/>
            </a:prstGeom>
            <a:noFill/>
            <a:ln>
              <a:noFill/>
            </a:ln>
          </p:spPr>
          <p:style>
            <a:lnRef idx="1">
              <a:schemeClr val="accent5"/>
            </a:lnRef>
            <a:fillRef idx="2">
              <a:schemeClr val="accent5"/>
            </a:fillRef>
            <a:effectRef idx="1">
              <a:schemeClr val="accent5"/>
            </a:effectRef>
            <a:fontRef idx="minor">
              <a:schemeClr val="dk1"/>
            </a:fontRef>
          </p:style>
        </p:pic>
      </p:grpSp>
      <p:sp>
        <p:nvSpPr>
          <p:cNvPr id="62" name="Flowchart: Magnetic Disk 61"/>
          <p:cNvSpPr/>
          <p:nvPr/>
        </p:nvSpPr>
        <p:spPr>
          <a:xfrm>
            <a:off x="2441454" y="3716460"/>
            <a:ext cx="1022350" cy="568325"/>
          </a:xfrm>
          <a:prstGeom prst="flowChartMagneticDisk">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buClrTx/>
              <a:buFontTx/>
              <a:buNone/>
              <a:defRPr/>
            </a:pPr>
            <a:r>
              <a:rPr lang="en-US" sz="1600" b="1" dirty="0">
                <a:solidFill>
                  <a:schemeClr val="bg1"/>
                </a:solidFill>
                <a:effectLst>
                  <a:outerShdw blurRad="38100" dist="38100" dir="2700000" algn="tl">
                    <a:srgbClr val="000000">
                      <a:alpha val="43137"/>
                    </a:srgbClr>
                  </a:outerShdw>
                </a:effectLst>
              </a:rPr>
              <a:t>VHD</a:t>
            </a:r>
          </a:p>
        </p:txBody>
      </p:sp>
      <p:sp>
        <p:nvSpPr>
          <p:cNvPr id="63" name="TextBox 82"/>
          <p:cNvSpPr txBox="1">
            <a:spLocks noChangeArrowheads="1"/>
          </p:cNvSpPr>
          <p:nvPr/>
        </p:nvSpPr>
        <p:spPr bwMode="auto">
          <a:xfrm>
            <a:off x="2270004" y="4251448"/>
            <a:ext cx="1408113" cy="307777"/>
          </a:xfrm>
          <a:prstGeom prst="rect">
            <a:avLst/>
          </a:prstGeom>
          <a:noFill/>
          <a:ln w="9525">
            <a:noFill/>
            <a:miter lim="800000"/>
            <a:headEnd/>
            <a:tailEnd/>
          </a:ln>
        </p:spPr>
        <p:txBody>
          <a:bodyPr wrap="square" anchor="ctr" anchorCtr="0">
            <a:spAutoFit/>
          </a:bodyPr>
          <a:lstStyle/>
          <a:p>
            <a:pPr algn="ctr">
              <a:buClrTx/>
              <a:buFontTx/>
              <a:buNone/>
            </a:pPr>
            <a:r>
              <a:rPr lang="en-US" sz="1400" b="1" dirty="0">
                <a:solidFill>
                  <a:schemeClr val="bg1"/>
                </a:solidFill>
                <a:latin typeface="Calibri" pitchFamily="34" charset="0"/>
                <a:cs typeface="Arial" pitchFamily="34" charset="0"/>
              </a:rPr>
              <a:t>Shared Storage</a:t>
            </a:r>
          </a:p>
        </p:txBody>
      </p:sp>
      <p:sp>
        <p:nvSpPr>
          <p:cNvPr id="64" name="Rectangle 63"/>
          <p:cNvSpPr/>
          <p:nvPr/>
        </p:nvSpPr>
        <p:spPr>
          <a:xfrm>
            <a:off x="1973663" y="5513510"/>
            <a:ext cx="2072125" cy="421464"/>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buClrTx/>
              <a:buFontTx/>
              <a:buNone/>
              <a:defRPr/>
            </a:pPr>
            <a:r>
              <a:rPr lang="en-US" dirty="0"/>
              <a:t>Backup/Recovery</a:t>
            </a:r>
          </a:p>
        </p:txBody>
      </p:sp>
      <p:sp>
        <p:nvSpPr>
          <p:cNvPr id="65" name="Up-Down Arrow 64"/>
          <p:cNvSpPr/>
          <p:nvPr/>
        </p:nvSpPr>
        <p:spPr>
          <a:xfrm>
            <a:off x="3673633" y="4992887"/>
            <a:ext cx="148009" cy="458217"/>
          </a:xfrm>
          <a:prstGeom prst="upDownArrow">
            <a:avLst/>
          </a:prstGeom>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buClrTx/>
              <a:buFontTx/>
              <a:buNone/>
              <a:defRPr/>
            </a:pPr>
            <a:endParaRPr lang="en-US" sz="1800" dirty="0"/>
          </a:p>
        </p:txBody>
      </p:sp>
      <p:sp>
        <p:nvSpPr>
          <p:cNvPr id="66" name="Up-Down Arrow 65"/>
          <p:cNvSpPr/>
          <p:nvPr/>
        </p:nvSpPr>
        <p:spPr>
          <a:xfrm>
            <a:off x="2933589" y="4992887"/>
            <a:ext cx="148009" cy="458217"/>
          </a:xfrm>
          <a:prstGeom prst="upDownArrow">
            <a:avLst/>
          </a:prstGeom>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buClrTx/>
              <a:buFontTx/>
              <a:buNone/>
              <a:defRPr/>
            </a:pPr>
            <a:endParaRPr lang="en-US" sz="1800" dirty="0"/>
          </a:p>
        </p:txBody>
      </p:sp>
      <p:sp>
        <p:nvSpPr>
          <p:cNvPr id="67" name="Up-Down Arrow 66"/>
          <p:cNvSpPr/>
          <p:nvPr/>
        </p:nvSpPr>
        <p:spPr>
          <a:xfrm>
            <a:off x="2267548" y="4992887"/>
            <a:ext cx="148009" cy="458217"/>
          </a:xfrm>
          <a:prstGeom prst="upDownArrow">
            <a:avLst/>
          </a:prstGeom>
        </p:spPr>
        <p:style>
          <a:lnRef idx="0">
            <a:schemeClr val="accent4"/>
          </a:lnRef>
          <a:fillRef idx="3">
            <a:schemeClr val="accent4"/>
          </a:fillRef>
          <a:effectRef idx="3">
            <a:schemeClr val="accent4"/>
          </a:effectRef>
          <a:fontRef idx="minor">
            <a:schemeClr val="lt1"/>
          </a:fontRef>
        </p:style>
        <p:txBody>
          <a:bodyPr anchor="ctr"/>
          <a:lstStyle/>
          <a:p>
            <a:pPr fontAlgn="auto">
              <a:spcBef>
                <a:spcPts val="0"/>
              </a:spcBef>
              <a:spcAft>
                <a:spcPts val="0"/>
              </a:spcAft>
              <a:buClrTx/>
              <a:buFontTx/>
              <a:buNone/>
              <a:defRPr/>
            </a:pPr>
            <a:endParaRPr lang="en-US" sz="1800" dirty="0"/>
          </a:p>
        </p:txBody>
      </p:sp>
      <p:grpSp>
        <p:nvGrpSpPr>
          <p:cNvPr id="68" name="Group 112"/>
          <p:cNvGrpSpPr>
            <a:grpSpLocks/>
          </p:cNvGrpSpPr>
          <p:nvPr/>
        </p:nvGrpSpPr>
        <p:grpSpPr bwMode="auto">
          <a:xfrm>
            <a:off x="5086935" y="3839314"/>
            <a:ext cx="3673889" cy="1987364"/>
            <a:chOff x="5719414" y="4648200"/>
            <a:chExt cx="3083035" cy="1555972"/>
          </a:xfrm>
        </p:grpSpPr>
        <p:grpSp>
          <p:nvGrpSpPr>
            <p:cNvPr id="69" name="Group 150"/>
            <p:cNvGrpSpPr>
              <a:grpSpLocks/>
            </p:cNvGrpSpPr>
            <p:nvPr/>
          </p:nvGrpSpPr>
          <p:grpSpPr bwMode="auto">
            <a:xfrm>
              <a:off x="5719418" y="4648212"/>
              <a:ext cx="3083034" cy="1555974"/>
              <a:chOff x="-7599056" y="5024203"/>
              <a:chExt cx="3715457" cy="2126574"/>
            </a:xfrm>
          </p:grpSpPr>
          <p:grpSp>
            <p:nvGrpSpPr>
              <p:cNvPr id="71" name="Group 188"/>
              <p:cNvGrpSpPr>
                <a:grpSpLocks/>
              </p:cNvGrpSpPr>
              <p:nvPr/>
            </p:nvGrpSpPr>
            <p:grpSpPr bwMode="auto">
              <a:xfrm>
                <a:off x="-5439437" y="6095889"/>
                <a:ext cx="1219199" cy="546640"/>
                <a:chOff x="7967709" y="4267043"/>
                <a:chExt cx="2452187" cy="808156"/>
              </a:xfrm>
            </p:grpSpPr>
            <p:sp>
              <p:nvSpPr>
                <p:cNvPr id="87" name="Oval 86"/>
                <p:cNvSpPr/>
                <p:nvPr/>
              </p:nvSpPr>
              <p:spPr>
                <a:xfrm>
                  <a:off x="8055606" y="4267043"/>
                  <a:ext cx="2285838" cy="610265"/>
                </a:xfrm>
                <a:prstGeom prst="ellipse">
                  <a:avLst/>
                </a:prstGeom>
                <a:ln/>
              </p:spPr>
              <p:style>
                <a:lnRef idx="1">
                  <a:schemeClr val="accent5"/>
                </a:lnRef>
                <a:fillRef idx="2">
                  <a:schemeClr val="accent5"/>
                </a:fillRef>
                <a:effectRef idx="1">
                  <a:schemeClr val="accent5"/>
                </a:effectRef>
                <a:fontRef idx="minor">
                  <a:schemeClr val="dk1"/>
                </a:fontRef>
              </p:style>
              <p:txBody>
                <a:bodyPr anchor="ctr"/>
                <a:lstStyle/>
                <a:p>
                  <a:pPr fontAlgn="auto">
                    <a:spcBef>
                      <a:spcPts val="0"/>
                    </a:spcBef>
                    <a:spcAft>
                      <a:spcPts val="0"/>
                    </a:spcAft>
                    <a:buClrTx/>
                    <a:buFontTx/>
                    <a:buNone/>
                    <a:defRPr/>
                  </a:pPr>
                  <a:endParaRPr lang="en-US" sz="1800" dirty="0"/>
                </a:p>
              </p:txBody>
            </p:sp>
            <p:pic>
              <p:nvPicPr>
                <p:cNvPr id="88" name="Picture 2" descr="C:\Users\jsafreed\Documents\Graphics\_eHOME ICONS\barrel yellow data storage.png"/>
                <p:cNvPicPr>
                  <a:picLocks noChangeAspect="1" noChangeArrowheads="1"/>
                </p:cNvPicPr>
                <p:nvPr/>
              </p:nvPicPr>
              <p:blipFill>
                <a:blip r:embed="rId10" cstate="print">
                  <a:duotone>
                    <a:schemeClr val="accent5">
                      <a:shade val="45000"/>
                      <a:satMod val="135000"/>
                    </a:schemeClr>
                    <a:prstClr val="white"/>
                  </a:duotone>
                </a:blip>
                <a:srcRect/>
                <a:stretch>
                  <a:fillRect/>
                </a:stretch>
              </p:blipFill>
              <p:spPr bwMode="auto">
                <a:xfrm>
                  <a:off x="8841164" y="4613237"/>
                  <a:ext cx="691627" cy="461962"/>
                </a:xfrm>
                <a:prstGeom prst="rect">
                  <a:avLst/>
                </a:prstGeom>
                <a:noFill/>
              </p:spPr>
            </p:pic>
            <p:pic>
              <p:nvPicPr>
                <p:cNvPr id="89" name="Picture 2" descr="C:\Users\jsafreed\Documents\Graphics\_eHOME ICONS\barrel yellow data storage.png"/>
                <p:cNvPicPr>
                  <a:picLocks noChangeAspect="1" noChangeArrowheads="1"/>
                </p:cNvPicPr>
                <p:nvPr/>
              </p:nvPicPr>
              <p:blipFill>
                <a:blip r:embed="rId10" cstate="print">
                  <a:duotone>
                    <a:schemeClr val="accent5">
                      <a:shade val="45000"/>
                      <a:satMod val="135000"/>
                    </a:schemeClr>
                    <a:prstClr val="white"/>
                  </a:duotone>
                </a:blip>
                <a:srcRect/>
                <a:stretch>
                  <a:fillRect/>
                </a:stretch>
              </p:blipFill>
              <p:spPr bwMode="auto">
                <a:xfrm>
                  <a:off x="9728269" y="4597594"/>
                  <a:ext cx="691627" cy="461962"/>
                </a:xfrm>
                <a:prstGeom prst="rect">
                  <a:avLst/>
                </a:prstGeom>
                <a:noFill/>
              </p:spPr>
            </p:pic>
            <p:pic>
              <p:nvPicPr>
                <p:cNvPr id="90" name="Picture 2" descr="C:\Users\jsafreed\Documents\Graphics\_eHOME ICONS\barrel yellow data storage.png"/>
                <p:cNvPicPr>
                  <a:picLocks noChangeAspect="1" noChangeArrowheads="1"/>
                </p:cNvPicPr>
                <p:nvPr/>
              </p:nvPicPr>
              <p:blipFill>
                <a:blip r:embed="rId10" cstate="print">
                  <a:duotone>
                    <a:schemeClr val="accent5">
                      <a:shade val="45000"/>
                      <a:satMod val="135000"/>
                    </a:schemeClr>
                    <a:prstClr val="white"/>
                  </a:duotone>
                </a:blip>
                <a:srcRect/>
                <a:stretch>
                  <a:fillRect/>
                </a:stretch>
              </p:blipFill>
              <p:spPr bwMode="auto">
                <a:xfrm>
                  <a:off x="7967709" y="4601848"/>
                  <a:ext cx="691627" cy="461960"/>
                </a:xfrm>
                <a:prstGeom prst="rect">
                  <a:avLst/>
                </a:prstGeom>
                <a:noFill/>
              </p:spPr>
            </p:pic>
          </p:grpSp>
          <p:grpSp>
            <p:nvGrpSpPr>
              <p:cNvPr id="72" name="Group 188"/>
              <p:cNvGrpSpPr>
                <a:grpSpLocks/>
              </p:cNvGrpSpPr>
              <p:nvPr/>
            </p:nvGrpSpPr>
            <p:grpSpPr bwMode="auto">
              <a:xfrm>
                <a:off x="-7451834" y="6158739"/>
                <a:ext cx="1219200" cy="546858"/>
                <a:chOff x="7719973" y="4266730"/>
                <a:chExt cx="2452185" cy="808479"/>
              </a:xfrm>
            </p:grpSpPr>
            <p:sp>
              <p:nvSpPr>
                <p:cNvPr id="83" name="Oval 82"/>
                <p:cNvSpPr/>
                <p:nvPr/>
              </p:nvSpPr>
              <p:spPr>
                <a:xfrm>
                  <a:off x="7772363" y="4266730"/>
                  <a:ext cx="2285840" cy="610263"/>
                </a:xfrm>
                <a:prstGeom prst="ellipse">
                  <a:avLst/>
                </a:prstGeom>
                <a:ln/>
              </p:spPr>
              <p:style>
                <a:lnRef idx="1">
                  <a:schemeClr val="accent5"/>
                </a:lnRef>
                <a:fillRef idx="2">
                  <a:schemeClr val="accent5"/>
                </a:fillRef>
                <a:effectRef idx="1">
                  <a:schemeClr val="accent5"/>
                </a:effectRef>
                <a:fontRef idx="minor">
                  <a:schemeClr val="dk1"/>
                </a:fontRef>
              </p:style>
              <p:txBody>
                <a:bodyPr anchor="ctr"/>
                <a:lstStyle/>
                <a:p>
                  <a:pPr fontAlgn="auto">
                    <a:spcBef>
                      <a:spcPts val="0"/>
                    </a:spcBef>
                    <a:spcAft>
                      <a:spcPts val="0"/>
                    </a:spcAft>
                    <a:buClrTx/>
                    <a:buFontTx/>
                    <a:buNone/>
                    <a:defRPr/>
                  </a:pPr>
                  <a:endParaRPr lang="en-US" sz="1800" dirty="0"/>
                </a:p>
              </p:txBody>
            </p:sp>
            <p:pic>
              <p:nvPicPr>
                <p:cNvPr id="84" name="Picture 2" descr="C:\Users\jsafreed\Documents\Graphics\_eHOME ICONS\barrel yellow data storage.png"/>
                <p:cNvPicPr>
                  <a:picLocks noChangeAspect="1" noChangeArrowheads="1"/>
                </p:cNvPicPr>
                <p:nvPr/>
              </p:nvPicPr>
              <p:blipFill>
                <a:blip r:embed="rId10" cstate="print">
                  <a:duotone>
                    <a:schemeClr val="accent5">
                      <a:shade val="45000"/>
                      <a:satMod val="135000"/>
                    </a:schemeClr>
                    <a:prstClr val="white"/>
                  </a:duotone>
                </a:blip>
                <a:srcRect/>
                <a:stretch>
                  <a:fillRect/>
                </a:stretch>
              </p:blipFill>
              <p:spPr bwMode="auto">
                <a:xfrm>
                  <a:off x="8593428" y="4613246"/>
                  <a:ext cx="691626" cy="461963"/>
                </a:xfrm>
                <a:prstGeom prst="rect">
                  <a:avLst/>
                </a:prstGeom>
                <a:noFill/>
              </p:spPr>
            </p:pic>
            <p:pic>
              <p:nvPicPr>
                <p:cNvPr id="85" name="Picture 2" descr="C:\Users\jsafreed\Documents\Graphics\_eHOME ICONS\barrel yellow data storage.png"/>
                <p:cNvPicPr>
                  <a:picLocks noChangeAspect="1" noChangeArrowheads="1"/>
                </p:cNvPicPr>
                <p:nvPr/>
              </p:nvPicPr>
              <p:blipFill>
                <a:blip r:embed="rId10" cstate="print">
                  <a:duotone>
                    <a:schemeClr val="accent5">
                      <a:shade val="45000"/>
                      <a:satMod val="135000"/>
                    </a:schemeClr>
                    <a:prstClr val="white"/>
                  </a:duotone>
                </a:blip>
                <a:srcRect/>
                <a:stretch>
                  <a:fillRect/>
                </a:stretch>
              </p:blipFill>
              <p:spPr bwMode="auto">
                <a:xfrm>
                  <a:off x="9480532" y="4597603"/>
                  <a:ext cx="691626" cy="461963"/>
                </a:xfrm>
                <a:prstGeom prst="rect">
                  <a:avLst/>
                </a:prstGeom>
                <a:noFill/>
              </p:spPr>
            </p:pic>
            <p:pic>
              <p:nvPicPr>
                <p:cNvPr id="86" name="Picture 2" descr="C:\Users\jsafreed\Documents\Graphics\_eHOME ICONS\barrel yellow data storage.png"/>
                <p:cNvPicPr>
                  <a:picLocks noChangeAspect="1" noChangeArrowheads="1"/>
                </p:cNvPicPr>
                <p:nvPr/>
              </p:nvPicPr>
              <p:blipFill>
                <a:blip r:embed="rId10" cstate="print">
                  <a:duotone>
                    <a:schemeClr val="accent5">
                      <a:shade val="45000"/>
                      <a:satMod val="135000"/>
                    </a:schemeClr>
                    <a:prstClr val="white"/>
                  </a:duotone>
                </a:blip>
                <a:srcRect/>
                <a:stretch>
                  <a:fillRect/>
                </a:stretch>
              </p:blipFill>
              <p:spPr bwMode="auto">
                <a:xfrm>
                  <a:off x="7719973" y="4601858"/>
                  <a:ext cx="691626" cy="461962"/>
                </a:xfrm>
                <a:prstGeom prst="rect">
                  <a:avLst/>
                </a:prstGeom>
                <a:noFill/>
              </p:spPr>
            </p:pic>
          </p:grpSp>
          <p:grpSp>
            <p:nvGrpSpPr>
              <p:cNvPr id="73" name="Group 44"/>
              <p:cNvGrpSpPr>
                <a:grpSpLocks/>
              </p:cNvGrpSpPr>
              <p:nvPr/>
            </p:nvGrpSpPr>
            <p:grpSpPr bwMode="auto">
              <a:xfrm>
                <a:off x="-7599056" y="5024203"/>
                <a:ext cx="3715457" cy="2126574"/>
                <a:chOff x="416057" y="1238428"/>
                <a:chExt cx="4919256" cy="2811409"/>
              </a:xfrm>
            </p:grpSpPr>
            <p:pic>
              <p:nvPicPr>
                <p:cNvPr id="74" name="Picture 4" descr="\\.PSF\Parallels Share\Virtualization Slides\Server-Physical-3U.png"/>
                <p:cNvPicPr>
                  <a:picLocks noChangeAspect="1" noChangeArrowheads="1"/>
                </p:cNvPicPr>
                <p:nvPr/>
              </p:nvPicPr>
              <p:blipFill>
                <a:blip r:embed="rId11"/>
                <a:srcRect/>
                <a:stretch>
                  <a:fillRect/>
                </a:stretch>
              </p:blipFill>
              <p:spPr bwMode="auto">
                <a:xfrm>
                  <a:off x="634392" y="2224785"/>
                  <a:ext cx="1460049" cy="833548"/>
                </a:xfrm>
                <a:prstGeom prst="rect">
                  <a:avLst/>
                </a:prstGeom>
                <a:noFill/>
                <a:ln w="9525">
                  <a:noFill/>
                  <a:miter lim="800000"/>
                  <a:headEnd/>
                  <a:tailEnd/>
                </a:ln>
              </p:spPr>
            </p:pic>
            <p:pic>
              <p:nvPicPr>
                <p:cNvPr id="75" name="Picture 9" descr="\\.PSF\Parallels Share\Virtualization Slides\Server-Virtual-Triple.png"/>
                <p:cNvPicPr>
                  <a:picLocks noChangeAspect="1" noChangeArrowheads="1"/>
                </p:cNvPicPr>
                <p:nvPr/>
              </p:nvPicPr>
              <p:blipFill>
                <a:blip r:embed="rId12"/>
                <a:srcRect/>
                <a:stretch>
                  <a:fillRect/>
                </a:stretch>
              </p:blipFill>
              <p:spPr bwMode="auto">
                <a:xfrm>
                  <a:off x="860456" y="1840103"/>
                  <a:ext cx="985512" cy="832384"/>
                </a:xfrm>
                <a:prstGeom prst="rect">
                  <a:avLst/>
                </a:prstGeom>
                <a:noFill/>
                <a:ln w="9525">
                  <a:noFill/>
                  <a:miter lim="800000"/>
                  <a:headEnd/>
                  <a:tailEnd/>
                </a:ln>
              </p:spPr>
            </p:pic>
            <p:pic>
              <p:nvPicPr>
                <p:cNvPr id="76" name="Picture 4" descr="\\.PSF\Parallels Share\Virtualization Slides\Server-Physical-3U.png"/>
                <p:cNvPicPr>
                  <a:picLocks noChangeAspect="1" noChangeArrowheads="1"/>
                </p:cNvPicPr>
                <p:nvPr/>
              </p:nvPicPr>
              <p:blipFill>
                <a:blip r:embed="rId11"/>
                <a:srcRect/>
                <a:stretch>
                  <a:fillRect/>
                </a:stretch>
              </p:blipFill>
              <p:spPr bwMode="auto">
                <a:xfrm>
                  <a:off x="3388422" y="2263001"/>
                  <a:ext cx="1460052" cy="833548"/>
                </a:xfrm>
                <a:prstGeom prst="rect">
                  <a:avLst/>
                </a:prstGeom>
                <a:noFill/>
                <a:ln w="9525">
                  <a:noFill/>
                  <a:miter lim="800000"/>
                  <a:headEnd/>
                  <a:tailEnd/>
                </a:ln>
              </p:spPr>
            </p:pic>
            <p:pic>
              <p:nvPicPr>
                <p:cNvPr id="77" name="Picture 9" descr="\\.PSF\Parallels Share\Virtualization Slides\Server-Virtual-Triple.png"/>
                <p:cNvPicPr>
                  <a:picLocks noChangeAspect="1" noChangeArrowheads="1"/>
                </p:cNvPicPr>
                <p:nvPr/>
              </p:nvPicPr>
              <p:blipFill>
                <a:blip r:embed="rId12"/>
                <a:srcRect/>
                <a:stretch>
                  <a:fillRect/>
                </a:stretch>
              </p:blipFill>
              <p:spPr bwMode="auto">
                <a:xfrm>
                  <a:off x="3591187" y="1833278"/>
                  <a:ext cx="985513" cy="832384"/>
                </a:xfrm>
                <a:prstGeom prst="rect">
                  <a:avLst/>
                </a:prstGeom>
                <a:noFill/>
                <a:ln w="9525">
                  <a:noFill/>
                  <a:miter lim="800000"/>
                  <a:headEnd/>
                  <a:tailEnd/>
                </a:ln>
              </p:spPr>
            </p:pic>
            <p:sp>
              <p:nvSpPr>
                <p:cNvPr id="78" name="TextBox 121"/>
                <p:cNvSpPr txBox="1">
                  <a:spLocks noChangeArrowheads="1"/>
                </p:cNvSpPr>
                <p:nvPr/>
              </p:nvSpPr>
              <p:spPr bwMode="auto">
                <a:xfrm>
                  <a:off x="3214119" y="1266915"/>
                  <a:ext cx="2121194" cy="478933"/>
                </a:xfrm>
                <a:prstGeom prst="rect">
                  <a:avLst/>
                </a:prstGeom>
                <a:noFill/>
                <a:ln w="9525">
                  <a:noFill/>
                  <a:miter lim="800000"/>
                  <a:headEnd/>
                  <a:tailEnd/>
                </a:ln>
              </p:spPr>
              <p:txBody>
                <a:bodyPr wrap="square">
                  <a:spAutoFit/>
                </a:bodyPr>
                <a:lstStyle/>
                <a:p>
                  <a:pPr algn="ctr">
                    <a:buClrTx/>
                    <a:buFontTx/>
                    <a:buNone/>
                  </a:pPr>
                  <a:r>
                    <a:rPr lang="en-US" sz="1600" b="1" dirty="0">
                      <a:latin typeface="Calibri" pitchFamily="34" charset="0"/>
                    </a:rPr>
                    <a:t>Secondary Site</a:t>
                  </a:r>
                </a:p>
              </p:txBody>
            </p:sp>
            <p:sp>
              <p:nvSpPr>
                <p:cNvPr id="79" name="TextBox 122"/>
                <p:cNvSpPr txBox="1">
                  <a:spLocks noChangeArrowheads="1"/>
                </p:cNvSpPr>
                <p:nvPr/>
              </p:nvSpPr>
              <p:spPr bwMode="auto">
                <a:xfrm>
                  <a:off x="416057" y="1238428"/>
                  <a:ext cx="1913774" cy="478933"/>
                </a:xfrm>
                <a:prstGeom prst="rect">
                  <a:avLst/>
                </a:prstGeom>
                <a:noFill/>
                <a:ln w="9525">
                  <a:noFill/>
                  <a:miter lim="800000"/>
                  <a:headEnd/>
                  <a:tailEnd/>
                </a:ln>
              </p:spPr>
              <p:txBody>
                <a:bodyPr wrap="square">
                  <a:spAutoFit/>
                </a:bodyPr>
                <a:lstStyle/>
                <a:p>
                  <a:pPr algn="ctr">
                    <a:buClrTx/>
                    <a:buFontTx/>
                    <a:buNone/>
                  </a:pPr>
                  <a:r>
                    <a:rPr lang="en-US" sz="1600" b="1" dirty="0">
                      <a:latin typeface="Calibri" pitchFamily="34" charset="0"/>
                    </a:rPr>
                    <a:t>Primary Site</a:t>
                  </a:r>
                </a:p>
              </p:txBody>
            </p:sp>
            <p:sp>
              <p:nvSpPr>
                <p:cNvPr id="80" name="TextBox 79"/>
                <p:cNvSpPr txBox="1"/>
                <p:nvPr/>
              </p:nvSpPr>
              <p:spPr>
                <a:xfrm>
                  <a:off x="992704" y="3461452"/>
                  <a:ext cx="983854" cy="588385"/>
                </a:xfrm>
                <a:prstGeom prst="rect">
                  <a:avLst/>
                </a:prstGeom>
                <a:noFill/>
              </p:spPr>
              <p:txBody>
                <a:bodyPr>
                  <a:spAutoFit/>
                </a:bodyPr>
                <a:lstStyle/>
                <a:p>
                  <a:pPr algn="ctr" fontAlgn="auto">
                    <a:spcBef>
                      <a:spcPts val="0"/>
                    </a:spcBef>
                    <a:spcAft>
                      <a:spcPts val="0"/>
                    </a:spcAft>
                    <a:buClrTx/>
                    <a:buFontTx/>
                    <a:buNone/>
                    <a:defRPr/>
                  </a:pPr>
                  <a:r>
                    <a:rPr lang="en-US" sz="1050" b="1" dirty="0">
                      <a:latin typeface="+mn-lt"/>
                      <a:ea typeface="+mn-ea"/>
                    </a:rPr>
                    <a:t>Storage Array</a:t>
                  </a:r>
                </a:p>
              </p:txBody>
            </p:sp>
            <p:sp>
              <p:nvSpPr>
                <p:cNvPr id="81" name="Curved Down Arrow 80"/>
                <p:cNvSpPr/>
                <p:nvPr/>
              </p:nvSpPr>
              <p:spPr>
                <a:xfrm>
                  <a:off x="1917240" y="1433081"/>
                  <a:ext cx="1769430" cy="688407"/>
                </a:xfrm>
                <a:prstGeom prst="curvedDownArrow">
                  <a:avLst>
                    <a:gd name="adj1" fmla="val 21149"/>
                    <a:gd name="adj2" fmla="val 42859"/>
                    <a:gd name="adj3" fmla="val 37415"/>
                  </a:avLst>
                </a:prstGeom>
              </p:spPr>
              <p:style>
                <a:lnRef idx="0">
                  <a:schemeClr val="accent1"/>
                </a:lnRef>
                <a:fillRef idx="3">
                  <a:schemeClr val="accent1"/>
                </a:fillRef>
                <a:effectRef idx="3">
                  <a:schemeClr val="accent1"/>
                </a:effectRef>
                <a:fontRef idx="minor">
                  <a:schemeClr val="lt1"/>
                </a:fontRef>
              </p:style>
              <p:txBody>
                <a:bodyPr anchor="ctr"/>
                <a:lstStyle/>
                <a:p>
                  <a:pPr fontAlgn="auto">
                    <a:spcBef>
                      <a:spcPts val="0"/>
                    </a:spcBef>
                    <a:spcAft>
                      <a:spcPts val="0"/>
                    </a:spcAft>
                    <a:buClrTx/>
                    <a:buFontTx/>
                    <a:buNone/>
                    <a:defRPr/>
                  </a:pPr>
                  <a:endParaRPr lang="en-US" sz="1100" dirty="0">
                    <a:solidFill>
                      <a:schemeClr val="tx1"/>
                    </a:solidFill>
                  </a:endParaRPr>
                </a:p>
              </p:txBody>
            </p:sp>
            <p:sp>
              <p:nvSpPr>
                <p:cNvPr id="82" name="TextBox 81"/>
                <p:cNvSpPr txBox="1"/>
                <p:nvPr/>
              </p:nvSpPr>
              <p:spPr>
                <a:xfrm>
                  <a:off x="3601199" y="3387342"/>
                  <a:ext cx="983856" cy="587781"/>
                </a:xfrm>
                <a:prstGeom prst="rect">
                  <a:avLst/>
                </a:prstGeom>
                <a:noFill/>
              </p:spPr>
              <p:txBody>
                <a:bodyPr>
                  <a:spAutoFit/>
                </a:bodyPr>
                <a:lstStyle/>
                <a:p>
                  <a:pPr algn="ctr" fontAlgn="auto">
                    <a:spcBef>
                      <a:spcPts val="0"/>
                    </a:spcBef>
                    <a:spcAft>
                      <a:spcPts val="0"/>
                    </a:spcAft>
                    <a:buClrTx/>
                    <a:buFontTx/>
                    <a:buNone/>
                    <a:defRPr/>
                  </a:pPr>
                  <a:r>
                    <a:rPr lang="en-US" sz="1050" b="1" dirty="0">
                      <a:latin typeface="+mn-lt"/>
                      <a:ea typeface="+mn-ea"/>
                    </a:rPr>
                    <a:t>Storage Array</a:t>
                  </a:r>
                </a:p>
              </p:txBody>
            </p:sp>
          </p:grpSp>
        </p:grpSp>
        <p:sp>
          <p:nvSpPr>
            <p:cNvPr id="70" name="Lightning Bolt 69"/>
            <p:cNvSpPr/>
            <p:nvPr/>
          </p:nvSpPr>
          <p:spPr>
            <a:xfrm rot="20666067">
              <a:off x="6679431" y="5196409"/>
              <a:ext cx="901405" cy="171521"/>
            </a:xfrm>
            <a:prstGeom prst="lightningBol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ClrTx/>
                <a:buFontTx/>
                <a:buNone/>
                <a:defRPr/>
              </a:pPr>
              <a:endParaRPr lang="en-US" sz="1800" dirty="0"/>
            </a:p>
          </p:txBody>
        </p:sp>
      </p:grpSp>
      <p:sp>
        <p:nvSpPr>
          <p:cNvPr id="92" name="Rounded Rectangle 91"/>
          <p:cNvSpPr/>
          <p:nvPr/>
        </p:nvSpPr>
        <p:spPr>
          <a:xfrm>
            <a:off x="379608" y="1049528"/>
            <a:ext cx="8307192" cy="2124994"/>
          </a:xfrm>
          <a:prstGeom prst="roundRect">
            <a:avLst>
              <a:gd name="adj" fmla="val 8865"/>
            </a:avLst>
          </a:prstGeom>
          <a:ln/>
        </p:spPr>
        <p:style>
          <a:lnRef idx="0">
            <a:schemeClr val="accent1"/>
          </a:lnRef>
          <a:fillRef idx="3">
            <a:schemeClr val="accent1"/>
          </a:fillRef>
          <a:effectRef idx="3">
            <a:schemeClr val="accent1"/>
          </a:effectRef>
          <a:fontRef idx="minor">
            <a:schemeClr val="lt1"/>
          </a:fontRef>
        </p:style>
        <p:txBody>
          <a:bodyPr lIns="182880" tIns="91440" rIns="182880"/>
          <a:lstStyle/>
          <a:p>
            <a:pPr indent="-342900" algn="ctr" defTabSz="914363" fontAlgn="auto">
              <a:lnSpc>
                <a:spcPct val="80000"/>
              </a:lnSpc>
              <a:spcBef>
                <a:spcPts val="0"/>
              </a:spcBef>
              <a:spcAft>
                <a:spcPts val="1200"/>
              </a:spcAft>
              <a:defRPr/>
            </a:pPr>
            <a:r>
              <a:rPr lang="en-US" sz="2000" spc="-100" dirty="0" smtClean="0">
                <a:ln w="3175">
                  <a:noFill/>
                </a:ln>
                <a:solidFill>
                  <a:schemeClr val="bg1"/>
                </a:solidFill>
                <a:effectLst>
                  <a:outerShdw blurRad="152400" dist="38100" dir="5400000" algn="t" rotWithShape="0">
                    <a:prstClr val="black">
                      <a:alpha val="70000"/>
                    </a:prstClr>
                  </a:outerShdw>
                </a:effectLst>
                <a:latin typeface="+mj-lt"/>
                <a:cs typeface="Arial" charset="0"/>
              </a:rPr>
              <a:t>Business Continuity</a:t>
            </a:r>
            <a:endParaRPr lang="en-US" sz="1400" dirty="0">
              <a:solidFill>
                <a:schemeClr val="bg1"/>
              </a:solidFill>
              <a:effectLst>
                <a:outerShdw blurRad="38100" dist="38100" dir="2700000" algn="tl">
                  <a:srgbClr val="000000">
                    <a:alpha val="43137"/>
                  </a:srgbClr>
                </a:outerShdw>
              </a:effectLst>
            </a:endParaRPr>
          </a:p>
        </p:txBody>
      </p:sp>
      <p:sp>
        <p:nvSpPr>
          <p:cNvPr id="93" name="Rounded Rectangle 92"/>
          <p:cNvSpPr/>
          <p:nvPr/>
        </p:nvSpPr>
        <p:spPr>
          <a:xfrm>
            <a:off x="477376" y="1532608"/>
            <a:ext cx="2605130" cy="434193"/>
          </a:xfrm>
          <a:prstGeom prst="roundRect">
            <a:avLst>
              <a:gd name="adj" fmla="val 8865"/>
            </a:avLst>
          </a:prstGeom>
          <a:ln/>
        </p:spPr>
        <p:style>
          <a:lnRef idx="0">
            <a:schemeClr val="accent3"/>
          </a:lnRef>
          <a:fillRef idx="3">
            <a:schemeClr val="accent3"/>
          </a:fillRef>
          <a:effectRef idx="3">
            <a:schemeClr val="accent3"/>
          </a:effectRef>
          <a:fontRef idx="minor">
            <a:schemeClr val="lt1"/>
          </a:fontRef>
        </p:style>
        <p:txBody>
          <a:bodyPr lIns="182880" tIns="91440" rIns="182880" bIns="91440" anchor="ctr" anchorCtr="0"/>
          <a:lstStyle/>
          <a:p>
            <a:pPr indent="-342900" algn="ctr" defTabSz="914363" fontAlgn="auto">
              <a:lnSpc>
                <a:spcPct val="80000"/>
              </a:lnSpc>
              <a:spcBef>
                <a:spcPts val="0"/>
              </a:spcBef>
              <a:spcAft>
                <a:spcPts val="1200"/>
              </a:spcAft>
              <a:defRPr/>
            </a:pPr>
            <a:r>
              <a:rPr lang="en-US" sz="2000" spc="-100" dirty="0" smtClean="0">
                <a:ln w="3175">
                  <a:noFill/>
                </a:ln>
                <a:solidFill>
                  <a:schemeClr val="tx1"/>
                </a:solidFill>
                <a:effectLst>
                  <a:outerShdw blurRad="152400" dist="38100" dir="5400000" algn="t" rotWithShape="0">
                    <a:prstClr val="black">
                      <a:alpha val="70000"/>
                    </a:prstClr>
                  </a:outerShdw>
                </a:effectLst>
                <a:latin typeface="+mj-lt"/>
                <a:cs typeface="Arial" charset="0"/>
              </a:rPr>
              <a:t>High Availability</a:t>
            </a:r>
            <a:endParaRPr lang="en-US" sz="1400" dirty="0">
              <a:solidFill>
                <a:schemeClr val="tx1"/>
              </a:solidFill>
              <a:effectLst>
                <a:outerShdw blurRad="38100" dist="38100" dir="2700000" algn="tl">
                  <a:srgbClr val="000000">
                    <a:alpha val="43137"/>
                  </a:srgbClr>
                </a:outerShdw>
              </a:effectLst>
            </a:endParaRPr>
          </a:p>
        </p:txBody>
      </p:sp>
      <p:sp>
        <p:nvSpPr>
          <p:cNvPr id="94" name="Rounded Rectangle 93"/>
          <p:cNvSpPr/>
          <p:nvPr/>
        </p:nvSpPr>
        <p:spPr>
          <a:xfrm>
            <a:off x="477376" y="2047317"/>
            <a:ext cx="2605130" cy="434193"/>
          </a:xfrm>
          <a:prstGeom prst="roundRect">
            <a:avLst>
              <a:gd name="adj" fmla="val 8865"/>
            </a:avLst>
          </a:prstGeom>
          <a:ln/>
        </p:spPr>
        <p:style>
          <a:lnRef idx="0">
            <a:schemeClr val="accent6"/>
          </a:lnRef>
          <a:fillRef idx="3">
            <a:schemeClr val="accent6"/>
          </a:fillRef>
          <a:effectRef idx="3">
            <a:schemeClr val="accent6"/>
          </a:effectRef>
          <a:fontRef idx="minor">
            <a:schemeClr val="lt1"/>
          </a:fontRef>
        </p:style>
        <p:txBody>
          <a:bodyPr lIns="182880" tIns="91440" rIns="182880" bIns="91440" anchor="ctr" anchorCtr="0"/>
          <a:lstStyle/>
          <a:p>
            <a:pPr indent="-342900" algn="ctr" defTabSz="914363" fontAlgn="auto">
              <a:lnSpc>
                <a:spcPct val="80000"/>
              </a:lnSpc>
              <a:spcBef>
                <a:spcPts val="0"/>
              </a:spcBef>
              <a:spcAft>
                <a:spcPts val="1200"/>
              </a:spcAft>
              <a:defRPr/>
            </a:pPr>
            <a:r>
              <a:rPr lang="en-US" sz="2000" spc="-100" dirty="0" smtClean="0">
                <a:ln w="3175">
                  <a:noFill/>
                </a:ln>
                <a:solidFill>
                  <a:schemeClr val="tx1"/>
                </a:solidFill>
                <a:effectLst>
                  <a:outerShdw blurRad="152400" dist="38100" dir="5400000" algn="t" rotWithShape="0">
                    <a:prstClr val="black">
                      <a:alpha val="70000"/>
                    </a:prstClr>
                  </a:outerShdw>
                </a:effectLst>
                <a:latin typeface="+mj-lt"/>
                <a:cs typeface="Arial" charset="0"/>
              </a:rPr>
              <a:t>Disaster Recovery</a:t>
            </a:r>
            <a:endParaRPr lang="en-US" sz="1400" dirty="0">
              <a:solidFill>
                <a:schemeClr val="tx1"/>
              </a:solidFill>
              <a:effectLst>
                <a:outerShdw blurRad="38100" dist="38100" dir="2700000" algn="tl">
                  <a:srgbClr val="000000">
                    <a:alpha val="43137"/>
                  </a:srgbClr>
                </a:outerShdw>
              </a:effectLst>
            </a:endParaRPr>
          </a:p>
        </p:txBody>
      </p:sp>
      <p:sp>
        <p:nvSpPr>
          <p:cNvPr id="95" name="Rounded Rectangle 94"/>
          <p:cNvSpPr/>
          <p:nvPr/>
        </p:nvSpPr>
        <p:spPr>
          <a:xfrm>
            <a:off x="477376" y="2596532"/>
            <a:ext cx="2605130" cy="434193"/>
          </a:xfrm>
          <a:prstGeom prst="roundRect">
            <a:avLst>
              <a:gd name="adj" fmla="val 8865"/>
            </a:avLst>
          </a:prstGeom>
          <a:ln/>
        </p:spPr>
        <p:style>
          <a:lnRef idx="0">
            <a:schemeClr val="accent2"/>
          </a:lnRef>
          <a:fillRef idx="3">
            <a:schemeClr val="accent2"/>
          </a:fillRef>
          <a:effectRef idx="3">
            <a:schemeClr val="accent2"/>
          </a:effectRef>
          <a:fontRef idx="minor">
            <a:schemeClr val="lt1"/>
          </a:fontRef>
        </p:style>
        <p:txBody>
          <a:bodyPr lIns="182880" tIns="91440" rIns="182880" bIns="91440" anchor="ctr" anchorCtr="0"/>
          <a:lstStyle/>
          <a:p>
            <a:pPr indent="-342900" algn="ctr" defTabSz="914363" fontAlgn="auto">
              <a:lnSpc>
                <a:spcPct val="80000"/>
              </a:lnSpc>
              <a:spcBef>
                <a:spcPts val="0"/>
              </a:spcBef>
              <a:spcAft>
                <a:spcPts val="1200"/>
              </a:spcAft>
              <a:defRPr/>
            </a:pPr>
            <a:r>
              <a:rPr lang="en-US" sz="2000" spc="-100" dirty="0" smtClean="0">
                <a:ln w="3175">
                  <a:noFill/>
                </a:ln>
                <a:solidFill>
                  <a:schemeClr val="tx1"/>
                </a:solidFill>
                <a:effectLst>
                  <a:outerShdw blurRad="152400" dist="38100" dir="5400000" algn="t" rotWithShape="0">
                    <a:prstClr val="black">
                      <a:alpha val="70000"/>
                    </a:prstClr>
                  </a:outerShdw>
                </a:effectLst>
                <a:latin typeface="+mj-lt"/>
                <a:cs typeface="Arial" charset="0"/>
              </a:rPr>
              <a:t>Backup and Recovery</a:t>
            </a:r>
            <a:endParaRPr lang="en-US" sz="1400" dirty="0">
              <a:solidFill>
                <a:schemeClr val="tx1"/>
              </a:solidFill>
              <a:effectLst>
                <a:outerShdw blurRad="38100" dist="38100" dir="2700000" algn="tl">
                  <a:srgbClr val="000000">
                    <a:alpha val="43137"/>
                  </a:srgbClr>
                </a:outerShdw>
              </a:effectLst>
            </a:endParaRPr>
          </a:p>
        </p:txBody>
      </p:sp>
      <p:sp>
        <p:nvSpPr>
          <p:cNvPr id="96" name="Rectangle 95"/>
          <p:cNvSpPr/>
          <p:nvPr/>
        </p:nvSpPr>
        <p:spPr>
          <a:xfrm>
            <a:off x="5762445" y="3354031"/>
            <a:ext cx="2072125" cy="421464"/>
          </a:xfrm>
          <a:prstGeom prst="rect">
            <a:avLst/>
          </a:prstGeom>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buClrTx/>
              <a:buFontTx/>
              <a:buNone/>
              <a:defRPr/>
            </a:pPr>
            <a:r>
              <a:rPr lang="en-US" dirty="0" smtClean="0"/>
              <a:t>Disaster Recovery</a:t>
            </a:r>
          </a:p>
        </p:txBody>
      </p:sp>
      <p:sp>
        <p:nvSpPr>
          <p:cNvPr id="97" name="Rectangle 96"/>
          <p:cNvSpPr/>
          <p:nvPr/>
        </p:nvSpPr>
        <p:spPr>
          <a:xfrm>
            <a:off x="5076297" y="5800136"/>
            <a:ext cx="1497031" cy="304492"/>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buClrTx/>
              <a:buFontTx/>
              <a:buNone/>
              <a:defRPr/>
            </a:pPr>
            <a:r>
              <a:rPr lang="en-US" sz="1200" dirty="0"/>
              <a:t>Backup/Recovery</a:t>
            </a:r>
          </a:p>
        </p:txBody>
      </p:sp>
      <p:sp>
        <p:nvSpPr>
          <p:cNvPr id="98" name="Rectangle 97"/>
          <p:cNvSpPr/>
          <p:nvPr/>
        </p:nvSpPr>
        <p:spPr>
          <a:xfrm>
            <a:off x="7074755" y="5797259"/>
            <a:ext cx="1497031" cy="304492"/>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n-US" sz="1200" dirty="0"/>
              <a:t>Backup/Recovery</a:t>
            </a:r>
          </a:p>
        </p:txBody>
      </p:sp>
      <p:sp>
        <p:nvSpPr>
          <p:cNvPr id="99" name="Rounded Rectangle 98"/>
          <p:cNvSpPr/>
          <p:nvPr/>
        </p:nvSpPr>
        <p:spPr>
          <a:xfrm>
            <a:off x="439996" y="3927875"/>
            <a:ext cx="1561333" cy="281817"/>
          </a:xfrm>
          <a:prstGeom prst="roundRect">
            <a:avLst>
              <a:gd name="adj" fmla="val 8865"/>
            </a:avLst>
          </a:prstGeom>
          <a:ln/>
        </p:spPr>
        <p:style>
          <a:lnRef idx="0">
            <a:schemeClr val="accent3"/>
          </a:lnRef>
          <a:fillRef idx="3">
            <a:schemeClr val="accent3"/>
          </a:fillRef>
          <a:effectRef idx="3">
            <a:schemeClr val="accent3"/>
          </a:effectRef>
          <a:fontRef idx="minor">
            <a:schemeClr val="lt1"/>
          </a:fontRef>
        </p:style>
        <p:txBody>
          <a:bodyPr lIns="182880" tIns="91440" rIns="182880" bIns="91440" anchor="ctr" anchorCtr="0"/>
          <a:lstStyle/>
          <a:p>
            <a:pPr indent="-342900" algn="ctr" defTabSz="914363" fontAlgn="auto">
              <a:lnSpc>
                <a:spcPct val="80000"/>
              </a:lnSpc>
              <a:spcBef>
                <a:spcPts val="0"/>
              </a:spcBef>
              <a:spcAft>
                <a:spcPts val="1200"/>
              </a:spcAft>
              <a:defRPr/>
            </a:pPr>
            <a:r>
              <a:rPr lang="en-US" sz="1400" dirty="0" smtClean="0"/>
              <a:t>Clustering</a:t>
            </a:r>
            <a:endParaRPr lang="en-US" sz="1400" dirty="0"/>
          </a:p>
        </p:txBody>
      </p:sp>
      <p:sp>
        <p:nvSpPr>
          <p:cNvPr id="100" name="Rounded Rectangle 99"/>
          <p:cNvSpPr/>
          <p:nvPr/>
        </p:nvSpPr>
        <p:spPr>
          <a:xfrm>
            <a:off x="672861" y="4804901"/>
            <a:ext cx="1104180" cy="439960"/>
          </a:xfrm>
          <a:prstGeom prst="roundRect">
            <a:avLst>
              <a:gd name="adj" fmla="val 8865"/>
            </a:avLst>
          </a:prstGeom>
          <a:ln/>
        </p:spPr>
        <p:style>
          <a:lnRef idx="0">
            <a:schemeClr val="accent3"/>
          </a:lnRef>
          <a:fillRef idx="3">
            <a:schemeClr val="accent3"/>
          </a:fillRef>
          <a:effectRef idx="3">
            <a:schemeClr val="accent3"/>
          </a:effectRef>
          <a:fontRef idx="minor">
            <a:schemeClr val="lt1"/>
          </a:fontRef>
        </p:style>
        <p:txBody>
          <a:bodyPr lIns="182880" tIns="91440" rIns="182880" bIns="91440" anchor="ctr" anchorCtr="0"/>
          <a:lstStyle/>
          <a:p>
            <a:pPr indent="-342900" algn="ctr" defTabSz="914363" fontAlgn="auto">
              <a:lnSpc>
                <a:spcPct val="80000"/>
              </a:lnSpc>
              <a:spcBef>
                <a:spcPts val="0"/>
              </a:spcBef>
              <a:spcAft>
                <a:spcPts val="1200"/>
              </a:spcAft>
              <a:defRPr/>
            </a:pPr>
            <a:r>
              <a:rPr lang="en-US" sz="1200" dirty="0" smtClean="0"/>
              <a:t>Quick/Live Migration</a:t>
            </a:r>
          </a:p>
        </p:txBody>
      </p:sp>
      <p:sp>
        <p:nvSpPr>
          <p:cNvPr id="101" name="TextBox 100"/>
          <p:cNvSpPr txBox="1"/>
          <p:nvPr/>
        </p:nvSpPr>
        <p:spPr>
          <a:xfrm>
            <a:off x="3200400" y="2133601"/>
            <a:ext cx="5181600" cy="276999"/>
          </a:xfrm>
          <a:prstGeom prst="rect">
            <a:avLst/>
          </a:prstGeom>
          <a:noFill/>
        </p:spPr>
        <p:txBody>
          <a:bodyPr wrap="square" lIns="0" tIns="0" rIns="0" bIns="0" rtlCol="0">
            <a:spAutoFit/>
          </a:bodyPr>
          <a:lstStyle/>
          <a:p>
            <a:pPr marL="0" lvl="1"/>
            <a:r>
              <a:rPr lang="en-US" dirty="0" smtClean="0"/>
              <a:t>Site-level crisis—resuming data and IT operations</a:t>
            </a:r>
          </a:p>
        </p:txBody>
      </p:sp>
      <p:sp>
        <p:nvSpPr>
          <p:cNvPr id="102" name="TextBox 101"/>
          <p:cNvSpPr txBox="1"/>
          <p:nvPr/>
        </p:nvSpPr>
        <p:spPr>
          <a:xfrm>
            <a:off x="3200400" y="1676400"/>
            <a:ext cx="5181600" cy="276999"/>
          </a:xfrm>
          <a:prstGeom prst="rect">
            <a:avLst/>
          </a:prstGeom>
          <a:noFill/>
        </p:spPr>
        <p:txBody>
          <a:bodyPr wrap="square" lIns="0" tIns="0" rIns="0" bIns="0" rtlCol="0">
            <a:spAutoFit/>
          </a:bodyPr>
          <a:lstStyle/>
          <a:p>
            <a:pPr marL="0" lvl="1"/>
            <a:r>
              <a:rPr lang="en-GB" dirty="0" smtClean="0"/>
              <a:t>Presumes that the rest of the environment is active</a:t>
            </a:r>
          </a:p>
        </p:txBody>
      </p:sp>
      <p:sp>
        <p:nvSpPr>
          <p:cNvPr id="103" name="TextBox 102"/>
          <p:cNvSpPr txBox="1"/>
          <p:nvPr/>
        </p:nvSpPr>
        <p:spPr>
          <a:xfrm>
            <a:off x="3200400" y="2570202"/>
            <a:ext cx="5486400" cy="553998"/>
          </a:xfrm>
          <a:prstGeom prst="rect">
            <a:avLst/>
          </a:prstGeom>
          <a:noFill/>
        </p:spPr>
        <p:txBody>
          <a:bodyPr wrap="square" lIns="0" tIns="0" rIns="0" bIns="0" rtlCol="0">
            <a:spAutoFit/>
          </a:bodyPr>
          <a:lstStyle/>
          <a:p>
            <a:pPr marL="0" lvl="1"/>
            <a:r>
              <a:rPr lang="en-GB" dirty="0" smtClean="0"/>
              <a:t>Presumes that infrastructure is fine; 97 percent of use cases related to files or small units</a:t>
            </a:r>
          </a:p>
        </p:txBody>
      </p:sp>
      <p:grpSp>
        <p:nvGrpSpPr>
          <p:cNvPr id="106" name="Group 105"/>
          <p:cNvGrpSpPr>
            <a:grpSpLocks/>
          </p:cNvGrpSpPr>
          <p:nvPr/>
        </p:nvGrpSpPr>
        <p:grpSpPr bwMode="auto">
          <a:xfrm>
            <a:off x="733304" y="5328731"/>
            <a:ext cx="1000125" cy="963613"/>
            <a:chOff x="4362504" y="3437467"/>
            <a:chExt cx="1259629" cy="1468516"/>
          </a:xfrm>
        </p:grpSpPr>
        <p:pic>
          <p:nvPicPr>
            <p:cNvPr id="107" name="Picture 106" descr="\\.PSF\Parallels Share\Virtualization Slides\Server-Physical-Dual.png"/>
            <p:cNvPicPr>
              <a:picLocks noChangeAspect="1" noChangeArrowheads="1"/>
            </p:cNvPicPr>
            <p:nvPr/>
          </p:nvPicPr>
          <p:blipFill>
            <a:blip r:embed="rId13"/>
            <a:srcRect/>
            <a:stretch>
              <a:fillRect/>
            </a:stretch>
          </p:blipFill>
          <p:spPr bwMode="auto">
            <a:xfrm>
              <a:off x="4362504" y="3890253"/>
              <a:ext cx="1259629" cy="1015730"/>
            </a:xfrm>
            <a:prstGeom prst="rect">
              <a:avLst/>
            </a:prstGeom>
            <a:noFill/>
            <a:ln w="9525">
              <a:noFill/>
              <a:miter lim="800000"/>
              <a:headEnd/>
              <a:tailEnd/>
            </a:ln>
          </p:spPr>
        </p:pic>
        <p:pic>
          <p:nvPicPr>
            <p:cNvPr id="108" name="Picture 107" descr="\\.PSF\Parallels Share\Virtualization Slides\Server-Virtual-Triple.png"/>
            <p:cNvPicPr>
              <a:picLocks noChangeAspect="1" noChangeArrowheads="1"/>
            </p:cNvPicPr>
            <p:nvPr/>
          </p:nvPicPr>
          <p:blipFill>
            <a:blip r:embed="rId14"/>
            <a:srcRect/>
            <a:stretch>
              <a:fillRect/>
            </a:stretch>
          </p:blipFill>
          <p:spPr bwMode="auto">
            <a:xfrm>
              <a:off x="4572000" y="3437467"/>
              <a:ext cx="805767" cy="882380"/>
            </a:xfrm>
            <a:prstGeom prst="rect">
              <a:avLst/>
            </a:prstGeom>
            <a:noFill/>
            <a:ln w="9525">
              <a:noFill/>
              <a:miter lim="800000"/>
              <a:headEnd/>
              <a:tailEnd/>
            </a:ln>
          </p:spPr>
        </p:pic>
      </p:gr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64" grpId="0" animBg="1"/>
      <p:bldP spid="65" grpId="0" animBg="1"/>
      <p:bldP spid="66" grpId="0" animBg="1"/>
      <p:bldP spid="67" grpId="0" animBg="1"/>
      <p:bldP spid="94" grpId="0" animBg="1"/>
      <p:bldP spid="95" grpId="0" animBg="1"/>
      <p:bldP spid="96" grpId="0" animBg="1"/>
      <p:bldP spid="97" grpId="0" animBg="1"/>
      <p:bldP spid="98" grpId="0" animBg="1"/>
      <p:bldP spid="101" grpId="0"/>
      <p:bldP spid="10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smtClean="0"/>
              <a:t>SAN Migrations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579715"/>
          </a:xfrm>
        </p:spPr>
        <p:txBody>
          <a:bodyPr/>
          <a:lstStyle/>
          <a:p>
            <a:r>
              <a:rPr lang="en-US" sz="3600" dirty="0" smtClean="0"/>
              <a:t>Require System Center Virtual Machine Manager</a:t>
            </a:r>
            <a:r>
              <a:rPr lang="en-GB" sz="3600" dirty="0" smtClean="0"/>
              <a:t> 2008 or 2008 R2</a:t>
            </a:r>
            <a:endParaRPr lang="en-US" sz="3600" dirty="0" smtClean="0"/>
          </a:p>
          <a:p>
            <a:r>
              <a:rPr lang="en-US" sz="3600" dirty="0" smtClean="0"/>
              <a:t>Types of supported transfer:</a:t>
            </a:r>
          </a:p>
          <a:p>
            <a:pPr lvl="1"/>
            <a:r>
              <a:rPr lang="en-GB" dirty="0" smtClean="0"/>
              <a:t>Storing a virtual machine from a virtual machine host in the System Center Virtual Machine Manager library</a:t>
            </a:r>
          </a:p>
          <a:p>
            <a:pPr lvl="1"/>
            <a:r>
              <a:rPr lang="en-GB" dirty="0" smtClean="0"/>
              <a:t>Deploying virtual machines from a System Center Virtual Machine Manager library to a host</a:t>
            </a:r>
          </a:p>
          <a:p>
            <a:pPr lvl="1"/>
            <a:r>
              <a:rPr lang="en-GB" dirty="0" smtClean="0"/>
              <a:t>Migrating a virtual machine from one host to another</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722732" y="3961138"/>
            <a:ext cx="1049630" cy="204913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bwMode="auto">
          <a:xfrm>
            <a:off x="2436136" y="3970663"/>
            <a:ext cx="1049630" cy="2049137"/>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WAN Migrations by Using CSV</a:t>
            </a:r>
            <a:endParaRPr lang="en-US" dirty="0"/>
          </a:p>
        </p:txBody>
      </p:sp>
      <p:sp>
        <p:nvSpPr>
          <p:cNvPr id="3" name="Content Placeholder 2"/>
          <p:cNvSpPr>
            <a:spLocks noGrp="1"/>
          </p:cNvSpPr>
          <p:nvPr>
            <p:ph idx="1"/>
          </p:nvPr>
        </p:nvSpPr>
        <p:spPr>
          <a:xfrm>
            <a:off x="389436" y="1219200"/>
            <a:ext cx="8363938" cy="1938992"/>
          </a:xfrm>
        </p:spPr>
        <p:txBody>
          <a:bodyPr/>
          <a:lstStyle/>
          <a:p>
            <a:r>
              <a:rPr lang="en-US" sz="2800" dirty="0" smtClean="0"/>
              <a:t>Live migrations across sites:</a:t>
            </a:r>
          </a:p>
          <a:p>
            <a:pPr lvl="1"/>
            <a:r>
              <a:rPr lang="en-US" sz="2400" dirty="0" smtClean="0"/>
              <a:t>Use Cluster Shared Volumes and stretched clusters </a:t>
            </a:r>
          </a:p>
          <a:p>
            <a:pPr lvl="1"/>
            <a:r>
              <a:rPr lang="en-US" sz="2400" dirty="0" smtClean="0"/>
              <a:t>CSV does not support having nodes in dissimilar subnets</a:t>
            </a:r>
          </a:p>
          <a:p>
            <a:pPr lvl="1"/>
            <a:r>
              <a:rPr lang="en-US" sz="2400" dirty="0" smtClean="0"/>
              <a:t>Use VLAN to achieve live migrations between sites</a:t>
            </a:r>
          </a:p>
        </p:txBody>
      </p:sp>
      <p:sp>
        <p:nvSpPr>
          <p:cNvPr id="38" name="Text Box 19"/>
          <p:cNvSpPr txBox="1">
            <a:spLocks noChangeArrowheads="1"/>
          </p:cNvSpPr>
          <p:nvPr/>
        </p:nvSpPr>
        <p:spPr bwMode="auto">
          <a:xfrm>
            <a:off x="2629286" y="5662484"/>
            <a:ext cx="696336"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a:t>
            </a:r>
          </a:p>
        </p:txBody>
      </p:sp>
      <p:sp>
        <p:nvSpPr>
          <p:cNvPr id="39" name="Text Box 19"/>
          <p:cNvSpPr txBox="1">
            <a:spLocks noChangeArrowheads="1"/>
          </p:cNvSpPr>
          <p:nvPr/>
        </p:nvSpPr>
        <p:spPr bwMode="auto">
          <a:xfrm>
            <a:off x="4892914" y="5652959"/>
            <a:ext cx="697940" cy="338550"/>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600" dirty="0">
                <a:solidFill>
                  <a:schemeClr val="bg1"/>
                </a:solidFill>
                <a:latin typeface="Franklin Gothic Medium" pitchFamily="34" charset="0"/>
              </a:rPr>
              <a:t>Site </a:t>
            </a:r>
            <a:r>
              <a:rPr lang="en-US" sz="1600" dirty="0" smtClean="0">
                <a:solidFill>
                  <a:schemeClr val="bg1"/>
                </a:solidFill>
                <a:latin typeface="Franklin Gothic Medium" pitchFamily="34" charset="0"/>
              </a:rPr>
              <a:t>B</a:t>
            </a:r>
            <a:endParaRPr lang="en-US" sz="1600" dirty="0">
              <a:solidFill>
                <a:schemeClr val="bg1"/>
              </a:solidFill>
              <a:latin typeface="Franklin Gothic Medium" pitchFamily="34" charset="0"/>
            </a:endParaRPr>
          </a:p>
        </p:txBody>
      </p:sp>
      <p:pic>
        <p:nvPicPr>
          <p:cNvPr id="40" name="Picture 2" descr="\\eventsql\dvd\Online_ART\DVD_ART36\Artwork_Imagery\Icons - Illustrations\Internet Clouds web\cloud illustration icon.png"/>
          <p:cNvPicPr>
            <a:picLocks noChangeAspect="1" noChangeArrowheads="1"/>
          </p:cNvPicPr>
          <p:nvPr/>
        </p:nvPicPr>
        <p:blipFill>
          <a:blip r:embed="rId3"/>
          <a:srcRect/>
          <a:stretch>
            <a:fillRect/>
          </a:stretch>
        </p:blipFill>
        <p:spPr bwMode="auto">
          <a:xfrm>
            <a:off x="2620170" y="4796810"/>
            <a:ext cx="3144069" cy="685800"/>
          </a:xfrm>
          <a:prstGeom prst="rect">
            <a:avLst/>
          </a:prstGeom>
          <a:noFill/>
        </p:spPr>
      </p:pic>
      <p:sp>
        <p:nvSpPr>
          <p:cNvPr id="41" name="Text Box 31"/>
          <p:cNvSpPr txBox="1">
            <a:spLocks noChangeArrowheads="1"/>
          </p:cNvSpPr>
          <p:nvPr/>
        </p:nvSpPr>
        <p:spPr bwMode="auto">
          <a:xfrm>
            <a:off x="3798782" y="4991502"/>
            <a:ext cx="667932" cy="307773"/>
          </a:xfrm>
          <a:prstGeom prst="rect">
            <a:avLst/>
          </a:prstGeom>
          <a:noFill/>
          <a:ln w="9525">
            <a:noFill/>
            <a:miter lim="800000"/>
            <a:headEnd/>
            <a:tailEnd/>
          </a:ln>
          <a:effectLst/>
        </p:spPr>
        <p:txBody>
          <a:bodyPr wrap="none" lIns="91436" tIns="45718" rIns="91436" bIns="45718">
            <a:spAutoFit/>
          </a:bodyPr>
          <a:lstStyle/>
          <a:p>
            <a:pPr algn="ctr">
              <a:spcBef>
                <a:spcPct val="0"/>
              </a:spcBef>
              <a:buClrTx/>
              <a:buFontTx/>
              <a:buNone/>
            </a:pPr>
            <a:r>
              <a:rPr lang="en-US" sz="1400" b="1" dirty="0" smtClean="0">
                <a:solidFill>
                  <a:schemeClr val="bg1"/>
                </a:solidFill>
              </a:rPr>
              <a:t>VLAN</a:t>
            </a:r>
            <a:endParaRPr lang="en-US" sz="1400" b="1" dirty="0">
              <a:solidFill>
                <a:schemeClr val="bg1"/>
              </a:solidFill>
            </a:endParaRPr>
          </a:p>
        </p:txBody>
      </p:sp>
      <p:pic>
        <p:nvPicPr>
          <p:cNvPr id="45" name="Rectangle 24598" descr="Server"/>
          <p:cNvPicPr>
            <a:picLocks noChangeAspect="1" noChangeArrowheads="1"/>
          </p:cNvPicPr>
          <p:nvPr/>
        </p:nvPicPr>
        <p:blipFill>
          <a:blip r:embed="rId4" cstate="print"/>
          <a:srcRect/>
          <a:stretch>
            <a:fillRect/>
          </a:stretch>
        </p:blipFill>
        <p:spPr bwMode="auto">
          <a:xfrm>
            <a:off x="2770228" y="4577735"/>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Rectangle 24598" descr="Server"/>
          <p:cNvPicPr>
            <a:picLocks noChangeAspect="1" noChangeArrowheads="1"/>
          </p:cNvPicPr>
          <p:nvPr/>
        </p:nvPicPr>
        <p:blipFill>
          <a:blip r:embed="rId4" cstate="print"/>
          <a:srcRect/>
          <a:stretch>
            <a:fillRect/>
          </a:stretch>
        </p:blipFill>
        <p:spPr bwMode="auto">
          <a:xfrm>
            <a:off x="5013950" y="4577735"/>
            <a:ext cx="514484" cy="93717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2" name="Line Callout 1 (Border and Accent Bar) 11"/>
          <p:cNvSpPr/>
          <p:nvPr/>
        </p:nvSpPr>
        <p:spPr bwMode="auto">
          <a:xfrm>
            <a:off x="6314791" y="5187932"/>
            <a:ext cx="1152809" cy="490302"/>
          </a:xfrm>
          <a:prstGeom prst="accentBorderCallout1">
            <a:avLst>
              <a:gd name="adj1" fmla="val 55975"/>
              <a:gd name="adj2" fmla="val -6310"/>
              <a:gd name="adj3" fmla="val 5388"/>
              <a:gd name="adj4" fmla="val -88424"/>
            </a:avLst>
          </a:prstGeom>
          <a:ln>
            <a:headEnd type="none" w="med" len="med"/>
            <a:tailEnd type="oval"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None/>
            </a:pPr>
            <a:r>
              <a:rPr lang="en-US" sz="1500" dirty="0" smtClean="0">
                <a:solidFill>
                  <a:schemeClr val="bg1"/>
                </a:solidFill>
              </a:rPr>
              <a:t>CSV network</a:t>
            </a:r>
          </a:p>
        </p:txBody>
      </p:sp>
      <p:pic>
        <p:nvPicPr>
          <p:cNvPr id="15" name="Picture 3" descr="\\eventsql\dvd\Online_ART\DVD_ART36\Artwork_Imagery\Icons - Illustrations\Buildings\highrise, office building skyscraper enterprise red.png"/>
          <p:cNvPicPr>
            <a:picLocks noChangeAspect="1" noChangeArrowheads="1"/>
          </p:cNvPicPr>
          <p:nvPr/>
        </p:nvPicPr>
        <p:blipFill>
          <a:blip r:embed="rId5"/>
          <a:srcRect/>
          <a:stretch>
            <a:fillRect/>
          </a:stretch>
        </p:blipFill>
        <p:spPr bwMode="auto">
          <a:xfrm>
            <a:off x="2260595" y="3714459"/>
            <a:ext cx="334345" cy="648561"/>
          </a:xfrm>
          <a:prstGeom prst="rect">
            <a:avLst/>
          </a:prstGeom>
          <a:noFill/>
        </p:spPr>
      </p:pic>
      <p:pic>
        <p:nvPicPr>
          <p:cNvPr id="16" name="Picture 4" descr="\\eventsql\dvd\Online_ART\DVD_ART36\Artwork_Imagery\Icons - Illustrations\Buildings\highrise, office building skyscraper enterprise blue.png"/>
          <p:cNvPicPr>
            <a:picLocks noChangeAspect="1" noChangeArrowheads="1"/>
          </p:cNvPicPr>
          <p:nvPr/>
        </p:nvPicPr>
        <p:blipFill>
          <a:blip r:embed="rId6"/>
          <a:srcRect/>
          <a:stretch>
            <a:fillRect/>
          </a:stretch>
        </p:blipFill>
        <p:spPr bwMode="auto">
          <a:xfrm>
            <a:off x="5595929" y="3666723"/>
            <a:ext cx="349675" cy="699168"/>
          </a:xfrm>
          <a:prstGeom prst="rect">
            <a:avLst/>
          </a:prstGeom>
          <a:noFill/>
        </p:spPr>
      </p:pic>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329595"/>
          </a:xfrm>
        </p:spPr>
        <p:txBody>
          <a:bodyPr/>
          <a:lstStyle/>
          <a:p>
            <a:pPr>
              <a:spcBef>
                <a:spcPts val="600"/>
              </a:spcBef>
              <a:spcAft>
                <a:spcPts val="600"/>
              </a:spcAft>
            </a:pPr>
            <a:r>
              <a:rPr lang="en-US" dirty="0"/>
              <a:t>Network </a:t>
            </a:r>
            <a:r>
              <a:rPr lang="en-US" dirty="0" smtClean="0"/>
              <a:t>Configurations </a:t>
            </a:r>
            <a:r>
              <a:rPr lang="en-US" dirty="0"/>
              <a:t>for </a:t>
            </a:r>
            <a:r>
              <a:rPr lang="en-US" dirty="0" smtClean="0"/>
              <a:t>Successful Live Migrations</a:t>
            </a:r>
            <a:endParaRPr lang="en-US" sz="3200" b="1" dirty="0" smtClean="0">
              <a:solidFill>
                <a:schemeClr val="tx2"/>
              </a:solidFill>
            </a:endParaRPr>
          </a:p>
        </p:txBody>
      </p:sp>
      <p:sp>
        <p:nvSpPr>
          <p:cNvPr id="3" name="Content Placeholder 2"/>
          <p:cNvSpPr>
            <a:spLocks noGrp="1"/>
          </p:cNvSpPr>
          <p:nvPr>
            <p:ph idx="1"/>
          </p:nvPr>
        </p:nvSpPr>
        <p:spPr>
          <a:xfrm>
            <a:off x="381000" y="1752600"/>
            <a:ext cx="8534400" cy="4696670"/>
          </a:xfrm>
        </p:spPr>
        <p:txBody>
          <a:bodyPr/>
          <a:lstStyle/>
          <a:p>
            <a:r>
              <a:rPr lang="en-GB" sz="2800" dirty="0" smtClean="0"/>
              <a:t>Microsoft failover clustering must be configured on all physical hosts that will use live migration</a:t>
            </a:r>
          </a:p>
          <a:p>
            <a:r>
              <a:rPr lang="en-GB" sz="2800" dirty="0" smtClean="0"/>
              <a:t>Failover clustering supports up to 16 nodes per cluster</a:t>
            </a:r>
          </a:p>
          <a:p>
            <a:r>
              <a:rPr lang="en-GB" sz="2800" dirty="0" smtClean="0"/>
              <a:t>The cluster should be configured with a dedicated network for the live migration traffic</a:t>
            </a:r>
          </a:p>
          <a:p>
            <a:r>
              <a:rPr lang="en-GB" sz="2800" dirty="0" smtClean="0"/>
              <a:t>Physical host servers must use a processor or processors from the same manufacturer</a:t>
            </a:r>
          </a:p>
          <a:p>
            <a:r>
              <a:rPr lang="en-GB" sz="2800" dirty="0" smtClean="0"/>
              <a:t>Physical hosts must be configured on the same TCP/IP subnet</a:t>
            </a:r>
          </a:p>
          <a:p>
            <a:r>
              <a:rPr lang="en-GB" sz="2800" dirty="0" smtClean="0"/>
              <a:t>Physical hosts must have access to shared storage</a:t>
            </a:r>
            <a:endParaRPr lang="en-GB" sz="2800" b="1" dirty="0" smtClean="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329595"/>
          </a:xfrm>
        </p:spPr>
        <p:txBody>
          <a:bodyPr/>
          <a:lstStyle/>
          <a:p>
            <a:pPr>
              <a:spcBef>
                <a:spcPts val="600"/>
              </a:spcBef>
              <a:spcAft>
                <a:spcPts val="600"/>
              </a:spcAft>
            </a:pPr>
            <a:r>
              <a:rPr lang="en-US" dirty="0" smtClean="0"/>
              <a:t>Recommendations for Successful Live Migrations (1)</a:t>
            </a:r>
            <a:endParaRPr lang="en-US" sz="3200" b="1" dirty="0" smtClean="0">
              <a:solidFill>
                <a:schemeClr val="tx2"/>
              </a:solidFill>
            </a:endParaRPr>
          </a:p>
        </p:txBody>
      </p:sp>
      <p:sp>
        <p:nvSpPr>
          <p:cNvPr id="3" name="Content Placeholder 2"/>
          <p:cNvSpPr>
            <a:spLocks noGrp="1"/>
          </p:cNvSpPr>
          <p:nvPr>
            <p:ph idx="1"/>
          </p:nvPr>
        </p:nvSpPr>
        <p:spPr>
          <a:xfrm>
            <a:off x="381000" y="1676400"/>
            <a:ext cx="8534400" cy="2412968"/>
          </a:xfrm>
        </p:spPr>
        <p:txBody>
          <a:bodyPr/>
          <a:lstStyle/>
          <a:p>
            <a:r>
              <a:rPr lang="en-GB" dirty="0" smtClean="0"/>
              <a:t>Use Cluster Shared Volumes</a:t>
            </a:r>
          </a:p>
          <a:p>
            <a:r>
              <a:rPr lang="en-GB" dirty="0" smtClean="0"/>
              <a:t>Only one live migration can be active between any two cluster nodes at any time</a:t>
            </a:r>
          </a:p>
          <a:p>
            <a:r>
              <a:rPr lang="en-GB" dirty="0" smtClean="0"/>
              <a:t>Dedicated 1-gigabit Ethernet connection is recommended for the live migration network</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329595"/>
          </a:xfrm>
        </p:spPr>
        <p:txBody>
          <a:bodyPr/>
          <a:lstStyle/>
          <a:p>
            <a:pPr>
              <a:spcBef>
                <a:spcPts val="600"/>
              </a:spcBef>
              <a:spcAft>
                <a:spcPts val="600"/>
              </a:spcAft>
            </a:pPr>
            <a:r>
              <a:rPr lang="en-US" dirty="0" smtClean="0"/>
              <a:t>Recommendations for Successful Live Migrations (2)</a:t>
            </a:r>
            <a:endParaRPr lang="en-US" sz="3200" b="1" dirty="0" smtClean="0">
              <a:solidFill>
                <a:schemeClr val="tx2"/>
              </a:solidFill>
            </a:endParaRPr>
          </a:p>
        </p:txBody>
      </p:sp>
      <p:sp>
        <p:nvSpPr>
          <p:cNvPr id="3" name="Content Placeholder 2"/>
          <p:cNvSpPr>
            <a:spLocks noGrp="1"/>
          </p:cNvSpPr>
          <p:nvPr>
            <p:ph idx="1"/>
          </p:nvPr>
        </p:nvSpPr>
        <p:spPr>
          <a:xfrm>
            <a:off x="381000" y="1676400"/>
            <a:ext cx="8534400" cy="4727448"/>
          </a:xfrm>
        </p:spPr>
        <p:txBody>
          <a:bodyPr/>
          <a:lstStyle/>
          <a:p>
            <a:r>
              <a:rPr lang="en-GB" dirty="0" smtClean="0"/>
              <a:t>Networking for live migration </a:t>
            </a:r>
            <a:r>
              <a:rPr lang="en-GB" dirty="0"/>
              <a:t>is configured on one </a:t>
            </a:r>
            <a:r>
              <a:rPr lang="en-GB" dirty="0" smtClean="0"/>
              <a:t>VM, but settings apply globally across the whole cluster</a:t>
            </a:r>
          </a:p>
          <a:p>
            <a:r>
              <a:rPr lang="en-GB" dirty="0" smtClean="0"/>
              <a:t>Multiple networks can be selected</a:t>
            </a:r>
          </a:p>
          <a:p>
            <a:r>
              <a:rPr lang="en-GB" dirty="0" smtClean="0"/>
              <a:t>Networks should be ordered, </a:t>
            </a:r>
            <a:br>
              <a:rPr lang="en-GB" dirty="0" smtClean="0"/>
            </a:br>
            <a:r>
              <a:rPr lang="en-GB" dirty="0" smtClean="0"/>
              <a:t>with networks without a </a:t>
            </a:r>
            <a:br>
              <a:rPr lang="en-GB" dirty="0" smtClean="0"/>
            </a:br>
            <a:r>
              <a:rPr lang="en-GB" dirty="0" smtClean="0"/>
              <a:t>default gateway located first</a:t>
            </a:r>
          </a:p>
          <a:p>
            <a:r>
              <a:rPr lang="en-GB" dirty="0" smtClean="0"/>
              <a:t>Live migration and CSVs </a:t>
            </a:r>
            <a:br>
              <a:rPr lang="en-GB" dirty="0" smtClean="0"/>
            </a:br>
            <a:r>
              <a:rPr lang="en-GB" dirty="0" smtClean="0"/>
              <a:t>should not use the same </a:t>
            </a:r>
            <a:br>
              <a:rPr lang="en-GB" dirty="0" smtClean="0"/>
            </a:br>
            <a:r>
              <a:rPr lang="en-GB" dirty="0" smtClean="0"/>
              <a:t>network</a:t>
            </a:r>
          </a:p>
        </p:txBody>
      </p:sp>
      <p:pic>
        <p:nvPicPr>
          <p:cNvPr id="1026" name="Picture 2" descr="C:\Users\David\Documents\CM Projects\M2741\Resources\FCM-LM network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9630" y="3611998"/>
            <a:ext cx="2576968" cy="31829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530740"/>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038711" y="4191000"/>
            <a:ext cx="1295400" cy="1831428"/>
          </a:xfrm>
          <a:prstGeom prst="rect">
            <a:avLst/>
          </a:prstGeom>
          <a:solidFill>
            <a:schemeClr val="tx1">
              <a:lumMod val="75000"/>
            </a:schemeClr>
          </a:solidFill>
          <a:ln>
            <a:prstDash val="sysDash"/>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2" name="Title 1"/>
          <p:cNvSpPr>
            <a:spLocks noGrp="1"/>
          </p:cNvSpPr>
          <p:nvPr>
            <p:ph type="title"/>
          </p:nvPr>
        </p:nvSpPr>
        <p:spPr>
          <a:xfrm>
            <a:off x="381000" y="228610"/>
            <a:ext cx="8382000" cy="1329595"/>
          </a:xfrm>
        </p:spPr>
        <p:txBody>
          <a:bodyPr/>
          <a:lstStyle/>
          <a:p>
            <a:pPr>
              <a:spcBef>
                <a:spcPts val="600"/>
              </a:spcBef>
              <a:spcAft>
                <a:spcPts val="600"/>
              </a:spcAft>
            </a:pPr>
            <a:r>
              <a:rPr lang="en-US" dirty="0" smtClean="0"/>
              <a:t>Recommendations for Successful Live Migrations (3)</a:t>
            </a:r>
            <a:endParaRPr lang="en-US" sz="3200" b="1" dirty="0" smtClean="0">
              <a:solidFill>
                <a:schemeClr val="tx2"/>
              </a:solidFill>
            </a:endParaRPr>
          </a:p>
        </p:txBody>
      </p:sp>
      <p:sp>
        <p:nvSpPr>
          <p:cNvPr id="3" name="Content Placeholder 2"/>
          <p:cNvSpPr>
            <a:spLocks noGrp="1"/>
          </p:cNvSpPr>
          <p:nvPr>
            <p:ph idx="1"/>
          </p:nvPr>
        </p:nvSpPr>
        <p:spPr>
          <a:xfrm>
            <a:off x="381000" y="1862518"/>
            <a:ext cx="8534400" cy="1871282"/>
          </a:xfrm>
        </p:spPr>
        <p:txBody>
          <a:bodyPr/>
          <a:lstStyle/>
          <a:p>
            <a:r>
              <a:rPr lang="en-GB" dirty="0" smtClean="0"/>
              <a:t>Enable dynamic memory—this means that the live migration process only has to copy </a:t>
            </a:r>
            <a:r>
              <a:rPr lang="en-GB" i="1" dirty="0" smtClean="0"/>
              <a:t>used</a:t>
            </a:r>
            <a:r>
              <a:rPr lang="en-GB" dirty="0" smtClean="0"/>
              <a:t> memory pages to the target</a:t>
            </a:r>
          </a:p>
          <a:p>
            <a:endParaRPr lang="en-GB" dirty="0" smtClean="0"/>
          </a:p>
        </p:txBody>
      </p:sp>
      <p:sp>
        <p:nvSpPr>
          <p:cNvPr id="4" name="Rectangle 3"/>
          <p:cNvSpPr/>
          <p:nvPr/>
        </p:nvSpPr>
        <p:spPr bwMode="auto">
          <a:xfrm>
            <a:off x="1710558" y="4191000"/>
            <a:ext cx="1295400" cy="183142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5" name="Rectangle 4"/>
          <p:cNvSpPr/>
          <p:nvPr/>
        </p:nvSpPr>
        <p:spPr bwMode="auto">
          <a:xfrm>
            <a:off x="1710558" y="5367482"/>
            <a:ext cx="1295400" cy="670035"/>
          </a:xfrm>
          <a:prstGeom prst="rect">
            <a:avLst/>
          </a:prstGeom>
          <a:solidFill>
            <a:schemeClr val="accent2">
              <a:lumMod val="75000"/>
            </a:scheme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6" name="TextBox 5"/>
          <p:cNvSpPr txBox="1"/>
          <p:nvPr/>
        </p:nvSpPr>
        <p:spPr>
          <a:xfrm>
            <a:off x="1710558" y="5334000"/>
            <a:ext cx="1295400" cy="738664"/>
          </a:xfrm>
          <a:prstGeom prst="rect">
            <a:avLst/>
          </a:prstGeom>
          <a:noFill/>
        </p:spPr>
        <p:txBody>
          <a:bodyPr wrap="square" lIns="0" tIns="0" rIns="0" bIns="0" rtlCol="0">
            <a:spAutoFit/>
          </a:bodyPr>
          <a:lstStyle/>
          <a:p>
            <a:pPr algn="ctr"/>
            <a:r>
              <a:rPr lang="en-GB" sz="2400" dirty="0" smtClean="0">
                <a:gradFill>
                  <a:gsLst>
                    <a:gs pos="0">
                      <a:schemeClr val="tx1"/>
                    </a:gs>
                    <a:gs pos="86000">
                      <a:schemeClr val="tx1"/>
                    </a:gs>
                  </a:gsLst>
                  <a:lin ang="5400000" scaled="0"/>
                </a:gradFill>
              </a:rPr>
              <a:t>Used</a:t>
            </a:r>
            <a:br>
              <a:rPr lang="en-GB" sz="2400" dirty="0" smtClean="0">
                <a:gradFill>
                  <a:gsLst>
                    <a:gs pos="0">
                      <a:schemeClr val="tx1"/>
                    </a:gs>
                    <a:gs pos="86000">
                      <a:schemeClr val="tx1"/>
                    </a:gs>
                  </a:gsLst>
                  <a:lin ang="5400000" scaled="0"/>
                </a:gradFill>
              </a:rPr>
            </a:br>
            <a:r>
              <a:rPr lang="en-GB" sz="2400" dirty="0" smtClean="0">
                <a:gradFill>
                  <a:gsLst>
                    <a:gs pos="0">
                      <a:schemeClr val="tx1"/>
                    </a:gs>
                    <a:gs pos="86000">
                      <a:schemeClr val="tx1"/>
                    </a:gs>
                  </a:gsLst>
                  <a:lin ang="5400000" scaled="0"/>
                </a:gradFill>
              </a:rPr>
              <a:t>RAM</a:t>
            </a:r>
          </a:p>
        </p:txBody>
      </p:sp>
      <p:sp>
        <p:nvSpPr>
          <p:cNvPr id="7" name="TextBox 6"/>
          <p:cNvSpPr txBox="1"/>
          <p:nvPr/>
        </p:nvSpPr>
        <p:spPr>
          <a:xfrm>
            <a:off x="152400" y="3786426"/>
            <a:ext cx="1578958" cy="861774"/>
          </a:xfrm>
          <a:prstGeom prst="rect">
            <a:avLst/>
          </a:prstGeom>
          <a:noFill/>
        </p:spPr>
        <p:txBody>
          <a:bodyPr wrap="none" lIns="0" tIns="0" rIns="0" bIns="0" rtlCol="0">
            <a:spAutoFit/>
          </a:bodyPr>
          <a:lstStyle/>
          <a:p>
            <a:r>
              <a:rPr lang="en-GB" sz="2800" dirty="0" smtClean="0">
                <a:gradFill>
                  <a:gsLst>
                    <a:gs pos="0">
                      <a:schemeClr val="tx1"/>
                    </a:gs>
                    <a:gs pos="86000">
                      <a:schemeClr val="tx1"/>
                    </a:gs>
                  </a:gsLst>
                  <a:lin ang="5400000" scaled="0"/>
                </a:gradFill>
              </a:rPr>
              <a:t>Maximum</a:t>
            </a:r>
            <a:br>
              <a:rPr lang="en-GB" sz="2800" dirty="0" smtClean="0">
                <a:gradFill>
                  <a:gsLst>
                    <a:gs pos="0">
                      <a:schemeClr val="tx1"/>
                    </a:gs>
                    <a:gs pos="86000">
                      <a:schemeClr val="tx1"/>
                    </a:gs>
                  </a:gsLst>
                  <a:lin ang="5400000" scaled="0"/>
                </a:gradFill>
              </a:rPr>
            </a:br>
            <a:r>
              <a:rPr lang="en-GB" sz="2800" dirty="0" smtClean="0">
                <a:gradFill>
                  <a:gsLst>
                    <a:gs pos="0">
                      <a:schemeClr val="tx1"/>
                    </a:gs>
                    <a:gs pos="86000">
                      <a:schemeClr val="tx1"/>
                    </a:gs>
                  </a:gsLst>
                  <a:lin ang="5400000" scaled="0"/>
                </a:gradFill>
              </a:rPr>
              <a:t>RAM</a:t>
            </a:r>
          </a:p>
        </p:txBody>
      </p:sp>
      <p:sp>
        <p:nvSpPr>
          <p:cNvPr id="9" name="Right Arrow 8"/>
          <p:cNvSpPr/>
          <p:nvPr/>
        </p:nvSpPr>
        <p:spPr bwMode="auto">
          <a:xfrm>
            <a:off x="3158358" y="5443045"/>
            <a:ext cx="832294" cy="457200"/>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10" name="TextBox 9"/>
          <p:cNvSpPr txBox="1"/>
          <p:nvPr/>
        </p:nvSpPr>
        <p:spPr>
          <a:xfrm>
            <a:off x="2229607" y="6141906"/>
            <a:ext cx="3104504" cy="430887"/>
          </a:xfrm>
          <a:prstGeom prst="rect">
            <a:avLst/>
          </a:prstGeom>
          <a:noFill/>
        </p:spPr>
        <p:txBody>
          <a:bodyPr wrap="none" lIns="0" tIns="0" rIns="0" bIns="0" rtlCol="0">
            <a:spAutoFit/>
          </a:bodyPr>
          <a:lstStyle/>
          <a:p>
            <a:r>
              <a:rPr lang="en-GB" sz="2800" dirty="0" smtClean="0">
                <a:gradFill>
                  <a:gsLst>
                    <a:gs pos="0">
                      <a:schemeClr val="tx1"/>
                    </a:gs>
                    <a:gs pos="86000">
                      <a:schemeClr val="tx1"/>
                    </a:gs>
                  </a:gsLst>
                  <a:lin ang="5400000" scaled="0"/>
                </a:gradFill>
              </a:rPr>
              <a:t>Live migration copy</a:t>
            </a:r>
          </a:p>
        </p:txBody>
      </p:sp>
      <p:pic>
        <p:nvPicPr>
          <p:cNvPr id="11" name="Picture 10" descr="Description: C:\Documents and Settings\Administrator\My Documents\STB 10 D - Dynamic Memory (Arun)\3. Draft\DM_TDM_Figure_1.bmp"/>
          <p:cNvPicPr/>
          <p:nvPr/>
        </p:nvPicPr>
        <p:blipFill>
          <a:blip r:embed="rId3" cstate="print"/>
          <a:srcRect/>
          <a:stretch>
            <a:fillRect/>
          </a:stretch>
        </p:blipFill>
        <p:spPr bwMode="auto">
          <a:xfrm>
            <a:off x="5682054" y="3238549"/>
            <a:ext cx="3229303" cy="2783879"/>
          </a:xfrm>
          <a:prstGeom prst="rect">
            <a:avLst/>
          </a:prstGeom>
          <a:ln>
            <a:noFill/>
          </a:ln>
          <a:effectLst>
            <a:outerShdw blurRad="292100" dist="139700" dir="2700000" algn="tl" rotWithShape="0">
              <a:srgbClr val="333333">
                <a:alpha val="65000"/>
              </a:srgbClr>
            </a:outerShdw>
          </a:effectLst>
        </p:spPr>
      </p:pic>
      <p:sp>
        <p:nvSpPr>
          <p:cNvPr id="12" name="Rectangle 11"/>
          <p:cNvSpPr/>
          <p:nvPr/>
        </p:nvSpPr>
        <p:spPr bwMode="auto">
          <a:xfrm>
            <a:off x="4038711" y="5367482"/>
            <a:ext cx="1295400" cy="670035"/>
          </a:xfrm>
          <a:prstGeom prst="rect">
            <a:avLst/>
          </a:prstGeom>
          <a:solidFill>
            <a:schemeClr val="accent2">
              <a:lumMod val="75000"/>
            </a:scheme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13" name="Left Brace 12"/>
          <p:cNvSpPr/>
          <p:nvPr/>
        </p:nvSpPr>
        <p:spPr>
          <a:xfrm>
            <a:off x="685800" y="4267200"/>
            <a:ext cx="685800" cy="1755228"/>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GB" dirty="0"/>
          </a:p>
        </p:txBody>
      </p:sp>
    </p:spTree>
    <p:extLst>
      <p:ext uri="{BB962C8B-B14F-4D97-AF65-F5344CB8AC3E}">
        <p14:creationId xmlns:p14="http://schemas.microsoft.com/office/powerpoint/2010/main" val="3417364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9" grpId="0" animBg="1"/>
      <p:bldP spid="10" grpId="0"/>
      <p:bldP spid="1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043208" cy="1523494"/>
          </a:xfrm>
        </p:spPr>
        <p:txBody>
          <a:bodyPr/>
          <a:lstStyle/>
          <a:p>
            <a:r>
              <a:rPr sz="4800" dirty="0" smtClean="0">
                <a:solidFill>
                  <a:schemeClr val="accent1">
                    <a:lumMod val="60000"/>
                    <a:lumOff val="40000"/>
                  </a:schemeClr>
                </a:solidFill>
              </a:rPr>
              <a:t>Lab E:</a:t>
            </a:r>
            <a:br>
              <a:rPr sz="4800" dirty="0" smtClean="0">
                <a:solidFill>
                  <a:schemeClr val="accent1">
                    <a:lumMod val="60000"/>
                    <a:lumOff val="40000"/>
                  </a:schemeClr>
                </a:solidFill>
              </a:rPr>
            </a:br>
            <a:r>
              <a:rPr lang="en-US" sz="4800" dirty="0" smtClean="0">
                <a:solidFill>
                  <a:schemeClr val="accent1">
                    <a:lumMod val="60000"/>
                    <a:lumOff val="40000"/>
                  </a:schemeClr>
                </a:solidFill>
              </a:rPr>
              <a:t>Configuring System Center Virtual Machine Manager 2008 R2</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7" y="2787388"/>
            <a:ext cx="4036747" cy="872081"/>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solidFill>
                <a:latin typeface="Segoe" pitchFamily="34" charset="0"/>
                <a:cs typeface="Arial" charset="0"/>
              </a:rPr>
              <a:t>© </a:t>
            </a:r>
            <a:r>
              <a:rPr lang="en-US" sz="700" dirty="0" smtClean="0">
                <a:solidFill>
                  <a:schemeClr val="bg1"/>
                </a:solidFill>
                <a:latin typeface="Segoe" pitchFamily="34" charset="0"/>
                <a:cs typeface="Arial" charset="0"/>
              </a:rPr>
              <a:t>2011 Microsoft </a:t>
            </a:r>
            <a:r>
              <a:rPr lang="en-US" sz="700" dirty="0">
                <a:solidFill>
                  <a:schemeClr val="bg1"/>
                </a:soli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solidFill>
                <a:latin typeface="Segoe" pitchFamily="34" charset="0"/>
                <a:cs typeface="Arial" charset="0"/>
              </a:rPr>
              <a:t>The information herein is for informational purposes only and represents the current view of Microsoft Corporation as of the date of this presentation. </a:t>
            </a:r>
            <a:r>
              <a:rPr lang="en-US" sz="700" dirty="0" smtClean="0">
                <a:solidFill>
                  <a:schemeClr val="bg1"/>
                </a:solidFill>
                <a:latin typeface="Segoe" pitchFamily="34" charset="0"/>
                <a:cs typeface="Arial" charset="0"/>
              </a:rPr>
              <a:t>Because </a:t>
            </a:r>
            <a:r>
              <a:rPr lang="en-US" sz="700" dirty="0">
                <a:solidFill>
                  <a:schemeClr val="bg1"/>
                </a:solidFill>
                <a:latin typeface="Segoe" pitchFamily="34" charset="0"/>
                <a:cs typeface="Arial" charset="0"/>
              </a:rPr>
              <a:t>Microsoft must respond to changing market conditions, it should not be interpreted to be a commitment on the part of Microsoft, and Microsoft cannot guarantee the accuracy of any information provided after the date of this presentation</a:t>
            </a:r>
            <a:r>
              <a:rPr lang="en-US" sz="700" dirty="0" smtClean="0">
                <a:solidFill>
                  <a:schemeClr val="bg1"/>
                </a:solidFill>
                <a:latin typeface="Segoe" pitchFamily="34" charset="0"/>
                <a:cs typeface="Arial" charset="0"/>
              </a:rPr>
              <a:t>.</a:t>
            </a:r>
            <a:r>
              <a:rPr lang="en-US" sz="700" dirty="0">
                <a:solidFill>
                  <a:schemeClr val="bg1"/>
                </a:solidFill>
                <a:latin typeface="Segoe" pitchFamily="34" charset="0"/>
                <a:cs typeface="Arial" charset="0"/>
              </a:rPr>
              <a:t/>
            </a:r>
            <a:br>
              <a:rPr lang="en-US" sz="700" dirty="0">
                <a:solidFill>
                  <a:schemeClr val="bg1"/>
                </a:solidFill>
                <a:latin typeface="Segoe" pitchFamily="34" charset="0"/>
                <a:cs typeface="Arial" charset="0"/>
              </a:rPr>
            </a:br>
            <a:r>
              <a:rPr lang="en-US" sz="700" dirty="0">
                <a:solidFill>
                  <a:schemeClr val="bg1"/>
                </a:solidFill>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Hyper-V HA Services</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370427"/>
          </a:xfrm>
        </p:spPr>
        <p:txBody>
          <a:bodyPr/>
          <a:lstStyle/>
          <a:p>
            <a:r>
              <a:rPr lang="en-US" dirty="0" smtClean="0"/>
              <a:t>Clustering</a:t>
            </a:r>
          </a:p>
          <a:p>
            <a:pPr lvl="1"/>
            <a:r>
              <a:rPr lang="en-US" dirty="0" smtClean="0"/>
              <a:t>Host-level</a:t>
            </a:r>
          </a:p>
          <a:p>
            <a:pPr lvl="1"/>
            <a:r>
              <a:rPr lang="en-US" dirty="0" smtClean="0"/>
              <a:t>Guest-level</a:t>
            </a:r>
          </a:p>
          <a:p>
            <a:r>
              <a:rPr lang="en-US" dirty="0" smtClean="0"/>
              <a:t>Migration</a:t>
            </a:r>
          </a:p>
          <a:p>
            <a:pPr lvl="1"/>
            <a:r>
              <a:rPr lang="en-US" dirty="0" smtClean="0"/>
              <a:t>Quick migration</a:t>
            </a:r>
          </a:p>
          <a:p>
            <a:pPr lvl="1"/>
            <a:r>
              <a:rPr lang="en-US" dirty="0" smtClean="0"/>
              <a:t>Live migration</a:t>
            </a:r>
          </a:p>
          <a:p>
            <a:r>
              <a:rPr lang="en-US" dirty="0" smtClean="0"/>
              <a:t>Shared Storage—must be supported by:</a:t>
            </a:r>
          </a:p>
          <a:p>
            <a:pPr lvl="1"/>
            <a:r>
              <a:rPr lang="en-GB" dirty="0" smtClean="0"/>
              <a:t>Failover Clustering feature</a:t>
            </a:r>
          </a:p>
          <a:p>
            <a:pPr lvl="1"/>
            <a:r>
              <a:rPr lang="en-GB" dirty="0" smtClean="0"/>
              <a:t>Hyper-V role</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4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609945"/>
          </a:xfrm>
        </p:spPr>
        <p:txBody>
          <a:bodyPr/>
          <a:lstStyle/>
          <a:p>
            <a:r>
              <a:rPr lang="en-US" dirty="0" smtClean="0">
                <a:solidFill>
                  <a:schemeClr val="tx1"/>
                </a:solidFill>
              </a:rPr>
              <a:t>Lesson 1: Overview of High Availability</a:t>
            </a:r>
          </a:p>
          <a:p>
            <a:r>
              <a:rPr lang="en-US" dirty="0" smtClean="0">
                <a:solidFill>
                  <a:schemeClr val="tx2"/>
                </a:solidFill>
              </a:rPr>
              <a:t>Lesson 2: Failover Clusters</a:t>
            </a:r>
          </a:p>
          <a:p>
            <a:r>
              <a:rPr lang="en-US" dirty="0" smtClean="0">
                <a:solidFill>
                  <a:schemeClr val="tx1"/>
                </a:solidFill>
              </a:rPr>
              <a:t>Lesson 3: Cluster Shared Volumes</a:t>
            </a:r>
          </a:p>
          <a:p>
            <a:r>
              <a:rPr lang="en-US" dirty="0" smtClean="0">
                <a:solidFill>
                  <a:schemeClr val="tx1"/>
                </a:solidFill>
              </a:rPr>
              <a:t>Lesson 4: Business Continuity</a:t>
            </a:r>
          </a:p>
          <a:p>
            <a:r>
              <a:rPr lang="en-US" dirty="0" smtClean="0">
                <a:solidFill>
                  <a:schemeClr val="tx1"/>
                </a:solidFill>
              </a:rPr>
              <a:t>Lesson 5: Migrating Virtual Machines</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Host Failover Clusters</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2308324"/>
          </a:xfrm>
        </p:spPr>
        <p:txBody>
          <a:bodyPr/>
          <a:lstStyle/>
          <a:p>
            <a:r>
              <a:rPr lang="en-GB" dirty="0" smtClean="0"/>
              <a:t>Cluster Service runs inside (physical) host and manages VMs</a:t>
            </a:r>
          </a:p>
          <a:p>
            <a:pPr lvl="1"/>
            <a:r>
              <a:rPr lang="en-GB" dirty="0" smtClean="0"/>
              <a:t>VMs move between cluster nodes</a:t>
            </a:r>
          </a:p>
          <a:p>
            <a:pPr lvl="1"/>
            <a:r>
              <a:rPr lang="en-GB" dirty="0" smtClean="0"/>
              <a:t>Live migration—No downtime</a:t>
            </a:r>
          </a:p>
          <a:p>
            <a:pPr lvl="1"/>
            <a:r>
              <a:rPr lang="en-GB" dirty="0" smtClean="0"/>
              <a:t>Quick migration—Session state saved to disk</a:t>
            </a:r>
          </a:p>
        </p:txBody>
      </p:sp>
      <p:sp>
        <p:nvSpPr>
          <p:cNvPr id="5" name="Rounded Rectangle 4"/>
          <p:cNvSpPr/>
          <p:nvPr/>
        </p:nvSpPr>
        <p:spPr bwMode="auto">
          <a:xfrm>
            <a:off x="2971800" y="3810000"/>
            <a:ext cx="3657601" cy="2797147"/>
          </a:xfrm>
          <a:prstGeom prst="roundRect">
            <a:avLst>
              <a:gd name="adj" fmla="val 6026"/>
            </a:avLst>
          </a:prstGeom>
          <a:gradFill>
            <a:gsLst>
              <a:gs pos="0">
                <a:schemeClr val="bg1">
                  <a:alpha val="0"/>
                </a:schemeClr>
              </a:gs>
              <a:gs pos="42000">
                <a:schemeClr val="bg1">
                  <a:alpha val="16000"/>
                </a:schemeClr>
              </a:gs>
              <a:gs pos="70000">
                <a:schemeClr val="bg1">
                  <a:alpha val="26000"/>
                </a:schemeClr>
              </a:gs>
              <a:gs pos="99000">
                <a:schemeClr val="bg1"/>
              </a:gs>
            </a:gsLst>
            <a:lin ang="16200000" scaled="0"/>
          </a:gradFill>
          <a:ln>
            <a:gradFill>
              <a:gsLst>
                <a:gs pos="0">
                  <a:schemeClr val="accent1">
                    <a:tint val="66000"/>
                    <a:satMod val="160000"/>
                    <a:alpha val="0"/>
                  </a:schemeClr>
                </a:gs>
                <a:gs pos="50000">
                  <a:schemeClr val="accent1">
                    <a:tint val="44500"/>
                    <a:satMod val="160000"/>
                    <a:alpha val="52000"/>
                  </a:schemeClr>
                </a:gs>
                <a:gs pos="100000">
                  <a:schemeClr val="accent1">
                    <a:tint val="23500"/>
                    <a:satMod val="160000"/>
                  </a:schemeClr>
                </a:gs>
              </a:gsLst>
              <a:lin ang="16200000" scaled="0"/>
            </a:gradFill>
            <a:headEnd type="none" w="med" len="med"/>
            <a:tailEnd type="none" w="med" len="med"/>
          </a:ln>
          <a:effectLst>
            <a:outerShdw blurRad="330200" dist="38100" dir="10800000" algn="r" rotWithShape="0">
              <a:schemeClr val="accent1">
                <a:lumMod val="50000"/>
                <a:alpha val="29000"/>
              </a:scheme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endParaRPr lang="en-US" sz="2300" dirty="0">
              <a:solidFill>
                <a:srgbClr val="FFFFFF"/>
              </a:solidFill>
              <a:effectLst>
                <a:outerShdw blurRad="38100" dist="38100" dir="2700000" algn="tl">
                  <a:srgbClr val="000000">
                    <a:alpha val="43137"/>
                  </a:srgbClr>
                </a:outerShdw>
              </a:effectLst>
              <a:latin typeface="Segoe" pitchFamily="34" charset="0"/>
            </a:endParaRPr>
          </a:p>
        </p:txBody>
      </p:sp>
      <p:sp>
        <p:nvSpPr>
          <p:cNvPr id="7" name="Rounded Rectangle 6"/>
          <p:cNvSpPr/>
          <p:nvPr/>
        </p:nvSpPr>
        <p:spPr bwMode="auto">
          <a:xfrm>
            <a:off x="3604078" y="4810217"/>
            <a:ext cx="2362200" cy="459011"/>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tx1"/>
              </a:solidFill>
              <a:latin typeface="Segoe" pitchFamily="34" charset="0"/>
            </a:endParaRPr>
          </a:p>
        </p:txBody>
      </p:sp>
      <p:sp>
        <p:nvSpPr>
          <p:cNvPr id="8" name="Line 5"/>
          <p:cNvSpPr>
            <a:spLocks noChangeShapeType="1"/>
          </p:cNvSpPr>
          <p:nvPr/>
        </p:nvSpPr>
        <p:spPr bwMode="auto">
          <a:xfrm flipH="1">
            <a:off x="4747078" y="5783949"/>
            <a:ext cx="1" cy="34799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9" name="Line 5"/>
          <p:cNvSpPr>
            <a:spLocks noChangeShapeType="1"/>
          </p:cNvSpPr>
          <p:nvPr/>
        </p:nvSpPr>
        <p:spPr bwMode="auto">
          <a:xfrm flipH="1">
            <a:off x="5051878" y="5115017"/>
            <a:ext cx="304800" cy="381000"/>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sp>
        <p:nvSpPr>
          <p:cNvPr id="10" name="Line 5"/>
          <p:cNvSpPr>
            <a:spLocks noChangeShapeType="1"/>
          </p:cNvSpPr>
          <p:nvPr/>
        </p:nvSpPr>
        <p:spPr bwMode="auto">
          <a:xfrm>
            <a:off x="4289878" y="5115017"/>
            <a:ext cx="211974" cy="364374"/>
          </a:xfrm>
          <a:prstGeom prst="line">
            <a:avLst/>
          </a:prstGeom>
          <a:noFill/>
          <a:ln w="19050" cap="rnd">
            <a:solidFill>
              <a:schemeClr val="tx1"/>
            </a:solidFill>
            <a:round/>
            <a:headEnd/>
            <a:tailEnd/>
          </a:ln>
          <a:effectLst>
            <a:outerShdw blurRad="50800" dist="38100" dir="2700000" algn="tl" rotWithShape="0">
              <a:prstClr val="black">
                <a:alpha val="40000"/>
              </a:prstClr>
            </a:outerShdw>
          </a:effectLst>
        </p:spPr>
        <p:txBody>
          <a:bodyPr wrap="none" lIns="91432" tIns="45717" rIns="91432" bIns="45717"/>
          <a:lstStyle/>
          <a:p>
            <a:endParaRPr lang="en-US" dirty="0"/>
          </a:p>
        </p:txBody>
      </p:sp>
      <p:pic>
        <p:nvPicPr>
          <p:cNvPr id="11" name="Server R2 Col1" descr="black-rack-server.png"/>
          <p:cNvPicPr>
            <a:picLocks noChangeAspect="1"/>
          </p:cNvPicPr>
          <p:nvPr/>
        </p:nvPicPr>
        <p:blipFill>
          <a:blip r:embed="rId3" cstate="print"/>
          <a:stretch>
            <a:fillRect/>
          </a:stretch>
        </p:blipFill>
        <p:spPr>
          <a:xfrm>
            <a:off x="3909974" y="4882737"/>
            <a:ext cx="758927" cy="384680"/>
          </a:xfrm>
          <a:prstGeom prst="rect">
            <a:avLst/>
          </a:prstGeom>
        </p:spPr>
      </p:pic>
      <p:pic>
        <p:nvPicPr>
          <p:cNvPr id="12" name="VM R2 Col1" descr="cyan-virtual-rack-server.png"/>
          <p:cNvPicPr>
            <a:picLocks noChangeAspect="1"/>
          </p:cNvPicPr>
          <p:nvPr/>
        </p:nvPicPr>
        <p:blipFill>
          <a:blip r:embed="rId4" cstate="print"/>
          <a:stretch>
            <a:fillRect/>
          </a:stretch>
        </p:blipFill>
        <p:spPr>
          <a:xfrm>
            <a:off x="3909974" y="4429217"/>
            <a:ext cx="758927" cy="344256"/>
          </a:xfrm>
          <a:prstGeom prst="rect">
            <a:avLst/>
          </a:prstGeom>
        </p:spPr>
      </p:pic>
      <p:pic>
        <p:nvPicPr>
          <p:cNvPr id="13" name="New Vm-2nd row" descr="NEW-cyan-virtual-rack-server.png"/>
          <p:cNvPicPr>
            <a:picLocks noChangeAspect="1"/>
          </p:cNvPicPr>
          <p:nvPr/>
        </p:nvPicPr>
        <p:blipFill>
          <a:blip r:embed="rId5" cstate="print"/>
          <a:stretch>
            <a:fillRect/>
          </a:stretch>
        </p:blipFill>
        <p:spPr>
          <a:xfrm>
            <a:off x="3909974" y="4312665"/>
            <a:ext cx="760904" cy="345152"/>
          </a:xfrm>
          <a:prstGeom prst="rect">
            <a:avLst/>
          </a:prstGeom>
        </p:spPr>
      </p:pic>
      <p:pic>
        <p:nvPicPr>
          <p:cNvPr id="14" name="New Vm-2nd row" descr="NEW-cyan-virtual-rack-server.png"/>
          <p:cNvPicPr>
            <a:picLocks noChangeAspect="1"/>
          </p:cNvPicPr>
          <p:nvPr/>
        </p:nvPicPr>
        <p:blipFill>
          <a:blip r:embed="rId5" cstate="print"/>
          <a:stretch>
            <a:fillRect/>
          </a:stretch>
        </p:blipFill>
        <p:spPr>
          <a:xfrm>
            <a:off x="3909974" y="4200617"/>
            <a:ext cx="760904" cy="345152"/>
          </a:xfrm>
          <a:prstGeom prst="rect">
            <a:avLst/>
          </a:prstGeom>
        </p:spPr>
      </p:pic>
      <p:pic>
        <p:nvPicPr>
          <p:cNvPr id="15" name="Server R2 Col1" descr="black-rack-server.png"/>
          <p:cNvPicPr>
            <a:picLocks noChangeAspect="1"/>
          </p:cNvPicPr>
          <p:nvPr/>
        </p:nvPicPr>
        <p:blipFill>
          <a:blip r:embed="rId3" cstate="print"/>
          <a:stretch>
            <a:fillRect/>
          </a:stretch>
        </p:blipFill>
        <p:spPr>
          <a:xfrm>
            <a:off x="4975678" y="4882737"/>
            <a:ext cx="758927" cy="384680"/>
          </a:xfrm>
          <a:prstGeom prst="rect">
            <a:avLst/>
          </a:prstGeom>
        </p:spPr>
      </p:pic>
      <p:pic>
        <p:nvPicPr>
          <p:cNvPr id="16" name="Picture 2" descr="\\eventsql\dvd\Online_ART\DVD_ART36\Artwork_Imagery\Icons - Illustrations\Internet Clouds web\cloud illustration icon.png"/>
          <p:cNvPicPr>
            <a:picLocks noChangeAspect="1" noChangeArrowheads="1"/>
          </p:cNvPicPr>
          <p:nvPr/>
        </p:nvPicPr>
        <p:blipFill>
          <a:blip r:embed="rId6" cstate="print"/>
          <a:srcRect/>
          <a:stretch>
            <a:fillRect/>
          </a:stretch>
        </p:blipFill>
        <p:spPr bwMode="auto">
          <a:xfrm>
            <a:off x="3680279" y="5419817"/>
            <a:ext cx="2209800" cy="414010"/>
          </a:xfrm>
          <a:prstGeom prst="rect">
            <a:avLst/>
          </a:prstGeom>
          <a:noFill/>
        </p:spPr>
      </p:pic>
      <p:sp>
        <p:nvSpPr>
          <p:cNvPr id="17" name="TextBox 16"/>
          <p:cNvSpPr txBox="1"/>
          <p:nvPr/>
        </p:nvSpPr>
        <p:spPr>
          <a:xfrm>
            <a:off x="4518478" y="5496017"/>
            <a:ext cx="474810" cy="261610"/>
          </a:xfrm>
          <a:prstGeom prst="rect">
            <a:avLst/>
          </a:prstGeom>
          <a:noFill/>
        </p:spPr>
        <p:txBody>
          <a:bodyPr wrap="none" rtlCol="0">
            <a:spAutoFit/>
          </a:bodyPr>
          <a:lstStyle/>
          <a:p>
            <a:r>
              <a:rPr lang="en-US" sz="1100" b="1" dirty="0" smtClean="0">
                <a:solidFill>
                  <a:schemeClr val="bg1"/>
                </a:solidFill>
              </a:rPr>
              <a:t>SAN</a:t>
            </a:r>
            <a:endParaRPr lang="en-US" sz="1100" b="1" dirty="0">
              <a:solidFill>
                <a:schemeClr val="bg1"/>
              </a:solidFill>
            </a:endParaRPr>
          </a:p>
        </p:txBody>
      </p:sp>
      <p:pic>
        <p:nvPicPr>
          <p:cNvPr id="18" name="VM R2 Col1" descr="cyan-virtual-rack-server.png"/>
          <p:cNvPicPr>
            <a:picLocks noChangeAspect="1"/>
          </p:cNvPicPr>
          <p:nvPr/>
        </p:nvPicPr>
        <p:blipFill>
          <a:blip r:embed="rId4" cstate="print"/>
          <a:stretch>
            <a:fillRect/>
          </a:stretch>
        </p:blipFill>
        <p:spPr>
          <a:xfrm>
            <a:off x="4975678" y="4429217"/>
            <a:ext cx="758927" cy="344256"/>
          </a:xfrm>
          <a:prstGeom prst="rect">
            <a:avLst/>
          </a:prstGeom>
        </p:spPr>
      </p:pic>
      <p:pic>
        <p:nvPicPr>
          <p:cNvPr id="19" name="New Vm-2nd row" descr="NEW-cyan-virtual-rack-server.png"/>
          <p:cNvPicPr>
            <a:picLocks noChangeAspect="1"/>
          </p:cNvPicPr>
          <p:nvPr/>
        </p:nvPicPr>
        <p:blipFill>
          <a:blip r:embed="rId5" cstate="print"/>
          <a:stretch>
            <a:fillRect/>
          </a:stretch>
        </p:blipFill>
        <p:spPr>
          <a:xfrm>
            <a:off x="4975678" y="4312665"/>
            <a:ext cx="760904" cy="345152"/>
          </a:xfrm>
          <a:prstGeom prst="rect">
            <a:avLst/>
          </a:prstGeom>
        </p:spPr>
      </p:pic>
      <p:pic>
        <p:nvPicPr>
          <p:cNvPr id="20" name="Picture 18" descr="Database blue"/>
          <p:cNvPicPr>
            <a:picLocks noChangeAspect="1" noChangeArrowheads="1"/>
          </p:cNvPicPr>
          <p:nvPr/>
        </p:nvPicPr>
        <p:blipFill>
          <a:blip r:embed="rId7" cstate="print"/>
          <a:srcRect/>
          <a:stretch>
            <a:fillRect/>
          </a:stretch>
        </p:blipFill>
        <p:spPr bwMode="auto">
          <a:xfrm>
            <a:off x="4560043" y="5921348"/>
            <a:ext cx="381000" cy="488114"/>
          </a:xfrm>
          <a:prstGeom prst="rect">
            <a:avLst/>
          </a:prstGeom>
          <a:noFill/>
        </p:spPr>
      </p:pic>
      <p:pic>
        <p:nvPicPr>
          <p:cNvPr id="21" name="Picture 37" descr="large-arrow"/>
          <p:cNvPicPr>
            <a:picLocks noChangeAspect="1" noChangeArrowheads="1"/>
          </p:cNvPicPr>
          <p:nvPr/>
        </p:nvPicPr>
        <p:blipFill>
          <a:blip r:embed="rId8"/>
          <a:srcRect/>
          <a:stretch>
            <a:fillRect/>
          </a:stretch>
        </p:blipFill>
        <p:spPr bwMode="auto">
          <a:xfrm>
            <a:off x="3815516" y="3810001"/>
            <a:ext cx="1769762" cy="627310"/>
          </a:xfrm>
          <a:prstGeom prst="rect">
            <a:avLst/>
          </a:prstGeom>
          <a:noFill/>
        </p:spPr>
      </p:pic>
      <p:sp>
        <p:nvSpPr>
          <p:cNvPr id="22" name="TextBox 21"/>
          <p:cNvSpPr txBox="1"/>
          <p:nvPr/>
        </p:nvSpPr>
        <p:spPr>
          <a:xfrm>
            <a:off x="4494093" y="5050138"/>
            <a:ext cx="647934" cy="261610"/>
          </a:xfrm>
          <a:prstGeom prst="rect">
            <a:avLst/>
          </a:prstGeom>
          <a:noFill/>
        </p:spPr>
        <p:txBody>
          <a:bodyPr wrap="none" rtlCol="0">
            <a:spAutoFit/>
          </a:bodyPr>
          <a:lstStyle/>
          <a:p>
            <a:r>
              <a:rPr lang="en-US" sz="1100" b="1" dirty="0" smtClean="0">
                <a:solidFill>
                  <a:schemeClr val="bg1"/>
                </a:solidFill>
              </a:rPr>
              <a:t>Cluster</a:t>
            </a:r>
            <a:endParaRPr lang="en-US" sz="1100" b="1" dirty="0">
              <a:solidFill>
                <a:schemeClr val="bg1"/>
              </a:solidFill>
            </a:endParaRP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
</p:tagLst>
</file>

<file path=ppt/tags/tag2.xml><?xml version="1.0" encoding="utf-8"?>
<p:tagLst xmlns:a="http://schemas.openxmlformats.org/drawingml/2006/main" xmlns:r="http://schemas.openxmlformats.org/officeDocument/2006/relationships" xmlns:p="http://schemas.openxmlformats.org/presentationml/2006/main">
  <p:tag name="TIMING" val="|0"/>
</p:tagLst>
</file>

<file path=ppt/tags/tag3.xml><?xml version="1.0" encoding="utf-8"?>
<p:tagLst xmlns:a="http://schemas.openxmlformats.org/drawingml/2006/main" xmlns:r="http://schemas.openxmlformats.org/officeDocument/2006/relationships" xmlns:p="http://schemas.openxmlformats.org/presentationml/2006/main">
  <p:tag name="TIMING" val="|0"/>
</p:tagLst>
</file>

<file path=ppt/tags/tag4.xml><?xml version="1.0" encoding="utf-8"?>
<p:tagLst xmlns:a="http://schemas.openxmlformats.org/drawingml/2006/main" xmlns:r="http://schemas.openxmlformats.org/officeDocument/2006/relationships" xmlns:p="http://schemas.openxmlformats.org/presentationml/2006/main">
  <p:tag name="TIMING" val="|0"/>
</p:tagLst>
</file>

<file path=ppt/tags/tag5.xml><?xml version="1.0" encoding="utf-8"?>
<p:tagLst xmlns:a="http://schemas.openxmlformats.org/drawingml/2006/main" xmlns:r="http://schemas.openxmlformats.org/officeDocument/2006/relationships" xmlns:p="http://schemas.openxmlformats.org/presentationml/2006/main">
  <p:tag name="TIMING" val="|0"/>
</p:tagLst>
</file>

<file path=ppt/tags/tag6.xml><?xml version="1.0" encoding="utf-8"?>
<p:tagLst xmlns:a="http://schemas.openxmlformats.org/drawingml/2006/main" xmlns:r="http://schemas.openxmlformats.org/officeDocument/2006/relationships" xmlns:p="http://schemas.openxmlformats.org/presentationml/2006/main">
  <p:tag name="TIMING" val="|0"/>
</p:tagLst>
</file>

<file path=ppt/tags/tag7.xml><?xml version="1.0" encoding="utf-8"?>
<p:tagLst xmlns:a="http://schemas.openxmlformats.org/drawingml/2006/main" xmlns:r="http://schemas.openxmlformats.org/officeDocument/2006/relationships" xmlns:p="http://schemas.openxmlformats.org/presentationml/2006/main">
  <p:tag name="TIMING" val="|0"/>
</p:tagLst>
</file>

<file path=ppt/theme/theme1.xml><?xml version="1.0" encoding="utf-8"?>
<a:theme xmlns:a="http://schemas.openxmlformats.org/drawingml/2006/main" name="TechReady2009">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outs:outSpaceData xmlns:outs="http://schemas.microsoft.com/office/2009/outspace/metadata">
  <outs:relatedDates>
    <outs:relatedDate>
      <outs:type>3</outs:type>
      <outs:displayName>Last Modified</outs:displayName>
      <outs:dateTime>2009-10-07T13:23:40Z</outs:dateTime>
      <outs:isPinned>true</outs:isPinned>
    </outs:relatedDate>
    <outs:relatedDate>
      <outs:type>2</outs:type>
      <outs:displayName>Created</outs:displayName>
      <outs:dateTime>2009-04-04T16:22:44Z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Anders Ravnholt</outs:displayName>
          <outs:accountName/>
        </outs:relatedPerson>
      </outs:people>
      <outs:source>0</outs:source>
      <outs:isPinned>true</outs:isPinned>
    </outs:relatedPeopleItem>
    <outs:relatedPeopleItem>
      <outs:category>Last modified by</outs:category>
      <outs:people>
        <outs:relatedPerson>
          <outs:displayName>Anders Ravnholt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Action</outs:propertyName>
      <outs:isPinned>false</outs:isPinned>
    </outs:propertyMetadata>
  </propertyMetadataList>
  <outs:corruptMetadataWasLost/>
</outs:outSpaceData>
</file>

<file path=customXml/item3.xml><?xml version="1.0" encoding="utf-8"?>
<ct:contentTypeSchema xmlns:ct="http://schemas.microsoft.com/office/2006/metadata/contentType" xmlns:ma="http://schemas.microsoft.com/office/2006/metadata/properties/metaAttributes" ct:_="" ma:_="" ma:contentTypeName="Document" ma:contentTypeID="0x010100EF083F8D43615C4884A63CBF8ED21869" ma:contentTypeVersion="0" ma:contentTypeDescription="Create a new document." ma:contentTypeScope="" ma:versionID="b2dd1cd3c3f86e0e7679b87249a65b2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4.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F507C6B7-7463-4D31-A0E2-6571A8356C68}">
  <ds:schemaRefs>
    <ds:schemaRef ds:uri="http://schemas.microsoft.com/sharepoint/v3/contenttype/forms"/>
  </ds:schemaRefs>
</ds:datastoreItem>
</file>

<file path=customXml/itemProps2.xml><?xml version="1.0" encoding="utf-8"?>
<ds:datastoreItem xmlns:ds="http://schemas.openxmlformats.org/officeDocument/2006/customXml" ds:itemID="{1737DE84-5D0C-4EE2-AE7C-41AA8D310516}">
  <ds:schemaRefs>
    <ds:schemaRef ds:uri="http://schemas.microsoft.com/office/2009/outspace/metadata"/>
  </ds:schemaRefs>
</ds:datastoreItem>
</file>

<file path=customXml/itemProps3.xml><?xml version="1.0" encoding="utf-8"?>
<ds:datastoreItem xmlns:ds="http://schemas.openxmlformats.org/officeDocument/2006/customXml" ds:itemID="{C7D3C6BF-E93F-4499-9F0E-AA86A6F8E7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4.xml><?xml version="1.0" encoding="utf-8"?>
<ds:datastoreItem xmlns:ds="http://schemas.openxmlformats.org/officeDocument/2006/customXml" ds:itemID="{BA123BB6-69D2-41E5-983B-078C64C597F8}">
  <ds:schemaRefs>
    <ds:schemaRef ds:uri="http://schemas.microsoft.com/office/2006/documentManagement/types"/>
    <ds:schemaRef ds:uri="http://purl.org/dc/dcmitype/"/>
    <ds:schemaRef ds:uri="http://schemas.openxmlformats.org/package/2006/metadata/core-properties"/>
    <ds:schemaRef ds:uri="http://www.w3.org/XML/1998/namespace"/>
    <ds:schemaRef ds:uri="http://purl.org/dc/term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Template - Blank - System Center</Template>
  <TotalTime>19991</TotalTime>
  <Words>5575</Words>
  <Application>Microsoft Office PowerPoint</Application>
  <PresentationFormat>On-screen Show (4:3)</PresentationFormat>
  <Paragraphs>896</Paragraphs>
  <Slides>67</Slides>
  <Notes>66</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TechReady2009</vt:lpstr>
      <vt:lpstr>PowerPoint Presentation</vt:lpstr>
      <vt:lpstr>Class Schedule</vt:lpstr>
      <vt:lpstr>PowerPoint Presentation</vt:lpstr>
      <vt:lpstr>Module 4 Lessons</vt:lpstr>
      <vt:lpstr>High Availability</vt:lpstr>
      <vt:lpstr>HA Defined </vt:lpstr>
      <vt:lpstr>Hyper-V HA Services </vt:lpstr>
      <vt:lpstr>Module 4 Lessons</vt:lpstr>
      <vt:lpstr>Host Failover Clusters </vt:lpstr>
      <vt:lpstr>Two-Node Failover Cluster</vt:lpstr>
      <vt:lpstr>Server Farm</vt:lpstr>
      <vt:lpstr>Guest Failover Clusters </vt:lpstr>
      <vt:lpstr>Fault Recovery Scenarios</vt:lpstr>
      <vt:lpstr>Cluster Configuration</vt:lpstr>
      <vt:lpstr>Failover Cluster Scalability</vt:lpstr>
      <vt:lpstr>Module 4 Lessons</vt:lpstr>
      <vt:lpstr>Cluster Shared Volumes</vt:lpstr>
      <vt:lpstr>Benefits of CSV</vt:lpstr>
      <vt:lpstr>Requirements for CSV</vt:lpstr>
      <vt:lpstr>Recommendations for CSV</vt:lpstr>
      <vt:lpstr>Creating CSVs</vt:lpstr>
      <vt:lpstr>High Availability with CSV</vt:lpstr>
      <vt:lpstr>I/O Connectivity Fault Tolerance</vt:lpstr>
      <vt:lpstr>Node Fault Tolerance</vt:lpstr>
      <vt:lpstr>Network Fault Tolerance</vt:lpstr>
      <vt:lpstr>Lab D: Creating and Configuring a Two-Node Hyper-V R2 Host-Based Failover Cluster</vt:lpstr>
      <vt:lpstr>Module 4 Lessons</vt:lpstr>
      <vt:lpstr>Business Continuity</vt:lpstr>
      <vt:lpstr>Business Continuity</vt:lpstr>
      <vt:lpstr>Stretched Clusters</vt:lpstr>
      <vt:lpstr>Network Issues</vt:lpstr>
      <vt:lpstr>Updating VM IP across Subnet</vt:lpstr>
      <vt:lpstr>Client Reconnect Considerations</vt:lpstr>
      <vt:lpstr>Stretch VLAN Option</vt:lpstr>
      <vt:lpstr>Abstract Network Device IP Option</vt:lpstr>
      <vt:lpstr>Storage in Multi-Site Clusters</vt:lpstr>
      <vt:lpstr>Storage Issues</vt:lpstr>
      <vt:lpstr>Cluster Replication Options</vt:lpstr>
      <vt:lpstr>Synchronous Replication</vt:lpstr>
      <vt:lpstr>Asynchronous Replication</vt:lpstr>
      <vt:lpstr>Synchronous vs. Asynchronous Replication</vt:lpstr>
      <vt:lpstr>Cluster Validation with Replicated Storage</vt:lpstr>
      <vt:lpstr>Storage Virtualization Abstraction</vt:lpstr>
      <vt:lpstr>Hardware Replication</vt:lpstr>
      <vt:lpstr>Software and Appliance Replication</vt:lpstr>
      <vt:lpstr>Data Center Recovery Partners</vt:lpstr>
      <vt:lpstr>Data Center Recovery Using System Center Orchestrator</vt:lpstr>
      <vt:lpstr>Multi-Site Clustering Content</vt:lpstr>
      <vt:lpstr>Module 4 Lessons</vt:lpstr>
      <vt:lpstr>Live vs. Quick Migrations</vt:lpstr>
      <vt:lpstr>Initiating a Live Migration</vt:lpstr>
      <vt:lpstr>Live Migration Process</vt:lpstr>
      <vt:lpstr>Live Migration Initiate migration</vt:lpstr>
      <vt:lpstr>Live Migration Memory copy: Full copy</vt:lpstr>
      <vt:lpstr>Live Migration Memory copy: Dirty pages</vt:lpstr>
      <vt:lpstr>Live Migration Memory copy: Incremental copy</vt:lpstr>
      <vt:lpstr>Live Migration Final transition</vt:lpstr>
      <vt:lpstr>Live Migration Post-transition: Clean-up</vt:lpstr>
      <vt:lpstr>Factors Affecting Live Migration Speed</vt:lpstr>
      <vt:lpstr>SAN Migrations</vt:lpstr>
      <vt:lpstr>WAN Migrations by Using CSV</vt:lpstr>
      <vt:lpstr>Network Configurations for Successful Live Migrations</vt:lpstr>
      <vt:lpstr>Recommendations for Successful Live Migrations (1)</vt:lpstr>
      <vt:lpstr>Recommendations for Successful Live Migrations (2)</vt:lpstr>
      <vt:lpstr>Recommendations for Successful Live Migrations (3)</vt:lpstr>
      <vt:lpstr>Lab E: Configuring System Center Virtual Machine Manager 2008 R2</vt:lpstr>
      <vt:lpstr>PowerPoint Presentation</vt:lpstr>
    </vt:vector>
  </TitlesOfParts>
  <Manager>&lt;Content Manager Name Here&gt;</Manager>
  <Company>TechReady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System Center Client Management Bootcamp</dc:subject>
  <dc:creator>Pete Zerger</dc:creator>
  <cp:lastModifiedBy>Vikkie Boyd</cp:lastModifiedBy>
  <cp:revision>762</cp:revision>
  <dcterms:created xsi:type="dcterms:W3CDTF">2010-01-26T01:25:14Z</dcterms:created>
  <dcterms:modified xsi:type="dcterms:W3CDTF">2011-11-07T10:44:36Z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0x010100EF083F8D43615C4884A63CBF8ED21869</vt:lpwstr>
  </property>
</Properties>
</file>