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41"/>
  </p:notesMasterIdLst>
  <p:handoutMasterIdLst>
    <p:handoutMasterId r:id="rId42"/>
  </p:handoutMasterIdLst>
  <p:sldIdLst>
    <p:sldId id="330" r:id="rId6"/>
    <p:sldId id="331" r:id="rId7"/>
    <p:sldId id="332" r:id="rId8"/>
    <p:sldId id="334" r:id="rId9"/>
    <p:sldId id="333" r:id="rId10"/>
    <p:sldId id="340" r:id="rId11"/>
    <p:sldId id="341" r:id="rId12"/>
    <p:sldId id="342" r:id="rId13"/>
    <p:sldId id="343" r:id="rId14"/>
    <p:sldId id="335" r:id="rId15"/>
    <p:sldId id="344" r:id="rId16"/>
    <p:sldId id="345" r:id="rId17"/>
    <p:sldId id="346" r:id="rId18"/>
    <p:sldId id="347" r:id="rId19"/>
    <p:sldId id="336" r:id="rId20"/>
    <p:sldId id="348" r:id="rId21"/>
    <p:sldId id="349" r:id="rId22"/>
    <p:sldId id="350" r:id="rId23"/>
    <p:sldId id="351" r:id="rId24"/>
    <p:sldId id="337" r:id="rId25"/>
    <p:sldId id="352" r:id="rId26"/>
    <p:sldId id="353" r:id="rId27"/>
    <p:sldId id="354" r:id="rId28"/>
    <p:sldId id="355" r:id="rId29"/>
    <p:sldId id="338" r:id="rId30"/>
    <p:sldId id="356" r:id="rId31"/>
    <p:sldId id="357" r:id="rId32"/>
    <p:sldId id="358" r:id="rId33"/>
    <p:sldId id="362" r:id="rId34"/>
    <p:sldId id="339" r:id="rId35"/>
    <p:sldId id="359" r:id="rId36"/>
    <p:sldId id="360" r:id="rId37"/>
    <p:sldId id="361" r:id="rId38"/>
    <p:sldId id="363" r:id="rId39"/>
    <p:sldId id="271" r:id="rId4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78398" autoAdjust="0"/>
  </p:normalViewPr>
  <p:slideViewPr>
    <p:cSldViewPr>
      <p:cViewPr>
        <p:scale>
          <a:sx n="106" d="100"/>
          <a:sy n="106" d="100"/>
        </p:scale>
        <p:origin x="-1800" y="-72"/>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234623629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253255908"/>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microsoft.com/learning/en/us/exam.aspx?id=70-65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a:t>
            </a:r>
            <a:r>
              <a:rPr lang="en-US" baseline="0" dirty="0" smtClean="0"/>
              <a:t>PowerPoint </a:t>
            </a:r>
            <a:r>
              <a:rPr lang="en-US" baseline="0" dirty="0" smtClean="0"/>
              <a:t>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11/7/2011 11:43 AM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objective covers the configuration of child resources and partitions; that is, the VMs themselves.</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disks, networks, CPUs, and memory.</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dynamic VM storage, creating differencing disks, configuring pass-through disks, taking snapshots, managing GUIDs, managing LUNs, editing VHDs, and copying physical disks to VHDs.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creating synthetic and emulated network adapters, configuring MAC spoofing, configuring VLAN ID, configuring Jumbo Frames, and configuring the TCP Offloading Engine (TOE).</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objective covers the management and monitoring of VMs and host servers.</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Performance and Resource Optimization (PRO), monitoring the environment by using System Center Operations Manager 2007 R2, configuring event triggers, allocating resources by using Virtual Machine Manager, and monitoring performance and diagnosing issues by using Performance Monitor or Resource Monitor.</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creating user policies for the Self-Service Portal, creating and managing templates, and managing and replicating libraries in Virtual Machine Manager.</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creating roles and delegating rights by using Authorization Manager (AzMan) and delegating rights manually.</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managing ESX/VMware Infrastructure 3 (VI3) VMware hosts by using Virtual Machine Manager and managing Virtual Server 2005 R2 hosts by using Virtual Machine Manager.</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This optional module will help you to prepare for Exam 70-659 TS: Windows Server 2008 R2, Server Virtualization. This module provides the exam objectives and is designed to supplement the information that is presented in the rest of the course and students’ existing knowledge of server virtualization; this module is not intended to provide a complete set of exam preparation resources.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completing this module, you will be able to:</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objectives of Exam 70-659 TS: Windows Server 2008 R2, Server Virtualization.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key topics and the knowledge that is required for each exam objective.</a:t>
            </a:r>
            <a:endParaRPr lang="en-GB" sz="900" kern="1200" dirty="0" smtClean="0">
              <a:solidFill>
                <a:schemeClr val="tx1"/>
              </a:solidFill>
              <a:effectLst/>
              <a:latin typeface="Segoe" pitchFamily="34" charset="0"/>
              <a:ea typeface="+mn-ea"/>
              <a:cs typeface="+mn-cs"/>
            </a:endParaRPr>
          </a:p>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11:43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objective covers the configuration and management that is required for high availability of VMs and host servers. It also covers backup and recovery in Hyper-V environments.</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taking, reverting, merging, deleting, and applying snapshots and configuring storage locations.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managing online and offline backups by using DPM, Windows Server Backup, or Volume Shadow Copy Service (VSS).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performing a storage area network (SAN) migration of child partitions and performing a network migration of child partitions.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network and storage for clustered Hyper-V setup, enabling CSVs, and configuring dynamic I/0 redirection.</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objective covers the migration of physical servers and existing VMs to Hyper-V.</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Virtual Machine Manager Intelligent Placement and performing online and offline migrations.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migrating VMs between Hyper-V hosts by using the Export/Import feature in Hyper-V.</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Exam 70-659: TS: Windows Server 2008 R2, Server Virtualization enables candidates to validate their skills in the areas of Microsoft server virtualization products and technologies.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objectives and skills that this exam measures are described on the exam page at:</a:t>
            </a:r>
            <a:endParaRPr lang="en-GB" sz="900" kern="1200" dirty="0" smtClean="0">
              <a:solidFill>
                <a:schemeClr val="tx1"/>
              </a:solidFill>
              <a:effectLst/>
              <a:latin typeface="Segoe" pitchFamily="34" charset="0"/>
              <a:ea typeface="+mn-ea"/>
              <a:cs typeface="+mn-cs"/>
            </a:endParaRPr>
          </a:p>
          <a:p>
            <a:r>
              <a:rPr lang="en-US" sz="900" u="sng" kern="1200" dirty="0" smtClean="0">
                <a:solidFill>
                  <a:schemeClr val="tx1"/>
                </a:solidFill>
                <a:effectLst/>
                <a:latin typeface="Segoe" pitchFamily="34" charset="0"/>
                <a:ea typeface="+mn-ea"/>
                <a:cs typeface="+mn-cs"/>
                <a:hlinkClick r:id="rId3"/>
              </a:rPr>
              <a:t>http://www.microsoft.com/learning/en/us/exam.aspx?id=70-659</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Candidates for this exam should have more than one and a half years of experience working with Windows Server® 2008, including Windows Server 2008 R2 environments, Microsoft® Hyper-V™ Server 2008, and Hyper-V Server 2008 R2 as virtualization administrators. Additionally, candidates should have experience with server virtualization products and technologies, including Hyper-V, System Center Virtual Machine Manager 2008, Virtual Machine Manager 2008 R2, System Center Operations Manager 2007 R2, Windows PowerShell™ 2.0, and System Center Data Protection Manager (DPM) 2007.</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a:t>
            </a:fld>
            <a:endParaRPr lang="en-US" dirty="0">
              <a:latin typeface="Segoe" pitchFamily="34" charset="0"/>
            </a:endParaRPr>
          </a:p>
        </p:txBody>
      </p:sp>
    </p:spTree>
    <p:extLst>
      <p:ext uri="{BB962C8B-B14F-4D97-AF65-F5344CB8AC3E}">
        <p14:creationId xmlns:p14="http://schemas.microsoft.com/office/powerpoint/2010/main" val="15693523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session host settings, network-level authentication settings, and license settings; restricting users to a single remote session; enabling time zone redirection; and configuring resource redirection, encryption, and multiple-monitor support.</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activating and deactivating the Remote Desktop License Service, installing and revoking client access licenses (CALs), and reporting on CAL usage.</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installing the RD Connection Broker, configuring DNS for Connection Broker, configuring Connection Broker farms, and integrating with RD Virtualization Host role service.</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Remote Desktop Gateway (RD Gateway), integrating RD Gateway with network access protection (NAP), and configuring authentication authorization.</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Remote Desktop Web Access (RD Web Access), configuring authentication options (forms and single sign-on (SSO)), configuring RemoteApp program filtering for each user, and configuring public and private computer options.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11:43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introduces the exam objectives. It provides some examples of core concepts that are tested for each objective and links to any relevant content that was provided in previous modules of this course.</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extLst>
      <p:ext uri="{BB962C8B-B14F-4D97-AF65-F5344CB8AC3E}">
        <p14:creationId xmlns:p14="http://schemas.microsoft.com/office/powerpoint/2010/main" val="1569352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objective covers the installation and configuration of the Hyper-V role on the host server.</a:t>
            </a:r>
            <a:endParaRPr lang="en-GB" sz="90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This objective may include but is not limited to: installing and configuring Hyper-V on a Server Core installation, verifying basic input/output system (BIOS) settings (that is, Data Execution Prevention (DEP)), adding the Hyper-V role by using Virtual Machine Manager, configuring Hyper-V Server R2, and identifying hardware requirements.</a:t>
            </a:r>
            <a:endParaRPr lang="en-GB" dirty="0" smtClean="0"/>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deploying Virtual Machine Manager Agent, configuring firewall rules, and configuring Virtual Network Manager settings.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r>
              <a:rPr lang="en-GB" sz="900" kern="1200" dirty="0" smtClean="0">
                <a:solidFill>
                  <a:schemeClr val="tx1"/>
                </a:solidFill>
                <a:latin typeface="Segoe" pitchFamily="34" charset="0"/>
                <a:ea typeface="+mn-ea"/>
                <a:cs typeface="+mn-cs"/>
              </a:rPr>
              <a:t>This objective may include but is not limited to: configuring media access control (MAC) address pools, configuring network locations, configuring virtual local area network (VLAN) tags, configuring VLAN security, and configuring virtual networks.</a:t>
            </a:r>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343" y="4343227"/>
            <a:ext cx="5487315" cy="4114453"/>
          </a:xfrm>
          <a:prstGeom prst="rect">
            <a:avLst/>
          </a:prstGeom>
        </p:spPr>
        <p:txBody>
          <a:bodyPr lIns="66267" tIns="33133" rIns="66267" bIns="33133">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i="0" kern="1200" dirty="0" smtClean="0">
                <a:solidFill>
                  <a:schemeClr val="tx1"/>
                </a:solidFill>
                <a:effectLst/>
                <a:latin typeface="Segoe" pitchFamily="34" charset="0"/>
                <a:ea typeface="+mn-ea"/>
                <a:cs typeface="+mn-cs"/>
              </a:rPr>
              <a:t>This objective may include but is not limited to: configuring Multipath I/O (MPIO), executing the </a:t>
            </a:r>
            <a:r>
              <a:rPr lang="en-US" sz="900" b="1" i="0" kern="1200" dirty="0" smtClean="0">
                <a:solidFill>
                  <a:schemeClr val="tx1"/>
                </a:solidFill>
                <a:effectLst/>
                <a:latin typeface="Segoe" pitchFamily="34" charset="0"/>
                <a:ea typeface="+mn-ea"/>
                <a:cs typeface="+mn-cs"/>
              </a:rPr>
              <a:t>mpiocpl.exe</a:t>
            </a:r>
            <a:r>
              <a:rPr lang="en-US" sz="900" i="0" kern="1200" dirty="0" smtClean="0">
                <a:solidFill>
                  <a:schemeClr val="tx1"/>
                </a:solidFill>
                <a:effectLst/>
                <a:latin typeface="Segoe" pitchFamily="34" charset="0"/>
                <a:ea typeface="+mn-ea"/>
                <a:cs typeface="+mn-cs"/>
              </a:rPr>
              <a:t> command, using dynamic I/O redirection, using the Internet small computer system interface (iSCSI) initiator, and executing the </a:t>
            </a:r>
            <a:r>
              <a:rPr lang="en-US" sz="900" b="1" i="0" kern="1200" dirty="0" smtClean="0">
                <a:solidFill>
                  <a:schemeClr val="tx1"/>
                </a:solidFill>
                <a:effectLst/>
                <a:latin typeface="Segoe" pitchFamily="34" charset="0"/>
                <a:ea typeface="+mn-ea"/>
                <a:cs typeface="+mn-cs"/>
              </a:rPr>
              <a:t>iscsicli.exe</a:t>
            </a:r>
            <a:r>
              <a:rPr lang="en-US" sz="900" i="0" kern="1200" dirty="0" smtClean="0">
                <a:solidFill>
                  <a:schemeClr val="tx1"/>
                </a:solidFill>
                <a:effectLst/>
                <a:latin typeface="Segoe" pitchFamily="34" charset="0"/>
                <a:ea typeface="+mn-ea"/>
                <a:cs typeface="+mn-cs"/>
              </a:rPr>
              <a:t> command.</a:t>
            </a:r>
            <a:endParaRPr lang="en-GB" sz="900" i="0" kern="1200" dirty="0" smtClean="0">
              <a:solidFill>
                <a:schemeClr val="tx1"/>
              </a:solidFill>
              <a:effectLst/>
              <a:latin typeface="Segoe" pitchFamily="34" charset="0"/>
              <a:ea typeface="+mn-ea"/>
              <a:cs typeface="+mn-cs"/>
            </a:endParaRPr>
          </a:p>
          <a:p>
            <a:endParaRPr lang="en-GB" sz="900" kern="1200" dirty="0">
              <a:solidFill>
                <a:schemeClr val="tx1"/>
              </a:solidFill>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extLst>
      <p:ext uri="{BB962C8B-B14F-4D97-AF65-F5344CB8AC3E}">
        <p14:creationId xmlns:p14="http://schemas.microsoft.com/office/powerpoint/2010/main" val="423281185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859" r:id="rId8"/>
    <p:sldLayoutId id="2147483900" r:id="rId9"/>
    <p:sldLayoutId id="2147483902" r:id="rId10"/>
    <p:sldLayoutId id="2147483903"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Configuring </a:t>
            </a:r>
            <a:r>
              <a:rPr lang="en-US" dirty="0"/>
              <a:t>Child </a:t>
            </a:r>
            <a:r>
              <a:rPr lang="en-US" dirty="0" smtClean="0"/>
              <a:t>Settings</a:t>
            </a:r>
            <a:endParaRPr lang="en-US" dirty="0"/>
          </a:p>
        </p:txBody>
      </p:sp>
      <p:sp>
        <p:nvSpPr>
          <p:cNvPr id="3" name="Content Placeholder 2"/>
          <p:cNvSpPr>
            <a:spLocks noGrp="1"/>
          </p:cNvSpPr>
          <p:nvPr>
            <p:ph idx="1"/>
          </p:nvPr>
        </p:nvSpPr>
        <p:spPr>
          <a:xfrm>
            <a:off x="304800" y="1295400"/>
            <a:ext cx="8001000" cy="1982081"/>
          </a:xfrm>
        </p:spPr>
        <p:txBody>
          <a:bodyPr/>
          <a:lstStyle/>
          <a:p>
            <a:pPr>
              <a:lnSpc>
                <a:spcPct val="100000"/>
              </a:lnSpc>
            </a:pPr>
            <a:r>
              <a:rPr lang="en-GB" sz="2800" dirty="0"/>
              <a:t>Configure child resources</a:t>
            </a:r>
          </a:p>
          <a:p>
            <a:pPr>
              <a:lnSpc>
                <a:spcPct val="100000"/>
              </a:lnSpc>
            </a:pPr>
            <a:r>
              <a:rPr lang="en-GB" sz="2800" dirty="0"/>
              <a:t>Configure child storage</a:t>
            </a:r>
          </a:p>
          <a:p>
            <a:pPr>
              <a:lnSpc>
                <a:spcPct val="100000"/>
              </a:lnSpc>
            </a:pPr>
            <a:r>
              <a:rPr lang="en-GB" sz="2800" dirty="0"/>
              <a:t>Configure child network adapters</a:t>
            </a:r>
          </a:p>
          <a:p>
            <a:pPr>
              <a:lnSpc>
                <a:spcPct val="100000"/>
              </a:lnSpc>
            </a:pPr>
            <a:r>
              <a:rPr lang="en-GB" sz="2800" dirty="0"/>
              <a:t>Create and deploy virtual machines</a:t>
            </a:r>
            <a:endParaRPr lang="en-US" sz="2800" dirty="0"/>
          </a:p>
        </p:txBody>
      </p:sp>
    </p:spTree>
    <p:extLst>
      <p:ext uri="{BB962C8B-B14F-4D97-AF65-F5344CB8AC3E}">
        <p14:creationId xmlns:p14="http://schemas.microsoft.com/office/powerpoint/2010/main" val="150583750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US" dirty="0" smtClean="0"/>
              <a:t>Configure Child R</a:t>
            </a:r>
            <a:r>
              <a:rPr lang="en-GB" dirty="0" smtClean="0"/>
              <a:t>esources</a:t>
            </a:r>
            <a:endParaRPr lang="en-US" dirty="0"/>
          </a:p>
        </p:txBody>
      </p:sp>
      <p:sp>
        <p:nvSpPr>
          <p:cNvPr id="3" name="Content Placeholder 2"/>
          <p:cNvSpPr>
            <a:spLocks noGrp="1"/>
          </p:cNvSpPr>
          <p:nvPr>
            <p:ph idx="1"/>
          </p:nvPr>
        </p:nvSpPr>
        <p:spPr>
          <a:xfrm>
            <a:off x="381000" y="1295400"/>
            <a:ext cx="8001000" cy="1982081"/>
          </a:xfrm>
        </p:spPr>
        <p:txBody>
          <a:bodyPr/>
          <a:lstStyle/>
          <a:p>
            <a:pPr>
              <a:lnSpc>
                <a:spcPct val="100000"/>
              </a:lnSpc>
            </a:pPr>
            <a:r>
              <a:rPr lang="en-GB" sz="2800" dirty="0"/>
              <a:t>Configure </a:t>
            </a:r>
            <a:r>
              <a:rPr lang="en-GB" sz="2800" dirty="0" smtClean="0"/>
              <a:t>disks</a:t>
            </a:r>
          </a:p>
          <a:p>
            <a:pPr>
              <a:lnSpc>
                <a:spcPct val="100000"/>
              </a:lnSpc>
            </a:pPr>
            <a:r>
              <a:rPr lang="en-GB" sz="2800" dirty="0" smtClean="0"/>
              <a:t>Configure networks</a:t>
            </a:r>
          </a:p>
          <a:p>
            <a:pPr>
              <a:lnSpc>
                <a:spcPct val="100000"/>
              </a:lnSpc>
            </a:pPr>
            <a:r>
              <a:rPr lang="en-GB" sz="2800" dirty="0" smtClean="0"/>
              <a:t>Configure CPU</a:t>
            </a:r>
          </a:p>
          <a:p>
            <a:pPr>
              <a:lnSpc>
                <a:spcPct val="100000"/>
              </a:lnSpc>
            </a:pPr>
            <a:r>
              <a:rPr lang="en-GB" sz="2800" dirty="0" smtClean="0"/>
              <a:t>Configure memory</a:t>
            </a:r>
            <a:endParaRPr lang="en-US" sz="2800" dirty="0"/>
          </a:p>
        </p:txBody>
      </p:sp>
    </p:spTree>
    <p:extLst>
      <p:ext uri="{BB962C8B-B14F-4D97-AF65-F5344CB8AC3E}">
        <p14:creationId xmlns:p14="http://schemas.microsoft.com/office/powerpoint/2010/main" val="397399466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a:t>
            </a:r>
            <a:r>
              <a:rPr lang="en-GB" dirty="0" smtClean="0"/>
              <a:t>Child Storage</a:t>
            </a:r>
            <a:endParaRPr lang="en-GB" dirty="0"/>
          </a:p>
        </p:txBody>
      </p:sp>
      <p:sp>
        <p:nvSpPr>
          <p:cNvPr id="3" name="Content Placeholder 2"/>
          <p:cNvSpPr>
            <a:spLocks noGrp="1"/>
          </p:cNvSpPr>
          <p:nvPr>
            <p:ph idx="1"/>
          </p:nvPr>
        </p:nvSpPr>
        <p:spPr>
          <a:xfrm>
            <a:off x="381000" y="1447800"/>
            <a:ext cx="8001000" cy="4050340"/>
          </a:xfrm>
        </p:spPr>
        <p:txBody>
          <a:bodyPr/>
          <a:lstStyle/>
          <a:p>
            <a:pPr>
              <a:lnSpc>
                <a:spcPct val="100000"/>
              </a:lnSpc>
            </a:pPr>
            <a:r>
              <a:rPr lang="en-GB" sz="2800" dirty="0"/>
              <a:t>Configure d</a:t>
            </a:r>
            <a:r>
              <a:rPr lang="en-GB" sz="2800" dirty="0" smtClean="0"/>
              <a:t>ynamic </a:t>
            </a:r>
            <a:r>
              <a:rPr lang="en-GB" sz="2800" dirty="0"/>
              <a:t>VM </a:t>
            </a:r>
            <a:r>
              <a:rPr lang="en-GB" sz="2800" dirty="0" smtClean="0"/>
              <a:t>storage</a:t>
            </a:r>
          </a:p>
          <a:p>
            <a:pPr>
              <a:lnSpc>
                <a:spcPct val="100000"/>
              </a:lnSpc>
            </a:pPr>
            <a:r>
              <a:rPr lang="en-GB" sz="2800" dirty="0" smtClean="0"/>
              <a:t>Create </a:t>
            </a:r>
            <a:r>
              <a:rPr lang="en-GB" sz="2800" dirty="0"/>
              <a:t>differencing </a:t>
            </a:r>
            <a:r>
              <a:rPr lang="en-GB" sz="2800" dirty="0" smtClean="0"/>
              <a:t>disks</a:t>
            </a:r>
          </a:p>
          <a:p>
            <a:pPr>
              <a:lnSpc>
                <a:spcPct val="100000"/>
              </a:lnSpc>
            </a:pPr>
            <a:r>
              <a:rPr lang="en-GB" sz="2800" dirty="0" smtClean="0"/>
              <a:t>Configure </a:t>
            </a:r>
            <a:r>
              <a:rPr lang="en-GB" sz="2800" dirty="0"/>
              <a:t>pass-through </a:t>
            </a:r>
            <a:r>
              <a:rPr lang="en-GB" sz="2800" dirty="0" smtClean="0"/>
              <a:t>disks</a:t>
            </a:r>
          </a:p>
          <a:p>
            <a:pPr>
              <a:lnSpc>
                <a:spcPct val="100000"/>
              </a:lnSpc>
            </a:pPr>
            <a:r>
              <a:rPr lang="en-GB" sz="2800" dirty="0" smtClean="0"/>
              <a:t>Take snapshots</a:t>
            </a:r>
          </a:p>
          <a:p>
            <a:pPr>
              <a:lnSpc>
                <a:spcPct val="100000"/>
              </a:lnSpc>
            </a:pPr>
            <a:r>
              <a:rPr lang="en-GB" sz="2800" dirty="0" smtClean="0"/>
              <a:t>Manage GUIDs</a:t>
            </a:r>
          </a:p>
          <a:p>
            <a:pPr>
              <a:lnSpc>
                <a:spcPct val="100000"/>
              </a:lnSpc>
            </a:pPr>
            <a:r>
              <a:rPr lang="en-GB" sz="2800" dirty="0" smtClean="0"/>
              <a:t>Manage LUNs</a:t>
            </a:r>
          </a:p>
          <a:p>
            <a:pPr>
              <a:lnSpc>
                <a:spcPct val="100000"/>
              </a:lnSpc>
            </a:pPr>
            <a:r>
              <a:rPr lang="en-GB" sz="2800" dirty="0" smtClean="0"/>
              <a:t>Edit VHDs</a:t>
            </a:r>
          </a:p>
          <a:p>
            <a:pPr>
              <a:lnSpc>
                <a:spcPct val="100000"/>
              </a:lnSpc>
            </a:pPr>
            <a:r>
              <a:rPr lang="en-GB" sz="2800" dirty="0" smtClean="0"/>
              <a:t>Copy </a:t>
            </a:r>
            <a:r>
              <a:rPr lang="en-GB" sz="2800" dirty="0"/>
              <a:t>physical disks to </a:t>
            </a:r>
            <a:r>
              <a:rPr lang="en-GB" sz="2800" dirty="0" smtClean="0"/>
              <a:t>VHDs</a:t>
            </a:r>
            <a:endParaRPr lang="en-US" sz="2800" dirty="0"/>
          </a:p>
        </p:txBody>
      </p:sp>
    </p:spTree>
    <p:extLst>
      <p:ext uri="{BB962C8B-B14F-4D97-AF65-F5344CB8AC3E}">
        <p14:creationId xmlns:p14="http://schemas.microsoft.com/office/powerpoint/2010/main" val="60185621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686800" cy="1477328"/>
          </a:xfrm>
        </p:spPr>
        <p:txBody>
          <a:bodyPr/>
          <a:lstStyle/>
          <a:p>
            <a:pPr>
              <a:lnSpc>
                <a:spcPct val="100000"/>
              </a:lnSpc>
            </a:pPr>
            <a:r>
              <a:rPr lang="en-GB" dirty="0"/>
              <a:t>Configure </a:t>
            </a:r>
            <a:r>
              <a:rPr lang="en-GB" dirty="0" smtClean="0"/>
              <a:t>Child Network </a:t>
            </a:r>
            <a:r>
              <a:rPr lang="en-GB" dirty="0"/>
              <a:t>A</a:t>
            </a:r>
            <a:r>
              <a:rPr lang="en-GB" dirty="0" smtClean="0"/>
              <a:t>dapters</a:t>
            </a:r>
            <a:endParaRPr lang="en-GB" dirty="0"/>
          </a:p>
        </p:txBody>
      </p:sp>
      <p:sp>
        <p:nvSpPr>
          <p:cNvPr id="3" name="Content Placeholder 2"/>
          <p:cNvSpPr>
            <a:spLocks noGrp="1"/>
          </p:cNvSpPr>
          <p:nvPr>
            <p:ph idx="1"/>
          </p:nvPr>
        </p:nvSpPr>
        <p:spPr>
          <a:xfrm>
            <a:off x="381000" y="1447800"/>
            <a:ext cx="8001000" cy="2930033"/>
          </a:xfrm>
        </p:spPr>
        <p:txBody>
          <a:bodyPr/>
          <a:lstStyle/>
          <a:p>
            <a:pPr>
              <a:lnSpc>
                <a:spcPct val="100000"/>
              </a:lnSpc>
            </a:pPr>
            <a:r>
              <a:rPr lang="en-GB" sz="2800" dirty="0" smtClean="0"/>
              <a:t>Create </a:t>
            </a:r>
            <a:r>
              <a:rPr lang="en-GB" sz="2800" dirty="0"/>
              <a:t>synthetic and emulated network </a:t>
            </a:r>
            <a:r>
              <a:rPr lang="en-GB" sz="2800" dirty="0" smtClean="0"/>
              <a:t>adapters</a:t>
            </a:r>
          </a:p>
          <a:p>
            <a:pPr>
              <a:lnSpc>
                <a:spcPct val="100000"/>
              </a:lnSpc>
            </a:pPr>
            <a:r>
              <a:rPr lang="en-GB" sz="2800" dirty="0" smtClean="0"/>
              <a:t>Configure </a:t>
            </a:r>
            <a:r>
              <a:rPr lang="en-GB" sz="2800" dirty="0"/>
              <a:t>MAC </a:t>
            </a:r>
            <a:r>
              <a:rPr lang="en-GB" sz="2800" dirty="0" smtClean="0"/>
              <a:t>spoofing</a:t>
            </a:r>
          </a:p>
          <a:p>
            <a:pPr>
              <a:lnSpc>
                <a:spcPct val="100000"/>
              </a:lnSpc>
            </a:pPr>
            <a:r>
              <a:rPr lang="en-GB" sz="2800" dirty="0" smtClean="0"/>
              <a:t>Configure </a:t>
            </a:r>
            <a:r>
              <a:rPr lang="en-GB" sz="2800" dirty="0"/>
              <a:t>VLAN </a:t>
            </a:r>
            <a:r>
              <a:rPr lang="en-GB" sz="2800" dirty="0" smtClean="0"/>
              <a:t>ID</a:t>
            </a:r>
          </a:p>
          <a:p>
            <a:pPr>
              <a:lnSpc>
                <a:spcPct val="100000"/>
              </a:lnSpc>
            </a:pPr>
            <a:r>
              <a:rPr lang="en-GB" sz="2800" dirty="0" smtClean="0"/>
              <a:t>Configure </a:t>
            </a:r>
            <a:r>
              <a:rPr lang="en-GB" sz="2800" dirty="0"/>
              <a:t>Jumbo F</a:t>
            </a:r>
            <a:r>
              <a:rPr lang="en-GB" sz="2800" dirty="0" smtClean="0"/>
              <a:t>rames</a:t>
            </a:r>
          </a:p>
          <a:p>
            <a:pPr>
              <a:lnSpc>
                <a:spcPct val="100000"/>
              </a:lnSpc>
            </a:pPr>
            <a:r>
              <a:rPr lang="en-GB" sz="2800" dirty="0" smtClean="0"/>
              <a:t>Configure TOE</a:t>
            </a:r>
            <a:endParaRPr lang="en-US" sz="2800" dirty="0"/>
          </a:p>
        </p:txBody>
      </p:sp>
    </p:spTree>
    <p:extLst>
      <p:ext uri="{BB962C8B-B14F-4D97-AF65-F5344CB8AC3E}">
        <p14:creationId xmlns:p14="http://schemas.microsoft.com/office/powerpoint/2010/main" val="26206872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Create and </a:t>
            </a:r>
            <a:r>
              <a:rPr lang="en-GB" dirty="0" smtClean="0"/>
              <a:t>Deploy Virtual </a:t>
            </a:r>
            <a:r>
              <a:rPr lang="en-GB" dirty="0"/>
              <a:t>M</a:t>
            </a:r>
            <a:r>
              <a:rPr lang="en-GB" dirty="0" smtClean="0"/>
              <a:t>achines</a:t>
            </a:r>
            <a:endParaRPr lang="en-US" dirty="0"/>
          </a:p>
        </p:txBody>
      </p:sp>
      <p:sp>
        <p:nvSpPr>
          <p:cNvPr id="3" name="Content Placeholder 2"/>
          <p:cNvSpPr>
            <a:spLocks noGrp="1"/>
          </p:cNvSpPr>
          <p:nvPr>
            <p:ph idx="1"/>
          </p:nvPr>
        </p:nvSpPr>
        <p:spPr>
          <a:xfrm>
            <a:off x="381000" y="2057400"/>
            <a:ext cx="8001000" cy="2843855"/>
          </a:xfrm>
        </p:spPr>
        <p:txBody>
          <a:bodyPr/>
          <a:lstStyle/>
          <a:p>
            <a:pPr>
              <a:lnSpc>
                <a:spcPct val="100000"/>
              </a:lnSpc>
            </a:pPr>
            <a:r>
              <a:rPr lang="en-GB" sz="2800" dirty="0" smtClean="0"/>
              <a:t>Create, clone, deploy, </a:t>
            </a:r>
            <a:r>
              <a:rPr lang="en-GB" sz="2800" dirty="0"/>
              <a:t>and </a:t>
            </a:r>
            <a:r>
              <a:rPr lang="en-GB" sz="2800" dirty="0" smtClean="0"/>
              <a:t>save VMs by using </a:t>
            </a:r>
            <a:r>
              <a:rPr lang="en-GB" sz="2800" dirty="0"/>
              <a:t>Virtual Machine </a:t>
            </a:r>
            <a:r>
              <a:rPr lang="en-GB" sz="2800" dirty="0" smtClean="0"/>
              <a:t>Manager</a:t>
            </a:r>
          </a:p>
          <a:p>
            <a:pPr>
              <a:lnSpc>
                <a:spcPct val="100000"/>
              </a:lnSpc>
            </a:pPr>
            <a:r>
              <a:rPr lang="en-GB" sz="2800" dirty="0"/>
              <a:t>Create VMs </a:t>
            </a:r>
            <a:r>
              <a:rPr lang="en-GB" sz="2800" dirty="0" smtClean="0"/>
              <a:t>by using </a:t>
            </a:r>
            <a:r>
              <a:rPr lang="en-GB" sz="2800" dirty="0"/>
              <a:t>Hyper-V </a:t>
            </a:r>
            <a:r>
              <a:rPr lang="en-GB" sz="2800" dirty="0" smtClean="0"/>
              <a:t>Manager</a:t>
            </a:r>
          </a:p>
          <a:p>
            <a:pPr>
              <a:lnSpc>
                <a:spcPct val="100000"/>
              </a:lnSpc>
            </a:pPr>
            <a:r>
              <a:rPr lang="en-GB" sz="2800" dirty="0" smtClean="0"/>
              <a:t>Configure the </a:t>
            </a:r>
            <a:r>
              <a:rPr lang="en-GB" sz="2800" dirty="0"/>
              <a:t>Self-Service </a:t>
            </a:r>
            <a:r>
              <a:rPr lang="en-GB" sz="2800" dirty="0" smtClean="0"/>
              <a:t>Portal</a:t>
            </a:r>
          </a:p>
          <a:p>
            <a:pPr>
              <a:lnSpc>
                <a:spcPct val="100000"/>
              </a:lnSpc>
            </a:pPr>
            <a:r>
              <a:rPr lang="en-GB" sz="2800" dirty="0" smtClean="0"/>
              <a:t>Script </a:t>
            </a:r>
            <a:r>
              <a:rPr lang="en-GB" sz="2800" dirty="0"/>
              <a:t>and deploy VMs by </a:t>
            </a:r>
            <a:r>
              <a:rPr lang="en-GB" sz="2800" dirty="0" smtClean="0"/>
              <a:t>using </a:t>
            </a:r>
            <a:r>
              <a:rPr lang="en-GB" sz="2800" dirty="0"/>
              <a:t>Windows PowerShell</a:t>
            </a:r>
            <a:endParaRPr lang="en-US" sz="2800" dirty="0"/>
          </a:p>
        </p:txBody>
      </p:sp>
    </p:spTree>
    <p:extLst>
      <p:ext uri="{BB962C8B-B14F-4D97-AF65-F5344CB8AC3E}">
        <p14:creationId xmlns:p14="http://schemas.microsoft.com/office/powerpoint/2010/main" val="25381242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a:t>Managing and Monitoring Virtual </a:t>
            </a:r>
            <a:r>
              <a:rPr lang="en-GB" dirty="0" smtClean="0"/>
              <a:t>Environments</a:t>
            </a:r>
            <a:endParaRPr lang="en-US" dirty="0"/>
          </a:p>
        </p:txBody>
      </p:sp>
      <p:sp>
        <p:nvSpPr>
          <p:cNvPr id="3" name="Content Placeholder 2"/>
          <p:cNvSpPr>
            <a:spLocks noGrp="1"/>
          </p:cNvSpPr>
          <p:nvPr>
            <p:ph idx="1"/>
          </p:nvPr>
        </p:nvSpPr>
        <p:spPr>
          <a:xfrm>
            <a:off x="381000" y="2057400"/>
            <a:ext cx="8001000" cy="2412968"/>
          </a:xfrm>
        </p:spPr>
        <p:txBody>
          <a:bodyPr/>
          <a:lstStyle/>
          <a:p>
            <a:pPr>
              <a:lnSpc>
                <a:spcPct val="100000"/>
              </a:lnSpc>
            </a:pPr>
            <a:r>
              <a:rPr lang="en-GB" sz="2800" dirty="0"/>
              <a:t>Solve performance and resource issues</a:t>
            </a:r>
          </a:p>
          <a:p>
            <a:pPr>
              <a:lnSpc>
                <a:spcPct val="100000"/>
              </a:lnSpc>
            </a:pPr>
            <a:r>
              <a:rPr lang="en-GB" sz="2800" dirty="0"/>
              <a:t>Configure delegation of rights</a:t>
            </a:r>
          </a:p>
          <a:p>
            <a:pPr>
              <a:lnSpc>
                <a:spcPct val="100000"/>
              </a:lnSpc>
            </a:pPr>
            <a:r>
              <a:rPr lang="en-GB" sz="2800" dirty="0"/>
              <a:t>Create roles and configure authorization rights</a:t>
            </a:r>
          </a:p>
          <a:p>
            <a:pPr>
              <a:lnSpc>
                <a:spcPct val="100000"/>
              </a:lnSpc>
            </a:pPr>
            <a:r>
              <a:rPr lang="en-GB" sz="2800" dirty="0"/>
              <a:t>Manage non-Hyper-V-aware virtualization hosts</a:t>
            </a:r>
            <a:endParaRPr lang="en-US" sz="2800" dirty="0"/>
          </a:p>
        </p:txBody>
      </p:sp>
    </p:spTree>
    <p:extLst>
      <p:ext uri="{BB962C8B-B14F-4D97-AF65-F5344CB8AC3E}">
        <p14:creationId xmlns:p14="http://schemas.microsoft.com/office/powerpoint/2010/main" val="208546564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Solve </a:t>
            </a:r>
            <a:r>
              <a:rPr lang="en-GB" dirty="0" smtClean="0"/>
              <a:t>Performance </a:t>
            </a:r>
            <a:r>
              <a:rPr lang="en-GB" dirty="0"/>
              <a:t>and </a:t>
            </a:r>
            <a:r>
              <a:rPr lang="en-GB" dirty="0" smtClean="0"/>
              <a:t>Resource </a:t>
            </a:r>
            <a:r>
              <a:rPr lang="en-GB" dirty="0"/>
              <a:t>I</a:t>
            </a:r>
            <a:r>
              <a:rPr lang="en-GB" dirty="0" smtClean="0"/>
              <a:t>ssues</a:t>
            </a:r>
            <a:endParaRPr lang="en-GB" dirty="0"/>
          </a:p>
        </p:txBody>
      </p:sp>
      <p:sp>
        <p:nvSpPr>
          <p:cNvPr id="3" name="Content Placeholder 2"/>
          <p:cNvSpPr>
            <a:spLocks noGrp="1"/>
          </p:cNvSpPr>
          <p:nvPr>
            <p:ph idx="1"/>
          </p:nvPr>
        </p:nvSpPr>
        <p:spPr>
          <a:xfrm>
            <a:off x="381000" y="2057400"/>
            <a:ext cx="8001000" cy="4222694"/>
          </a:xfrm>
        </p:spPr>
        <p:txBody>
          <a:bodyPr/>
          <a:lstStyle/>
          <a:p>
            <a:pPr>
              <a:lnSpc>
                <a:spcPct val="100000"/>
              </a:lnSpc>
            </a:pPr>
            <a:r>
              <a:rPr lang="en-GB" sz="2800" dirty="0" smtClean="0"/>
              <a:t>Configure PRO</a:t>
            </a:r>
          </a:p>
          <a:p>
            <a:pPr>
              <a:lnSpc>
                <a:spcPct val="100000"/>
              </a:lnSpc>
            </a:pPr>
            <a:r>
              <a:rPr lang="en-GB" sz="2800" dirty="0" smtClean="0"/>
              <a:t>Monitor </a:t>
            </a:r>
            <a:r>
              <a:rPr lang="en-GB" sz="2800" dirty="0"/>
              <a:t>the environment by using System Center Operations Manager 2007 </a:t>
            </a:r>
            <a:r>
              <a:rPr lang="en-GB" sz="2800" dirty="0" smtClean="0"/>
              <a:t>R2</a:t>
            </a:r>
          </a:p>
          <a:p>
            <a:pPr>
              <a:lnSpc>
                <a:spcPct val="100000"/>
              </a:lnSpc>
            </a:pPr>
            <a:r>
              <a:rPr lang="en-GB" sz="2800" dirty="0" smtClean="0"/>
              <a:t>Configure </a:t>
            </a:r>
            <a:r>
              <a:rPr lang="en-GB" sz="2800" dirty="0"/>
              <a:t>event </a:t>
            </a:r>
            <a:r>
              <a:rPr lang="en-GB" sz="2800" dirty="0" smtClean="0"/>
              <a:t>triggers</a:t>
            </a:r>
          </a:p>
          <a:p>
            <a:pPr>
              <a:lnSpc>
                <a:spcPct val="100000"/>
              </a:lnSpc>
            </a:pPr>
            <a:r>
              <a:rPr lang="en-GB" sz="2800" dirty="0" smtClean="0"/>
              <a:t>Allocate </a:t>
            </a:r>
            <a:r>
              <a:rPr lang="en-GB" sz="2800" dirty="0"/>
              <a:t>resources by using Virtual Machine </a:t>
            </a:r>
            <a:r>
              <a:rPr lang="en-GB" sz="2800" dirty="0" smtClean="0"/>
              <a:t>Manager</a:t>
            </a:r>
          </a:p>
          <a:p>
            <a:pPr>
              <a:lnSpc>
                <a:spcPct val="100000"/>
              </a:lnSpc>
            </a:pPr>
            <a:r>
              <a:rPr lang="en-GB" sz="2800" dirty="0" smtClean="0"/>
              <a:t>Monitor </a:t>
            </a:r>
            <a:r>
              <a:rPr lang="en-GB" sz="2800" dirty="0"/>
              <a:t>performance and </a:t>
            </a:r>
            <a:r>
              <a:rPr lang="en-GB" sz="2800" dirty="0" smtClean="0"/>
              <a:t>diagnose </a:t>
            </a:r>
            <a:r>
              <a:rPr lang="en-GB" sz="2800" dirty="0"/>
              <a:t>issues by using Performance Monitor or Resource </a:t>
            </a:r>
            <a:r>
              <a:rPr lang="en-GB" sz="2800" dirty="0" smtClean="0"/>
              <a:t>Monitor</a:t>
            </a:r>
            <a:endParaRPr lang="en-US" sz="2800" dirty="0"/>
          </a:p>
        </p:txBody>
      </p:sp>
    </p:spTree>
    <p:extLst>
      <p:ext uri="{BB962C8B-B14F-4D97-AF65-F5344CB8AC3E}">
        <p14:creationId xmlns:p14="http://schemas.microsoft.com/office/powerpoint/2010/main" val="139830149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a:t>
            </a:r>
            <a:r>
              <a:rPr lang="en-GB" dirty="0" smtClean="0"/>
              <a:t>Delegation </a:t>
            </a:r>
            <a:r>
              <a:rPr lang="en-GB" dirty="0"/>
              <a:t>of </a:t>
            </a:r>
            <a:r>
              <a:rPr lang="en-GB" dirty="0" smtClean="0"/>
              <a:t>Rights</a:t>
            </a:r>
            <a:endParaRPr lang="en-GB" dirty="0"/>
          </a:p>
        </p:txBody>
      </p:sp>
      <p:sp>
        <p:nvSpPr>
          <p:cNvPr id="3" name="Content Placeholder 2"/>
          <p:cNvSpPr>
            <a:spLocks noGrp="1"/>
          </p:cNvSpPr>
          <p:nvPr>
            <p:ph idx="1"/>
          </p:nvPr>
        </p:nvSpPr>
        <p:spPr>
          <a:xfrm>
            <a:off x="381000" y="1447800"/>
            <a:ext cx="8001000" cy="1895904"/>
          </a:xfrm>
        </p:spPr>
        <p:txBody>
          <a:bodyPr/>
          <a:lstStyle/>
          <a:p>
            <a:pPr>
              <a:lnSpc>
                <a:spcPct val="100000"/>
              </a:lnSpc>
            </a:pPr>
            <a:r>
              <a:rPr lang="en-GB" sz="2800" dirty="0" smtClean="0"/>
              <a:t>Create </a:t>
            </a:r>
            <a:r>
              <a:rPr lang="en-GB" sz="2800" dirty="0"/>
              <a:t>user policies for </a:t>
            </a:r>
            <a:r>
              <a:rPr lang="en-GB" sz="2800" dirty="0" smtClean="0"/>
              <a:t>the Self </a:t>
            </a:r>
            <a:r>
              <a:rPr lang="en-GB" sz="2800" dirty="0"/>
              <a:t>Service </a:t>
            </a:r>
            <a:r>
              <a:rPr lang="en-GB" sz="2800" dirty="0" smtClean="0"/>
              <a:t>Portal</a:t>
            </a:r>
          </a:p>
          <a:p>
            <a:pPr>
              <a:lnSpc>
                <a:spcPct val="100000"/>
              </a:lnSpc>
            </a:pPr>
            <a:r>
              <a:rPr lang="en-GB" sz="2800" dirty="0" smtClean="0"/>
              <a:t>Create </a:t>
            </a:r>
            <a:r>
              <a:rPr lang="en-GB" sz="2800" dirty="0"/>
              <a:t>and managing </a:t>
            </a:r>
            <a:r>
              <a:rPr lang="en-GB" sz="2800" dirty="0" smtClean="0"/>
              <a:t>templates</a:t>
            </a:r>
          </a:p>
          <a:p>
            <a:pPr>
              <a:lnSpc>
                <a:spcPct val="100000"/>
              </a:lnSpc>
            </a:pPr>
            <a:r>
              <a:rPr lang="en-GB" sz="2800" dirty="0" smtClean="0"/>
              <a:t>Manage </a:t>
            </a:r>
            <a:r>
              <a:rPr lang="en-GB" sz="2800" dirty="0"/>
              <a:t>and </a:t>
            </a:r>
            <a:r>
              <a:rPr lang="en-GB" sz="2800" dirty="0" smtClean="0"/>
              <a:t>replicate </a:t>
            </a:r>
            <a:r>
              <a:rPr lang="en-GB" sz="2800" dirty="0"/>
              <a:t>libraries in Virtual Machine </a:t>
            </a:r>
            <a:r>
              <a:rPr lang="en-GB" sz="2800" dirty="0" smtClean="0"/>
              <a:t>Manager</a:t>
            </a:r>
            <a:endParaRPr lang="en-US" sz="2800" dirty="0"/>
          </a:p>
        </p:txBody>
      </p:sp>
    </p:spTree>
    <p:extLst>
      <p:ext uri="{BB962C8B-B14F-4D97-AF65-F5344CB8AC3E}">
        <p14:creationId xmlns:p14="http://schemas.microsoft.com/office/powerpoint/2010/main" val="384942007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Create </a:t>
            </a:r>
            <a:r>
              <a:rPr lang="en-GB" dirty="0" smtClean="0"/>
              <a:t>Roles </a:t>
            </a:r>
            <a:r>
              <a:rPr lang="en-GB" dirty="0"/>
              <a:t>and </a:t>
            </a:r>
            <a:r>
              <a:rPr lang="en-GB" dirty="0" smtClean="0"/>
              <a:t>Configure </a:t>
            </a:r>
            <a:r>
              <a:rPr lang="en-GB" dirty="0"/>
              <a:t>A</a:t>
            </a:r>
            <a:r>
              <a:rPr lang="en-GB" dirty="0" smtClean="0"/>
              <a:t>uthorization </a:t>
            </a:r>
            <a:r>
              <a:rPr lang="en-GB" dirty="0"/>
              <a:t>R</a:t>
            </a:r>
            <a:r>
              <a:rPr lang="en-GB" dirty="0" smtClean="0"/>
              <a:t>ights</a:t>
            </a:r>
            <a:endParaRPr lang="en-GB" dirty="0"/>
          </a:p>
        </p:txBody>
      </p:sp>
      <p:sp>
        <p:nvSpPr>
          <p:cNvPr id="3" name="Content Placeholder 2"/>
          <p:cNvSpPr>
            <a:spLocks noGrp="1"/>
          </p:cNvSpPr>
          <p:nvPr>
            <p:ph idx="1"/>
          </p:nvPr>
        </p:nvSpPr>
        <p:spPr>
          <a:xfrm>
            <a:off x="381000" y="2133600"/>
            <a:ext cx="8001000" cy="1378839"/>
          </a:xfrm>
        </p:spPr>
        <p:txBody>
          <a:bodyPr/>
          <a:lstStyle/>
          <a:p>
            <a:pPr>
              <a:lnSpc>
                <a:spcPct val="100000"/>
              </a:lnSpc>
            </a:pPr>
            <a:r>
              <a:rPr lang="en-GB" sz="2800" dirty="0" smtClean="0"/>
              <a:t>Create </a:t>
            </a:r>
            <a:r>
              <a:rPr lang="en-GB" sz="2800" dirty="0"/>
              <a:t>roles and </a:t>
            </a:r>
            <a:r>
              <a:rPr lang="en-GB" sz="2800" dirty="0" smtClean="0"/>
              <a:t>delegate </a:t>
            </a:r>
            <a:r>
              <a:rPr lang="en-GB" sz="2800" dirty="0"/>
              <a:t>rights </a:t>
            </a:r>
            <a:r>
              <a:rPr lang="en-GB" sz="2800" dirty="0" smtClean="0"/>
              <a:t>by using AzMan</a:t>
            </a:r>
          </a:p>
          <a:p>
            <a:pPr>
              <a:lnSpc>
                <a:spcPct val="100000"/>
              </a:lnSpc>
            </a:pPr>
            <a:r>
              <a:rPr lang="en-GB" sz="2800" dirty="0" smtClean="0"/>
              <a:t>Delegate </a:t>
            </a:r>
            <a:r>
              <a:rPr lang="en-GB" sz="2800" dirty="0"/>
              <a:t>rights </a:t>
            </a:r>
            <a:r>
              <a:rPr lang="en-GB" sz="2800" dirty="0" smtClean="0"/>
              <a:t>manually</a:t>
            </a:r>
            <a:endParaRPr lang="en-US" sz="2800" dirty="0"/>
          </a:p>
        </p:txBody>
      </p:sp>
    </p:spTree>
    <p:extLst>
      <p:ext uri="{BB962C8B-B14F-4D97-AF65-F5344CB8AC3E}">
        <p14:creationId xmlns:p14="http://schemas.microsoft.com/office/powerpoint/2010/main" val="219504386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Manage </a:t>
            </a:r>
            <a:r>
              <a:rPr lang="en-GB" dirty="0" smtClean="0"/>
              <a:t>Non-Hyper-V-aware </a:t>
            </a:r>
            <a:r>
              <a:rPr lang="en-GB" dirty="0"/>
              <a:t>V</a:t>
            </a:r>
            <a:r>
              <a:rPr lang="en-GB" dirty="0" smtClean="0"/>
              <a:t>irtualization Hosts</a:t>
            </a:r>
            <a:endParaRPr lang="en-US" dirty="0"/>
          </a:p>
        </p:txBody>
      </p:sp>
      <p:sp>
        <p:nvSpPr>
          <p:cNvPr id="3" name="Content Placeholder 2"/>
          <p:cNvSpPr>
            <a:spLocks noGrp="1"/>
          </p:cNvSpPr>
          <p:nvPr>
            <p:ph idx="1"/>
          </p:nvPr>
        </p:nvSpPr>
        <p:spPr>
          <a:xfrm>
            <a:off x="304800" y="2133600"/>
            <a:ext cx="8001000" cy="1809726"/>
          </a:xfrm>
        </p:spPr>
        <p:txBody>
          <a:bodyPr/>
          <a:lstStyle/>
          <a:p>
            <a:pPr>
              <a:lnSpc>
                <a:spcPct val="100000"/>
              </a:lnSpc>
            </a:pPr>
            <a:r>
              <a:rPr lang="en-GB" sz="2800" dirty="0" smtClean="0"/>
              <a:t>Manage </a:t>
            </a:r>
            <a:r>
              <a:rPr lang="en-GB" sz="2800" dirty="0"/>
              <a:t>ESX/VI3 VMware hosts by using Virtual Machine </a:t>
            </a:r>
            <a:r>
              <a:rPr lang="en-GB" sz="2800" dirty="0" smtClean="0"/>
              <a:t>Manager</a:t>
            </a:r>
          </a:p>
          <a:p>
            <a:pPr>
              <a:lnSpc>
                <a:spcPct val="100000"/>
              </a:lnSpc>
            </a:pPr>
            <a:r>
              <a:rPr lang="en-GB" sz="2800" dirty="0" smtClean="0"/>
              <a:t>Manage </a:t>
            </a:r>
            <a:r>
              <a:rPr lang="en-GB" sz="2800" dirty="0"/>
              <a:t>Virtual Server 2005 R2 hosts </a:t>
            </a:r>
            <a:r>
              <a:rPr lang="en-GB" sz="2800" dirty="0" smtClean="0"/>
              <a:t>by using </a:t>
            </a:r>
            <a:r>
              <a:rPr lang="en-GB" sz="2800" dirty="0"/>
              <a:t>Virtual Machine </a:t>
            </a:r>
            <a:r>
              <a:rPr lang="en-GB" sz="2800" dirty="0" smtClean="0"/>
              <a:t>Manager</a:t>
            </a:r>
            <a:endParaRPr lang="en-US" sz="2800" dirty="0"/>
          </a:p>
        </p:txBody>
      </p:sp>
    </p:spTree>
    <p:extLst>
      <p:ext uri="{BB962C8B-B14F-4D97-AF65-F5344CB8AC3E}">
        <p14:creationId xmlns:p14="http://schemas.microsoft.com/office/powerpoint/2010/main" val="8345133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lvl="0">
              <a:lnSpc>
                <a:spcPct val="90000"/>
              </a:lnSpc>
              <a:spcBef>
                <a:spcPct val="0"/>
              </a:spcBef>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9 (Optional):</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Preparing </a:t>
            </a:r>
            <a:r>
              <a:rPr lang="en-GB" sz="4900" spc="-150" dirty="0">
                <a:ln w="3175">
                  <a:noFill/>
                </a:ln>
                <a:solidFill>
                  <a:srgbClr val="FFFFFF"/>
                </a:solidFill>
                <a:effectLst>
                  <a:outerShdw blurRad="38100" dist="38100" dir="2700000" algn="tl">
                    <a:srgbClr val="000000">
                      <a:alpha val="43137"/>
                    </a:srgbClr>
                  </a:outerShdw>
                </a:effectLst>
                <a:latin typeface="Segoe" pitchFamily="34" charset="0"/>
                <a:cs typeface="Arial" charset="0"/>
              </a:rPr>
              <a:t>for Exam 70-659 </a:t>
            </a:r>
            <a: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
            </a:r>
            <a:b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br>
            <a: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TS</a:t>
            </a:r>
            <a:r>
              <a:rPr lang="en-GB" sz="4900" spc="-150" dirty="0">
                <a:ln w="3175">
                  <a:noFill/>
                </a:ln>
                <a:solidFill>
                  <a:srgbClr val="FFFFFF"/>
                </a:solidFill>
                <a:effectLst>
                  <a:outerShdw blurRad="38100" dist="38100" dir="2700000" algn="tl">
                    <a:srgbClr val="000000">
                      <a:alpha val="43137"/>
                    </a:srgbClr>
                  </a:outerShdw>
                </a:effectLst>
                <a:latin typeface="Segoe" pitchFamily="34" charset="0"/>
                <a:cs typeface="Arial" charset="0"/>
              </a:rPr>
              <a:t>: Windows Server 2008 R2, Server </a:t>
            </a:r>
            <a:r>
              <a:rPr lang="en-GB"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Virtualization</a:t>
            </a: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extLst>
      <p:ext uri="{BB962C8B-B14F-4D97-AF65-F5344CB8AC3E}">
        <p14:creationId xmlns:p14="http://schemas.microsoft.com/office/powerpoint/2010/main" val="92485173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a:t>Ensuring High Availability and </a:t>
            </a:r>
            <a:r>
              <a:rPr lang="en-GB" dirty="0" smtClean="0"/>
              <a:t>Recoverability</a:t>
            </a:r>
            <a:endParaRPr lang="en-US" dirty="0"/>
          </a:p>
        </p:txBody>
      </p:sp>
      <p:sp>
        <p:nvSpPr>
          <p:cNvPr id="3" name="Content Placeholder 2"/>
          <p:cNvSpPr>
            <a:spLocks noGrp="1"/>
          </p:cNvSpPr>
          <p:nvPr>
            <p:ph idx="1"/>
          </p:nvPr>
        </p:nvSpPr>
        <p:spPr>
          <a:xfrm>
            <a:off x="381000" y="1905000"/>
            <a:ext cx="8001000" cy="1982081"/>
          </a:xfrm>
        </p:spPr>
        <p:txBody>
          <a:bodyPr/>
          <a:lstStyle/>
          <a:p>
            <a:pPr>
              <a:lnSpc>
                <a:spcPct val="100000"/>
              </a:lnSpc>
            </a:pPr>
            <a:r>
              <a:rPr lang="en-GB" sz="2800" dirty="0"/>
              <a:t>Manage snapshots</a:t>
            </a:r>
          </a:p>
          <a:p>
            <a:pPr>
              <a:lnSpc>
                <a:spcPct val="100000"/>
              </a:lnSpc>
            </a:pPr>
            <a:r>
              <a:rPr lang="en-GB" sz="2800" dirty="0"/>
              <a:t>Manage backups</a:t>
            </a:r>
          </a:p>
          <a:p>
            <a:pPr>
              <a:lnSpc>
                <a:spcPct val="100000"/>
              </a:lnSpc>
            </a:pPr>
            <a:r>
              <a:rPr lang="en-GB" sz="2800" dirty="0"/>
              <a:t>Perform non-clustered migrations</a:t>
            </a:r>
          </a:p>
          <a:p>
            <a:pPr>
              <a:lnSpc>
                <a:spcPct val="100000"/>
              </a:lnSpc>
            </a:pPr>
            <a:r>
              <a:rPr lang="en-GB" sz="2800" dirty="0"/>
              <a:t>Configure quick and live migrations</a:t>
            </a:r>
            <a:endParaRPr lang="en-US" sz="2800" dirty="0"/>
          </a:p>
        </p:txBody>
      </p:sp>
    </p:spTree>
    <p:extLst>
      <p:ext uri="{BB962C8B-B14F-4D97-AF65-F5344CB8AC3E}">
        <p14:creationId xmlns:p14="http://schemas.microsoft.com/office/powerpoint/2010/main" val="280593904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Manage </a:t>
            </a:r>
            <a:r>
              <a:rPr lang="en-GB" dirty="0" smtClean="0"/>
              <a:t>Snapshots</a:t>
            </a:r>
            <a:endParaRPr lang="en-GB" dirty="0"/>
          </a:p>
        </p:txBody>
      </p:sp>
      <p:sp>
        <p:nvSpPr>
          <p:cNvPr id="3" name="Content Placeholder 2"/>
          <p:cNvSpPr>
            <a:spLocks noGrp="1"/>
          </p:cNvSpPr>
          <p:nvPr>
            <p:ph idx="1"/>
          </p:nvPr>
        </p:nvSpPr>
        <p:spPr>
          <a:xfrm>
            <a:off x="304800" y="1447800"/>
            <a:ext cx="8001000" cy="947952"/>
          </a:xfrm>
        </p:spPr>
        <p:txBody>
          <a:bodyPr/>
          <a:lstStyle/>
          <a:p>
            <a:pPr>
              <a:lnSpc>
                <a:spcPct val="100000"/>
              </a:lnSpc>
            </a:pPr>
            <a:r>
              <a:rPr lang="en-GB" sz="2800" dirty="0" smtClean="0"/>
              <a:t>Take, revert, merge, delete, </a:t>
            </a:r>
            <a:r>
              <a:rPr lang="en-GB" sz="2800" dirty="0"/>
              <a:t>and </a:t>
            </a:r>
            <a:r>
              <a:rPr lang="en-GB" sz="2800" dirty="0" smtClean="0"/>
              <a:t>apply snapshots</a:t>
            </a:r>
          </a:p>
          <a:p>
            <a:pPr>
              <a:lnSpc>
                <a:spcPct val="100000"/>
              </a:lnSpc>
            </a:pPr>
            <a:r>
              <a:rPr lang="en-GB" sz="2800" dirty="0" smtClean="0"/>
              <a:t>Configure </a:t>
            </a:r>
            <a:r>
              <a:rPr lang="en-GB" sz="2800" dirty="0"/>
              <a:t>storage locations</a:t>
            </a:r>
            <a:endParaRPr lang="en-US" sz="2800" dirty="0"/>
          </a:p>
        </p:txBody>
      </p:sp>
    </p:spTree>
    <p:extLst>
      <p:ext uri="{BB962C8B-B14F-4D97-AF65-F5344CB8AC3E}">
        <p14:creationId xmlns:p14="http://schemas.microsoft.com/office/powerpoint/2010/main" val="420313761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Manage </a:t>
            </a:r>
            <a:r>
              <a:rPr lang="en-GB" dirty="0" smtClean="0"/>
              <a:t>Backups</a:t>
            </a:r>
            <a:endParaRPr lang="en-GB" dirty="0"/>
          </a:p>
        </p:txBody>
      </p:sp>
      <p:sp>
        <p:nvSpPr>
          <p:cNvPr id="3" name="Content Placeholder 2"/>
          <p:cNvSpPr>
            <a:spLocks noGrp="1"/>
          </p:cNvSpPr>
          <p:nvPr>
            <p:ph idx="1"/>
          </p:nvPr>
        </p:nvSpPr>
        <p:spPr>
          <a:xfrm>
            <a:off x="381000" y="1447800"/>
            <a:ext cx="8001000" cy="861774"/>
          </a:xfrm>
        </p:spPr>
        <p:txBody>
          <a:bodyPr/>
          <a:lstStyle/>
          <a:p>
            <a:pPr>
              <a:lnSpc>
                <a:spcPct val="100000"/>
              </a:lnSpc>
            </a:pPr>
            <a:r>
              <a:rPr lang="en-GB" sz="2800" dirty="0" smtClean="0"/>
              <a:t>Manage </a:t>
            </a:r>
            <a:r>
              <a:rPr lang="en-GB" sz="2800" dirty="0"/>
              <a:t>online and offline backups by using DPM, Windows Server Backup, </a:t>
            </a:r>
            <a:r>
              <a:rPr lang="en-GB" sz="2800" dirty="0" smtClean="0"/>
              <a:t>or VSS</a:t>
            </a:r>
            <a:endParaRPr lang="en-US" sz="2800" dirty="0"/>
          </a:p>
        </p:txBody>
      </p:sp>
    </p:spTree>
    <p:extLst>
      <p:ext uri="{BB962C8B-B14F-4D97-AF65-F5344CB8AC3E}">
        <p14:creationId xmlns:p14="http://schemas.microsoft.com/office/powerpoint/2010/main" val="405890281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Perform </a:t>
            </a:r>
            <a:r>
              <a:rPr lang="en-GB" dirty="0" smtClean="0"/>
              <a:t>Non-clustered Migrations</a:t>
            </a:r>
            <a:endParaRPr lang="en-GB" dirty="0"/>
          </a:p>
        </p:txBody>
      </p:sp>
      <p:sp>
        <p:nvSpPr>
          <p:cNvPr id="3" name="Content Placeholder 2"/>
          <p:cNvSpPr>
            <a:spLocks noGrp="1"/>
          </p:cNvSpPr>
          <p:nvPr>
            <p:ph idx="1"/>
          </p:nvPr>
        </p:nvSpPr>
        <p:spPr>
          <a:xfrm>
            <a:off x="381000" y="2209800"/>
            <a:ext cx="8001000" cy="947952"/>
          </a:xfrm>
        </p:spPr>
        <p:txBody>
          <a:bodyPr/>
          <a:lstStyle/>
          <a:p>
            <a:pPr>
              <a:lnSpc>
                <a:spcPct val="100000"/>
              </a:lnSpc>
            </a:pPr>
            <a:r>
              <a:rPr lang="en-GB" sz="2800" dirty="0" smtClean="0"/>
              <a:t>Perform </a:t>
            </a:r>
            <a:r>
              <a:rPr lang="en-GB" sz="2800" dirty="0"/>
              <a:t>a SAN migration of child </a:t>
            </a:r>
            <a:r>
              <a:rPr lang="en-GB" sz="2800" dirty="0" smtClean="0"/>
              <a:t>partitions</a:t>
            </a:r>
          </a:p>
          <a:p>
            <a:pPr>
              <a:lnSpc>
                <a:spcPct val="100000"/>
              </a:lnSpc>
            </a:pPr>
            <a:r>
              <a:rPr lang="en-GB" sz="2800" dirty="0" smtClean="0"/>
              <a:t>Perform </a:t>
            </a:r>
            <a:r>
              <a:rPr lang="en-GB" sz="2800" dirty="0"/>
              <a:t>a network migration of child partitions</a:t>
            </a:r>
            <a:endParaRPr lang="en-US" sz="2800" dirty="0"/>
          </a:p>
        </p:txBody>
      </p:sp>
    </p:spTree>
    <p:extLst>
      <p:ext uri="{BB962C8B-B14F-4D97-AF65-F5344CB8AC3E}">
        <p14:creationId xmlns:p14="http://schemas.microsoft.com/office/powerpoint/2010/main" val="350502344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477328"/>
          </a:xfrm>
        </p:spPr>
        <p:txBody>
          <a:bodyPr/>
          <a:lstStyle/>
          <a:p>
            <a:pPr>
              <a:lnSpc>
                <a:spcPct val="100000"/>
              </a:lnSpc>
            </a:pPr>
            <a:r>
              <a:rPr lang="en-GB" dirty="0"/>
              <a:t>Configure </a:t>
            </a:r>
            <a:r>
              <a:rPr lang="en-GB" dirty="0" smtClean="0"/>
              <a:t>Quick </a:t>
            </a:r>
            <a:r>
              <a:rPr lang="en-GB" dirty="0"/>
              <a:t>and </a:t>
            </a:r>
            <a:r>
              <a:rPr lang="en-GB" dirty="0" smtClean="0"/>
              <a:t>Live </a:t>
            </a:r>
            <a:r>
              <a:rPr lang="en-GB" dirty="0"/>
              <a:t>M</a:t>
            </a:r>
            <a:r>
              <a:rPr lang="en-GB" dirty="0" smtClean="0"/>
              <a:t>igrations</a:t>
            </a:r>
            <a:endParaRPr lang="en-US" dirty="0"/>
          </a:p>
        </p:txBody>
      </p:sp>
      <p:sp>
        <p:nvSpPr>
          <p:cNvPr id="3" name="Content Placeholder 2"/>
          <p:cNvSpPr>
            <a:spLocks noGrp="1"/>
          </p:cNvSpPr>
          <p:nvPr>
            <p:ph idx="1"/>
          </p:nvPr>
        </p:nvSpPr>
        <p:spPr>
          <a:xfrm>
            <a:off x="381000" y="2133600"/>
            <a:ext cx="8001000" cy="1895904"/>
          </a:xfrm>
        </p:spPr>
        <p:txBody>
          <a:bodyPr/>
          <a:lstStyle/>
          <a:p>
            <a:pPr>
              <a:lnSpc>
                <a:spcPct val="100000"/>
              </a:lnSpc>
            </a:pPr>
            <a:r>
              <a:rPr lang="en-GB" sz="2800" dirty="0" smtClean="0"/>
              <a:t>Configure </a:t>
            </a:r>
            <a:r>
              <a:rPr lang="en-GB" sz="2800" dirty="0"/>
              <a:t>network and storage for clustered Hyper-V </a:t>
            </a:r>
            <a:r>
              <a:rPr lang="en-GB" sz="2800" dirty="0" smtClean="0"/>
              <a:t>setup</a:t>
            </a:r>
          </a:p>
          <a:p>
            <a:pPr>
              <a:lnSpc>
                <a:spcPct val="100000"/>
              </a:lnSpc>
            </a:pPr>
            <a:r>
              <a:rPr lang="en-GB" sz="2800" dirty="0" smtClean="0"/>
              <a:t>Enable CSV</a:t>
            </a:r>
          </a:p>
          <a:p>
            <a:pPr>
              <a:lnSpc>
                <a:spcPct val="100000"/>
              </a:lnSpc>
            </a:pPr>
            <a:r>
              <a:rPr lang="en-GB" sz="2800" dirty="0" smtClean="0"/>
              <a:t>Configure </a:t>
            </a:r>
            <a:r>
              <a:rPr lang="en-GB" sz="2800" dirty="0"/>
              <a:t>dynamic I/0 redirection</a:t>
            </a:r>
            <a:endParaRPr lang="en-US" sz="2800" dirty="0"/>
          </a:p>
        </p:txBody>
      </p:sp>
    </p:spTree>
    <p:extLst>
      <p:ext uri="{BB962C8B-B14F-4D97-AF65-F5344CB8AC3E}">
        <p14:creationId xmlns:p14="http://schemas.microsoft.com/office/powerpoint/2010/main" val="332252231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664797"/>
          </a:xfrm>
        </p:spPr>
        <p:txBody>
          <a:bodyPr/>
          <a:lstStyle/>
          <a:p>
            <a:r>
              <a:rPr lang="en-GB" dirty="0"/>
              <a:t>Performing </a:t>
            </a:r>
            <a:r>
              <a:rPr lang="en-GB" dirty="0" smtClean="0"/>
              <a:t>Migration</a:t>
            </a:r>
            <a:endParaRPr lang="en-US" dirty="0"/>
          </a:p>
        </p:txBody>
      </p:sp>
      <p:sp>
        <p:nvSpPr>
          <p:cNvPr id="3" name="Content Placeholder 2"/>
          <p:cNvSpPr>
            <a:spLocks noGrp="1"/>
          </p:cNvSpPr>
          <p:nvPr>
            <p:ph idx="1"/>
          </p:nvPr>
        </p:nvSpPr>
        <p:spPr>
          <a:xfrm>
            <a:off x="381000" y="1371600"/>
            <a:ext cx="8001000" cy="1465016"/>
          </a:xfrm>
        </p:spPr>
        <p:txBody>
          <a:bodyPr/>
          <a:lstStyle/>
          <a:p>
            <a:pPr>
              <a:lnSpc>
                <a:spcPct val="100000"/>
              </a:lnSpc>
            </a:pPr>
            <a:r>
              <a:rPr lang="en-GB" sz="2800" dirty="0"/>
              <a:t>Perform </a:t>
            </a:r>
            <a:r>
              <a:rPr lang="en-GB" sz="2800" dirty="0" smtClean="0"/>
              <a:t>P2V </a:t>
            </a:r>
            <a:r>
              <a:rPr lang="en-GB" sz="2800" dirty="0"/>
              <a:t>migration</a:t>
            </a:r>
          </a:p>
          <a:p>
            <a:pPr>
              <a:lnSpc>
                <a:spcPct val="100000"/>
              </a:lnSpc>
            </a:pPr>
            <a:r>
              <a:rPr lang="en-GB" sz="2800" dirty="0"/>
              <a:t>Perform </a:t>
            </a:r>
            <a:r>
              <a:rPr lang="en-GB" sz="2800" dirty="0" smtClean="0"/>
              <a:t>V2V </a:t>
            </a:r>
            <a:r>
              <a:rPr lang="en-GB" sz="2800" dirty="0"/>
              <a:t>migration</a:t>
            </a:r>
          </a:p>
          <a:p>
            <a:pPr>
              <a:lnSpc>
                <a:spcPct val="100000"/>
              </a:lnSpc>
            </a:pPr>
            <a:r>
              <a:rPr lang="en-GB" sz="2800" dirty="0"/>
              <a:t>Perform import/export migration</a:t>
            </a:r>
            <a:endParaRPr lang="en-US" sz="2800" dirty="0"/>
          </a:p>
        </p:txBody>
      </p:sp>
    </p:spTree>
    <p:extLst>
      <p:ext uri="{BB962C8B-B14F-4D97-AF65-F5344CB8AC3E}">
        <p14:creationId xmlns:p14="http://schemas.microsoft.com/office/powerpoint/2010/main" val="421023127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Perform </a:t>
            </a:r>
            <a:r>
              <a:rPr lang="en-GB" dirty="0" smtClean="0"/>
              <a:t>P2V Migration</a:t>
            </a:r>
            <a:endParaRPr lang="en-GB" dirty="0"/>
          </a:p>
        </p:txBody>
      </p:sp>
      <p:sp>
        <p:nvSpPr>
          <p:cNvPr id="3" name="Content Placeholder 2"/>
          <p:cNvSpPr>
            <a:spLocks noGrp="1"/>
          </p:cNvSpPr>
          <p:nvPr>
            <p:ph idx="1"/>
          </p:nvPr>
        </p:nvSpPr>
        <p:spPr>
          <a:xfrm>
            <a:off x="381000" y="1447800"/>
            <a:ext cx="8001000" cy="1378839"/>
          </a:xfrm>
        </p:spPr>
        <p:txBody>
          <a:bodyPr/>
          <a:lstStyle/>
          <a:p>
            <a:pPr>
              <a:lnSpc>
                <a:spcPct val="100000"/>
              </a:lnSpc>
            </a:pPr>
            <a:r>
              <a:rPr lang="en-GB" sz="2800" dirty="0" smtClean="0"/>
              <a:t>Configure </a:t>
            </a:r>
            <a:r>
              <a:rPr lang="en-GB" sz="2800" dirty="0"/>
              <a:t>Virtual Machine Manager Intelligent </a:t>
            </a:r>
            <a:r>
              <a:rPr lang="en-GB" sz="2800" dirty="0" smtClean="0"/>
              <a:t>Placement</a:t>
            </a:r>
          </a:p>
          <a:p>
            <a:pPr>
              <a:lnSpc>
                <a:spcPct val="100000"/>
              </a:lnSpc>
            </a:pPr>
            <a:r>
              <a:rPr lang="en-GB" sz="2800" dirty="0" smtClean="0"/>
              <a:t>Perform online </a:t>
            </a:r>
            <a:r>
              <a:rPr lang="en-GB" sz="2800" dirty="0"/>
              <a:t>and offline </a:t>
            </a:r>
            <a:r>
              <a:rPr lang="en-GB" sz="2800" dirty="0" smtClean="0"/>
              <a:t>migrations</a:t>
            </a:r>
            <a:endParaRPr lang="en-US" sz="2800" dirty="0"/>
          </a:p>
        </p:txBody>
      </p:sp>
    </p:spTree>
    <p:extLst>
      <p:ext uri="{BB962C8B-B14F-4D97-AF65-F5344CB8AC3E}">
        <p14:creationId xmlns:p14="http://schemas.microsoft.com/office/powerpoint/2010/main" val="14423561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Perform </a:t>
            </a:r>
            <a:r>
              <a:rPr lang="en-GB" dirty="0" smtClean="0"/>
              <a:t>V2V Migration</a:t>
            </a:r>
            <a:endParaRPr lang="en-GB" dirty="0"/>
          </a:p>
        </p:txBody>
      </p:sp>
      <p:sp>
        <p:nvSpPr>
          <p:cNvPr id="3" name="Content Placeholder 2"/>
          <p:cNvSpPr>
            <a:spLocks noGrp="1"/>
          </p:cNvSpPr>
          <p:nvPr>
            <p:ph idx="1"/>
          </p:nvPr>
        </p:nvSpPr>
        <p:spPr>
          <a:xfrm>
            <a:off x="381000" y="1524000"/>
            <a:ext cx="8001000" cy="1378839"/>
          </a:xfrm>
        </p:spPr>
        <p:txBody>
          <a:bodyPr/>
          <a:lstStyle/>
          <a:p>
            <a:pPr>
              <a:lnSpc>
                <a:spcPct val="100000"/>
              </a:lnSpc>
            </a:pPr>
            <a:r>
              <a:rPr lang="en-GB" sz="2800" dirty="0" smtClean="0"/>
              <a:t>Configure </a:t>
            </a:r>
            <a:r>
              <a:rPr lang="en-GB" sz="2800" dirty="0"/>
              <a:t>Virtual Machine Manager Intelligent </a:t>
            </a:r>
            <a:r>
              <a:rPr lang="en-GB" sz="2800" dirty="0" smtClean="0"/>
              <a:t>Placement</a:t>
            </a:r>
          </a:p>
          <a:p>
            <a:pPr>
              <a:lnSpc>
                <a:spcPct val="100000"/>
              </a:lnSpc>
            </a:pPr>
            <a:r>
              <a:rPr lang="en-GB" sz="2800" dirty="0" smtClean="0"/>
              <a:t>Perform </a:t>
            </a:r>
            <a:r>
              <a:rPr lang="en-GB" sz="2800" dirty="0"/>
              <a:t>online and offline migrations</a:t>
            </a:r>
            <a:endParaRPr lang="en-US" sz="2800" dirty="0"/>
          </a:p>
        </p:txBody>
      </p:sp>
    </p:spTree>
    <p:extLst>
      <p:ext uri="{BB962C8B-B14F-4D97-AF65-F5344CB8AC3E}">
        <p14:creationId xmlns:p14="http://schemas.microsoft.com/office/powerpoint/2010/main" val="23517296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Perform </a:t>
            </a:r>
            <a:r>
              <a:rPr lang="en-GB" dirty="0" smtClean="0"/>
              <a:t>Import/Export </a:t>
            </a:r>
            <a:r>
              <a:rPr lang="en-GB" dirty="0"/>
              <a:t>M</a:t>
            </a:r>
            <a:r>
              <a:rPr lang="en-GB" dirty="0" smtClean="0"/>
              <a:t>igration</a:t>
            </a:r>
            <a:endParaRPr lang="en-US" dirty="0"/>
          </a:p>
        </p:txBody>
      </p:sp>
      <p:sp>
        <p:nvSpPr>
          <p:cNvPr id="3" name="Content Placeholder 2"/>
          <p:cNvSpPr>
            <a:spLocks noGrp="1"/>
          </p:cNvSpPr>
          <p:nvPr>
            <p:ph idx="1"/>
          </p:nvPr>
        </p:nvSpPr>
        <p:spPr>
          <a:xfrm>
            <a:off x="381000" y="1447800"/>
            <a:ext cx="8001000" cy="861774"/>
          </a:xfrm>
        </p:spPr>
        <p:txBody>
          <a:bodyPr/>
          <a:lstStyle/>
          <a:p>
            <a:pPr>
              <a:lnSpc>
                <a:spcPct val="100000"/>
              </a:lnSpc>
            </a:pPr>
            <a:r>
              <a:rPr lang="en-GB" sz="2800" dirty="0" smtClean="0"/>
              <a:t>Migrate VMs between </a:t>
            </a:r>
            <a:r>
              <a:rPr lang="en-GB" sz="2800" dirty="0"/>
              <a:t>Hyper-V hosts </a:t>
            </a:r>
            <a:r>
              <a:rPr lang="en-GB" sz="2800" dirty="0" smtClean="0"/>
              <a:t>by using </a:t>
            </a:r>
            <a:r>
              <a:rPr lang="en-GB" sz="2800" dirty="0"/>
              <a:t>the Export/Import feature in </a:t>
            </a:r>
            <a:r>
              <a:rPr lang="en-GB" sz="2800" dirty="0" smtClean="0"/>
              <a:t>Hyper-V</a:t>
            </a:r>
            <a:endParaRPr lang="en-US" sz="2800" dirty="0"/>
          </a:p>
        </p:txBody>
      </p:sp>
    </p:spTree>
    <p:extLst>
      <p:ext uri="{BB962C8B-B14F-4D97-AF65-F5344CB8AC3E}">
        <p14:creationId xmlns:p14="http://schemas.microsoft.com/office/powerpoint/2010/main" val="178365328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a:t>Configuring Remote Desktop </a:t>
            </a:r>
            <a:r>
              <a:rPr lang="en-GB" dirty="0" smtClean="0"/>
              <a:t>Role </a:t>
            </a:r>
            <a:r>
              <a:rPr lang="en-GB" dirty="0"/>
              <a:t>Services </a:t>
            </a:r>
            <a:r>
              <a:rPr lang="en-GB" dirty="0" smtClean="0"/>
              <a:t>Infrastructure</a:t>
            </a:r>
            <a:endParaRPr lang="en-US" dirty="0"/>
          </a:p>
        </p:txBody>
      </p:sp>
      <p:sp>
        <p:nvSpPr>
          <p:cNvPr id="3" name="Content Placeholder 2"/>
          <p:cNvSpPr>
            <a:spLocks noGrp="1"/>
          </p:cNvSpPr>
          <p:nvPr>
            <p:ph idx="1"/>
          </p:nvPr>
        </p:nvSpPr>
        <p:spPr>
          <a:xfrm>
            <a:off x="381000" y="2057400"/>
            <a:ext cx="8001000" cy="2499146"/>
          </a:xfrm>
        </p:spPr>
        <p:txBody>
          <a:bodyPr/>
          <a:lstStyle/>
          <a:p>
            <a:pPr>
              <a:lnSpc>
                <a:spcPct val="100000"/>
              </a:lnSpc>
            </a:pPr>
            <a:r>
              <a:rPr lang="en-GB" sz="2800" dirty="0"/>
              <a:t>Configure RD </a:t>
            </a:r>
            <a:r>
              <a:rPr lang="en-GB" sz="2800" dirty="0" smtClean="0"/>
              <a:t>Session </a:t>
            </a:r>
            <a:r>
              <a:rPr lang="en-GB" sz="2800" dirty="0"/>
              <a:t>H</a:t>
            </a:r>
            <a:r>
              <a:rPr lang="en-GB" sz="2800" dirty="0" smtClean="0"/>
              <a:t>ost</a:t>
            </a:r>
            <a:endParaRPr lang="en-GB" sz="2800" dirty="0"/>
          </a:p>
          <a:p>
            <a:pPr>
              <a:lnSpc>
                <a:spcPct val="100000"/>
              </a:lnSpc>
            </a:pPr>
            <a:r>
              <a:rPr lang="en-GB" sz="2800" dirty="0"/>
              <a:t>Configure RD licensing</a:t>
            </a:r>
          </a:p>
          <a:p>
            <a:pPr>
              <a:lnSpc>
                <a:spcPct val="100000"/>
              </a:lnSpc>
            </a:pPr>
            <a:r>
              <a:rPr lang="en-GB" sz="2800" dirty="0"/>
              <a:t>Configure RD Connection Broker</a:t>
            </a:r>
          </a:p>
          <a:p>
            <a:pPr>
              <a:lnSpc>
                <a:spcPct val="100000"/>
              </a:lnSpc>
            </a:pPr>
            <a:r>
              <a:rPr lang="en-GB" sz="2800" dirty="0"/>
              <a:t>Configure RD Gateway</a:t>
            </a:r>
          </a:p>
          <a:p>
            <a:pPr>
              <a:lnSpc>
                <a:spcPct val="100000"/>
              </a:lnSpc>
            </a:pPr>
            <a:r>
              <a:rPr lang="en-GB" sz="2800" dirty="0"/>
              <a:t>Configure RD Web Access</a:t>
            </a:r>
            <a:endParaRPr lang="en-US" sz="2800" dirty="0"/>
          </a:p>
        </p:txBody>
      </p:sp>
    </p:spTree>
    <p:extLst>
      <p:ext uri="{BB962C8B-B14F-4D97-AF65-F5344CB8AC3E}">
        <p14:creationId xmlns:p14="http://schemas.microsoft.com/office/powerpoint/2010/main" val="276953312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9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1428083"/>
          </a:xfrm>
        </p:spPr>
        <p:txBody>
          <a:bodyPr/>
          <a:lstStyle/>
          <a:p>
            <a:r>
              <a:rPr lang="en-US" dirty="0" smtClean="0">
                <a:solidFill>
                  <a:schemeClr val="tx2"/>
                </a:solidFill>
              </a:rPr>
              <a:t>Lesson 1: Exam Introduction</a:t>
            </a:r>
          </a:p>
          <a:p>
            <a:r>
              <a:rPr lang="en-US" dirty="0" smtClean="0">
                <a:solidFill>
                  <a:schemeClr val="tx1"/>
                </a:solidFill>
              </a:rPr>
              <a:t>Lesson 2: Exam Objectives and Core Concepts</a:t>
            </a:r>
          </a:p>
        </p:txBody>
      </p:sp>
    </p:spTree>
    <p:extLst>
      <p:ext uri="{BB962C8B-B14F-4D97-AF65-F5344CB8AC3E}">
        <p14:creationId xmlns:p14="http://schemas.microsoft.com/office/powerpoint/2010/main" val="257240129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RD </a:t>
            </a:r>
            <a:r>
              <a:rPr lang="en-GB" dirty="0" smtClean="0"/>
              <a:t>Session </a:t>
            </a:r>
            <a:r>
              <a:rPr lang="en-GB" dirty="0"/>
              <a:t>H</a:t>
            </a:r>
            <a:r>
              <a:rPr lang="en-GB" dirty="0" smtClean="0"/>
              <a:t>ost</a:t>
            </a:r>
            <a:endParaRPr lang="en-GB" dirty="0"/>
          </a:p>
        </p:txBody>
      </p:sp>
      <p:sp>
        <p:nvSpPr>
          <p:cNvPr id="3" name="Content Placeholder 2"/>
          <p:cNvSpPr>
            <a:spLocks noGrp="1"/>
          </p:cNvSpPr>
          <p:nvPr>
            <p:ph idx="1"/>
          </p:nvPr>
        </p:nvSpPr>
        <p:spPr>
          <a:xfrm>
            <a:off x="381000" y="1600200"/>
            <a:ext cx="8001000" cy="2843855"/>
          </a:xfrm>
        </p:spPr>
        <p:txBody>
          <a:bodyPr/>
          <a:lstStyle/>
          <a:p>
            <a:pPr>
              <a:lnSpc>
                <a:spcPct val="100000"/>
              </a:lnSpc>
            </a:pPr>
            <a:r>
              <a:rPr lang="en-GB" sz="2800" dirty="0" smtClean="0"/>
              <a:t>Configure </a:t>
            </a:r>
            <a:r>
              <a:rPr lang="en-GB" sz="2800" dirty="0"/>
              <a:t>session host settings, network-level authentication settings, </a:t>
            </a:r>
            <a:r>
              <a:rPr lang="en-GB" sz="2800" dirty="0" smtClean="0"/>
              <a:t>and license settings</a:t>
            </a:r>
          </a:p>
          <a:p>
            <a:pPr>
              <a:lnSpc>
                <a:spcPct val="100000"/>
              </a:lnSpc>
            </a:pPr>
            <a:r>
              <a:rPr lang="en-GB" sz="2800" dirty="0" smtClean="0"/>
              <a:t>Restrict </a:t>
            </a:r>
            <a:r>
              <a:rPr lang="en-GB" sz="2800" dirty="0"/>
              <a:t>users to </a:t>
            </a:r>
            <a:r>
              <a:rPr lang="en-GB" sz="2800" dirty="0" smtClean="0"/>
              <a:t>a single </a:t>
            </a:r>
            <a:r>
              <a:rPr lang="en-GB" sz="2800" dirty="0"/>
              <a:t>remote </a:t>
            </a:r>
            <a:r>
              <a:rPr lang="en-GB" sz="2800" dirty="0" smtClean="0"/>
              <a:t>session</a:t>
            </a:r>
          </a:p>
          <a:p>
            <a:pPr>
              <a:lnSpc>
                <a:spcPct val="100000"/>
              </a:lnSpc>
            </a:pPr>
            <a:r>
              <a:rPr lang="en-GB" sz="2800" dirty="0" smtClean="0"/>
              <a:t>Enable </a:t>
            </a:r>
            <a:r>
              <a:rPr lang="en-GB" sz="2800" dirty="0"/>
              <a:t>time zone </a:t>
            </a:r>
            <a:r>
              <a:rPr lang="en-GB" sz="2800" dirty="0" smtClean="0"/>
              <a:t>redirection</a:t>
            </a:r>
          </a:p>
          <a:p>
            <a:pPr>
              <a:lnSpc>
                <a:spcPct val="100000"/>
              </a:lnSpc>
            </a:pPr>
            <a:r>
              <a:rPr lang="en-GB" sz="2800" dirty="0" smtClean="0"/>
              <a:t>Configure </a:t>
            </a:r>
            <a:r>
              <a:rPr lang="en-GB" sz="2800" dirty="0"/>
              <a:t>resource redirection, </a:t>
            </a:r>
            <a:r>
              <a:rPr lang="en-GB" sz="2800" dirty="0" smtClean="0"/>
              <a:t>encryption</a:t>
            </a:r>
            <a:r>
              <a:rPr lang="en-GB" sz="2800" dirty="0"/>
              <a:t>, </a:t>
            </a:r>
            <a:r>
              <a:rPr lang="en-GB" sz="2800" dirty="0" smtClean="0"/>
              <a:t>and </a:t>
            </a:r>
            <a:r>
              <a:rPr lang="en-GB" sz="2800" dirty="0"/>
              <a:t>multi-monitor </a:t>
            </a:r>
            <a:r>
              <a:rPr lang="en-GB" sz="2800" dirty="0" smtClean="0"/>
              <a:t>support</a:t>
            </a:r>
            <a:endParaRPr lang="en-GB" sz="2800" dirty="0"/>
          </a:p>
        </p:txBody>
      </p:sp>
    </p:spTree>
    <p:extLst>
      <p:ext uri="{BB962C8B-B14F-4D97-AF65-F5344CB8AC3E}">
        <p14:creationId xmlns:p14="http://schemas.microsoft.com/office/powerpoint/2010/main" val="37588277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RD </a:t>
            </a:r>
            <a:r>
              <a:rPr lang="en-GB" dirty="0" smtClean="0"/>
              <a:t>Licensing</a:t>
            </a:r>
            <a:endParaRPr lang="en-GB" dirty="0"/>
          </a:p>
        </p:txBody>
      </p:sp>
      <p:sp>
        <p:nvSpPr>
          <p:cNvPr id="3" name="Content Placeholder 2"/>
          <p:cNvSpPr>
            <a:spLocks noGrp="1"/>
          </p:cNvSpPr>
          <p:nvPr>
            <p:ph idx="1"/>
          </p:nvPr>
        </p:nvSpPr>
        <p:spPr>
          <a:xfrm>
            <a:off x="381000" y="1600200"/>
            <a:ext cx="8001000" cy="1895904"/>
          </a:xfrm>
        </p:spPr>
        <p:txBody>
          <a:bodyPr/>
          <a:lstStyle/>
          <a:p>
            <a:pPr>
              <a:lnSpc>
                <a:spcPct val="100000"/>
              </a:lnSpc>
            </a:pPr>
            <a:r>
              <a:rPr lang="en-GB" sz="2800" dirty="0" smtClean="0"/>
              <a:t>Activate </a:t>
            </a:r>
            <a:r>
              <a:rPr lang="en-GB" sz="2800" dirty="0"/>
              <a:t>and </a:t>
            </a:r>
            <a:r>
              <a:rPr lang="en-GB" sz="2800" dirty="0" smtClean="0"/>
              <a:t>deactivate the </a:t>
            </a:r>
            <a:r>
              <a:rPr lang="en-GB" sz="2800" dirty="0"/>
              <a:t>Remote Desktop License </a:t>
            </a:r>
            <a:r>
              <a:rPr lang="en-GB" sz="2800" dirty="0" smtClean="0"/>
              <a:t>Service</a:t>
            </a:r>
          </a:p>
          <a:p>
            <a:pPr>
              <a:lnSpc>
                <a:spcPct val="100000"/>
              </a:lnSpc>
            </a:pPr>
            <a:r>
              <a:rPr lang="en-GB" sz="2800" dirty="0" smtClean="0"/>
              <a:t>Install </a:t>
            </a:r>
            <a:r>
              <a:rPr lang="en-GB" sz="2800" dirty="0"/>
              <a:t>and </a:t>
            </a:r>
            <a:r>
              <a:rPr lang="en-GB" sz="2800" dirty="0" smtClean="0"/>
              <a:t>revoke CALs</a:t>
            </a:r>
          </a:p>
          <a:p>
            <a:pPr>
              <a:lnSpc>
                <a:spcPct val="100000"/>
              </a:lnSpc>
            </a:pPr>
            <a:r>
              <a:rPr lang="en-GB" sz="2800" dirty="0" smtClean="0"/>
              <a:t>Report </a:t>
            </a:r>
            <a:r>
              <a:rPr lang="en-GB" sz="2800" dirty="0"/>
              <a:t>on CAL usage</a:t>
            </a:r>
            <a:endParaRPr lang="en-US" sz="2800" dirty="0"/>
          </a:p>
        </p:txBody>
      </p:sp>
    </p:spTree>
    <p:extLst>
      <p:ext uri="{BB962C8B-B14F-4D97-AF65-F5344CB8AC3E}">
        <p14:creationId xmlns:p14="http://schemas.microsoft.com/office/powerpoint/2010/main" val="168206920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RD Connection Broker</a:t>
            </a:r>
          </a:p>
        </p:txBody>
      </p:sp>
      <p:sp>
        <p:nvSpPr>
          <p:cNvPr id="3" name="Content Placeholder 2"/>
          <p:cNvSpPr>
            <a:spLocks noGrp="1"/>
          </p:cNvSpPr>
          <p:nvPr>
            <p:ph idx="1"/>
          </p:nvPr>
        </p:nvSpPr>
        <p:spPr>
          <a:xfrm>
            <a:off x="381000" y="1524000"/>
            <a:ext cx="8001000" cy="2412968"/>
          </a:xfrm>
        </p:spPr>
        <p:txBody>
          <a:bodyPr/>
          <a:lstStyle/>
          <a:p>
            <a:pPr>
              <a:lnSpc>
                <a:spcPct val="100000"/>
              </a:lnSpc>
            </a:pPr>
            <a:r>
              <a:rPr lang="en-GB" sz="2800" dirty="0" smtClean="0"/>
              <a:t>Install </a:t>
            </a:r>
            <a:r>
              <a:rPr lang="en-GB" sz="2800" dirty="0"/>
              <a:t>the RD Connection </a:t>
            </a:r>
            <a:r>
              <a:rPr lang="en-GB" sz="2800" dirty="0" smtClean="0"/>
              <a:t>Broker</a:t>
            </a:r>
          </a:p>
          <a:p>
            <a:pPr>
              <a:lnSpc>
                <a:spcPct val="100000"/>
              </a:lnSpc>
            </a:pPr>
            <a:r>
              <a:rPr lang="en-GB" sz="2800" dirty="0" smtClean="0"/>
              <a:t>Configure </a:t>
            </a:r>
            <a:r>
              <a:rPr lang="en-GB" sz="2800" dirty="0"/>
              <a:t>DNS for Connection </a:t>
            </a:r>
            <a:r>
              <a:rPr lang="en-GB" sz="2800" dirty="0" smtClean="0"/>
              <a:t>Broker</a:t>
            </a:r>
          </a:p>
          <a:p>
            <a:pPr>
              <a:lnSpc>
                <a:spcPct val="100000"/>
              </a:lnSpc>
            </a:pPr>
            <a:r>
              <a:rPr lang="en-GB" sz="2800" dirty="0" smtClean="0"/>
              <a:t>Configure </a:t>
            </a:r>
            <a:r>
              <a:rPr lang="en-GB" sz="2800" dirty="0"/>
              <a:t>Connection Broker </a:t>
            </a:r>
            <a:r>
              <a:rPr lang="en-GB" sz="2800" dirty="0" smtClean="0"/>
              <a:t>farms</a:t>
            </a:r>
          </a:p>
          <a:p>
            <a:pPr>
              <a:lnSpc>
                <a:spcPct val="100000"/>
              </a:lnSpc>
            </a:pPr>
            <a:r>
              <a:rPr lang="en-GB" sz="2800" dirty="0" smtClean="0"/>
              <a:t>Integrate </a:t>
            </a:r>
            <a:r>
              <a:rPr lang="en-GB" sz="2800" dirty="0"/>
              <a:t>with </a:t>
            </a:r>
            <a:r>
              <a:rPr lang="en-GB" sz="2800" dirty="0" smtClean="0"/>
              <a:t>the RD </a:t>
            </a:r>
            <a:r>
              <a:rPr lang="en-GB" sz="2800" dirty="0"/>
              <a:t>Virtualization Host role </a:t>
            </a:r>
            <a:r>
              <a:rPr lang="en-GB" sz="2800" dirty="0" smtClean="0"/>
              <a:t>service</a:t>
            </a:r>
            <a:endParaRPr lang="en-US" sz="2800" dirty="0"/>
          </a:p>
        </p:txBody>
      </p:sp>
    </p:spTree>
    <p:extLst>
      <p:ext uri="{BB962C8B-B14F-4D97-AF65-F5344CB8AC3E}">
        <p14:creationId xmlns:p14="http://schemas.microsoft.com/office/powerpoint/2010/main" val="378955609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RD Gateway</a:t>
            </a:r>
          </a:p>
        </p:txBody>
      </p:sp>
      <p:sp>
        <p:nvSpPr>
          <p:cNvPr id="3" name="Content Placeholder 2"/>
          <p:cNvSpPr>
            <a:spLocks noGrp="1"/>
          </p:cNvSpPr>
          <p:nvPr>
            <p:ph idx="1"/>
          </p:nvPr>
        </p:nvSpPr>
        <p:spPr>
          <a:xfrm>
            <a:off x="381000" y="1447800"/>
            <a:ext cx="8001000" cy="1465016"/>
          </a:xfrm>
        </p:spPr>
        <p:txBody>
          <a:bodyPr/>
          <a:lstStyle/>
          <a:p>
            <a:pPr>
              <a:lnSpc>
                <a:spcPct val="100000"/>
              </a:lnSpc>
            </a:pPr>
            <a:r>
              <a:rPr lang="en-GB" sz="2800" dirty="0" smtClean="0"/>
              <a:t>Configure </a:t>
            </a:r>
            <a:r>
              <a:rPr lang="en-GB" sz="2800" dirty="0"/>
              <a:t>RD </a:t>
            </a:r>
            <a:r>
              <a:rPr lang="en-GB" sz="2800" dirty="0" smtClean="0"/>
              <a:t>Gateway</a:t>
            </a:r>
          </a:p>
          <a:p>
            <a:pPr>
              <a:lnSpc>
                <a:spcPct val="100000"/>
              </a:lnSpc>
            </a:pPr>
            <a:r>
              <a:rPr lang="en-GB" sz="2800" dirty="0" smtClean="0"/>
              <a:t>Integrate </a:t>
            </a:r>
            <a:r>
              <a:rPr lang="en-GB" sz="2800" dirty="0"/>
              <a:t>RD Gateway with </a:t>
            </a:r>
            <a:r>
              <a:rPr lang="en-GB" sz="2800" dirty="0" smtClean="0"/>
              <a:t>NAP</a:t>
            </a:r>
          </a:p>
          <a:p>
            <a:pPr>
              <a:lnSpc>
                <a:spcPct val="100000"/>
              </a:lnSpc>
            </a:pPr>
            <a:r>
              <a:rPr lang="en-GB" sz="2800" dirty="0" smtClean="0"/>
              <a:t>Configure </a:t>
            </a:r>
            <a:r>
              <a:rPr lang="en-GB" sz="2800" dirty="0"/>
              <a:t>authentication </a:t>
            </a:r>
            <a:r>
              <a:rPr lang="en-GB" sz="2800" dirty="0" smtClean="0"/>
              <a:t>authorization</a:t>
            </a:r>
            <a:endParaRPr lang="en-US" sz="2800" dirty="0"/>
          </a:p>
        </p:txBody>
      </p:sp>
    </p:spTree>
    <p:extLst>
      <p:ext uri="{BB962C8B-B14F-4D97-AF65-F5344CB8AC3E}">
        <p14:creationId xmlns:p14="http://schemas.microsoft.com/office/powerpoint/2010/main" val="142060190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GB" dirty="0"/>
              <a:t>Configure RD Web Access</a:t>
            </a:r>
            <a:endParaRPr lang="en-US" dirty="0"/>
          </a:p>
        </p:txBody>
      </p:sp>
      <p:sp>
        <p:nvSpPr>
          <p:cNvPr id="3" name="Content Placeholder 2"/>
          <p:cNvSpPr>
            <a:spLocks noGrp="1"/>
          </p:cNvSpPr>
          <p:nvPr>
            <p:ph idx="1"/>
          </p:nvPr>
        </p:nvSpPr>
        <p:spPr>
          <a:xfrm>
            <a:off x="381000" y="1524000"/>
            <a:ext cx="8001000" cy="2843855"/>
          </a:xfrm>
        </p:spPr>
        <p:txBody>
          <a:bodyPr/>
          <a:lstStyle/>
          <a:p>
            <a:pPr>
              <a:lnSpc>
                <a:spcPct val="100000"/>
              </a:lnSpc>
            </a:pPr>
            <a:r>
              <a:rPr lang="en-GB" sz="2800" dirty="0" smtClean="0"/>
              <a:t>Configure </a:t>
            </a:r>
            <a:r>
              <a:rPr lang="en-GB" sz="2800" dirty="0"/>
              <a:t>RD Web </a:t>
            </a:r>
            <a:r>
              <a:rPr lang="en-GB" sz="2800" dirty="0" smtClean="0"/>
              <a:t>Access</a:t>
            </a:r>
          </a:p>
          <a:p>
            <a:pPr>
              <a:lnSpc>
                <a:spcPct val="100000"/>
              </a:lnSpc>
            </a:pPr>
            <a:r>
              <a:rPr lang="en-GB" sz="2800" dirty="0" smtClean="0"/>
              <a:t>Configure </a:t>
            </a:r>
            <a:r>
              <a:rPr lang="en-GB" sz="2800" dirty="0"/>
              <a:t>authentication options (</a:t>
            </a:r>
            <a:r>
              <a:rPr lang="en-GB" sz="2800" dirty="0" smtClean="0"/>
              <a:t>forms and SSO)</a:t>
            </a:r>
          </a:p>
          <a:p>
            <a:pPr>
              <a:lnSpc>
                <a:spcPct val="100000"/>
              </a:lnSpc>
            </a:pPr>
            <a:r>
              <a:rPr lang="en-GB" sz="2800" dirty="0" smtClean="0"/>
              <a:t>Configure </a:t>
            </a:r>
            <a:r>
              <a:rPr lang="en-GB" sz="2800" dirty="0"/>
              <a:t>per-user RemoteApp program </a:t>
            </a:r>
            <a:r>
              <a:rPr lang="en-GB" sz="2800" dirty="0" smtClean="0"/>
              <a:t>filtering</a:t>
            </a:r>
          </a:p>
          <a:p>
            <a:pPr>
              <a:lnSpc>
                <a:spcPct val="100000"/>
              </a:lnSpc>
            </a:pPr>
            <a:r>
              <a:rPr lang="en-GB" sz="2800" dirty="0" smtClean="0"/>
              <a:t>Configure </a:t>
            </a:r>
            <a:r>
              <a:rPr lang="en-GB" sz="2800" dirty="0"/>
              <a:t>public and private computer </a:t>
            </a:r>
            <a:r>
              <a:rPr lang="en-GB" sz="2800" dirty="0" smtClean="0"/>
              <a:t>options</a:t>
            </a:r>
            <a:endParaRPr lang="en-US" sz="2800" dirty="0"/>
          </a:p>
        </p:txBody>
      </p:sp>
    </p:spTree>
    <p:extLst>
      <p:ext uri="{BB962C8B-B14F-4D97-AF65-F5344CB8AC3E}">
        <p14:creationId xmlns:p14="http://schemas.microsoft.com/office/powerpoint/2010/main" val="424884386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a:t>
            </a:r>
            <a:r>
              <a:rPr lang="en-US" sz="700" dirty="0" smtClean="0">
                <a:solidFill>
                  <a:schemeClr val="bg1"/>
                </a:solidFill>
                <a:latin typeface="Segoe" pitchFamily="34" charset="0"/>
                <a:cs typeface="Arial" charset="0"/>
              </a:rPr>
              <a:t>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9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1428083"/>
          </a:xfrm>
        </p:spPr>
        <p:txBody>
          <a:bodyPr/>
          <a:lstStyle/>
          <a:p>
            <a:r>
              <a:rPr lang="en-US" dirty="0">
                <a:solidFill>
                  <a:schemeClr val="tx1"/>
                </a:solidFill>
              </a:rPr>
              <a:t>Lesson 1: Exam Introduction</a:t>
            </a:r>
          </a:p>
          <a:p>
            <a:r>
              <a:rPr lang="en-US" dirty="0">
                <a:solidFill>
                  <a:schemeClr val="tx2"/>
                </a:solidFill>
              </a:rPr>
              <a:t>Lesson 2: Exam Objectives and Core Concepts</a:t>
            </a:r>
          </a:p>
        </p:txBody>
      </p:sp>
    </p:spTree>
    <p:extLst>
      <p:ext uri="{BB962C8B-B14F-4D97-AF65-F5344CB8AC3E}">
        <p14:creationId xmlns:p14="http://schemas.microsoft.com/office/powerpoint/2010/main" val="353828077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smtClean="0"/>
              <a:t>Installing </a:t>
            </a:r>
            <a:r>
              <a:rPr lang="en-GB" dirty="0"/>
              <a:t>and Configuring Host and Parent </a:t>
            </a:r>
            <a:r>
              <a:rPr lang="en-GB" dirty="0" smtClean="0"/>
              <a:t>Settings</a:t>
            </a:r>
            <a:endParaRPr lang="en-US" dirty="0"/>
          </a:p>
        </p:txBody>
      </p:sp>
      <p:sp>
        <p:nvSpPr>
          <p:cNvPr id="3" name="Content Placeholder 2"/>
          <p:cNvSpPr>
            <a:spLocks noGrp="1"/>
          </p:cNvSpPr>
          <p:nvPr>
            <p:ph idx="1"/>
          </p:nvPr>
        </p:nvSpPr>
        <p:spPr>
          <a:xfrm>
            <a:off x="381000" y="1905000"/>
            <a:ext cx="8001000" cy="2412968"/>
          </a:xfrm>
        </p:spPr>
        <p:txBody>
          <a:bodyPr/>
          <a:lstStyle/>
          <a:p>
            <a:pPr>
              <a:lnSpc>
                <a:spcPct val="100000"/>
              </a:lnSpc>
            </a:pPr>
            <a:r>
              <a:rPr lang="en-GB" sz="2800" dirty="0" smtClean="0"/>
              <a:t>Add </a:t>
            </a:r>
            <a:r>
              <a:rPr lang="en-GB" sz="2800" dirty="0"/>
              <a:t>the Hyper-V role on Windows Server 2008 </a:t>
            </a:r>
            <a:r>
              <a:rPr lang="en-GB" sz="2800" dirty="0" smtClean="0"/>
              <a:t>R2</a:t>
            </a:r>
            <a:endParaRPr lang="en-US" sz="2800" dirty="0" smtClean="0"/>
          </a:p>
          <a:p>
            <a:pPr>
              <a:lnSpc>
                <a:spcPct val="100000"/>
              </a:lnSpc>
            </a:pPr>
            <a:r>
              <a:rPr lang="en-US" sz="2800" dirty="0" smtClean="0"/>
              <a:t>Enable </a:t>
            </a:r>
            <a:r>
              <a:rPr lang="en-US" sz="2800" dirty="0"/>
              <a:t>remote </a:t>
            </a:r>
            <a:r>
              <a:rPr lang="en-US" sz="2800" dirty="0" smtClean="0"/>
              <a:t>management</a:t>
            </a:r>
          </a:p>
          <a:p>
            <a:pPr>
              <a:lnSpc>
                <a:spcPct val="100000"/>
              </a:lnSpc>
            </a:pPr>
            <a:r>
              <a:rPr lang="en-GB" sz="2800" dirty="0" smtClean="0"/>
              <a:t>Configure </a:t>
            </a:r>
            <a:r>
              <a:rPr lang="en-GB" sz="2800" dirty="0"/>
              <a:t>virtual networks and VLAN </a:t>
            </a:r>
            <a:r>
              <a:rPr lang="en-GB" sz="2800" dirty="0" smtClean="0"/>
              <a:t>security</a:t>
            </a:r>
            <a:endParaRPr lang="en-US" sz="2800" dirty="0" smtClean="0"/>
          </a:p>
          <a:p>
            <a:pPr>
              <a:lnSpc>
                <a:spcPct val="100000"/>
              </a:lnSpc>
            </a:pPr>
            <a:r>
              <a:rPr lang="en-US" sz="2800" dirty="0" smtClean="0"/>
              <a:t>Configure storage</a:t>
            </a:r>
            <a:endParaRPr lang="en-US" sz="2800" dirty="0"/>
          </a:p>
        </p:txBody>
      </p:sp>
    </p:spTree>
    <p:extLst>
      <p:ext uri="{BB962C8B-B14F-4D97-AF65-F5344CB8AC3E}">
        <p14:creationId xmlns:p14="http://schemas.microsoft.com/office/powerpoint/2010/main" val="314388186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a:t>Add the Hyper-V role </a:t>
            </a:r>
            <a:r>
              <a:rPr lang="en-GB" dirty="0" smtClean="0"/>
              <a:t>on </a:t>
            </a:r>
            <a:r>
              <a:rPr lang="en-GB" dirty="0"/>
              <a:t>Windows Server 2008 </a:t>
            </a:r>
            <a:r>
              <a:rPr lang="en-GB" dirty="0" smtClean="0"/>
              <a:t>R2</a:t>
            </a:r>
            <a:endParaRPr lang="en-US" dirty="0"/>
          </a:p>
        </p:txBody>
      </p:sp>
      <p:sp>
        <p:nvSpPr>
          <p:cNvPr id="3" name="Content Placeholder 2"/>
          <p:cNvSpPr>
            <a:spLocks noGrp="1"/>
          </p:cNvSpPr>
          <p:nvPr>
            <p:ph idx="1"/>
          </p:nvPr>
        </p:nvSpPr>
        <p:spPr>
          <a:xfrm>
            <a:off x="381000" y="1905000"/>
            <a:ext cx="8001000" cy="2930033"/>
          </a:xfrm>
        </p:spPr>
        <p:txBody>
          <a:bodyPr/>
          <a:lstStyle/>
          <a:p>
            <a:pPr>
              <a:lnSpc>
                <a:spcPct val="100000"/>
              </a:lnSpc>
            </a:pPr>
            <a:r>
              <a:rPr lang="en-GB" sz="2800" dirty="0" smtClean="0"/>
              <a:t>Install </a:t>
            </a:r>
            <a:r>
              <a:rPr lang="en-GB" sz="2800" dirty="0"/>
              <a:t>and </a:t>
            </a:r>
            <a:r>
              <a:rPr lang="en-GB" sz="2800" dirty="0" smtClean="0"/>
              <a:t>configure </a:t>
            </a:r>
            <a:r>
              <a:rPr lang="en-GB" sz="2800" dirty="0"/>
              <a:t>Hyper-V on Server </a:t>
            </a:r>
            <a:r>
              <a:rPr lang="en-GB" sz="2800" dirty="0" smtClean="0"/>
              <a:t>Core</a:t>
            </a:r>
          </a:p>
          <a:p>
            <a:pPr>
              <a:lnSpc>
                <a:spcPct val="100000"/>
              </a:lnSpc>
            </a:pPr>
            <a:r>
              <a:rPr lang="en-GB" sz="2800" dirty="0" smtClean="0"/>
              <a:t>Verify </a:t>
            </a:r>
            <a:r>
              <a:rPr lang="en-GB" sz="2800" dirty="0"/>
              <a:t>BIOS </a:t>
            </a:r>
            <a:r>
              <a:rPr lang="en-GB" sz="2800" dirty="0" smtClean="0"/>
              <a:t>settings</a:t>
            </a:r>
          </a:p>
          <a:p>
            <a:pPr>
              <a:lnSpc>
                <a:spcPct val="100000"/>
              </a:lnSpc>
            </a:pPr>
            <a:r>
              <a:rPr lang="en-GB" sz="2800" dirty="0" smtClean="0"/>
              <a:t>Add </a:t>
            </a:r>
            <a:r>
              <a:rPr lang="en-GB" sz="2800" dirty="0"/>
              <a:t>the Hyper-V role </a:t>
            </a:r>
            <a:r>
              <a:rPr lang="en-GB" sz="2800" dirty="0" smtClean="0"/>
              <a:t>by using </a:t>
            </a:r>
            <a:r>
              <a:rPr lang="en-GB" sz="2800" dirty="0"/>
              <a:t>Virtual Machine </a:t>
            </a:r>
            <a:r>
              <a:rPr lang="en-GB" sz="2800" dirty="0" smtClean="0"/>
              <a:t>Manager</a:t>
            </a:r>
          </a:p>
          <a:p>
            <a:pPr>
              <a:lnSpc>
                <a:spcPct val="100000"/>
              </a:lnSpc>
            </a:pPr>
            <a:r>
              <a:rPr lang="en-GB" sz="2800" dirty="0" smtClean="0"/>
              <a:t>Configure </a:t>
            </a:r>
            <a:r>
              <a:rPr lang="en-GB" sz="2800" dirty="0"/>
              <a:t>Hyper-V Server </a:t>
            </a:r>
            <a:r>
              <a:rPr lang="en-GB" sz="2800" dirty="0" smtClean="0"/>
              <a:t>R2</a:t>
            </a:r>
          </a:p>
          <a:p>
            <a:pPr>
              <a:lnSpc>
                <a:spcPct val="100000"/>
              </a:lnSpc>
            </a:pPr>
            <a:r>
              <a:rPr lang="en-GB" sz="2800" dirty="0" smtClean="0"/>
              <a:t>Identify </a:t>
            </a:r>
            <a:r>
              <a:rPr lang="en-GB" sz="2800" dirty="0"/>
              <a:t>hardware </a:t>
            </a:r>
            <a:r>
              <a:rPr lang="en-GB" sz="2800" dirty="0" smtClean="0"/>
              <a:t>requirements</a:t>
            </a:r>
            <a:endParaRPr lang="en-US" sz="2800" dirty="0"/>
          </a:p>
        </p:txBody>
      </p:sp>
    </p:spTree>
    <p:extLst>
      <p:ext uri="{BB962C8B-B14F-4D97-AF65-F5344CB8AC3E}">
        <p14:creationId xmlns:p14="http://schemas.microsoft.com/office/powerpoint/2010/main" val="312986164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US" dirty="0"/>
              <a:t>Enable </a:t>
            </a:r>
            <a:r>
              <a:rPr lang="en-US" dirty="0" smtClean="0"/>
              <a:t>Remote </a:t>
            </a:r>
            <a:r>
              <a:rPr lang="en-US" dirty="0"/>
              <a:t>M</a:t>
            </a:r>
            <a:r>
              <a:rPr lang="en-US" dirty="0" smtClean="0"/>
              <a:t>anagement</a:t>
            </a:r>
            <a:endParaRPr lang="en-US" dirty="0"/>
          </a:p>
        </p:txBody>
      </p:sp>
      <p:sp>
        <p:nvSpPr>
          <p:cNvPr id="3" name="Content Placeholder 2"/>
          <p:cNvSpPr>
            <a:spLocks noGrp="1"/>
          </p:cNvSpPr>
          <p:nvPr>
            <p:ph idx="1"/>
          </p:nvPr>
        </p:nvSpPr>
        <p:spPr>
          <a:xfrm>
            <a:off x="381000" y="1524000"/>
            <a:ext cx="8001000" cy="1465016"/>
          </a:xfrm>
        </p:spPr>
        <p:txBody>
          <a:bodyPr/>
          <a:lstStyle/>
          <a:p>
            <a:pPr>
              <a:lnSpc>
                <a:spcPct val="100000"/>
              </a:lnSpc>
            </a:pPr>
            <a:r>
              <a:rPr lang="en-GB" sz="2800" dirty="0" smtClean="0"/>
              <a:t>Deploy </a:t>
            </a:r>
            <a:r>
              <a:rPr lang="en-GB" sz="2800" dirty="0"/>
              <a:t>Virtual Machine Manager </a:t>
            </a:r>
            <a:r>
              <a:rPr lang="en-GB" sz="2800" dirty="0" smtClean="0"/>
              <a:t>Agent</a:t>
            </a:r>
          </a:p>
          <a:p>
            <a:pPr>
              <a:lnSpc>
                <a:spcPct val="100000"/>
              </a:lnSpc>
            </a:pPr>
            <a:r>
              <a:rPr lang="en-GB" sz="2800" dirty="0" smtClean="0"/>
              <a:t>Configure </a:t>
            </a:r>
            <a:r>
              <a:rPr lang="en-GB" sz="2800" dirty="0"/>
              <a:t>firewall </a:t>
            </a:r>
            <a:r>
              <a:rPr lang="en-GB" sz="2800" dirty="0" smtClean="0"/>
              <a:t>rules</a:t>
            </a:r>
          </a:p>
          <a:p>
            <a:pPr>
              <a:lnSpc>
                <a:spcPct val="100000"/>
              </a:lnSpc>
            </a:pPr>
            <a:r>
              <a:rPr lang="en-GB" sz="2800" dirty="0" smtClean="0"/>
              <a:t>Configure </a:t>
            </a:r>
            <a:r>
              <a:rPr lang="en-GB" sz="2800" dirty="0"/>
              <a:t>Virtual Network Manager </a:t>
            </a:r>
            <a:r>
              <a:rPr lang="en-GB" sz="2800" dirty="0" smtClean="0"/>
              <a:t>settings</a:t>
            </a:r>
            <a:endParaRPr lang="en-US" sz="2800" dirty="0"/>
          </a:p>
        </p:txBody>
      </p:sp>
    </p:spTree>
    <p:extLst>
      <p:ext uri="{BB962C8B-B14F-4D97-AF65-F5344CB8AC3E}">
        <p14:creationId xmlns:p14="http://schemas.microsoft.com/office/powerpoint/2010/main" val="370564682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1329595"/>
          </a:xfrm>
        </p:spPr>
        <p:txBody>
          <a:bodyPr/>
          <a:lstStyle/>
          <a:p>
            <a:r>
              <a:rPr lang="en-GB" dirty="0"/>
              <a:t>Configure </a:t>
            </a:r>
            <a:r>
              <a:rPr lang="en-GB" dirty="0" smtClean="0"/>
              <a:t>Virtual Networks </a:t>
            </a:r>
            <a:r>
              <a:rPr lang="en-GB" dirty="0"/>
              <a:t>and VLAN S</a:t>
            </a:r>
            <a:r>
              <a:rPr lang="en-GB" dirty="0" smtClean="0"/>
              <a:t>ecurity</a:t>
            </a:r>
            <a:endParaRPr lang="en-US" dirty="0"/>
          </a:p>
        </p:txBody>
      </p:sp>
      <p:sp>
        <p:nvSpPr>
          <p:cNvPr id="3" name="Content Placeholder 2"/>
          <p:cNvSpPr>
            <a:spLocks noGrp="1"/>
          </p:cNvSpPr>
          <p:nvPr>
            <p:ph idx="1"/>
          </p:nvPr>
        </p:nvSpPr>
        <p:spPr>
          <a:xfrm>
            <a:off x="381000" y="1905000"/>
            <a:ext cx="8001000" cy="2499146"/>
          </a:xfrm>
        </p:spPr>
        <p:txBody>
          <a:bodyPr/>
          <a:lstStyle/>
          <a:p>
            <a:pPr>
              <a:lnSpc>
                <a:spcPct val="100000"/>
              </a:lnSpc>
            </a:pPr>
            <a:r>
              <a:rPr lang="en-US" sz="2800" dirty="0" smtClean="0"/>
              <a:t>Configure MAC </a:t>
            </a:r>
            <a:r>
              <a:rPr lang="en-US" sz="2800" dirty="0"/>
              <a:t>address </a:t>
            </a:r>
            <a:r>
              <a:rPr lang="en-US" sz="2800" dirty="0" smtClean="0"/>
              <a:t>pools</a:t>
            </a:r>
          </a:p>
          <a:p>
            <a:pPr>
              <a:lnSpc>
                <a:spcPct val="100000"/>
              </a:lnSpc>
            </a:pPr>
            <a:r>
              <a:rPr lang="en-US" sz="2800" dirty="0" smtClean="0"/>
              <a:t>Configure </a:t>
            </a:r>
            <a:r>
              <a:rPr lang="en-US" sz="2800" dirty="0"/>
              <a:t>network </a:t>
            </a:r>
            <a:r>
              <a:rPr lang="en-US" sz="2800" dirty="0" smtClean="0"/>
              <a:t>locations</a:t>
            </a:r>
          </a:p>
          <a:p>
            <a:pPr>
              <a:lnSpc>
                <a:spcPct val="100000"/>
              </a:lnSpc>
            </a:pPr>
            <a:r>
              <a:rPr lang="en-US" sz="2800" dirty="0" smtClean="0"/>
              <a:t>Configure </a:t>
            </a:r>
            <a:r>
              <a:rPr lang="en-US" sz="2800" dirty="0"/>
              <a:t>VLAN </a:t>
            </a:r>
            <a:r>
              <a:rPr lang="en-US" sz="2800" dirty="0" smtClean="0"/>
              <a:t>tags</a:t>
            </a:r>
          </a:p>
          <a:p>
            <a:pPr>
              <a:lnSpc>
                <a:spcPct val="100000"/>
              </a:lnSpc>
            </a:pPr>
            <a:r>
              <a:rPr lang="en-US" sz="2800" dirty="0" smtClean="0"/>
              <a:t>Configure </a:t>
            </a:r>
            <a:r>
              <a:rPr lang="en-US" sz="2800" dirty="0"/>
              <a:t>VLAN </a:t>
            </a:r>
            <a:r>
              <a:rPr lang="en-US" sz="2800" dirty="0" smtClean="0"/>
              <a:t>security</a:t>
            </a:r>
          </a:p>
          <a:p>
            <a:pPr>
              <a:lnSpc>
                <a:spcPct val="100000"/>
              </a:lnSpc>
            </a:pPr>
            <a:r>
              <a:rPr lang="en-US" sz="2800" dirty="0" smtClean="0"/>
              <a:t>Configure virtual </a:t>
            </a:r>
            <a:r>
              <a:rPr lang="en-US" sz="2800" dirty="0"/>
              <a:t>networks</a:t>
            </a:r>
          </a:p>
        </p:txBody>
      </p:sp>
    </p:spTree>
    <p:extLst>
      <p:ext uri="{BB962C8B-B14F-4D97-AF65-F5344CB8AC3E}">
        <p14:creationId xmlns:p14="http://schemas.microsoft.com/office/powerpoint/2010/main" val="168649491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1"/>
            <a:ext cx="8382000" cy="738664"/>
          </a:xfrm>
        </p:spPr>
        <p:txBody>
          <a:bodyPr/>
          <a:lstStyle/>
          <a:p>
            <a:pPr>
              <a:lnSpc>
                <a:spcPct val="100000"/>
              </a:lnSpc>
            </a:pPr>
            <a:r>
              <a:rPr lang="en-US" dirty="0"/>
              <a:t>Configure </a:t>
            </a:r>
            <a:r>
              <a:rPr lang="en-US" dirty="0" smtClean="0"/>
              <a:t>Storage</a:t>
            </a:r>
            <a:endParaRPr lang="en-US" dirty="0"/>
          </a:p>
        </p:txBody>
      </p:sp>
      <p:sp>
        <p:nvSpPr>
          <p:cNvPr id="3" name="Content Placeholder 2"/>
          <p:cNvSpPr>
            <a:spLocks noGrp="1"/>
          </p:cNvSpPr>
          <p:nvPr>
            <p:ph idx="1"/>
          </p:nvPr>
        </p:nvSpPr>
        <p:spPr>
          <a:xfrm>
            <a:off x="381000" y="1371600"/>
            <a:ext cx="8001000" cy="2499146"/>
          </a:xfrm>
        </p:spPr>
        <p:txBody>
          <a:bodyPr/>
          <a:lstStyle/>
          <a:p>
            <a:pPr>
              <a:lnSpc>
                <a:spcPct val="100000"/>
              </a:lnSpc>
            </a:pPr>
            <a:r>
              <a:rPr lang="en-GB" sz="2800" dirty="0" smtClean="0"/>
              <a:t>Configure MPIO</a:t>
            </a:r>
          </a:p>
          <a:p>
            <a:pPr>
              <a:lnSpc>
                <a:spcPct val="100000"/>
              </a:lnSpc>
            </a:pPr>
            <a:r>
              <a:rPr lang="en-GB" sz="2800" dirty="0" smtClean="0"/>
              <a:t>Execute </a:t>
            </a:r>
            <a:r>
              <a:rPr lang="en-GB" sz="2800" dirty="0"/>
              <a:t>the </a:t>
            </a:r>
            <a:r>
              <a:rPr lang="en-GB" sz="2800" b="1" dirty="0"/>
              <a:t>mpiocpl.exe</a:t>
            </a:r>
            <a:r>
              <a:rPr lang="en-GB" sz="2800" dirty="0"/>
              <a:t> </a:t>
            </a:r>
            <a:r>
              <a:rPr lang="en-GB" sz="2800" dirty="0" smtClean="0"/>
              <a:t>command</a:t>
            </a:r>
          </a:p>
          <a:p>
            <a:pPr>
              <a:lnSpc>
                <a:spcPct val="100000"/>
              </a:lnSpc>
            </a:pPr>
            <a:r>
              <a:rPr lang="en-GB" sz="2800" dirty="0" smtClean="0"/>
              <a:t>Use dynamic </a:t>
            </a:r>
            <a:r>
              <a:rPr lang="en-GB" sz="2800" dirty="0"/>
              <a:t>I/O </a:t>
            </a:r>
            <a:r>
              <a:rPr lang="en-GB" sz="2800" dirty="0" smtClean="0"/>
              <a:t>redirection</a:t>
            </a:r>
          </a:p>
          <a:p>
            <a:pPr>
              <a:lnSpc>
                <a:spcPct val="100000"/>
              </a:lnSpc>
            </a:pPr>
            <a:r>
              <a:rPr lang="en-GB" sz="2800" dirty="0" smtClean="0"/>
              <a:t>Use the iSCSI initiator</a:t>
            </a:r>
          </a:p>
          <a:p>
            <a:pPr>
              <a:lnSpc>
                <a:spcPct val="100000"/>
              </a:lnSpc>
            </a:pPr>
            <a:r>
              <a:rPr lang="en-GB" sz="2800" dirty="0" smtClean="0"/>
              <a:t>Execute </a:t>
            </a:r>
            <a:r>
              <a:rPr lang="en-GB" sz="2800" dirty="0"/>
              <a:t>the </a:t>
            </a:r>
            <a:r>
              <a:rPr lang="en-GB" sz="2800" b="1" dirty="0"/>
              <a:t>iscsicli.exe</a:t>
            </a:r>
            <a:r>
              <a:rPr lang="en-GB" sz="2800" dirty="0"/>
              <a:t> </a:t>
            </a:r>
            <a:r>
              <a:rPr lang="en-GB" sz="2800" dirty="0" smtClean="0"/>
              <a:t>command</a:t>
            </a:r>
            <a:endParaRPr lang="en-US" sz="2800" dirty="0"/>
          </a:p>
        </p:txBody>
      </p:sp>
    </p:spTree>
    <p:extLst>
      <p:ext uri="{BB962C8B-B14F-4D97-AF65-F5344CB8AC3E}">
        <p14:creationId xmlns:p14="http://schemas.microsoft.com/office/powerpoint/2010/main" val="115201132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Props1.xml><?xml version="1.0" encoding="utf-8"?>
<ds:datastoreItem xmlns:ds="http://schemas.openxmlformats.org/officeDocument/2006/customXml" ds:itemID="{DE6F4AFF-B59A-4CF8-8079-82FA515F0E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3.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4.xml><?xml version="1.0" encoding="utf-8"?>
<ds:datastoreItem xmlns:ds="http://schemas.openxmlformats.org/officeDocument/2006/customXml" ds:itemID="{1737DE84-5D0C-4EE2-AE7C-41AA8D310516}">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2528</TotalTime>
  <Words>2484</Words>
  <Application>Microsoft Office PowerPoint</Application>
  <PresentationFormat>On-screen Show (4:3)</PresentationFormat>
  <Paragraphs>213</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TechReady2009</vt:lpstr>
      <vt:lpstr>PowerPoint Presentation</vt:lpstr>
      <vt:lpstr>PowerPoint Presentation</vt:lpstr>
      <vt:lpstr>Module 9 Lessons</vt:lpstr>
      <vt:lpstr>Module 9 Lessons</vt:lpstr>
      <vt:lpstr>Installing and Configuring Host and Parent Settings</vt:lpstr>
      <vt:lpstr>Add the Hyper-V role on Windows Server 2008 R2</vt:lpstr>
      <vt:lpstr>Enable Remote Management</vt:lpstr>
      <vt:lpstr>Configure Virtual Networks and VLAN Security</vt:lpstr>
      <vt:lpstr>Configure Storage</vt:lpstr>
      <vt:lpstr>Configuring Child Settings</vt:lpstr>
      <vt:lpstr>Configure Child Resources</vt:lpstr>
      <vt:lpstr>Configure Child Storage</vt:lpstr>
      <vt:lpstr>Configure Child Network Adapters</vt:lpstr>
      <vt:lpstr>Create and Deploy Virtual Machines</vt:lpstr>
      <vt:lpstr>Managing and Monitoring Virtual Environments</vt:lpstr>
      <vt:lpstr>Solve Performance and Resource Issues</vt:lpstr>
      <vt:lpstr>Configure Delegation of Rights</vt:lpstr>
      <vt:lpstr>Create Roles and Configure Authorization Rights</vt:lpstr>
      <vt:lpstr>Manage Non-Hyper-V-aware Virtualization Hosts</vt:lpstr>
      <vt:lpstr>Ensuring High Availability and Recoverability</vt:lpstr>
      <vt:lpstr>Manage Snapshots</vt:lpstr>
      <vt:lpstr>Manage Backups</vt:lpstr>
      <vt:lpstr>Perform Non-clustered Migrations</vt:lpstr>
      <vt:lpstr>Configure Quick and Live Migrations</vt:lpstr>
      <vt:lpstr>Performing Migration</vt:lpstr>
      <vt:lpstr>Perform P2V Migration</vt:lpstr>
      <vt:lpstr>Perform V2V Migration</vt:lpstr>
      <vt:lpstr>Perform Import/Export Migration</vt:lpstr>
      <vt:lpstr>Configuring Remote Desktop Role Services Infrastructure</vt:lpstr>
      <vt:lpstr>Configure RD Session Host</vt:lpstr>
      <vt:lpstr>Configure RD Licensing</vt:lpstr>
      <vt:lpstr>Configure RD Connection Broker</vt:lpstr>
      <vt:lpstr>Configure RD Gateway</vt:lpstr>
      <vt:lpstr>Configure RD Web Access</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Vikkie Boyd</cp:lastModifiedBy>
  <cp:revision>45</cp:revision>
  <dcterms:created xsi:type="dcterms:W3CDTF">2010-01-26T01:25:14Z</dcterms:created>
  <dcterms:modified xsi:type="dcterms:W3CDTF">2011-11-07T11:49:12Z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