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766" r:id="rId5"/>
  </p:sldMasterIdLst>
  <p:notesMasterIdLst>
    <p:notesMasterId r:id="rId67"/>
  </p:notesMasterIdLst>
  <p:handoutMasterIdLst>
    <p:handoutMasterId r:id="rId68"/>
  </p:handoutMasterIdLst>
  <p:sldIdLst>
    <p:sldId id="330" r:id="rId6"/>
    <p:sldId id="334" r:id="rId7"/>
    <p:sldId id="257" r:id="rId8"/>
    <p:sldId id="335" r:id="rId9"/>
    <p:sldId id="289" r:id="rId10"/>
    <p:sldId id="348" r:id="rId11"/>
    <p:sldId id="349" r:id="rId12"/>
    <p:sldId id="350" r:id="rId13"/>
    <p:sldId id="351" r:id="rId14"/>
    <p:sldId id="352" r:id="rId15"/>
    <p:sldId id="336" r:id="rId16"/>
    <p:sldId id="353" r:id="rId17"/>
    <p:sldId id="356" r:id="rId18"/>
    <p:sldId id="357" r:id="rId19"/>
    <p:sldId id="358" r:id="rId20"/>
    <p:sldId id="355" r:id="rId21"/>
    <p:sldId id="354" r:id="rId22"/>
    <p:sldId id="412" r:id="rId23"/>
    <p:sldId id="413" r:id="rId24"/>
    <p:sldId id="414" r:id="rId25"/>
    <p:sldId id="359" r:id="rId26"/>
    <p:sldId id="360" r:id="rId27"/>
    <p:sldId id="361" r:id="rId28"/>
    <p:sldId id="362" r:id="rId29"/>
    <p:sldId id="363" r:id="rId30"/>
    <p:sldId id="364" r:id="rId31"/>
    <p:sldId id="365" r:id="rId32"/>
    <p:sldId id="366" r:id="rId33"/>
    <p:sldId id="367" r:id="rId34"/>
    <p:sldId id="368" r:id="rId35"/>
    <p:sldId id="371" r:id="rId36"/>
    <p:sldId id="370" r:id="rId37"/>
    <p:sldId id="372" r:id="rId38"/>
    <p:sldId id="373" r:id="rId39"/>
    <p:sldId id="374" r:id="rId40"/>
    <p:sldId id="375" r:id="rId41"/>
    <p:sldId id="376" r:id="rId42"/>
    <p:sldId id="377" r:id="rId43"/>
    <p:sldId id="385" r:id="rId44"/>
    <p:sldId id="387" r:id="rId45"/>
    <p:sldId id="337" r:id="rId46"/>
    <p:sldId id="388" r:id="rId47"/>
    <p:sldId id="389" r:id="rId48"/>
    <p:sldId id="393" r:id="rId49"/>
    <p:sldId id="390" r:id="rId50"/>
    <p:sldId id="391" r:id="rId51"/>
    <p:sldId id="339" r:id="rId52"/>
    <p:sldId id="396" r:id="rId53"/>
    <p:sldId id="397" r:id="rId54"/>
    <p:sldId id="399" r:id="rId55"/>
    <p:sldId id="400" r:id="rId56"/>
    <p:sldId id="401" r:id="rId57"/>
    <p:sldId id="408" r:id="rId58"/>
    <p:sldId id="409" r:id="rId59"/>
    <p:sldId id="411" r:id="rId60"/>
    <p:sldId id="340" r:id="rId61"/>
    <p:sldId id="402" r:id="rId62"/>
    <p:sldId id="403" r:id="rId63"/>
    <p:sldId id="407" r:id="rId64"/>
    <p:sldId id="395" r:id="rId65"/>
    <p:sldId id="271" r:id="rId66"/>
  </p:sldIdLst>
  <p:sldSz cx="9144000" cy="6858000" type="screen4x3"/>
  <p:notesSz cx="6858000" cy="9144000"/>
  <p:defaultTex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David Coombes" initials="DSC" lastIdx="4"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0158A7"/>
    <a:srgbClr val="2E59B0"/>
    <a:srgbClr val="40B1FE"/>
    <a:srgbClr val="0059C4"/>
    <a:srgbClr val="629AD8"/>
    <a:srgbClr val="777777"/>
    <a:srgbClr val="161D32"/>
    <a:srgbClr val="000000"/>
    <a:srgbClr val="0066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381" autoAdjust="0"/>
    <p:restoredTop sz="75357" autoAdjust="0"/>
  </p:normalViewPr>
  <p:slideViewPr>
    <p:cSldViewPr>
      <p:cViewPr>
        <p:scale>
          <a:sx n="78" d="100"/>
          <a:sy n="78" d="100"/>
        </p:scale>
        <p:origin x="-2676" y="-564"/>
      </p:cViewPr>
      <p:guideLst>
        <p:guide orient="horz" pos="144"/>
        <p:guide orient="horz" pos="895"/>
        <p:guide orient="horz" pos="1484"/>
        <p:guide orient="horz" pos="1200"/>
        <p:guide orient="horz" pos="2736"/>
        <p:guide orient="horz" pos="4176"/>
        <p:guide pos="2880"/>
        <p:guide pos="240"/>
        <p:guide pos="460"/>
        <p:guide pos="5520"/>
        <p:guide pos="864"/>
        <p:guide pos="5299"/>
      </p:guideLst>
    </p:cSldViewPr>
  </p:slideViewPr>
  <p:outlineViewPr>
    <p:cViewPr>
      <p:scale>
        <a:sx n="33" d="100"/>
        <a:sy n="33" d="100"/>
      </p:scale>
      <p:origin x="0" y="17364"/>
    </p:cViewPr>
  </p:outlineViewPr>
  <p:notesTextViewPr>
    <p:cViewPr>
      <p:scale>
        <a:sx n="100" d="100"/>
        <a:sy n="100" d="100"/>
      </p:scale>
      <p:origin x="0" y="0"/>
    </p:cViewPr>
  </p:notesTextViewPr>
  <p:sorterViewPr>
    <p:cViewPr>
      <p:scale>
        <a:sx n="100" d="100"/>
        <a:sy n="100" d="100"/>
      </p:scale>
      <p:origin x="0" y="0"/>
    </p:cViewPr>
  </p:sorterViewPr>
  <p:notesViewPr>
    <p:cSldViewPr showGuides="1">
      <p:cViewPr varScale="1">
        <p:scale>
          <a:sx n="77" d="100"/>
          <a:sy n="77" d="100"/>
        </p:scale>
        <p:origin x="-3024" y="-84"/>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slide" Target="slides/slide45.xml"/><Relationship Id="rId55" Type="http://schemas.openxmlformats.org/officeDocument/2006/relationships/slide" Target="slides/slide50.xml"/><Relationship Id="rId63" Type="http://schemas.openxmlformats.org/officeDocument/2006/relationships/slide" Target="slides/slide58.xml"/><Relationship Id="rId68" Type="http://schemas.openxmlformats.org/officeDocument/2006/relationships/handoutMaster" Target="handoutMasters/handoutMaster1.xml"/><Relationship Id="rId7" Type="http://schemas.openxmlformats.org/officeDocument/2006/relationships/slide" Target="slides/slide2.xml"/><Relationship Id="rId71"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slide" Target="slides/slide53.xml"/><Relationship Id="rId66" Type="http://schemas.openxmlformats.org/officeDocument/2006/relationships/slide" Target="slides/slide61.xml"/><Relationship Id="rId5" Type="http://schemas.openxmlformats.org/officeDocument/2006/relationships/slideMaster" Target="slideMasters/slideMaster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61" Type="http://schemas.openxmlformats.org/officeDocument/2006/relationships/slide" Target="slides/slide56.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openxmlformats.org/officeDocument/2006/relationships/tableStyles" Target="tableStyles.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slide" Target="slides/slide59.xml"/><Relationship Id="rId69" Type="http://schemas.openxmlformats.org/officeDocument/2006/relationships/commentAuthors" Target="commentAuthors.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theme" Target="theme/theme1.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notesMaster" Target="notesMasters/notesMaster1.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8.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smtClean="0">
                <a:latin typeface="Segoe" pitchFamily="34" charset="0"/>
              </a:rPr>
              <a:t>Server ID</a:t>
            </a: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C3F5198-D814-4F07-A84F-942E63C84983}" type="datetimeFigureOut">
              <a:rPr lang="en-US" smtClean="0">
                <a:latin typeface="Segoe" pitchFamily="34" charset="0"/>
              </a:rPr>
              <a:pPr/>
              <a:t>11/8/2011</a:t>
            </a:fld>
            <a:endParaRPr lang="en-US" dirty="0">
              <a:latin typeface="Segoe" pitchFamily="34" charset="0"/>
            </a:endParaRPr>
          </a:p>
        </p:txBody>
      </p:sp>
      <p:sp>
        <p:nvSpPr>
          <p:cNvPr id="4" name="Footer Placeholder 3"/>
          <p:cNvSpPr>
            <a:spLocks noGrp="1"/>
          </p:cNvSpPr>
          <p:nvPr>
            <p:ph type="ftr" sz="quarter" idx="2"/>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pitchFamily="34" charset="0"/>
              </a:rPr>
              <a:t>© 2008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pitchFamily="34" charset="0"/>
              </a:rPr>
            </a:br>
            <a:r>
              <a:rPr lang="en-US" sz="500" dirty="0" smtClean="0">
                <a:solidFill>
                  <a:srgbClr val="000000"/>
                </a:solidFill>
                <a:latin typeface="Segoe" pitchFamily="34" charset="0"/>
              </a:rPr>
              <a:t>MICROSOFT MAKES NO WARRANTIES, EXPRESS, IMPLIED OR STATUTORY, AS TO THE INFORMATION IN THIS PRESENTATION.</a:t>
            </a:r>
          </a:p>
        </p:txBody>
      </p:sp>
      <p:sp>
        <p:nvSpPr>
          <p:cNvPr id="5" name="Slide Number Placeholder 4"/>
          <p:cNvSpPr>
            <a:spLocks noGrp="1"/>
          </p:cNvSpPr>
          <p:nvPr>
            <p:ph type="sldNum" sz="quarter" idx="3"/>
          </p:nvPr>
        </p:nvSpPr>
        <p:spPr>
          <a:xfrm>
            <a:off x="6248399" y="8685213"/>
            <a:ext cx="608013" cy="457200"/>
          </a:xfrm>
          <a:prstGeom prst="rect">
            <a:avLst/>
          </a:prstGeom>
        </p:spPr>
        <p:txBody>
          <a:bodyPr vert="horz" lIns="91440" tIns="45720" rIns="91440" bIns="45720" rtlCol="0" anchor="b"/>
          <a:lstStyle>
            <a:lvl1pPr algn="r">
              <a:defRPr sz="1200"/>
            </a:lvl1pPr>
          </a:lstStyle>
          <a:p>
            <a:fld id="{8980CB99-47E3-46F4-AAEB-3919FBEFC014}" type="slidenum">
              <a:rPr lang="en-US" smtClean="0">
                <a:latin typeface="Segoe" pitchFamily="34" charset="0"/>
              </a:rPr>
              <a:pPr/>
              <a:t>‹#›</a:t>
            </a:fld>
            <a:endParaRPr lang="en-US" dirty="0">
              <a:latin typeface="Segoe" pitchFamily="34" charset="0"/>
            </a:endParaRPr>
          </a:p>
        </p:txBody>
      </p:sp>
    </p:spTree>
    <p:extLst>
      <p:ext uri="{BB962C8B-B14F-4D97-AF65-F5344CB8AC3E}">
        <p14:creationId xmlns:p14="http://schemas.microsoft.com/office/powerpoint/2010/main" val="3739813717"/>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8"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smtClean="0">
                <a:latin typeface="Segoe" pitchFamily="34" charset="0"/>
              </a:rPr>
              <a:t>Server ID</a:t>
            </a:r>
          </a:p>
        </p:txBody>
      </p:sp>
      <p:sp>
        <p:nvSpPr>
          <p:cNvPr id="9"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C3F5198-D814-4F07-A84F-942E63C84983}" type="datetimeFigureOut">
              <a:rPr lang="en-US" smtClean="0">
                <a:latin typeface="Segoe" pitchFamily="34" charset="0"/>
              </a:rPr>
              <a:pPr/>
              <a:t>11/8/2011</a:t>
            </a:fld>
            <a:endParaRPr lang="en-US" dirty="0">
              <a:latin typeface="Segoe" pitchFamily="34" charset="0"/>
            </a:endParaRPr>
          </a:p>
        </p:txBody>
      </p:sp>
      <p:sp>
        <p:nvSpPr>
          <p:cNvPr id="10" name="Footer Placeholder 3"/>
          <p:cNvSpPr>
            <a:spLocks noGrp="1"/>
          </p:cNvSpPr>
          <p:nvPr>
            <p:ph type="ftr" sz="quarter" idx="4"/>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pitchFamily="34" charset="0"/>
              </a:rPr>
              <a:t>© 2008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pitchFamily="34" charset="0"/>
              </a:rPr>
            </a:br>
            <a:r>
              <a:rPr lang="en-US" sz="500" dirty="0" smtClean="0">
                <a:solidFill>
                  <a:srgbClr val="000000"/>
                </a:solidFill>
                <a:latin typeface="Segoe" pitchFamily="34" charset="0"/>
              </a:rPr>
              <a:t>MICROSOFT MAKES NO WARRANTIES, EXPRESS, IMPLIED OR STATUTORY, AS TO THE INFORMATION IN THIS PRESENTATION.</a:t>
            </a:r>
          </a:p>
        </p:txBody>
      </p:sp>
      <p:sp>
        <p:nvSpPr>
          <p:cNvPr id="11" name="Slide Number Placeholder 4"/>
          <p:cNvSpPr>
            <a:spLocks noGrp="1"/>
          </p:cNvSpPr>
          <p:nvPr>
            <p:ph type="sldNum" sz="quarter" idx="5"/>
          </p:nvPr>
        </p:nvSpPr>
        <p:spPr>
          <a:xfrm>
            <a:off x="6248399" y="8685213"/>
            <a:ext cx="608013" cy="457200"/>
          </a:xfrm>
          <a:prstGeom prst="rect">
            <a:avLst/>
          </a:prstGeom>
        </p:spPr>
        <p:txBody>
          <a:bodyPr vert="horz" lIns="91440" tIns="45720" rIns="91440" bIns="45720" rtlCol="0" anchor="b"/>
          <a:lstStyle>
            <a:lvl1pPr algn="r">
              <a:defRPr sz="1200"/>
            </a:lvl1pPr>
          </a:lstStyle>
          <a:p>
            <a:fld id="{8980CB99-47E3-46F4-AAEB-3919FBEFC014}" type="slidenum">
              <a:rPr lang="en-US" smtClean="0">
                <a:latin typeface="Segoe" pitchFamily="34" charset="0"/>
              </a:rPr>
              <a:pPr/>
              <a:t>‹#›</a:t>
            </a:fld>
            <a:endParaRPr lang="en-US" dirty="0">
              <a:latin typeface="Segoe" pitchFamily="34" charset="0"/>
            </a:endParaRPr>
          </a:p>
        </p:txBody>
      </p:sp>
    </p:spTree>
    <p:extLst>
      <p:ext uri="{BB962C8B-B14F-4D97-AF65-F5344CB8AC3E}">
        <p14:creationId xmlns:p14="http://schemas.microsoft.com/office/powerpoint/2010/main" val="3949496280"/>
      </p:ext>
    </p:extLst>
  </p:cSld>
  <p:clrMap bg1="lt1" tx1="dk1" bg2="lt2" tx2="dk2" accent1="accent1" accent2="accent2" accent3="accent3" accent4="accent4" accent5="accent5" accent6="accent6" hlink="hlink" folHlink="folHlink"/>
  <p:hf hdr="0" dt="0"/>
  <p:notesStyle>
    <a:lvl1pPr marL="0" algn="l" defTabSz="914363" rtl="0" eaLnBrk="1" latinLnBrk="0" hangingPunct="1">
      <a:lnSpc>
        <a:spcPct val="90000"/>
      </a:lnSpc>
      <a:spcAft>
        <a:spcPts val="333"/>
      </a:spcAft>
      <a:defRPr sz="900" kern="1200">
        <a:solidFill>
          <a:schemeClr val="tx1"/>
        </a:solidFill>
        <a:latin typeface="Segoe" pitchFamily="34" charset="0"/>
        <a:ea typeface="+mn-ea"/>
        <a:cs typeface="+mn-cs"/>
      </a:defRPr>
    </a:lvl1pPr>
    <a:lvl2pPr marL="212981" indent="-105829" algn="l" defTabSz="914363" rtl="0" eaLnBrk="1" latinLnBrk="0" hangingPunct="1">
      <a:lnSpc>
        <a:spcPct val="90000"/>
      </a:lnSpc>
      <a:spcAft>
        <a:spcPts val="333"/>
      </a:spcAft>
      <a:buFont typeface="Arial" pitchFamily="34" charset="0"/>
      <a:buChar char="•"/>
      <a:defRPr sz="900" kern="1200">
        <a:solidFill>
          <a:schemeClr val="tx1"/>
        </a:solidFill>
        <a:latin typeface="Segoe" pitchFamily="34" charset="0"/>
        <a:ea typeface="+mn-ea"/>
        <a:cs typeface="+mn-cs"/>
      </a:defRPr>
    </a:lvl2pPr>
    <a:lvl3pPr marL="328070" indent="-115090" algn="l" defTabSz="914363" rtl="0" eaLnBrk="1" latinLnBrk="0" hangingPunct="1">
      <a:lnSpc>
        <a:spcPct val="90000"/>
      </a:lnSpc>
      <a:spcAft>
        <a:spcPts val="333"/>
      </a:spcAft>
      <a:buFont typeface="Arial" pitchFamily="34" charset="0"/>
      <a:buChar char="•"/>
      <a:defRPr sz="900" kern="1200">
        <a:solidFill>
          <a:schemeClr val="tx1"/>
        </a:solidFill>
        <a:latin typeface="Segoe" pitchFamily="34" charset="0"/>
        <a:ea typeface="+mn-ea"/>
        <a:cs typeface="+mn-cs"/>
      </a:defRPr>
    </a:lvl3pPr>
    <a:lvl4pPr marL="482846" indent="-146838" algn="l" defTabSz="914363" rtl="0" eaLnBrk="1" latinLnBrk="0" hangingPunct="1">
      <a:lnSpc>
        <a:spcPct val="90000"/>
      </a:lnSpc>
      <a:spcAft>
        <a:spcPts val="333"/>
      </a:spcAft>
      <a:buFont typeface="Arial" pitchFamily="34" charset="0"/>
      <a:buChar char="•"/>
      <a:defRPr sz="900" kern="1200">
        <a:solidFill>
          <a:schemeClr val="tx1"/>
        </a:solidFill>
        <a:latin typeface="Segoe" pitchFamily="34" charset="0"/>
        <a:ea typeface="+mn-ea"/>
        <a:cs typeface="+mn-cs"/>
      </a:defRPr>
    </a:lvl4pPr>
    <a:lvl5pPr marL="615132" indent="-115090" algn="l" defTabSz="914363" rtl="0" eaLnBrk="1" latinLnBrk="0" hangingPunct="1">
      <a:lnSpc>
        <a:spcPct val="90000"/>
      </a:lnSpc>
      <a:spcAft>
        <a:spcPts val="333"/>
      </a:spcAft>
      <a:buFont typeface="Arial" pitchFamily="34" charset="0"/>
      <a:buChar char="•"/>
      <a:defRPr sz="900" kern="1200">
        <a:solidFill>
          <a:schemeClr val="tx1"/>
        </a:solidFill>
        <a:latin typeface="Segoe" pitchFamily="34" charset="0"/>
        <a:ea typeface="+mn-ea"/>
        <a:cs typeface="+mn-cs"/>
      </a:defRPr>
    </a:lvl5pPr>
    <a:lvl6pPr marL="2285909" algn="l" defTabSz="914363" rtl="0" eaLnBrk="1" latinLnBrk="0" hangingPunct="1">
      <a:defRPr sz="1200" kern="1200">
        <a:solidFill>
          <a:schemeClr val="tx1"/>
        </a:solidFill>
        <a:latin typeface="+mn-lt"/>
        <a:ea typeface="+mn-ea"/>
        <a:cs typeface="+mn-cs"/>
      </a:defRPr>
    </a:lvl6pPr>
    <a:lvl7pPr marL="2743090" algn="l" defTabSz="914363" rtl="0" eaLnBrk="1" latinLnBrk="0" hangingPunct="1">
      <a:defRPr sz="1200" kern="1200">
        <a:solidFill>
          <a:schemeClr val="tx1"/>
        </a:solidFill>
        <a:latin typeface="+mn-lt"/>
        <a:ea typeface="+mn-ea"/>
        <a:cs typeface="+mn-cs"/>
      </a:defRPr>
    </a:lvl7pPr>
    <a:lvl8pPr marL="3200272" algn="l" defTabSz="914363" rtl="0" eaLnBrk="1" latinLnBrk="0" hangingPunct="1">
      <a:defRPr sz="1200" kern="1200">
        <a:solidFill>
          <a:schemeClr val="tx1"/>
        </a:solidFill>
        <a:latin typeface="+mn-lt"/>
        <a:ea typeface="+mn-ea"/>
        <a:cs typeface="+mn-cs"/>
      </a:defRPr>
    </a:lvl8pPr>
    <a:lvl9pPr marL="3657454" algn="l" defTabSz="914363"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a:xfrm>
            <a:off x="685800" y="4343400"/>
            <a:ext cx="5486400" cy="4114800"/>
          </a:xfrm>
          <a:prstGeom prst="rect">
            <a:avLst/>
          </a:prstGeom>
        </p:spPr>
        <p:txBody>
          <a:bodyPr lIns="91423" tIns="45712" rIns="91423" bIns="45712">
            <a:normAutofit/>
          </a:bodyPr>
          <a:lstStyle/>
          <a:p>
            <a:r>
              <a:rPr lang="en-US" dirty="0" smtClean="0"/>
              <a:t>Please</a:t>
            </a:r>
            <a:r>
              <a:rPr lang="en-US" baseline="0" dirty="0" smtClean="0"/>
              <a:t> follow these guidelines when building the Powerpoint deck:</a:t>
            </a:r>
          </a:p>
          <a:p>
            <a:pPr marL="228600" indent="-228600">
              <a:buAutoNum type="arabicPeriod"/>
            </a:pPr>
            <a:r>
              <a:rPr lang="en-US" baseline="0" dirty="0" smtClean="0"/>
              <a:t>Keep one PPT deck for each Module</a:t>
            </a:r>
          </a:p>
          <a:p>
            <a:pPr marL="228600" indent="-228600">
              <a:buAutoNum type="arabicPeriod"/>
            </a:pPr>
            <a:r>
              <a:rPr lang="en-US" baseline="0" dirty="0" smtClean="0"/>
              <a:t>Each Module should contain</a:t>
            </a:r>
          </a:p>
          <a:p>
            <a:pPr marL="441581" lvl="1" indent="-228600">
              <a:buAutoNum type="arabicPeriod"/>
            </a:pPr>
            <a:r>
              <a:rPr lang="en-US" baseline="0" dirty="0" smtClean="0"/>
              <a:t>Objectives</a:t>
            </a:r>
          </a:p>
          <a:p>
            <a:pPr marL="441581" lvl="1" indent="-228600">
              <a:buAutoNum type="arabicPeriod"/>
            </a:pPr>
            <a:r>
              <a:rPr lang="en-US" baseline="0" dirty="0" smtClean="0"/>
              <a:t>Content</a:t>
            </a:r>
          </a:p>
          <a:p>
            <a:pPr marL="441581" lvl="1" indent="-228600">
              <a:buAutoNum type="arabicPeriod"/>
            </a:pPr>
            <a:r>
              <a:rPr lang="en-US" baseline="0" dirty="0" smtClean="0"/>
              <a:t>Summary</a:t>
            </a:r>
          </a:p>
          <a:p>
            <a:pPr marL="228600" indent="-228600">
              <a:buAutoNum type="arabicPeriod"/>
            </a:pPr>
            <a:r>
              <a:rPr lang="en-US" baseline="0" dirty="0" smtClean="0"/>
              <a:t>Typically you should allocate 20-25 slides per hour of instruction</a:t>
            </a:r>
          </a:p>
          <a:p>
            <a:pPr marL="228600" indent="-228600">
              <a:buAutoNum type="arabicPeriod"/>
            </a:pPr>
            <a:r>
              <a:rPr lang="en-US" baseline="0" dirty="0" smtClean="0"/>
              <a:t>Slides should not substitute for a student manual – keep words to a minimum, and use bullets and graphics as much as possible</a:t>
            </a:r>
          </a:p>
          <a:p>
            <a:pPr marL="228600" indent="-228600">
              <a:buAutoNum type="arabicPeriod"/>
            </a:pPr>
            <a:r>
              <a:rPr lang="en-US" baseline="0" dirty="0" smtClean="0"/>
              <a:t>Speaker notes are important</a:t>
            </a:r>
          </a:p>
          <a:p>
            <a:pPr marL="228600" indent="-228600">
              <a:buNone/>
            </a:pPr>
            <a:endParaRPr lang="en-US" dirty="0" smtClean="0"/>
          </a:p>
          <a:p>
            <a:endParaRPr lang="en-US" dirty="0"/>
          </a:p>
        </p:txBody>
      </p:sp>
      <p:sp>
        <p:nvSpPr>
          <p:cNvPr id="4" name="Header Placeholder 3"/>
          <p:cNvSpPr>
            <a:spLocks noGrp="1"/>
          </p:cNvSpPr>
          <p:nvPr>
            <p:ph type="hdr" sz="quarter" idx="10"/>
          </p:nvPr>
        </p:nvSpPr>
        <p:spPr>
          <a:xfrm>
            <a:off x="0" y="1"/>
            <a:ext cx="2971800" cy="457200"/>
          </a:xfrm>
          <a:prstGeom prst="rect">
            <a:avLst/>
          </a:prstGeom>
        </p:spPr>
        <p:txBody>
          <a:bodyPr/>
          <a:lstStyle/>
          <a:p>
            <a:endParaRPr lang="en-US" dirty="0"/>
          </a:p>
        </p:txBody>
      </p:sp>
      <p:sp>
        <p:nvSpPr>
          <p:cNvPr id="5" name="Date Placeholder 4"/>
          <p:cNvSpPr>
            <a:spLocks noGrp="1"/>
          </p:cNvSpPr>
          <p:nvPr>
            <p:ph type="dt" idx="11"/>
          </p:nvPr>
        </p:nvSpPr>
        <p:spPr>
          <a:xfrm>
            <a:off x="3884613" y="1"/>
            <a:ext cx="2971800" cy="457200"/>
          </a:xfrm>
          <a:prstGeom prst="rect">
            <a:avLst/>
          </a:prstGeom>
        </p:spPr>
        <p:txBody>
          <a:bodyPr/>
          <a:lstStyle/>
          <a:p>
            <a:fld id="{81331B57-0BE5-4F82-AA58-76F53EFF3ADA}" type="datetime8">
              <a:rPr lang="en-US" smtClean="0"/>
              <a:pPr/>
              <a:t>11/8/2011 1:25 PM</a:t>
            </a:fld>
            <a:endParaRPr lang="en-US" dirty="0"/>
          </a:p>
        </p:txBody>
      </p:sp>
      <p:sp>
        <p:nvSpPr>
          <p:cNvPr id="6" name="Footer Placeholder 5"/>
          <p:cNvSpPr>
            <a:spLocks noGrp="1"/>
          </p:cNvSpPr>
          <p:nvPr>
            <p:ph type="ftr" sz="quarter" idx="12"/>
          </p:nvPr>
        </p:nvSpPr>
        <p:spPr>
          <a:xfrm>
            <a:off x="1" y="8685214"/>
            <a:ext cx="6172200" cy="457200"/>
          </a:xfrm>
          <a:prstGeom prst="rect">
            <a:avLst/>
          </a:prstGeom>
        </p:spPr>
        <p:txBody>
          <a:bodyPr/>
          <a:lstStyle/>
          <a:p>
            <a:r>
              <a:rPr lang="en-US" sz="500" dirty="0" smtClean="0">
                <a:solidFill>
                  <a:srgbClr val="000000"/>
                </a:solidFill>
              </a:rPr>
              <a:t>© 2007 Microsoft Corporation. All rights reserved. Microsoft, Windows, Windows Vista and other product names are or may be registered trademarks and/or trademarks in the U.S. and/or other countries.</a:t>
            </a:r>
          </a:p>
          <a:p>
            <a:r>
              <a:rPr lang="en-US" sz="500" dirty="0" smtClean="0">
                <a:solidFill>
                  <a:srgbClr val="000000"/>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rPr>
            </a:br>
            <a:r>
              <a:rPr lang="en-US" sz="500" dirty="0" smtClean="0">
                <a:solidFill>
                  <a:srgbClr val="000000"/>
                </a:solidFill>
              </a:rPr>
              <a:t>MICROSOFT MAKES NO WARRANTIES, EXPRESS, IMPLIED OR STATUTORY, AS TO THE INFORMATION IN THIS PRESENTATION.</a:t>
            </a:r>
          </a:p>
          <a:p>
            <a:endParaRPr lang="en-US" sz="500" dirty="0"/>
          </a:p>
        </p:txBody>
      </p:sp>
      <p:sp>
        <p:nvSpPr>
          <p:cNvPr id="7" name="Slide Number Placeholder 6"/>
          <p:cNvSpPr>
            <a:spLocks noGrp="1"/>
          </p:cNvSpPr>
          <p:nvPr>
            <p:ph type="sldNum" sz="quarter" idx="13"/>
          </p:nvPr>
        </p:nvSpPr>
        <p:spPr>
          <a:xfrm>
            <a:off x="6172199" y="8685214"/>
            <a:ext cx="684213" cy="457200"/>
          </a:xfrm>
          <a:prstGeom prst="rect">
            <a:avLst/>
          </a:prstGeom>
        </p:spPr>
        <p:txBody>
          <a:bodyPr/>
          <a:lstStyle/>
          <a:p>
            <a:fld id="{EC87E0CF-87F6-4B58-B8B8-DCAB2DAAF3CA}" type="slidenum">
              <a:rPr lang="en-US" smtClean="0"/>
              <a:pPr/>
              <a:t>1</a:t>
            </a:fld>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normAutofit fontScale="77500" lnSpcReduction="20000"/>
          </a:bodyPr>
          <a:lstStyle/>
          <a:p>
            <a:pPr marL="0" marR="0" lvl="0" indent="0" algn="l" defTabSz="914363" rtl="0" eaLnBrk="1" fontAlgn="auto" latinLnBrk="0" hangingPunct="1">
              <a:lnSpc>
                <a:spcPct val="90000"/>
              </a:lnSpc>
              <a:spcBef>
                <a:spcPts val="0"/>
              </a:spcBef>
              <a:spcAft>
                <a:spcPts val="333"/>
              </a:spcAft>
              <a:buClrTx/>
              <a:buSzTx/>
              <a:buFontTx/>
              <a:buNone/>
              <a:tabLst/>
              <a:defRPr/>
            </a:pPr>
            <a:r>
              <a:rPr lang="en-US" sz="900" kern="1200" dirty="0" smtClean="0">
                <a:solidFill>
                  <a:schemeClr val="tx1"/>
                </a:solidFill>
                <a:latin typeface="Segoe" pitchFamily="34" charset="0"/>
                <a:ea typeface="+mn-ea"/>
                <a:cs typeface="+mn-cs"/>
              </a:rPr>
              <a:t>This module presents a detailed view of Microsoft virtualization and management technology, and differentiates between Microsoft and VMware terminology and technology solutions.</a:t>
            </a:r>
          </a:p>
          <a:p>
            <a:pPr lvl="0"/>
            <a:endParaRPr lang="en-US" sz="900" kern="1200" dirty="0" smtClean="0">
              <a:solidFill>
                <a:schemeClr val="tx1"/>
              </a:solidFill>
              <a:latin typeface="Segoe" pitchFamily="34" charset="0"/>
              <a:ea typeface="+mn-ea"/>
              <a:cs typeface="+mn-cs"/>
            </a:endParaRPr>
          </a:p>
          <a:p>
            <a:pPr lvl="0"/>
            <a:r>
              <a:rPr lang="en-US" sz="900" kern="1200" dirty="0" smtClean="0">
                <a:solidFill>
                  <a:schemeClr val="tx1"/>
                </a:solidFill>
                <a:latin typeface="Segoe" pitchFamily="34" charset="0"/>
                <a:ea typeface="+mn-ea"/>
                <a:cs typeface="+mn-cs"/>
              </a:rPr>
              <a:t>Lesson 1: Understanding Microsoft Virtualization Solutions</a:t>
            </a:r>
          </a:p>
          <a:p>
            <a:pPr lvl="1"/>
            <a:r>
              <a:rPr lang="en-US" sz="900" kern="1200" dirty="0" smtClean="0">
                <a:solidFill>
                  <a:schemeClr val="tx1"/>
                </a:solidFill>
                <a:latin typeface="Segoe" pitchFamily="34" charset="0"/>
                <a:ea typeface="+mn-ea"/>
                <a:cs typeface="+mn-cs"/>
              </a:rPr>
              <a:t>Overview of Microsoft Virtualization 360</a:t>
            </a:r>
          </a:p>
          <a:p>
            <a:pPr lvl="1"/>
            <a:r>
              <a:rPr lang="en-US" sz="900" kern="1200" dirty="0" smtClean="0">
                <a:solidFill>
                  <a:schemeClr val="tx1"/>
                </a:solidFill>
                <a:latin typeface="Segoe" pitchFamily="34" charset="0"/>
                <a:ea typeface="+mn-ea"/>
                <a:cs typeface="+mn-cs"/>
              </a:rPr>
              <a:t>Server Virtualization with Hyper-V R2 </a:t>
            </a:r>
          </a:p>
          <a:p>
            <a:pPr lvl="1"/>
            <a:r>
              <a:rPr lang="en-US" sz="900" kern="1200" dirty="0" smtClean="0">
                <a:solidFill>
                  <a:schemeClr val="tx1"/>
                </a:solidFill>
                <a:latin typeface="Segoe" pitchFamily="34" charset="0"/>
                <a:ea typeface="+mn-ea"/>
                <a:cs typeface="+mn-cs"/>
              </a:rPr>
              <a:t>Management with System Center Suite</a:t>
            </a:r>
          </a:p>
          <a:p>
            <a:pPr lvl="0"/>
            <a:r>
              <a:rPr lang="en-US" sz="900" kern="1200" dirty="0" smtClean="0">
                <a:solidFill>
                  <a:schemeClr val="tx1"/>
                </a:solidFill>
                <a:latin typeface="Segoe" pitchFamily="34" charset="0"/>
                <a:ea typeface="+mn-ea"/>
                <a:cs typeface="+mn-cs"/>
              </a:rPr>
              <a:t>Lesson 2:Differentiating Microsoft and VMware Terminology and Solutions</a:t>
            </a:r>
          </a:p>
          <a:p>
            <a:pPr lvl="1"/>
            <a:r>
              <a:rPr lang="en-US" sz="900" kern="1200" dirty="0" smtClean="0">
                <a:solidFill>
                  <a:schemeClr val="tx1"/>
                </a:solidFill>
                <a:latin typeface="Segoe" pitchFamily="34" charset="0"/>
                <a:ea typeface="+mn-ea"/>
                <a:cs typeface="+mn-cs"/>
              </a:rPr>
              <a:t>Server Virtualization</a:t>
            </a:r>
          </a:p>
          <a:p>
            <a:pPr lvl="1"/>
            <a:r>
              <a:rPr lang="en-US" sz="900" kern="1200" dirty="0" smtClean="0">
                <a:solidFill>
                  <a:schemeClr val="tx1"/>
                </a:solidFill>
                <a:latin typeface="Segoe" pitchFamily="34" charset="0"/>
                <a:ea typeface="+mn-ea"/>
                <a:cs typeface="+mn-cs"/>
              </a:rPr>
              <a:t>Networking and Storage</a:t>
            </a:r>
          </a:p>
          <a:p>
            <a:pPr lvl="1"/>
            <a:r>
              <a:rPr lang="en-US" sz="900" kern="1200" dirty="0" smtClean="0">
                <a:solidFill>
                  <a:schemeClr val="tx1"/>
                </a:solidFill>
                <a:latin typeface="Segoe" pitchFamily="34" charset="0"/>
                <a:ea typeface="+mn-ea"/>
                <a:cs typeface="+mn-cs"/>
              </a:rPr>
              <a:t>Security and Access Control</a:t>
            </a:r>
          </a:p>
          <a:p>
            <a:pPr lvl="1"/>
            <a:r>
              <a:rPr lang="en-US" sz="900" kern="1200" dirty="0" smtClean="0">
                <a:solidFill>
                  <a:schemeClr val="tx1"/>
                </a:solidFill>
                <a:latin typeface="Segoe" pitchFamily="34" charset="0"/>
                <a:ea typeface="+mn-ea"/>
                <a:cs typeface="+mn-cs"/>
              </a:rPr>
              <a:t>High-Availability and Scalability</a:t>
            </a:r>
          </a:p>
          <a:p>
            <a:pPr lvl="1"/>
            <a:r>
              <a:rPr lang="en-US" sz="900" kern="1200" dirty="0" smtClean="0">
                <a:solidFill>
                  <a:schemeClr val="tx1"/>
                </a:solidFill>
                <a:latin typeface="Segoe" pitchFamily="34" charset="0"/>
                <a:ea typeface="+mn-ea"/>
                <a:cs typeface="+mn-cs"/>
              </a:rPr>
              <a:t>Monitoring</a:t>
            </a:r>
          </a:p>
          <a:p>
            <a:pPr lvl="1"/>
            <a:r>
              <a:rPr lang="en-US" sz="900" kern="1200" dirty="0" smtClean="0">
                <a:solidFill>
                  <a:schemeClr val="tx1"/>
                </a:solidFill>
                <a:latin typeface="Segoe" pitchFamily="34" charset="0"/>
                <a:ea typeface="+mn-ea"/>
                <a:cs typeface="+mn-cs"/>
              </a:rPr>
              <a:t>Resource Management</a:t>
            </a:r>
          </a:p>
          <a:p>
            <a:pPr lvl="1"/>
            <a:r>
              <a:rPr lang="en-US" sz="900" kern="1200" dirty="0" smtClean="0">
                <a:solidFill>
                  <a:schemeClr val="tx1"/>
                </a:solidFill>
                <a:latin typeface="Segoe" pitchFamily="34" charset="0"/>
                <a:ea typeface="+mn-ea"/>
                <a:cs typeface="+mn-cs"/>
              </a:rPr>
              <a:t>Data Protection</a:t>
            </a:r>
          </a:p>
          <a:p>
            <a:pPr lvl="1"/>
            <a:r>
              <a:rPr lang="en-US" sz="900" kern="1200" dirty="0" smtClean="0">
                <a:solidFill>
                  <a:schemeClr val="tx1"/>
                </a:solidFill>
                <a:latin typeface="Segoe" pitchFamily="34" charset="0"/>
                <a:ea typeface="+mn-ea"/>
                <a:cs typeface="+mn-cs"/>
              </a:rPr>
              <a:t>Business Continuity</a:t>
            </a:r>
          </a:p>
          <a:p>
            <a:pPr lvl="0"/>
            <a:r>
              <a:rPr lang="en-US" sz="900" kern="1200" dirty="0" smtClean="0">
                <a:solidFill>
                  <a:schemeClr val="tx1"/>
                </a:solidFill>
                <a:latin typeface="Segoe" pitchFamily="34" charset="0"/>
                <a:ea typeface="+mn-ea"/>
                <a:cs typeface="+mn-cs"/>
              </a:rPr>
              <a:t>Lesson 3: Microsoft Server Virtualization Deployment Options</a:t>
            </a:r>
          </a:p>
          <a:p>
            <a:pPr lvl="1"/>
            <a:r>
              <a:rPr lang="en-US" sz="900" kern="1200" dirty="0" smtClean="0">
                <a:solidFill>
                  <a:schemeClr val="tx1"/>
                </a:solidFill>
                <a:latin typeface="Segoe" pitchFamily="34" charset="0"/>
                <a:ea typeface="+mn-ea"/>
                <a:cs typeface="+mn-cs"/>
              </a:rPr>
              <a:t>Full Installation</a:t>
            </a:r>
          </a:p>
          <a:p>
            <a:pPr lvl="1"/>
            <a:r>
              <a:rPr lang="en-US" sz="900" kern="1200" dirty="0" smtClean="0">
                <a:solidFill>
                  <a:schemeClr val="tx1"/>
                </a:solidFill>
                <a:latin typeface="Segoe" pitchFamily="34" charset="0"/>
                <a:ea typeface="+mn-ea"/>
                <a:cs typeface="+mn-cs"/>
              </a:rPr>
              <a:t>Server Core</a:t>
            </a:r>
          </a:p>
          <a:p>
            <a:pPr lvl="1"/>
            <a:r>
              <a:rPr lang="en-US" sz="900" kern="1200" dirty="0" smtClean="0">
                <a:solidFill>
                  <a:schemeClr val="tx1"/>
                </a:solidFill>
                <a:latin typeface="Segoe" pitchFamily="34" charset="0"/>
                <a:ea typeface="+mn-ea"/>
                <a:cs typeface="+mn-cs"/>
              </a:rPr>
              <a:t>Deployment Tools</a:t>
            </a:r>
          </a:p>
          <a:p>
            <a:pPr lvl="0"/>
            <a:r>
              <a:rPr lang="en-US" sz="900" kern="1200" dirty="0" smtClean="0">
                <a:solidFill>
                  <a:schemeClr val="tx1"/>
                </a:solidFill>
                <a:latin typeface="Segoe" pitchFamily="34" charset="0"/>
                <a:ea typeface="+mn-ea"/>
                <a:cs typeface="+mn-cs"/>
              </a:rPr>
              <a:t>Lesson 4: Microsoft Server Virtualization Architecture Solutions</a:t>
            </a:r>
          </a:p>
          <a:p>
            <a:pPr lvl="1"/>
            <a:r>
              <a:rPr lang="en-US" sz="900" kern="1200" dirty="0" smtClean="0">
                <a:solidFill>
                  <a:schemeClr val="tx1"/>
                </a:solidFill>
                <a:latin typeface="Segoe" pitchFamily="34" charset="0"/>
                <a:ea typeface="+mn-ea"/>
                <a:cs typeface="+mn-cs"/>
              </a:rPr>
              <a:t>Single Host Configuration</a:t>
            </a:r>
          </a:p>
          <a:p>
            <a:pPr lvl="1"/>
            <a:r>
              <a:rPr lang="en-US" sz="900" kern="1200" dirty="0" smtClean="0">
                <a:solidFill>
                  <a:schemeClr val="tx1"/>
                </a:solidFill>
                <a:latin typeface="Segoe" pitchFamily="34" charset="0"/>
                <a:ea typeface="+mn-ea"/>
                <a:cs typeface="+mn-cs"/>
              </a:rPr>
              <a:t>Two-Node Cluster Configuration</a:t>
            </a:r>
          </a:p>
          <a:p>
            <a:pPr lvl="1"/>
            <a:r>
              <a:rPr lang="en-US" sz="900" kern="1200" dirty="0" smtClean="0">
                <a:solidFill>
                  <a:schemeClr val="tx1"/>
                </a:solidFill>
                <a:latin typeface="Segoe" pitchFamily="34" charset="0"/>
                <a:ea typeface="+mn-ea"/>
                <a:cs typeface="+mn-cs"/>
              </a:rPr>
              <a:t>Server Farm Configuration</a:t>
            </a:r>
          </a:p>
          <a:p>
            <a:pPr lvl="0"/>
            <a:r>
              <a:rPr lang="en-US" sz="900" kern="1200" dirty="0" smtClean="0">
                <a:solidFill>
                  <a:schemeClr val="tx1"/>
                </a:solidFill>
                <a:latin typeface="Segoe" pitchFamily="34" charset="0"/>
                <a:ea typeface="+mn-ea"/>
                <a:cs typeface="+mn-cs"/>
              </a:rPr>
              <a:t>Lesson 5: Reviewing the System Center Suite</a:t>
            </a:r>
          </a:p>
          <a:p>
            <a:pPr lvl="1"/>
            <a:r>
              <a:rPr lang="en-US" sz="900" kern="1200" dirty="0" smtClean="0">
                <a:solidFill>
                  <a:schemeClr val="tx1"/>
                </a:solidFill>
                <a:latin typeface="Segoe" pitchFamily="34" charset="0"/>
                <a:ea typeface="+mn-ea"/>
                <a:cs typeface="+mn-cs"/>
              </a:rPr>
              <a:t>Deployment and Configuration Management with System Center Configuration Manager</a:t>
            </a:r>
          </a:p>
          <a:p>
            <a:pPr lvl="1"/>
            <a:r>
              <a:rPr lang="en-US" sz="900" kern="1200" dirty="0" smtClean="0">
                <a:solidFill>
                  <a:schemeClr val="tx1"/>
                </a:solidFill>
                <a:latin typeface="Segoe" pitchFamily="34" charset="0"/>
                <a:ea typeface="+mn-ea"/>
                <a:cs typeface="+mn-cs"/>
              </a:rPr>
              <a:t>Monitoring with System Center Operations Manager</a:t>
            </a:r>
          </a:p>
          <a:p>
            <a:pPr lvl="1"/>
            <a:r>
              <a:rPr lang="en-US" sz="900" kern="1200" dirty="0" smtClean="0">
                <a:solidFill>
                  <a:schemeClr val="tx1"/>
                </a:solidFill>
                <a:latin typeface="Segoe" pitchFamily="34" charset="0"/>
                <a:ea typeface="+mn-ea"/>
                <a:cs typeface="+mn-cs"/>
              </a:rPr>
              <a:t>Virtualization Management with System Center Virtual Machine Manager</a:t>
            </a:r>
          </a:p>
          <a:p>
            <a:pPr lvl="1"/>
            <a:r>
              <a:rPr lang="en-US" sz="900" kern="1200" dirty="0" smtClean="0">
                <a:solidFill>
                  <a:schemeClr val="tx1"/>
                </a:solidFill>
                <a:latin typeface="Segoe" pitchFamily="34" charset="0"/>
                <a:ea typeface="+mn-ea"/>
                <a:cs typeface="+mn-cs"/>
              </a:rPr>
              <a:t>Backup and Recovery with System Center Data Protection Manager</a:t>
            </a:r>
          </a:p>
          <a:p>
            <a:pPr lvl="1"/>
            <a:r>
              <a:rPr lang="en-US" sz="900" kern="1200" dirty="0" smtClean="0">
                <a:solidFill>
                  <a:schemeClr val="tx1"/>
                </a:solidFill>
                <a:latin typeface="Segoe" pitchFamily="34" charset="0"/>
                <a:ea typeface="+mn-ea"/>
                <a:cs typeface="+mn-cs"/>
              </a:rPr>
              <a:t>Automation with System Center Opalis</a:t>
            </a:r>
          </a:p>
          <a:p>
            <a:pPr lvl="1"/>
            <a:r>
              <a:rPr lang="en-US" sz="900" kern="1200" dirty="0" smtClean="0">
                <a:solidFill>
                  <a:schemeClr val="tx1"/>
                </a:solidFill>
                <a:latin typeface="Segoe" pitchFamily="34" charset="0"/>
                <a:ea typeface="+mn-ea"/>
                <a:cs typeface="+mn-cs"/>
              </a:rPr>
              <a:t>Automation with System Center Service Manager</a:t>
            </a:r>
          </a:p>
          <a:p>
            <a:pPr lvl="1"/>
            <a:r>
              <a:rPr lang="en-US" sz="900" kern="1200" dirty="0" smtClean="0">
                <a:solidFill>
                  <a:schemeClr val="tx1"/>
                </a:solidFill>
                <a:latin typeface="Segoe" pitchFamily="34" charset="0"/>
                <a:ea typeface="+mn-ea"/>
                <a:cs typeface="+mn-cs"/>
              </a:rPr>
              <a:t>Automation with System Center Virtual Machine Manager Self-Service Portal 2.0</a:t>
            </a:r>
          </a:p>
          <a:p>
            <a:pPr lvl="0"/>
            <a:r>
              <a:rPr lang="en-US" sz="900" kern="1200" dirty="0" smtClean="0">
                <a:solidFill>
                  <a:schemeClr val="tx1"/>
                </a:solidFill>
                <a:latin typeface="Segoe" pitchFamily="34" charset="0"/>
                <a:ea typeface="+mn-ea"/>
                <a:cs typeface="+mn-cs"/>
              </a:rPr>
              <a:t>Understanding Licensing </a:t>
            </a:r>
          </a:p>
          <a:p>
            <a:pPr lvl="1"/>
            <a:r>
              <a:rPr lang="en-US" sz="900" kern="1200" dirty="0" smtClean="0">
                <a:solidFill>
                  <a:schemeClr val="tx1"/>
                </a:solidFill>
                <a:latin typeface="Segoe" pitchFamily="34" charset="0"/>
                <a:ea typeface="+mn-ea"/>
                <a:cs typeface="+mn-cs"/>
              </a:rPr>
              <a:t>Windows Server 2008 R2 Hyper-V</a:t>
            </a:r>
          </a:p>
          <a:p>
            <a:pPr lvl="1"/>
            <a:r>
              <a:rPr lang="en-US" sz="900" kern="1200" dirty="0" smtClean="0">
                <a:solidFill>
                  <a:schemeClr val="tx1"/>
                </a:solidFill>
                <a:latin typeface="Segoe" pitchFamily="34" charset="0"/>
                <a:ea typeface="+mn-ea"/>
                <a:cs typeface="+mn-cs"/>
              </a:rPr>
              <a:t>Microsoft Hyper-V Server 2008 R2</a:t>
            </a:r>
          </a:p>
          <a:p>
            <a:pPr lvl="1"/>
            <a:r>
              <a:rPr lang="en-US" sz="900" kern="1200" dirty="0" smtClean="0">
                <a:solidFill>
                  <a:schemeClr val="tx1"/>
                </a:solidFill>
                <a:latin typeface="Segoe" pitchFamily="34" charset="0"/>
                <a:ea typeface="+mn-ea"/>
                <a:cs typeface="+mn-cs"/>
              </a:rPr>
              <a:t>System Center Suite</a:t>
            </a:r>
          </a:p>
          <a:p>
            <a:pPr lvl="1"/>
            <a:endParaRPr lang="en-US" sz="900" kern="1200" dirty="0" smtClean="0">
              <a:solidFill>
                <a:schemeClr val="tx1"/>
              </a:solidFill>
              <a:latin typeface="Segoe" pitchFamily="34" charset="0"/>
              <a:ea typeface="+mn-ea"/>
              <a:cs typeface="+mn-cs"/>
            </a:endParaRPr>
          </a:p>
          <a:p>
            <a:r>
              <a:rPr lang="en-US" sz="900" kern="1200" dirty="0" smtClean="0">
                <a:solidFill>
                  <a:schemeClr val="tx1"/>
                </a:solidFill>
                <a:latin typeface="Segoe" pitchFamily="34" charset="0"/>
                <a:ea typeface="+mn-ea"/>
                <a:cs typeface="+mn-cs"/>
              </a:rPr>
              <a:t>After completing this module, students will be able to:</a:t>
            </a:r>
          </a:p>
          <a:p>
            <a:pPr lvl="1"/>
            <a:r>
              <a:rPr lang="en-US" sz="900" kern="1200" dirty="0" smtClean="0">
                <a:solidFill>
                  <a:schemeClr val="tx1"/>
                </a:solidFill>
                <a:latin typeface="Segoe" pitchFamily="34" charset="0"/>
                <a:ea typeface="+mn-ea"/>
                <a:cs typeface="+mn-cs"/>
              </a:rPr>
              <a:t>Understand and contrast Microsoft server virtualization and management terminology and solutions with VMware vSphere and vCenter</a:t>
            </a:r>
          </a:p>
          <a:p>
            <a:pPr lvl="1"/>
            <a:r>
              <a:rPr lang="en-US" sz="900" kern="1200" dirty="0" smtClean="0">
                <a:solidFill>
                  <a:schemeClr val="tx1"/>
                </a:solidFill>
                <a:latin typeface="Segoe" pitchFamily="34" charset="0"/>
                <a:ea typeface="+mn-ea"/>
                <a:cs typeface="+mn-cs"/>
              </a:rPr>
              <a:t>Understand Windows Server 2008 R2 with Hyper-V and System Center Suite features and functionality to design dynamic and robust end-to-end server virtualization and management solutions</a:t>
            </a:r>
          </a:p>
          <a:p>
            <a:pPr lvl="1">
              <a:buNone/>
            </a:pPr>
            <a:endParaRPr lang="en-US" dirty="0"/>
          </a:p>
        </p:txBody>
      </p:sp>
      <p:sp>
        <p:nvSpPr>
          <p:cNvPr id="4" name="Footer Placeholder 3"/>
          <p:cNvSpPr>
            <a:spLocks noGrp="1"/>
          </p:cNvSpPr>
          <p:nvPr>
            <p:ph type="ftr" sz="quarter" idx="10"/>
          </p:nvPr>
        </p:nvSpPr>
        <p:spPr/>
        <p:txBody>
          <a:bodyPr/>
          <a:lstStyle/>
          <a:p>
            <a:r>
              <a:rPr lang="en-US" sz="500" dirty="0" smtClean="0">
                <a:solidFill>
                  <a:srgbClr val="000000"/>
                </a:solidFill>
                <a:latin typeface="Segoe" pitchFamily="34" charset="0"/>
              </a:rPr>
              <a:t>© 2008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pitchFamily="34" charset="0"/>
              </a:rPr>
            </a:br>
            <a:r>
              <a:rPr lang="en-US" sz="500" dirty="0" smtClean="0">
                <a:solidFill>
                  <a:srgbClr val="000000"/>
                </a:solidFill>
                <a:latin typeface="Segoe" pitchFamily="34" charset="0"/>
              </a:rPr>
              <a:t>MICROSOFT MAKES NO WARRANTIES, EXPRESS, IMPLIED OR STATUTORY, AS TO THE INFORMATION IN THIS PRESENTATION.</a:t>
            </a:r>
          </a:p>
        </p:txBody>
      </p:sp>
      <p:sp>
        <p:nvSpPr>
          <p:cNvPr id="5" name="Slide Number Placeholder 4"/>
          <p:cNvSpPr>
            <a:spLocks noGrp="1"/>
          </p:cNvSpPr>
          <p:nvPr>
            <p:ph type="sldNum" sz="quarter" idx="11"/>
          </p:nvPr>
        </p:nvSpPr>
        <p:spPr/>
        <p:txBody>
          <a:bodyPr/>
          <a:lstStyle/>
          <a:p>
            <a:fld id="{8980CB99-47E3-46F4-AAEB-3919FBEFC014}" type="slidenum">
              <a:rPr lang="en-US" smtClean="0">
                <a:latin typeface="Segoe" pitchFamily="34" charset="0"/>
              </a:rPr>
              <a:pPr/>
              <a:t>11</a:t>
            </a:fld>
            <a:endParaRPr lang="en-US" dirty="0">
              <a:latin typeface="Segoe"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normAutofit lnSpcReduction="10000"/>
          </a:bodyPr>
          <a:lstStyle/>
          <a:p>
            <a:pPr lvl="1">
              <a:buFont typeface="Wingdings" pitchFamily="2" charset="2"/>
              <a:buChar char="§"/>
            </a:pPr>
            <a:endParaRPr lang="en-US" dirty="0"/>
          </a:p>
        </p:txBody>
      </p:sp>
      <p:sp>
        <p:nvSpPr>
          <p:cNvPr id="4" name="Footer Placeholder 3"/>
          <p:cNvSpPr>
            <a:spLocks noGrp="1"/>
          </p:cNvSpPr>
          <p:nvPr>
            <p:ph type="ftr" sz="quarter" idx="10"/>
          </p:nvPr>
        </p:nvSpPr>
        <p:spPr/>
        <p:txBody>
          <a:bodyPr/>
          <a:lstStyle/>
          <a:p>
            <a:r>
              <a:rPr lang="en-US" sz="500" dirty="0" smtClean="0">
                <a:solidFill>
                  <a:srgbClr val="000000"/>
                </a:solidFill>
                <a:latin typeface="Segoe" pitchFamily="34" charset="0"/>
              </a:rPr>
              <a:t>© 2008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pitchFamily="34" charset="0"/>
              </a:rPr>
            </a:br>
            <a:r>
              <a:rPr lang="en-US" sz="500" dirty="0" smtClean="0">
                <a:solidFill>
                  <a:srgbClr val="000000"/>
                </a:solidFill>
                <a:latin typeface="Segoe" pitchFamily="34" charset="0"/>
              </a:rPr>
              <a:t>MICROSOFT MAKES NO WARRANTIES, EXPRESS, IMPLIED OR STATUTORY, AS TO THE INFORMATION IN THIS PRESENTATION.</a:t>
            </a:r>
          </a:p>
        </p:txBody>
      </p:sp>
      <p:sp>
        <p:nvSpPr>
          <p:cNvPr id="5" name="Slide Number Placeholder 4"/>
          <p:cNvSpPr>
            <a:spLocks noGrp="1"/>
          </p:cNvSpPr>
          <p:nvPr>
            <p:ph type="sldNum" sz="quarter" idx="11"/>
          </p:nvPr>
        </p:nvSpPr>
        <p:spPr/>
        <p:txBody>
          <a:bodyPr/>
          <a:lstStyle/>
          <a:p>
            <a:fld id="{8980CB99-47E3-46F4-AAEB-3919FBEFC014}" type="slidenum">
              <a:rPr lang="en-US" smtClean="0">
                <a:latin typeface="Segoe" pitchFamily="34" charset="0"/>
              </a:rPr>
              <a:pPr/>
              <a:t>12</a:t>
            </a:fld>
            <a:endParaRPr lang="en-US" dirty="0">
              <a:latin typeface="Segoe"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normAutofit lnSpcReduction="10000"/>
          </a:bodyPr>
          <a:lstStyle/>
          <a:p>
            <a:pPr lvl="1">
              <a:buFont typeface="Wingdings" pitchFamily="2" charset="2"/>
              <a:buChar char="§"/>
            </a:pPr>
            <a:endParaRPr lang="en-US" dirty="0"/>
          </a:p>
        </p:txBody>
      </p:sp>
      <p:sp>
        <p:nvSpPr>
          <p:cNvPr id="4" name="Footer Placeholder 3"/>
          <p:cNvSpPr>
            <a:spLocks noGrp="1"/>
          </p:cNvSpPr>
          <p:nvPr>
            <p:ph type="ftr" sz="quarter" idx="10"/>
          </p:nvPr>
        </p:nvSpPr>
        <p:spPr/>
        <p:txBody>
          <a:bodyPr/>
          <a:lstStyle/>
          <a:p>
            <a:r>
              <a:rPr lang="en-US" sz="500" dirty="0" smtClean="0">
                <a:solidFill>
                  <a:srgbClr val="000000"/>
                </a:solidFill>
                <a:latin typeface="Segoe" pitchFamily="34" charset="0"/>
              </a:rPr>
              <a:t>© 2008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pitchFamily="34" charset="0"/>
              </a:rPr>
            </a:br>
            <a:r>
              <a:rPr lang="en-US" sz="500" dirty="0" smtClean="0">
                <a:solidFill>
                  <a:srgbClr val="000000"/>
                </a:solidFill>
                <a:latin typeface="Segoe" pitchFamily="34" charset="0"/>
              </a:rPr>
              <a:t>MICROSOFT MAKES NO WARRANTIES, EXPRESS, IMPLIED OR STATUTORY, AS TO THE INFORMATION IN THIS PRESENTATION.</a:t>
            </a:r>
          </a:p>
        </p:txBody>
      </p:sp>
      <p:sp>
        <p:nvSpPr>
          <p:cNvPr id="5" name="Slide Number Placeholder 4"/>
          <p:cNvSpPr>
            <a:spLocks noGrp="1"/>
          </p:cNvSpPr>
          <p:nvPr>
            <p:ph type="sldNum" sz="quarter" idx="11"/>
          </p:nvPr>
        </p:nvSpPr>
        <p:spPr/>
        <p:txBody>
          <a:bodyPr/>
          <a:lstStyle/>
          <a:p>
            <a:fld id="{8980CB99-47E3-46F4-AAEB-3919FBEFC014}" type="slidenum">
              <a:rPr lang="en-US" smtClean="0">
                <a:latin typeface="Segoe" pitchFamily="34" charset="0"/>
              </a:rPr>
              <a:pPr/>
              <a:t>13</a:t>
            </a:fld>
            <a:endParaRPr lang="en-US" dirty="0">
              <a:latin typeface="Segoe" pitchFamily="34"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normAutofit lnSpcReduction="10000"/>
          </a:bodyPr>
          <a:lstStyle/>
          <a:p>
            <a:pPr lvl="1">
              <a:buFont typeface="Wingdings" pitchFamily="2" charset="2"/>
              <a:buChar char="§"/>
            </a:pPr>
            <a:endParaRPr lang="en-US" dirty="0"/>
          </a:p>
        </p:txBody>
      </p:sp>
      <p:sp>
        <p:nvSpPr>
          <p:cNvPr id="4" name="Footer Placeholder 3"/>
          <p:cNvSpPr>
            <a:spLocks noGrp="1"/>
          </p:cNvSpPr>
          <p:nvPr>
            <p:ph type="ftr" sz="quarter" idx="10"/>
          </p:nvPr>
        </p:nvSpPr>
        <p:spPr/>
        <p:txBody>
          <a:bodyPr/>
          <a:lstStyle/>
          <a:p>
            <a:r>
              <a:rPr lang="en-US" sz="500" dirty="0" smtClean="0">
                <a:solidFill>
                  <a:srgbClr val="000000"/>
                </a:solidFill>
                <a:latin typeface="Segoe" pitchFamily="34" charset="0"/>
              </a:rPr>
              <a:t>© 2008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pitchFamily="34" charset="0"/>
              </a:rPr>
            </a:br>
            <a:r>
              <a:rPr lang="en-US" sz="500" dirty="0" smtClean="0">
                <a:solidFill>
                  <a:srgbClr val="000000"/>
                </a:solidFill>
                <a:latin typeface="Segoe" pitchFamily="34" charset="0"/>
              </a:rPr>
              <a:t>MICROSOFT MAKES NO WARRANTIES, EXPRESS, IMPLIED OR STATUTORY, AS TO THE INFORMATION IN THIS PRESENTATION.</a:t>
            </a:r>
          </a:p>
        </p:txBody>
      </p:sp>
      <p:sp>
        <p:nvSpPr>
          <p:cNvPr id="5" name="Slide Number Placeholder 4"/>
          <p:cNvSpPr>
            <a:spLocks noGrp="1"/>
          </p:cNvSpPr>
          <p:nvPr>
            <p:ph type="sldNum" sz="quarter" idx="11"/>
          </p:nvPr>
        </p:nvSpPr>
        <p:spPr/>
        <p:txBody>
          <a:bodyPr/>
          <a:lstStyle/>
          <a:p>
            <a:fld id="{8980CB99-47E3-46F4-AAEB-3919FBEFC014}" type="slidenum">
              <a:rPr lang="en-US" smtClean="0">
                <a:latin typeface="Segoe" pitchFamily="34" charset="0"/>
              </a:rPr>
              <a:pPr/>
              <a:t>14</a:t>
            </a:fld>
            <a:endParaRPr lang="en-US" dirty="0">
              <a:latin typeface="Segoe" pitchFamily="34"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normAutofit lnSpcReduction="10000"/>
          </a:bodyPr>
          <a:lstStyle/>
          <a:p>
            <a:pPr>
              <a:buNone/>
            </a:pPr>
            <a:endParaRPr lang="en-US" sz="1900" b="1" dirty="0" smtClean="0"/>
          </a:p>
          <a:p>
            <a:r>
              <a:rPr lang="en-US" sz="1900" dirty="0" smtClean="0"/>
              <a:t>Support for more logical processors</a:t>
            </a:r>
          </a:p>
          <a:p>
            <a:pPr lvl="1"/>
            <a:r>
              <a:rPr lang="en-US" sz="1700" dirty="0" smtClean="0"/>
              <a:t>Up to 64 logical processors, irrespective of the number of sockets</a:t>
            </a:r>
          </a:p>
          <a:p>
            <a:pPr>
              <a:buNone/>
            </a:pPr>
            <a:endParaRPr lang="en-US" sz="1900" dirty="0" smtClean="0"/>
          </a:p>
          <a:p>
            <a:r>
              <a:rPr lang="en-US" sz="1900" dirty="0" smtClean="0"/>
              <a:t>Support for more concurrent VMs</a:t>
            </a:r>
          </a:p>
          <a:p>
            <a:pPr lvl="1"/>
            <a:r>
              <a:rPr lang="en-US" sz="1700" dirty="0" smtClean="0"/>
              <a:t>Up to 384 powered-on VMs</a:t>
            </a:r>
          </a:p>
          <a:p>
            <a:pPr lvl="1"/>
            <a:endParaRPr lang="en-US" dirty="0" smtClean="0"/>
          </a:p>
          <a:p>
            <a:r>
              <a:rPr lang="en-US" sz="1900" dirty="0" smtClean="0"/>
              <a:t>Support for more virtual processors</a:t>
            </a:r>
          </a:p>
          <a:p>
            <a:pPr lvl="1"/>
            <a:r>
              <a:rPr lang="en-US" sz="1700" dirty="0" smtClean="0"/>
              <a:t>Up to 512 virtual processors (8 virtual processors x 64 logical processors)</a:t>
            </a:r>
          </a:p>
          <a:p>
            <a:pPr lvl="1"/>
            <a:r>
              <a:rPr lang="en-US" sz="1700" dirty="0" smtClean="0"/>
              <a:t>Up to 4 virtual processor allocation per virtual machine</a:t>
            </a:r>
          </a:p>
          <a:p>
            <a:endParaRPr lang="en-US" dirty="0" smtClean="0"/>
          </a:p>
          <a:p>
            <a:r>
              <a:rPr lang="en-US" sz="1900" dirty="0" smtClean="0"/>
              <a:t>VM Example (assuming 64 logical processors &amp; lots of RAM</a:t>
            </a:r>
            <a:r>
              <a:rPr lang="en-US" dirty="0" smtClean="0"/>
              <a:t>)</a:t>
            </a:r>
          </a:p>
          <a:p>
            <a:pPr lvl="1"/>
            <a:r>
              <a:rPr lang="en-US" sz="1700" dirty="0" smtClean="0"/>
              <a:t>128 VMs with 4 virtual processors (maxes out 512 virtual processors)</a:t>
            </a:r>
          </a:p>
          <a:p>
            <a:pPr lvl="1"/>
            <a:r>
              <a:rPr lang="en-US" sz="1700" dirty="0" smtClean="0"/>
              <a:t>384 VMs with 1 virtual processor (maxes out 384 virtual machines)</a:t>
            </a:r>
          </a:p>
          <a:p>
            <a:pPr lvl="1"/>
            <a:r>
              <a:rPr lang="en-US" sz="1700" dirty="0" smtClean="0"/>
              <a:t>300 VMs with 1 virtual processor and 53 VMs with 4 virtual processors (maxes out 512 virtual processors)</a:t>
            </a:r>
          </a:p>
          <a:p>
            <a:pPr lvl="1">
              <a:buFont typeface="Wingdings" pitchFamily="2" charset="2"/>
              <a:buChar char="§"/>
            </a:pPr>
            <a:endParaRPr lang="en-US" dirty="0"/>
          </a:p>
        </p:txBody>
      </p:sp>
      <p:sp>
        <p:nvSpPr>
          <p:cNvPr id="4" name="Footer Placeholder 3"/>
          <p:cNvSpPr>
            <a:spLocks noGrp="1"/>
          </p:cNvSpPr>
          <p:nvPr>
            <p:ph type="ftr" sz="quarter" idx="10"/>
          </p:nvPr>
        </p:nvSpPr>
        <p:spPr/>
        <p:txBody>
          <a:bodyPr/>
          <a:lstStyle/>
          <a:p>
            <a:r>
              <a:rPr lang="en-US" sz="500" dirty="0" smtClean="0">
                <a:solidFill>
                  <a:srgbClr val="000000"/>
                </a:solidFill>
                <a:latin typeface="Segoe" pitchFamily="34" charset="0"/>
              </a:rPr>
              <a:t>© 2008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pitchFamily="34" charset="0"/>
              </a:rPr>
            </a:br>
            <a:r>
              <a:rPr lang="en-US" sz="500" dirty="0" smtClean="0">
                <a:solidFill>
                  <a:srgbClr val="000000"/>
                </a:solidFill>
                <a:latin typeface="Segoe" pitchFamily="34" charset="0"/>
              </a:rPr>
              <a:t>MICROSOFT MAKES NO WARRANTIES, EXPRESS, IMPLIED OR STATUTORY, AS TO THE INFORMATION IN THIS PRESENTATION.</a:t>
            </a:r>
          </a:p>
        </p:txBody>
      </p:sp>
      <p:sp>
        <p:nvSpPr>
          <p:cNvPr id="5" name="Slide Number Placeholder 4"/>
          <p:cNvSpPr>
            <a:spLocks noGrp="1"/>
          </p:cNvSpPr>
          <p:nvPr>
            <p:ph type="sldNum" sz="quarter" idx="11"/>
          </p:nvPr>
        </p:nvSpPr>
        <p:spPr/>
        <p:txBody>
          <a:bodyPr/>
          <a:lstStyle/>
          <a:p>
            <a:fld id="{8980CB99-47E3-46F4-AAEB-3919FBEFC014}" type="slidenum">
              <a:rPr lang="en-US" smtClean="0">
                <a:latin typeface="Segoe" pitchFamily="34" charset="0"/>
              </a:rPr>
              <a:pPr/>
              <a:t>15</a:t>
            </a:fld>
            <a:endParaRPr lang="en-US" dirty="0">
              <a:latin typeface="Segoe" pitchFamily="34"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normAutofit lnSpcReduction="10000"/>
          </a:bodyPr>
          <a:lstStyle/>
          <a:p>
            <a:r>
              <a:rPr lang="en-US" dirty="0" smtClean="0"/>
              <a:t>Hyper-V</a:t>
            </a:r>
            <a:r>
              <a:rPr lang="en-US" baseline="0" dirty="0" smtClean="0"/>
              <a:t> also s</a:t>
            </a:r>
            <a:r>
              <a:rPr lang="en-US" dirty="0" smtClean="0"/>
              <a:t>upports Second Level Address Translation (SLAT)</a:t>
            </a:r>
          </a:p>
          <a:p>
            <a:pPr lvl="1"/>
            <a:r>
              <a:rPr lang="en-US" dirty="0" smtClean="0"/>
              <a:t>Eliminates the need to maintain a Shadow Page Table in software</a:t>
            </a:r>
          </a:p>
          <a:p>
            <a:pPr lvl="1"/>
            <a:r>
              <a:rPr lang="en-US" dirty="0" smtClean="0"/>
              <a:t>On AMD-V platform, leverages Nested Page Tables (NPT) or Rapid Virtualization Indexing (RVI) technology</a:t>
            </a:r>
          </a:p>
          <a:p>
            <a:pPr lvl="1"/>
            <a:r>
              <a:rPr lang="en-US" dirty="0" smtClean="0"/>
              <a:t>On Intel VT platform, leverages Intel Extended Page Tables (EPT) technology</a:t>
            </a:r>
          </a:p>
          <a:p>
            <a:pPr lvl="1"/>
            <a:endParaRPr lang="en-US" dirty="0" smtClean="0"/>
          </a:p>
          <a:p>
            <a:r>
              <a:rPr lang="en-US" dirty="0" smtClean="0"/>
              <a:t>AMD-V and Intel VT Support</a:t>
            </a:r>
          </a:p>
          <a:p>
            <a:pPr lvl="1"/>
            <a:r>
              <a:rPr lang="en-US" dirty="0" smtClean="0"/>
              <a:t>All Quad-Core and Six-Core AMD Opteron processors</a:t>
            </a:r>
          </a:p>
          <a:p>
            <a:pPr lvl="1"/>
            <a:r>
              <a:rPr lang="en-US" dirty="0" smtClean="0"/>
              <a:t>Dual-Core and Quad-Core Intel Xeon Processor 5500 - Nehalem-EP</a:t>
            </a:r>
          </a:p>
          <a:p>
            <a:pPr lvl="1"/>
            <a:r>
              <a:rPr lang="en-US" dirty="0" smtClean="0"/>
              <a:t>Next Intel Xeon processor release - Nehalem-EX</a:t>
            </a:r>
          </a:p>
          <a:p>
            <a:pPr lvl="1"/>
            <a:r>
              <a:rPr lang="en-US" dirty="0" smtClean="0"/>
              <a:t>Intel Core i7</a:t>
            </a:r>
          </a:p>
          <a:p>
            <a:pPr lvl="1">
              <a:buNone/>
            </a:pPr>
            <a:endParaRPr lang="en-US" dirty="0" smtClean="0"/>
          </a:p>
          <a:p>
            <a:r>
              <a:rPr lang="en-US" dirty="0" smtClean="0"/>
              <a:t>Resource Savings</a:t>
            </a:r>
          </a:p>
          <a:p>
            <a:pPr lvl="1"/>
            <a:r>
              <a:rPr lang="en-US" dirty="0" smtClean="0"/>
              <a:t>Hypervisor processor load drops to 2% versus 10%</a:t>
            </a:r>
          </a:p>
          <a:p>
            <a:pPr lvl="1"/>
            <a:r>
              <a:rPr lang="en-US" dirty="0" smtClean="0"/>
              <a:t>Roughly 1MB of memory saved per VM by the elimination of the shadow page tables</a:t>
            </a:r>
          </a:p>
        </p:txBody>
      </p:sp>
      <p:sp>
        <p:nvSpPr>
          <p:cNvPr id="4" name="Footer Placeholder 3"/>
          <p:cNvSpPr>
            <a:spLocks noGrp="1"/>
          </p:cNvSpPr>
          <p:nvPr>
            <p:ph type="ftr" sz="quarter" idx="10"/>
          </p:nvPr>
        </p:nvSpPr>
        <p:spPr/>
        <p:txBody>
          <a:bodyPr/>
          <a:lstStyle/>
          <a:p>
            <a:r>
              <a:rPr lang="en-US" sz="500" dirty="0" smtClean="0">
                <a:solidFill>
                  <a:srgbClr val="000000"/>
                </a:solidFill>
                <a:latin typeface="Segoe" pitchFamily="34" charset="0"/>
              </a:rPr>
              <a:t>© 2008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pitchFamily="34" charset="0"/>
              </a:rPr>
            </a:br>
            <a:r>
              <a:rPr lang="en-US" sz="500" dirty="0" smtClean="0">
                <a:solidFill>
                  <a:srgbClr val="000000"/>
                </a:solidFill>
                <a:latin typeface="Segoe" pitchFamily="34" charset="0"/>
              </a:rPr>
              <a:t>MICROSOFT MAKES NO WARRANTIES, EXPRESS, IMPLIED OR STATUTORY, AS TO THE INFORMATION IN THIS PRESENTATION.</a:t>
            </a:r>
          </a:p>
        </p:txBody>
      </p:sp>
      <p:sp>
        <p:nvSpPr>
          <p:cNvPr id="5" name="Slide Number Placeholder 4"/>
          <p:cNvSpPr>
            <a:spLocks noGrp="1"/>
          </p:cNvSpPr>
          <p:nvPr>
            <p:ph type="sldNum" sz="quarter" idx="11"/>
          </p:nvPr>
        </p:nvSpPr>
        <p:spPr/>
        <p:txBody>
          <a:bodyPr/>
          <a:lstStyle/>
          <a:p>
            <a:fld id="{8980CB99-47E3-46F4-AAEB-3919FBEFC014}" type="slidenum">
              <a:rPr lang="en-US" smtClean="0">
                <a:latin typeface="Segoe" pitchFamily="34" charset="0"/>
              </a:rPr>
              <a:pPr/>
              <a:t>16</a:t>
            </a:fld>
            <a:endParaRPr lang="en-US" dirty="0">
              <a:latin typeface="Segoe" pitchFamily="34"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normAutofit lnSpcReduction="10000"/>
          </a:bodyPr>
          <a:lstStyle/>
          <a:p>
            <a:pPr lvl="0"/>
            <a:r>
              <a:rPr lang="en-US" dirty="0" smtClean="0"/>
              <a:t>Hyper-V Server 2008 R2 SP1 is built on Windows technologies</a:t>
            </a:r>
          </a:p>
          <a:p>
            <a:pPr lvl="1"/>
            <a:r>
              <a:rPr lang="en-US" dirty="0" smtClean="0"/>
              <a:t>Comes only as a single, free edition</a:t>
            </a:r>
          </a:p>
          <a:p>
            <a:pPr lvl="1"/>
            <a:r>
              <a:rPr lang="en-US" dirty="0" smtClean="0"/>
              <a:t>Designed solely as a virtualization platform</a:t>
            </a:r>
          </a:p>
          <a:p>
            <a:pPr lvl="1"/>
            <a:r>
              <a:rPr lang="en-US" dirty="0" smtClean="0"/>
              <a:t>Provides local command-line and a text-based configuration utility to perform initial configuration tasks</a:t>
            </a:r>
          </a:p>
          <a:p>
            <a:pPr lvl="1"/>
            <a:r>
              <a:rPr lang="en-US" dirty="0" smtClean="0"/>
              <a:t>Designed to be remotely managed</a:t>
            </a:r>
          </a:p>
          <a:p>
            <a:pPr lvl="1"/>
            <a:r>
              <a:rPr lang="en-US" dirty="0" smtClean="0"/>
              <a:t>Leverages the Windows driver and management models / APIs</a:t>
            </a:r>
          </a:p>
          <a:p>
            <a:pPr lvl="1">
              <a:buFont typeface="Wingdings" pitchFamily="2" charset="2"/>
              <a:buChar char="§"/>
            </a:pPr>
            <a:endParaRPr lang="en-US" dirty="0"/>
          </a:p>
        </p:txBody>
      </p:sp>
      <p:sp>
        <p:nvSpPr>
          <p:cNvPr id="4" name="Footer Placeholder 3"/>
          <p:cNvSpPr>
            <a:spLocks noGrp="1"/>
          </p:cNvSpPr>
          <p:nvPr>
            <p:ph type="ftr" sz="quarter" idx="10"/>
          </p:nvPr>
        </p:nvSpPr>
        <p:spPr/>
        <p:txBody>
          <a:bodyPr/>
          <a:lstStyle/>
          <a:p>
            <a:r>
              <a:rPr lang="en-US" sz="500" dirty="0" smtClean="0">
                <a:solidFill>
                  <a:srgbClr val="000000"/>
                </a:solidFill>
                <a:latin typeface="Segoe" pitchFamily="34" charset="0"/>
              </a:rPr>
              <a:t>© 2008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pitchFamily="34" charset="0"/>
              </a:rPr>
            </a:br>
            <a:r>
              <a:rPr lang="en-US" sz="500" dirty="0" smtClean="0">
                <a:solidFill>
                  <a:srgbClr val="000000"/>
                </a:solidFill>
                <a:latin typeface="Segoe" pitchFamily="34" charset="0"/>
              </a:rPr>
              <a:t>MICROSOFT MAKES NO WARRANTIES, EXPRESS, IMPLIED OR STATUTORY, AS TO THE INFORMATION IN THIS PRESENTATION.</a:t>
            </a:r>
          </a:p>
        </p:txBody>
      </p:sp>
      <p:sp>
        <p:nvSpPr>
          <p:cNvPr id="5" name="Slide Number Placeholder 4"/>
          <p:cNvSpPr>
            <a:spLocks noGrp="1"/>
          </p:cNvSpPr>
          <p:nvPr>
            <p:ph type="sldNum" sz="quarter" idx="11"/>
          </p:nvPr>
        </p:nvSpPr>
        <p:spPr/>
        <p:txBody>
          <a:bodyPr/>
          <a:lstStyle/>
          <a:p>
            <a:fld id="{8980CB99-47E3-46F4-AAEB-3919FBEFC014}" type="slidenum">
              <a:rPr lang="en-US" smtClean="0">
                <a:latin typeface="Segoe" pitchFamily="34" charset="0"/>
              </a:rPr>
              <a:pPr/>
              <a:t>17</a:t>
            </a:fld>
            <a:endParaRPr lang="en-US" dirty="0">
              <a:latin typeface="Segoe" pitchFamily="34"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normAutofit lnSpcReduction="10000"/>
          </a:bodyPr>
          <a:lstStyle/>
          <a:p>
            <a:pPr marL="0" marR="0" indent="0" algn="l" defTabSz="914363" rtl="0" eaLnBrk="1" fontAlgn="auto" latinLnBrk="0" hangingPunct="1">
              <a:lnSpc>
                <a:spcPct val="90000"/>
              </a:lnSpc>
              <a:spcBef>
                <a:spcPts val="0"/>
              </a:spcBef>
              <a:spcAft>
                <a:spcPts val="333"/>
              </a:spcAft>
              <a:buClrTx/>
              <a:buSzTx/>
              <a:buFontTx/>
              <a:buNone/>
              <a:tabLst/>
              <a:defRPr/>
            </a:pPr>
            <a:r>
              <a:rPr lang="en-US" sz="2000" kern="1200" dirty="0" smtClean="0">
                <a:solidFill>
                  <a:schemeClr val="tx1"/>
                </a:solidFill>
                <a:latin typeface="Segoe" pitchFamily="34" charset="0"/>
                <a:ea typeface="+mn-ea"/>
                <a:cs typeface="+mn-cs"/>
              </a:rPr>
              <a:t>This is the list of currently supported Windows Server operating systems, the number of virtual processors supported, and which particular Windows Server editions are supported.</a:t>
            </a:r>
            <a:endParaRPr lang="en-GB" sz="2000" kern="1200" dirty="0" smtClean="0">
              <a:solidFill>
                <a:schemeClr val="tx1"/>
              </a:solidFill>
              <a:latin typeface="Segoe" pitchFamily="34" charset="0"/>
              <a:ea typeface="+mn-ea"/>
              <a:cs typeface="+mn-cs"/>
            </a:endParaRPr>
          </a:p>
          <a:p>
            <a:pPr>
              <a:buNone/>
            </a:pPr>
            <a:endParaRPr lang="en-US" sz="1900" b="0" dirty="0" smtClean="0"/>
          </a:p>
        </p:txBody>
      </p:sp>
      <p:sp>
        <p:nvSpPr>
          <p:cNvPr id="4" name="Footer Placeholder 3"/>
          <p:cNvSpPr>
            <a:spLocks noGrp="1"/>
          </p:cNvSpPr>
          <p:nvPr>
            <p:ph type="ftr" sz="quarter" idx="10"/>
          </p:nvPr>
        </p:nvSpPr>
        <p:spPr/>
        <p:txBody>
          <a:bodyPr/>
          <a:lstStyle/>
          <a:p>
            <a:r>
              <a:rPr lang="en-US" sz="500" dirty="0" smtClean="0">
                <a:solidFill>
                  <a:srgbClr val="000000"/>
                </a:solidFill>
                <a:latin typeface="Segoe" pitchFamily="34" charset="0"/>
              </a:rPr>
              <a:t>© 2008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pitchFamily="34" charset="0"/>
              </a:rPr>
            </a:br>
            <a:r>
              <a:rPr lang="en-US" sz="500" dirty="0" smtClean="0">
                <a:solidFill>
                  <a:srgbClr val="000000"/>
                </a:solidFill>
                <a:latin typeface="Segoe" pitchFamily="34" charset="0"/>
              </a:rPr>
              <a:t>MICROSOFT MAKES NO WARRANTIES, EXPRESS, IMPLIED OR STATUTORY, AS TO THE INFORMATION IN THIS PRESENTATION.</a:t>
            </a:r>
          </a:p>
        </p:txBody>
      </p:sp>
      <p:sp>
        <p:nvSpPr>
          <p:cNvPr id="5" name="Slide Number Placeholder 4"/>
          <p:cNvSpPr>
            <a:spLocks noGrp="1"/>
          </p:cNvSpPr>
          <p:nvPr>
            <p:ph type="sldNum" sz="quarter" idx="11"/>
          </p:nvPr>
        </p:nvSpPr>
        <p:spPr/>
        <p:txBody>
          <a:bodyPr/>
          <a:lstStyle/>
          <a:p>
            <a:fld id="{8980CB99-47E3-46F4-AAEB-3919FBEFC014}" type="slidenum">
              <a:rPr lang="en-US" smtClean="0">
                <a:latin typeface="Segoe" pitchFamily="34" charset="0"/>
              </a:rPr>
              <a:pPr/>
              <a:t>18</a:t>
            </a:fld>
            <a:endParaRPr lang="en-US" dirty="0">
              <a:latin typeface="Segoe" pitchFamily="34"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normAutofit lnSpcReduction="10000"/>
          </a:bodyPr>
          <a:lstStyle/>
          <a:p>
            <a:pPr marL="0" marR="0" indent="0" algn="l" defTabSz="914363" rtl="0" eaLnBrk="1" fontAlgn="auto" latinLnBrk="0" hangingPunct="1">
              <a:lnSpc>
                <a:spcPct val="90000"/>
              </a:lnSpc>
              <a:spcBef>
                <a:spcPts val="0"/>
              </a:spcBef>
              <a:spcAft>
                <a:spcPts val="333"/>
              </a:spcAft>
              <a:buClrTx/>
              <a:buSzTx/>
              <a:buFontTx/>
              <a:buNone/>
              <a:tabLst/>
              <a:defRPr/>
            </a:pPr>
            <a:r>
              <a:rPr lang="en-US" sz="900" kern="1200" dirty="0" smtClean="0">
                <a:solidFill>
                  <a:schemeClr val="tx1"/>
                </a:solidFill>
                <a:latin typeface="Segoe" pitchFamily="34" charset="0"/>
                <a:ea typeface="+mn-ea"/>
                <a:cs typeface="+mn-cs"/>
              </a:rPr>
              <a:t>This is the list of currently supported Linux Server distributions, and the number of virtual processors supported. </a:t>
            </a:r>
            <a:endParaRPr lang="en-GB" sz="900" kern="1200" dirty="0" smtClean="0">
              <a:solidFill>
                <a:schemeClr val="tx1"/>
              </a:solidFill>
              <a:latin typeface="Segoe" pitchFamily="34" charset="0"/>
              <a:ea typeface="+mn-ea"/>
              <a:cs typeface="+mn-cs"/>
            </a:endParaRPr>
          </a:p>
          <a:p>
            <a:pPr>
              <a:buNone/>
            </a:pPr>
            <a:endParaRPr lang="en-US" sz="1900" b="0" dirty="0" smtClean="0"/>
          </a:p>
        </p:txBody>
      </p:sp>
      <p:sp>
        <p:nvSpPr>
          <p:cNvPr id="4" name="Footer Placeholder 3"/>
          <p:cNvSpPr>
            <a:spLocks noGrp="1"/>
          </p:cNvSpPr>
          <p:nvPr>
            <p:ph type="ftr" sz="quarter" idx="10"/>
          </p:nvPr>
        </p:nvSpPr>
        <p:spPr/>
        <p:txBody>
          <a:bodyPr/>
          <a:lstStyle/>
          <a:p>
            <a:r>
              <a:rPr lang="en-US" sz="500" dirty="0" smtClean="0">
                <a:solidFill>
                  <a:srgbClr val="000000"/>
                </a:solidFill>
                <a:latin typeface="Segoe" pitchFamily="34" charset="0"/>
              </a:rPr>
              <a:t>© 2008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pitchFamily="34" charset="0"/>
              </a:rPr>
            </a:br>
            <a:r>
              <a:rPr lang="en-US" sz="500" dirty="0" smtClean="0">
                <a:solidFill>
                  <a:srgbClr val="000000"/>
                </a:solidFill>
                <a:latin typeface="Segoe" pitchFamily="34" charset="0"/>
              </a:rPr>
              <a:t>MICROSOFT MAKES NO WARRANTIES, EXPRESS, IMPLIED OR STATUTORY, AS TO THE INFORMATION IN THIS PRESENTATION.</a:t>
            </a:r>
          </a:p>
        </p:txBody>
      </p:sp>
      <p:sp>
        <p:nvSpPr>
          <p:cNvPr id="5" name="Slide Number Placeholder 4"/>
          <p:cNvSpPr>
            <a:spLocks noGrp="1"/>
          </p:cNvSpPr>
          <p:nvPr>
            <p:ph type="sldNum" sz="quarter" idx="11"/>
          </p:nvPr>
        </p:nvSpPr>
        <p:spPr/>
        <p:txBody>
          <a:bodyPr/>
          <a:lstStyle/>
          <a:p>
            <a:fld id="{8980CB99-47E3-46F4-AAEB-3919FBEFC014}" type="slidenum">
              <a:rPr lang="en-US" smtClean="0">
                <a:latin typeface="Segoe" pitchFamily="34" charset="0"/>
              </a:rPr>
              <a:pPr/>
              <a:t>19</a:t>
            </a:fld>
            <a:endParaRPr lang="en-US" dirty="0">
              <a:latin typeface="Segoe" pitchFamily="34"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normAutofit lnSpcReduction="10000"/>
          </a:bodyPr>
          <a:lstStyle/>
          <a:p>
            <a:pPr marL="0" marR="0" indent="0" algn="l" defTabSz="914363" rtl="0" eaLnBrk="1" fontAlgn="auto" latinLnBrk="0" hangingPunct="1">
              <a:lnSpc>
                <a:spcPct val="90000"/>
              </a:lnSpc>
              <a:spcBef>
                <a:spcPts val="0"/>
              </a:spcBef>
              <a:spcAft>
                <a:spcPts val="333"/>
              </a:spcAft>
              <a:buClrTx/>
              <a:buSzTx/>
              <a:buFontTx/>
              <a:buNone/>
              <a:tabLst/>
              <a:defRPr/>
            </a:pPr>
            <a:r>
              <a:rPr lang="en-US" sz="900" kern="1200" dirty="0" smtClean="0">
                <a:solidFill>
                  <a:schemeClr val="tx1"/>
                </a:solidFill>
                <a:latin typeface="Segoe" pitchFamily="34" charset="0"/>
                <a:ea typeface="+mn-ea"/>
                <a:cs typeface="+mn-cs"/>
              </a:rPr>
              <a:t>This is the list of currently supported Windows Client operating systems, the number of virtual processors supported, and which particular Windows Client editions are supported.</a:t>
            </a:r>
            <a:endParaRPr lang="en-GB" sz="900" kern="1200" dirty="0" smtClean="0">
              <a:solidFill>
                <a:schemeClr val="tx1"/>
              </a:solidFill>
              <a:latin typeface="Segoe" pitchFamily="34" charset="0"/>
              <a:ea typeface="+mn-ea"/>
              <a:cs typeface="+mn-cs"/>
            </a:endParaRPr>
          </a:p>
          <a:p>
            <a:pPr>
              <a:buNone/>
            </a:pPr>
            <a:endParaRPr lang="en-US" sz="1900" b="0" dirty="0" smtClean="0"/>
          </a:p>
        </p:txBody>
      </p:sp>
      <p:sp>
        <p:nvSpPr>
          <p:cNvPr id="4" name="Footer Placeholder 3"/>
          <p:cNvSpPr>
            <a:spLocks noGrp="1"/>
          </p:cNvSpPr>
          <p:nvPr>
            <p:ph type="ftr" sz="quarter" idx="10"/>
          </p:nvPr>
        </p:nvSpPr>
        <p:spPr/>
        <p:txBody>
          <a:bodyPr/>
          <a:lstStyle/>
          <a:p>
            <a:r>
              <a:rPr lang="en-US" sz="500" dirty="0" smtClean="0">
                <a:solidFill>
                  <a:srgbClr val="000000"/>
                </a:solidFill>
                <a:latin typeface="Segoe" pitchFamily="34" charset="0"/>
              </a:rPr>
              <a:t>© 2008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pitchFamily="34" charset="0"/>
              </a:rPr>
            </a:br>
            <a:r>
              <a:rPr lang="en-US" sz="500" dirty="0" smtClean="0">
                <a:solidFill>
                  <a:srgbClr val="000000"/>
                </a:solidFill>
                <a:latin typeface="Segoe" pitchFamily="34" charset="0"/>
              </a:rPr>
              <a:t>MICROSOFT MAKES NO WARRANTIES, EXPRESS, IMPLIED OR STATUTORY, AS TO THE INFORMATION IN THIS PRESENTATION.</a:t>
            </a:r>
          </a:p>
        </p:txBody>
      </p:sp>
      <p:sp>
        <p:nvSpPr>
          <p:cNvPr id="5" name="Slide Number Placeholder 4"/>
          <p:cNvSpPr>
            <a:spLocks noGrp="1"/>
          </p:cNvSpPr>
          <p:nvPr>
            <p:ph type="sldNum" sz="quarter" idx="11"/>
          </p:nvPr>
        </p:nvSpPr>
        <p:spPr/>
        <p:txBody>
          <a:bodyPr/>
          <a:lstStyle/>
          <a:p>
            <a:fld id="{8980CB99-47E3-46F4-AAEB-3919FBEFC014}" type="slidenum">
              <a:rPr lang="en-US" smtClean="0">
                <a:latin typeface="Segoe" pitchFamily="34" charset="0"/>
              </a:rPr>
              <a:pPr/>
              <a:t>20</a:t>
            </a:fld>
            <a:endParaRPr lang="en-US" dirty="0">
              <a:latin typeface="Segoe"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dirty="0"/>
          </a:p>
        </p:txBody>
      </p:sp>
      <p:sp>
        <p:nvSpPr>
          <p:cNvPr id="4" name="Footer Placeholder 3"/>
          <p:cNvSpPr>
            <a:spLocks noGrp="1"/>
          </p:cNvSpPr>
          <p:nvPr>
            <p:ph type="ftr" sz="quarter" idx="10"/>
          </p:nvPr>
        </p:nvSpPr>
        <p:spPr/>
        <p:txBody>
          <a:bodyPr/>
          <a:lstStyle/>
          <a:p>
            <a:r>
              <a:rPr lang="en-US" sz="500" dirty="0" smtClean="0">
                <a:solidFill>
                  <a:srgbClr val="000000"/>
                </a:solidFill>
                <a:latin typeface="Segoe" pitchFamily="34" charset="0"/>
              </a:rPr>
              <a:t>© 2008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pitchFamily="34" charset="0"/>
              </a:rPr>
            </a:br>
            <a:r>
              <a:rPr lang="en-US" sz="500" dirty="0" smtClean="0">
                <a:solidFill>
                  <a:srgbClr val="000000"/>
                </a:solidFill>
                <a:latin typeface="Segoe" pitchFamily="34" charset="0"/>
              </a:rPr>
              <a:t>MICROSOFT MAKES NO WARRANTIES, EXPRESS, IMPLIED OR STATUTORY, AS TO THE INFORMATION IN THIS PRESENTATION.</a:t>
            </a:r>
          </a:p>
        </p:txBody>
      </p:sp>
      <p:sp>
        <p:nvSpPr>
          <p:cNvPr id="5" name="Slide Number Placeholder 4"/>
          <p:cNvSpPr>
            <a:spLocks noGrp="1"/>
          </p:cNvSpPr>
          <p:nvPr>
            <p:ph type="sldNum" sz="quarter" idx="11"/>
          </p:nvPr>
        </p:nvSpPr>
        <p:spPr/>
        <p:txBody>
          <a:bodyPr/>
          <a:lstStyle/>
          <a:p>
            <a:fld id="{8980CB99-47E3-46F4-AAEB-3919FBEFC014}" type="slidenum">
              <a:rPr lang="en-US" smtClean="0">
                <a:latin typeface="Segoe" pitchFamily="34" charset="0"/>
              </a:rPr>
              <a:pPr/>
              <a:t>2</a:t>
            </a:fld>
            <a:endParaRPr lang="en-US" dirty="0">
              <a:latin typeface="Segoe" pitchFamily="34" charset="0"/>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normAutofit lnSpcReduction="10000"/>
          </a:bodyPr>
          <a:lstStyle/>
          <a:p>
            <a:pPr lvl="1"/>
            <a:r>
              <a:rPr lang="en-US" dirty="0" smtClean="0"/>
              <a:t>New Feature: Dynamic Memory</a:t>
            </a:r>
          </a:p>
          <a:p>
            <a:pPr lvl="2"/>
            <a:r>
              <a:rPr lang="en-US" sz="1000" dirty="0" smtClean="0"/>
              <a:t>Allows allocation of a range of memory (minimum and maximum) to individual VMs</a:t>
            </a:r>
          </a:p>
          <a:p>
            <a:pPr lvl="2"/>
            <a:r>
              <a:rPr lang="en-US" sz="1000" dirty="0" smtClean="0"/>
              <a:t>Enables the system to dynamically adjust VM memory usage based on demand </a:t>
            </a:r>
          </a:p>
          <a:p>
            <a:pPr lvl="2"/>
            <a:r>
              <a:rPr lang="en-US" sz="1000" dirty="0" smtClean="0"/>
              <a:t>Enables better manageability by providing more consistency in system</a:t>
            </a:r>
          </a:p>
          <a:p>
            <a:pPr lvl="1"/>
            <a:endParaRPr lang="en-US" sz="1600" dirty="0" smtClean="0"/>
          </a:p>
          <a:p>
            <a:pPr lvl="1"/>
            <a:r>
              <a:rPr lang="en-US" dirty="0" smtClean="0"/>
              <a:t>New Feature: RemoteFX</a:t>
            </a:r>
          </a:p>
          <a:p>
            <a:pPr lvl="1"/>
            <a:r>
              <a:rPr lang="en-US" sz="1400" dirty="0" smtClean="0"/>
              <a:t>Provides media-rich user environment for virtual desktops, session-based desktops and remote applications</a:t>
            </a:r>
          </a:p>
          <a:p>
            <a:pPr lvl="1"/>
            <a:r>
              <a:rPr lang="en-US" sz="1400" dirty="0" smtClean="0"/>
              <a:t>Leverages virtualized graphics resources and advanced codecs for high-fidelity hardware-assisted graphics acceleration</a:t>
            </a:r>
          </a:p>
          <a:p>
            <a:pPr lvl="1"/>
            <a:r>
              <a:rPr lang="en-US" sz="1400" dirty="0" smtClean="0"/>
              <a:t>Includes support for 3D content and Windows Aero on a remote user’s device</a:t>
            </a:r>
          </a:p>
          <a:p>
            <a:pPr lvl="1"/>
            <a:r>
              <a:rPr lang="en-US" sz="1400" dirty="0" smtClean="0"/>
              <a:t>Adds mainstream USB device support to virtual desktop computing, including support for USB drives, cameras and PDAs connected to a client device</a:t>
            </a:r>
          </a:p>
        </p:txBody>
      </p:sp>
      <p:sp>
        <p:nvSpPr>
          <p:cNvPr id="4" name="Footer Placeholder 3"/>
          <p:cNvSpPr>
            <a:spLocks noGrp="1"/>
          </p:cNvSpPr>
          <p:nvPr>
            <p:ph type="ftr" sz="quarter" idx="10"/>
          </p:nvPr>
        </p:nvSpPr>
        <p:spPr/>
        <p:txBody>
          <a:bodyPr/>
          <a:lstStyle/>
          <a:p>
            <a:r>
              <a:rPr lang="en-US" sz="500" dirty="0" smtClean="0">
                <a:solidFill>
                  <a:srgbClr val="000000"/>
                </a:solidFill>
                <a:latin typeface="Segoe" pitchFamily="34" charset="0"/>
              </a:rPr>
              <a:t>© 2008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pitchFamily="34" charset="0"/>
              </a:rPr>
            </a:br>
            <a:r>
              <a:rPr lang="en-US" sz="500" dirty="0" smtClean="0">
                <a:solidFill>
                  <a:srgbClr val="000000"/>
                </a:solidFill>
                <a:latin typeface="Segoe" pitchFamily="34" charset="0"/>
              </a:rPr>
              <a:t>MICROSOFT MAKES NO WARRANTIES, EXPRESS, IMPLIED OR STATUTORY, AS TO THE INFORMATION IN THIS PRESENTATION.</a:t>
            </a:r>
          </a:p>
        </p:txBody>
      </p:sp>
      <p:sp>
        <p:nvSpPr>
          <p:cNvPr id="5" name="Slide Number Placeholder 4"/>
          <p:cNvSpPr>
            <a:spLocks noGrp="1"/>
          </p:cNvSpPr>
          <p:nvPr>
            <p:ph type="sldNum" sz="quarter" idx="11"/>
          </p:nvPr>
        </p:nvSpPr>
        <p:spPr/>
        <p:txBody>
          <a:bodyPr/>
          <a:lstStyle/>
          <a:p>
            <a:fld id="{8980CB99-47E3-46F4-AAEB-3919FBEFC014}" type="slidenum">
              <a:rPr lang="en-US" smtClean="0">
                <a:latin typeface="Segoe" pitchFamily="34" charset="0"/>
              </a:rPr>
              <a:pPr/>
              <a:t>21</a:t>
            </a:fld>
            <a:endParaRPr lang="en-US" dirty="0">
              <a:latin typeface="Segoe" pitchFamily="34" charset="0"/>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normAutofit lnSpcReduction="10000"/>
          </a:bodyPr>
          <a:lstStyle/>
          <a:p>
            <a:pPr lvl="1"/>
            <a:endParaRPr lang="en-US" sz="1400" dirty="0" smtClean="0"/>
          </a:p>
        </p:txBody>
      </p:sp>
      <p:sp>
        <p:nvSpPr>
          <p:cNvPr id="4" name="Footer Placeholder 3"/>
          <p:cNvSpPr>
            <a:spLocks noGrp="1"/>
          </p:cNvSpPr>
          <p:nvPr>
            <p:ph type="ftr" sz="quarter" idx="10"/>
          </p:nvPr>
        </p:nvSpPr>
        <p:spPr/>
        <p:txBody>
          <a:bodyPr/>
          <a:lstStyle/>
          <a:p>
            <a:r>
              <a:rPr lang="en-US" sz="500" dirty="0" smtClean="0">
                <a:solidFill>
                  <a:srgbClr val="000000"/>
                </a:solidFill>
                <a:latin typeface="Segoe" pitchFamily="34" charset="0"/>
              </a:rPr>
              <a:t>© 2008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pitchFamily="34" charset="0"/>
              </a:rPr>
            </a:br>
            <a:r>
              <a:rPr lang="en-US" sz="500" dirty="0" smtClean="0">
                <a:solidFill>
                  <a:srgbClr val="000000"/>
                </a:solidFill>
                <a:latin typeface="Segoe" pitchFamily="34" charset="0"/>
              </a:rPr>
              <a:t>MICROSOFT MAKES NO WARRANTIES, EXPRESS, IMPLIED OR STATUTORY, AS TO THE INFORMATION IN THIS PRESENTATION.</a:t>
            </a:r>
          </a:p>
        </p:txBody>
      </p:sp>
      <p:sp>
        <p:nvSpPr>
          <p:cNvPr id="5" name="Slide Number Placeholder 4"/>
          <p:cNvSpPr>
            <a:spLocks noGrp="1"/>
          </p:cNvSpPr>
          <p:nvPr>
            <p:ph type="sldNum" sz="quarter" idx="11"/>
          </p:nvPr>
        </p:nvSpPr>
        <p:spPr/>
        <p:txBody>
          <a:bodyPr/>
          <a:lstStyle/>
          <a:p>
            <a:fld id="{8980CB99-47E3-46F4-AAEB-3919FBEFC014}" type="slidenum">
              <a:rPr lang="en-US" smtClean="0">
                <a:latin typeface="Segoe" pitchFamily="34" charset="0"/>
              </a:rPr>
              <a:pPr/>
              <a:t>22</a:t>
            </a:fld>
            <a:endParaRPr lang="en-US" dirty="0">
              <a:latin typeface="Segoe" pitchFamily="34" charset="0"/>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normAutofit lnSpcReduction="10000"/>
          </a:bodyPr>
          <a:lstStyle/>
          <a:p>
            <a:pPr lvl="1"/>
            <a:endParaRPr lang="en-US" sz="1400" dirty="0" smtClean="0"/>
          </a:p>
        </p:txBody>
      </p:sp>
      <p:sp>
        <p:nvSpPr>
          <p:cNvPr id="4" name="Footer Placeholder 3"/>
          <p:cNvSpPr>
            <a:spLocks noGrp="1"/>
          </p:cNvSpPr>
          <p:nvPr>
            <p:ph type="ftr" sz="quarter" idx="10"/>
          </p:nvPr>
        </p:nvSpPr>
        <p:spPr/>
        <p:txBody>
          <a:bodyPr/>
          <a:lstStyle/>
          <a:p>
            <a:r>
              <a:rPr lang="en-US" sz="500" dirty="0" smtClean="0">
                <a:solidFill>
                  <a:srgbClr val="000000"/>
                </a:solidFill>
                <a:latin typeface="Segoe" pitchFamily="34" charset="0"/>
              </a:rPr>
              <a:t>© 2008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pitchFamily="34" charset="0"/>
              </a:rPr>
            </a:br>
            <a:r>
              <a:rPr lang="en-US" sz="500" dirty="0" smtClean="0">
                <a:solidFill>
                  <a:srgbClr val="000000"/>
                </a:solidFill>
                <a:latin typeface="Segoe" pitchFamily="34" charset="0"/>
              </a:rPr>
              <a:t>MICROSOFT MAKES NO WARRANTIES, EXPRESS, IMPLIED OR STATUTORY, AS TO THE INFORMATION IN THIS PRESENTATION.</a:t>
            </a:r>
          </a:p>
        </p:txBody>
      </p:sp>
      <p:sp>
        <p:nvSpPr>
          <p:cNvPr id="5" name="Slide Number Placeholder 4"/>
          <p:cNvSpPr>
            <a:spLocks noGrp="1"/>
          </p:cNvSpPr>
          <p:nvPr>
            <p:ph type="sldNum" sz="quarter" idx="11"/>
          </p:nvPr>
        </p:nvSpPr>
        <p:spPr/>
        <p:txBody>
          <a:bodyPr/>
          <a:lstStyle/>
          <a:p>
            <a:fld id="{8980CB99-47E3-46F4-AAEB-3919FBEFC014}" type="slidenum">
              <a:rPr lang="en-US" smtClean="0">
                <a:latin typeface="Segoe" pitchFamily="34" charset="0"/>
              </a:rPr>
              <a:pPr/>
              <a:t>23</a:t>
            </a:fld>
            <a:endParaRPr lang="en-US" dirty="0">
              <a:latin typeface="Segoe" pitchFamily="34" charset="0"/>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normAutofit lnSpcReduction="10000"/>
          </a:bodyPr>
          <a:lstStyle/>
          <a:p>
            <a:pPr lvl="1"/>
            <a:endParaRPr lang="en-US" sz="1400" dirty="0" smtClean="0"/>
          </a:p>
        </p:txBody>
      </p:sp>
      <p:sp>
        <p:nvSpPr>
          <p:cNvPr id="4" name="Footer Placeholder 3"/>
          <p:cNvSpPr>
            <a:spLocks noGrp="1"/>
          </p:cNvSpPr>
          <p:nvPr>
            <p:ph type="ftr" sz="quarter" idx="10"/>
          </p:nvPr>
        </p:nvSpPr>
        <p:spPr/>
        <p:txBody>
          <a:bodyPr/>
          <a:lstStyle/>
          <a:p>
            <a:r>
              <a:rPr lang="en-US" sz="500" dirty="0" smtClean="0">
                <a:solidFill>
                  <a:srgbClr val="000000"/>
                </a:solidFill>
                <a:latin typeface="Segoe" pitchFamily="34" charset="0"/>
              </a:rPr>
              <a:t>© 2008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pitchFamily="34" charset="0"/>
              </a:rPr>
            </a:br>
            <a:r>
              <a:rPr lang="en-US" sz="500" dirty="0" smtClean="0">
                <a:solidFill>
                  <a:srgbClr val="000000"/>
                </a:solidFill>
                <a:latin typeface="Segoe" pitchFamily="34" charset="0"/>
              </a:rPr>
              <a:t>MICROSOFT MAKES NO WARRANTIES, EXPRESS, IMPLIED OR STATUTORY, AS TO THE INFORMATION IN THIS PRESENTATION.</a:t>
            </a:r>
          </a:p>
        </p:txBody>
      </p:sp>
      <p:sp>
        <p:nvSpPr>
          <p:cNvPr id="5" name="Slide Number Placeholder 4"/>
          <p:cNvSpPr>
            <a:spLocks noGrp="1"/>
          </p:cNvSpPr>
          <p:nvPr>
            <p:ph type="sldNum" sz="quarter" idx="11"/>
          </p:nvPr>
        </p:nvSpPr>
        <p:spPr/>
        <p:txBody>
          <a:bodyPr/>
          <a:lstStyle/>
          <a:p>
            <a:fld id="{8980CB99-47E3-46F4-AAEB-3919FBEFC014}" type="slidenum">
              <a:rPr lang="en-US" smtClean="0">
                <a:latin typeface="Segoe" pitchFamily="34" charset="0"/>
              </a:rPr>
              <a:pPr/>
              <a:t>24</a:t>
            </a:fld>
            <a:endParaRPr lang="en-US" dirty="0">
              <a:latin typeface="Segoe" pitchFamily="34" charset="0"/>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normAutofit lnSpcReduction="10000"/>
          </a:bodyPr>
          <a:lstStyle/>
          <a:p>
            <a:pPr lvl="1"/>
            <a:endParaRPr lang="en-US" sz="1400" dirty="0" smtClean="0"/>
          </a:p>
        </p:txBody>
      </p:sp>
      <p:sp>
        <p:nvSpPr>
          <p:cNvPr id="4" name="Footer Placeholder 3"/>
          <p:cNvSpPr>
            <a:spLocks noGrp="1"/>
          </p:cNvSpPr>
          <p:nvPr>
            <p:ph type="ftr" sz="quarter" idx="10"/>
          </p:nvPr>
        </p:nvSpPr>
        <p:spPr/>
        <p:txBody>
          <a:bodyPr/>
          <a:lstStyle/>
          <a:p>
            <a:r>
              <a:rPr lang="en-US" sz="500" dirty="0" smtClean="0">
                <a:solidFill>
                  <a:srgbClr val="000000"/>
                </a:solidFill>
                <a:latin typeface="Segoe" pitchFamily="34" charset="0"/>
              </a:rPr>
              <a:t>© 2008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pitchFamily="34" charset="0"/>
              </a:rPr>
            </a:br>
            <a:r>
              <a:rPr lang="en-US" sz="500" dirty="0" smtClean="0">
                <a:solidFill>
                  <a:srgbClr val="000000"/>
                </a:solidFill>
                <a:latin typeface="Segoe" pitchFamily="34" charset="0"/>
              </a:rPr>
              <a:t>MICROSOFT MAKES NO WARRANTIES, EXPRESS, IMPLIED OR STATUTORY, AS TO THE INFORMATION IN THIS PRESENTATION.</a:t>
            </a:r>
          </a:p>
        </p:txBody>
      </p:sp>
      <p:sp>
        <p:nvSpPr>
          <p:cNvPr id="5" name="Slide Number Placeholder 4"/>
          <p:cNvSpPr>
            <a:spLocks noGrp="1"/>
          </p:cNvSpPr>
          <p:nvPr>
            <p:ph type="sldNum" sz="quarter" idx="11"/>
          </p:nvPr>
        </p:nvSpPr>
        <p:spPr/>
        <p:txBody>
          <a:bodyPr/>
          <a:lstStyle/>
          <a:p>
            <a:fld id="{8980CB99-47E3-46F4-AAEB-3919FBEFC014}" type="slidenum">
              <a:rPr lang="en-US" smtClean="0">
                <a:latin typeface="Segoe" pitchFamily="34" charset="0"/>
              </a:rPr>
              <a:pPr/>
              <a:t>25</a:t>
            </a:fld>
            <a:endParaRPr lang="en-US" dirty="0">
              <a:latin typeface="Segoe" pitchFamily="34" charset="0"/>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normAutofit lnSpcReduction="10000"/>
          </a:bodyPr>
          <a:lstStyle/>
          <a:p>
            <a:pPr lvl="1"/>
            <a:endParaRPr lang="en-US" sz="1400" dirty="0" smtClean="0"/>
          </a:p>
        </p:txBody>
      </p:sp>
      <p:sp>
        <p:nvSpPr>
          <p:cNvPr id="4" name="Footer Placeholder 3"/>
          <p:cNvSpPr>
            <a:spLocks noGrp="1"/>
          </p:cNvSpPr>
          <p:nvPr>
            <p:ph type="ftr" sz="quarter" idx="10"/>
          </p:nvPr>
        </p:nvSpPr>
        <p:spPr/>
        <p:txBody>
          <a:bodyPr/>
          <a:lstStyle/>
          <a:p>
            <a:r>
              <a:rPr lang="en-US" sz="500" dirty="0" smtClean="0">
                <a:solidFill>
                  <a:srgbClr val="000000"/>
                </a:solidFill>
                <a:latin typeface="Segoe" pitchFamily="34" charset="0"/>
              </a:rPr>
              <a:t>© 2008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pitchFamily="34" charset="0"/>
              </a:rPr>
            </a:br>
            <a:r>
              <a:rPr lang="en-US" sz="500" dirty="0" smtClean="0">
                <a:solidFill>
                  <a:srgbClr val="000000"/>
                </a:solidFill>
                <a:latin typeface="Segoe" pitchFamily="34" charset="0"/>
              </a:rPr>
              <a:t>MICROSOFT MAKES NO WARRANTIES, EXPRESS, IMPLIED OR STATUTORY, AS TO THE INFORMATION IN THIS PRESENTATION.</a:t>
            </a:r>
          </a:p>
        </p:txBody>
      </p:sp>
      <p:sp>
        <p:nvSpPr>
          <p:cNvPr id="5" name="Slide Number Placeholder 4"/>
          <p:cNvSpPr>
            <a:spLocks noGrp="1"/>
          </p:cNvSpPr>
          <p:nvPr>
            <p:ph type="sldNum" sz="quarter" idx="11"/>
          </p:nvPr>
        </p:nvSpPr>
        <p:spPr/>
        <p:txBody>
          <a:bodyPr/>
          <a:lstStyle/>
          <a:p>
            <a:fld id="{8980CB99-47E3-46F4-AAEB-3919FBEFC014}" type="slidenum">
              <a:rPr lang="en-US" smtClean="0">
                <a:latin typeface="Segoe" pitchFamily="34" charset="0"/>
              </a:rPr>
              <a:pPr/>
              <a:t>26</a:t>
            </a:fld>
            <a:endParaRPr lang="en-US" dirty="0">
              <a:latin typeface="Segoe" pitchFamily="34" charset="0"/>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normAutofit lnSpcReduction="10000"/>
          </a:bodyPr>
          <a:lstStyle/>
          <a:p>
            <a:pPr lvl="1"/>
            <a:endParaRPr lang="en-US" sz="1400" dirty="0" smtClean="0"/>
          </a:p>
        </p:txBody>
      </p:sp>
      <p:sp>
        <p:nvSpPr>
          <p:cNvPr id="4" name="Footer Placeholder 3"/>
          <p:cNvSpPr>
            <a:spLocks noGrp="1"/>
          </p:cNvSpPr>
          <p:nvPr>
            <p:ph type="ftr" sz="quarter" idx="10"/>
          </p:nvPr>
        </p:nvSpPr>
        <p:spPr/>
        <p:txBody>
          <a:bodyPr/>
          <a:lstStyle/>
          <a:p>
            <a:r>
              <a:rPr lang="en-US" sz="500" dirty="0" smtClean="0">
                <a:solidFill>
                  <a:srgbClr val="000000"/>
                </a:solidFill>
                <a:latin typeface="Segoe" pitchFamily="34" charset="0"/>
              </a:rPr>
              <a:t>© 2008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pitchFamily="34" charset="0"/>
              </a:rPr>
            </a:br>
            <a:r>
              <a:rPr lang="en-US" sz="500" dirty="0" smtClean="0">
                <a:solidFill>
                  <a:srgbClr val="000000"/>
                </a:solidFill>
                <a:latin typeface="Segoe" pitchFamily="34" charset="0"/>
              </a:rPr>
              <a:t>MICROSOFT MAKES NO WARRANTIES, EXPRESS, IMPLIED OR STATUTORY, AS TO THE INFORMATION IN THIS PRESENTATION.</a:t>
            </a:r>
          </a:p>
        </p:txBody>
      </p:sp>
      <p:sp>
        <p:nvSpPr>
          <p:cNvPr id="5" name="Slide Number Placeholder 4"/>
          <p:cNvSpPr>
            <a:spLocks noGrp="1"/>
          </p:cNvSpPr>
          <p:nvPr>
            <p:ph type="sldNum" sz="quarter" idx="11"/>
          </p:nvPr>
        </p:nvSpPr>
        <p:spPr/>
        <p:txBody>
          <a:bodyPr/>
          <a:lstStyle/>
          <a:p>
            <a:fld id="{8980CB99-47E3-46F4-AAEB-3919FBEFC014}" type="slidenum">
              <a:rPr lang="en-US" smtClean="0">
                <a:latin typeface="Segoe" pitchFamily="34" charset="0"/>
              </a:rPr>
              <a:pPr/>
              <a:t>27</a:t>
            </a:fld>
            <a:endParaRPr lang="en-US" dirty="0">
              <a:latin typeface="Segoe" pitchFamily="34" charset="0"/>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normAutofit lnSpcReduction="10000"/>
          </a:bodyPr>
          <a:lstStyle/>
          <a:p>
            <a:pPr lvl="1"/>
            <a:endParaRPr lang="en-US" sz="1400" dirty="0" smtClean="0"/>
          </a:p>
        </p:txBody>
      </p:sp>
      <p:sp>
        <p:nvSpPr>
          <p:cNvPr id="4" name="Footer Placeholder 3"/>
          <p:cNvSpPr>
            <a:spLocks noGrp="1"/>
          </p:cNvSpPr>
          <p:nvPr>
            <p:ph type="ftr" sz="quarter" idx="10"/>
          </p:nvPr>
        </p:nvSpPr>
        <p:spPr/>
        <p:txBody>
          <a:bodyPr/>
          <a:lstStyle/>
          <a:p>
            <a:r>
              <a:rPr lang="en-US" sz="500" dirty="0" smtClean="0">
                <a:solidFill>
                  <a:srgbClr val="000000"/>
                </a:solidFill>
                <a:latin typeface="Segoe" pitchFamily="34" charset="0"/>
              </a:rPr>
              <a:t>© 2008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pitchFamily="34" charset="0"/>
              </a:rPr>
            </a:br>
            <a:r>
              <a:rPr lang="en-US" sz="500" dirty="0" smtClean="0">
                <a:solidFill>
                  <a:srgbClr val="000000"/>
                </a:solidFill>
                <a:latin typeface="Segoe" pitchFamily="34" charset="0"/>
              </a:rPr>
              <a:t>MICROSOFT MAKES NO WARRANTIES, EXPRESS, IMPLIED OR STATUTORY, AS TO THE INFORMATION IN THIS PRESENTATION.</a:t>
            </a:r>
          </a:p>
        </p:txBody>
      </p:sp>
      <p:sp>
        <p:nvSpPr>
          <p:cNvPr id="5" name="Slide Number Placeholder 4"/>
          <p:cNvSpPr>
            <a:spLocks noGrp="1"/>
          </p:cNvSpPr>
          <p:nvPr>
            <p:ph type="sldNum" sz="quarter" idx="11"/>
          </p:nvPr>
        </p:nvSpPr>
        <p:spPr/>
        <p:txBody>
          <a:bodyPr/>
          <a:lstStyle/>
          <a:p>
            <a:fld id="{8980CB99-47E3-46F4-AAEB-3919FBEFC014}" type="slidenum">
              <a:rPr lang="en-US" smtClean="0">
                <a:latin typeface="Segoe" pitchFamily="34" charset="0"/>
              </a:rPr>
              <a:pPr/>
              <a:t>28</a:t>
            </a:fld>
            <a:endParaRPr lang="en-US" dirty="0">
              <a:latin typeface="Segoe" pitchFamily="34" charset="0"/>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normAutofit lnSpcReduction="10000"/>
          </a:bodyPr>
          <a:lstStyle/>
          <a:p>
            <a:pPr lvl="1"/>
            <a:endParaRPr lang="en-US" sz="1400" dirty="0" smtClean="0"/>
          </a:p>
        </p:txBody>
      </p:sp>
      <p:sp>
        <p:nvSpPr>
          <p:cNvPr id="4" name="Footer Placeholder 3"/>
          <p:cNvSpPr>
            <a:spLocks noGrp="1"/>
          </p:cNvSpPr>
          <p:nvPr>
            <p:ph type="ftr" sz="quarter" idx="10"/>
          </p:nvPr>
        </p:nvSpPr>
        <p:spPr/>
        <p:txBody>
          <a:bodyPr/>
          <a:lstStyle/>
          <a:p>
            <a:r>
              <a:rPr lang="en-US" sz="500" dirty="0" smtClean="0">
                <a:solidFill>
                  <a:srgbClr val="000000"/>
                </a:solidFill>
                <a:latin typeface="Segoe" pitchFamily="34" charset="0"/>
              </a:rPr>
              <a:t>© 2008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pitchFamily="34" charset="0"/>
              </a:rPr>
            </a:br>
            <a:r>
              <a:rPr lang="en-US" sz="500" dirty="0" smtClean="0">
                <a:solidFill>
                  <a:srgbClr val="000000"/>
                </a:solidFill>
                <a:latin typeface="Segoe" pitchFamily="34" charset="0"/>
              </a:rPr>
              <a:t>MICROSOFT MAKES NO WARRANTIES, EXPRESS, IMPLIED OR STATUTORY, AS TO THE INFORMATION IN THIS PRESENTATION.</a:t>
            </a:r>
          </a:p>
        </p:txBody>
      </p:sp>
      <p:sp>
        <p:nvSpPr>
          <p:cNvPr id="5" name="Slide Number Placeholder 4"/>
          <p:cNvSpPr>
            <a:spLocks noGrp="1"/>
          </p:cNvSpPr>
          <p:nvPr>
            <p:ph type="sldNum" sz="quarter" idx="11"/>
          </p:nvPr>
        </p:nvSpPr>
        <p:spPr/>
        <p:txBody>
          <a:bodyPr/>
          <a:lstStyle/>
          <a:p>
            <a:fld id="{8980CB99-47E3-46F4-AAEB-3919FBEFC014}" type="slidenum">
              <a:rPr lang="en-US" smtClean="0">
                <a:latin typeface="Segoe" pitchFamily="34" charset="0"/>
              </a:rPr>
              <a:pPr/>
              <a:t>29</a:t>
            </a:fld>
            <a:endParaRPr lang="en-US" dirty="0">
              <a:latin typeface="Segoe" pitchFamily="34" charset="0"/>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normAutofit lnSpcReduction="10000"/>
          </a:bodyPr>
          <a:lstStyle/>
          <a:p>
            <a:r>
              <a:rPr lang="en-US" sz="900" kern="1200" baseline="0" dirty="0" smtClean="0">
                <a:solidFill>
                  <a:schemeClr val="tx1"/>
                </a:solidFill>
                <a:latin typeface="Segoe" pitchFamily="34" charset="0"/>
                <a:ea typeface="+mn-ea"/>
                <a:cs typeface="+mn-cs"/>
              </a:rPr>
              <a:t>The virtual switch is implemented as a Layer 2 switch based on the 802.1D standard using a</a:t>
            </a:r>
          </a:p>
          <a:p>
            <a:r>
              <a:rPr lang="en-US" sz="900" kern="1200" baseline="0" dirty="0" smtClean="0">
                <a:solidFill>
                  <a:schemeClr val="tx1"/>
                </a:solidFill>
                <a:latin typeface="Segoe" pitchFamily="34" charset="0"/>
                <a:ea typeface="+mn-ea"/>
                <a:cs typeface="+mn-cs"/>
              </a:rPr>
              <a:t>NDIS intermediate MUX driver. The virtual switch provides routing based on MAC address or</a:t>
            </a:r>
          </a:p>
          <a:p>
            <a:r>
              <a:rPr lang="en-US" sz="900" kern="1200" baseline="0" dirty="0" smtClean="0">
                <a:solidFill>
                  <a:schemeClr val="tx1"/>
                </a:solidFill>
                <a:latin typeface="Segoe" pitchFamily="34" charset="0"/>
                <a:ea typeface="+mn-ea"/>
                <a:cs typeface="+mn-cs"/>
              </a:rPr>
              <a:t>VLAN tag ids as defined in the 802.1Q standard. Each switch can have an unlimited number of</a:t>
            </a:r>
          </a:p>
          <a:p>
            <a:r>
              <a:rPr lang="en-US" sz="900" kern="1200" baseline="0" dirty="0" smtClean="0">
                <a:solidFill>
                  <a:schemeClr val="tx1"/>
                </a:solidFill>
                <a:latin typeface="Segoe" pitchFamily="34" charset="0"/>
                <a:ea typeface="+mn-ea"/>
                <a:cs typeface="+mn-cs"/>
              </a:rPr>
              <a:t>ports, and the ports can be dynamically added and removed from a switch. The virtual switch</a:t>
            </a:r>
          </a:p>
          <a:p>
            <a:r>
              <a:rPr lang="en-US" sz="900" kern="1200" baseline="0" dirty="0" smtClean="0">
                <a:solidFill>
                  <a:schemeClr val="tx1"/>
                </a:solidFill>
                <a:latin typeface="Segoe" pitchFamily="34" charset="0"/>
                <a:ea typeface="+mn-ea"/>
                <a:cs typeface="+mn-cs"/>
              </a:rPr>
              <a:t>also provides TCP/IP checksum and large segment offloading support. The virtual switch requires</a:t>
            </a:r>
          </a:p>
          <a:p>
            <a:r>
              <a:rPr lang="en-US" sz="900" kern="1200" baseline="0" dirty="0" smtClean="0">
                <a:solidFill>
                  <a:schemeClr val="tx1"/>
                </a:solidFill>
                <a:latin typeface="Segoe" pitchFamily="34" charset="0"/>
                <a:ea typeface="+mn-ea"/>
                <a:cs typeface="+mn-cs"/>
              </a:rPr>
              <a:t>the ability to modify MAC addresses so that it can transport</a:t>
            </a:r>
          </a:p>
          <a:p>
            <a:r>
              <a:rPr lang="en-US" sz="900" kern="1200" baseline="0" dirty="0" smtClean="0">
                <a:solidFill>
                  <a:schemeClr val="tx1"/>
                </a:solidFill>
                <a:latin typeface="Segoe" pitchFamily="34" charset="0"/>
                <a:ea typeface="+mn-ea"/>
                <a:cs typeface="+mn-cs"/>
              </a:rPr>
              <a:t>packets with different MAC addresses than its own. This allows the virtual switch to bind to</a:t>
            </a:r>
          </a:p>
          <a:p>
            <a:r>
              <a:rPr lang="en-US" sz="900" kern="1200" baseline="0" dirty="0" smtClean="0">
                <a:solidFill>
                  <a:schemeClr val="tx1"/>
                </a:solidFill>
                <a:latin typeface="Segoe" pitchFamily="34" charset="0"/>
                <a:ea typeface="+mn-ea"/>
                <a:cs typeface="+mn-cs"/>
              </a:rPr>
              <a:t>Any physical 802.3 Ethernet network adapter. </a:t>
            </a:r>
          </a:p>
          <a:p>
            <a:endParaRPr lang="en-US" sz="900" kern="1200" baseline="0" dirty="0" smtClean="0">
              <a:solidFill>
                <a:schemeClr val="tx1"/>
              </a:solidFill>
              <a:latin typeface="Segoe" pitchFamily="34" charset="0"/>
              <a:ea typeface="+mn-ea"/>
              <a:cs typeface="+mn-cs"/>
            </a:endParaRPr>
          </a:p>
          <a:p>
            <a:r>
              <a:rPr lang="en-US" sz="900" kern="1200" baseline="0" dirty="0" smtClean="0">
                <a:solidFill>
                  <a:schemeClr val="tx1"/>
                </a:solidFill>
                <a:latin typeface="Segoe" pitchFamily="34" charset="0"/>
                <a:ea typeface="+mn-ea"/>
                <a:cs typeface="+mn-cs"/>
              </a:rPr>
              <a:t>The child partition requires a network adapter to communicate outside the partition. There</a:t>
            </a:r>
          </a:p>
          <a:p>
            <a:r>
              <a:rPr lang="en-US" sz="900" kern="1200" baseline="0" dirty="0" smtClean="0">
                <a:solidFill>
                  <a:schemeClr val="tx1"/>
                </a:solidFill>
                <a:latin typeface="Segoe" pitchFamily="34" charset="0"/>
                <a:ea typeface="+mn-ea"/>
                <a:cs typeface="+mn-cs"/>
              </a:rPr>
              <a:t>are two types of adapters available for a child partition: synthetic and emulated (also called</a:t>
            </a:r>
          </a:p>
          <a:p>
            <a:r>
              <a:rPr lang="en-US" sz="900" kern="1200" baseline="0" dirty="0" smtClean="0">
                <a:solidFill>
                  <a:schemeClr val="tx1"/>
                </a:solidFill>
                <a:latin typeface="Segoe" pitchFamily="34" charset="0"/>
                <a:ea typeface="+mn-ea"/>
                <a:cs typeface="+mn-cs"/>
              </a:rPr>
              <a:t>legacy). The synthetic network adapter is what is implemented as a VSC and is installed when</a:t>
            </a:r>
          </a:p>
          <a:p>
            <a:r>
              <a:rPr lang="en-US" sz="900" kern="1200" baseline="0" dirty="0" smtClean="0">
                <a:solidFill>
                  <a:schemeClr val="tx1"/>
                </a:solidFill>
                <a:latin typeface="Segoe" pitchFamily="34" charset="0"/>
                <a:ea typeface="+mn-ea"/>
                <a:cs typeface="+mn-cs"/>
              </a:rPr>
              <a:t>you install the integration services in a guest operating system. The emulated adapter can be</a:t>
            </a:r>
          </a:p>
          <a:p>
            <a:r>
              <a:rPr lang="en-US" sz="900" kern="1200" baseline="0" dirty="0" smtClean="0">
                <a:solidFill>
                  <a:schemeClr val="tx1"/>
                </a:solidFill>
                <a:latin typeface="Segoe" pitchFamily="34" charset="0"/>
                <a:ea typeface="+mn-ea"/>
                <a:cs typeface="+mn-cs"/>
              </a:rPr>
              <a:t>installed with or without the integration services installed in the guest operating system.</a:t>
            </a:r>
          </a:p>
          <a:p>
            <a:r>
              <a:rPr lang="en-US" sz="900" kern="1200" baseline="0" dirty="0" smtClean="0">
                <a:solidFill>
                  <a:schemeClr val="tx1"/>
                </a:solidFill>
                <a:latin typeface="Segoe" pitchFamily="34" charset="0"/>
                <a:ea typeface="+mn-ea"/>
                <a:cs typeface="+mn-cs"/>
              </a:rPr>
              <a:t>One difference between emulated network adapters and synthetic adapters is that the</a:t>
            </a:r>
          </a:p>
          <a:p>
            <a:r>
              <a:rPr lang="en-US" sz="900" kern="1200" baseline="0" dirty="0" smtClean="0">
                <a:solidFill>
                  <a:schemeClr val="tx1"/>
                </a:solidFill>
                <a:latin typeface="Segoe" pitchFamily="34" charset="0"/>
                <a:ea typeface="+mn-ea"/>
                <a:cs typeface="+mn-cs"/>
              </a:rPr>
              <a:t>synthetic adapter does not exist until the guest operating system is booted and dependent</a:t>
            </a:r>
          </a:p>
          <a:p>
            <a:r>
              <a:rPr lang="en-US" sz="900" kern="1200" baseline="0" dirty="0" smtClean="0">
                <a:solidFill>
                  <a:schemeClr val="tx1"/>
                </a:solidFill>
                <a:latin typeface="Segoe" pitchFamily="34" charset="0"/>
                <a:ea typeface="+mn-ea"/>
                <a:cs typeface="+mn-cs"/>
              </a:rPr>
              <a:t>services like the VMBus are loaded. This means that a synthetic network adapter cannot support</a:t>
            </a:r>
          </a:p>
          <a:p>
            <a:r>
              <a:rPr lang="en-US" sz="900" kern="1200" baseline="0" dirty="0" smtClean="0">
                <a:solidFill>
                  <a:schemeClr val="tx1"/>
                </a:solidFill>
                <a:latin typeface="Segoe" pitchFamily="34" charset="0"/>
                <a:ea typeface="+mn-ea"/>
                <a:cs typeface="+mn-cs"/>
              </a:rPr>
              <a:t>PXE boot. The emulated network adapter does not have dependencies on VMBus.</a:t>
            </a:r>
            <a:endParaRPr lang="en-US" sz="1400" dirty="0" smtClean="0"/>
          </a:p>
        </p:txBody>
      </p:sp>
      <p:sp>
        <p:nvSpPr>
          <p:cNvPr id="4" name="Footer Placeholder 3"/>
          <p:cNvSpPr>
            <a:spLocks noGrp="1"/>
          </p:cNvSpPr>
          <p:nvPr>
            <p:ph type="ftr" sz="quarter" idx="10"/>
          </p:nvPr>
        </p:nvSpPr>
        <p:spPr/>
        <p:txBody>
          <a:bodyPr/>
          <a:lstStyle/>
          <a:p>
            <a:r>
              <a:rPr lang="en-US" sz="500" dirty="0" smtClean="0">
                <a:solidFill>
                  <a:srgbClr val="000000"/>
                </a:solidFill>
                <a:latin typeface="Segoe" pitchFamily="34" charset="0"/>
              </a:rPr>
              <a:t>© 2008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pitchFamily="34" charset="0"/>
              </a:rPr>
            </a:br>
            <a:r>
              <a:rPr lang="en-US" sz="500" dirty="0" smtClean="0">
                <a:solidFill>
                  <a:srgbClr val="000000"/>
                </a:solidFill>
                <a:latin typeface="Segoe" pitchFamily="34" charset="0"/>
              </a:rPr>
              <a:t>MICROSOFT MAKES NO WARRANTIES, EXPRESS, IMPLIED OR STATUTORY, AS TO THE INFORMATION IN THIS PRESENTATION.</a:t>
            </a:r>
          </a:p>
        </p:txBody>
      </p:sp>
      <p:sp>
        <p:nvSpPr>
          <p:cNvPr id="5" name="Slide Number Placeholder 4"/>
          <p:cNvSpPr>
            <a:spLocks noGrp="1"/>
          </p:cNvSpPr>
          <p:nvPr>
            <p:ph type="sldNum" sz="quarter" idx="11"/>
          </p:nvPr>
        </p:nvSpPr>
        <p:spPr/>
        <p:txBody>
          <a:bodyPr/>
          <a:lstStyle/>
          <a:p>
            <a:fld id="{8980CB99-47E3-46F4-AAEB-3919FBEFC014}" type="slidenum">
              <a:rPr lang="en-US" smtClean="0">
                <a:latin typeface="Segoe" pitchFamily="34" charset="0"/>
              </a:rPr>
              <a:pPr/>
              <a:t>30</a:t>
            </a:fld>
            <a:endParaRPr lang="en-US" dirty="0">
              <a:latin typeface="Segoe"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dirty="0"/>
          </a:p>
        </p:txBody>
      </p:sp>
      <p:sp>
        <p:nvSpPr>
          <p:cNvPr id="4" name="Header Placeholder 3"/>
          <p:cNvSpPr>
            <a:spLocks noGrp="1"/>
          </p:cNvSpPr>
          <p:nvPr>
            <p:ph type="hdr" sz="quarter" idx="10"/>
          </p:nvPr>
        </p:nvSpPr>
        <p:spPr>
          <a:xfrm>
            <a:off x="0" y="0"/>
            <a:ext cx="2971800" cy="457200"/>
          </a:xfrm>
          <a:prstGeom prst="rect">
            <a:avLst/>
          </a:prstGeom>
        </p:spPr>
        <p:txBody>
          <a:bodyPr/>
          <a:lstStyle/>
          <a:p>
            <a:endParaRPr lang="en-US" dirty="0"/>
          </a:p>
        </p:txBody>
      </p:sp>
      <p:sp>
        <p:nvSpPr>
          <p:cNvPr id="5" name="Date Placeholder 4"/>
          <p:cNvSpPr>
            <a:spLocks noGrp="1"/>
          </p:cNvSpPr>
          <p:nvPr>
            <p:ph type="dt" idx="11"/>
          </p:nvPr>
        </p:nvSpPr>
        <p:spPr>
          <a:xfrm>
            <a:off x="3884613" y="0"/>
            <a:ext cx="2971800" cy="457200"/>
          </a:xfrm>
          <a:prstGeom prst="rect">
            <a:avLst/>
          </a:prstGeom>
        </p:spPr>
        <p:txBody>
          <a:bodyPr/>
          <a:lstStyle/>
          <a:p>
            <a:fld id="{81331B57-0BE5-4F82-AA58-76F53EFF3ADA}" type="datetime8">
              <a:rPr lang="en-US" smtClean="0"/>
              <a:pPr/>
              <a:t>11/8/2011 1:25 PM</a:t>
            </a:fld>
            <a:endParaRPr lang="en-US" dirty="0"/>
          </a:p>
        </p:txBody>
      </p:sp>
      <p:sp>
        <p:nvSpPr>
          <p:cNvPr id="6" name="Footer Placeholder 5"/>
          <p:cNvSpPr>
            <a:spLocks noGrp="1"/>
          </p:cNvSpPr>
          <p:nvPr>
            <p:ph type="ftr" sz="quarter" idx="12"/>
          </p:nvPr>
        </p:nvSpPr>
        <p:spPr>
          <a:xfrm>
            <a:off x="0" y="8685213"/>
            <a:ext cx="6172200" cy="457200"/>
          </a:xfrm>
          <a:prstGeom prst="rect">
            <a:avLst/>
          </a:prstGeom>
        </p:spPr>
        <p:txBody>
          <a:bodyPr/>
          <a:lstStyle/>
          <a:p>
            <a:r>
              <a:rPr lang="en-US" sz="500" dirty="0" smtClean="0">
                <a:solidFill>
                  <a:srgbClr val="000000"/>
                </a:solidFill>
              </a:rPr>
              <a:t>© 2007 Microsoft Corporation. All rights reserved. Microsoft, Windows, Windows Vista and other product names are or may be registered trademarks and/or trademarks in the U.S. and/or other countries.</a:t>
            </a:r>
          </a:p>
          <a:p>
            <a:r>
              <a:rPr lang="en-US" sz="500" dirty="0" smtClean="0">
                <a:solidFill>
                  <a:srgbClr val="000000"/>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rPr>
            </a:br>
            <a:r>
              <a:rPr lang="en-US" sz="500" dirty="0" smtClean="0">
                <a:solidFill>
                  <a:srgbClr val="000000"/>
                </a:solidFill>
              </a:rPr>
              <a:t>MICROSOFT MAKES NO WARRANTIES, EXPRESS, IMPLIED OR STATUTORY, AS TO THE INFORMATION IN THIS PRESENTATION.</a:t>
            </a:r>
          </a:p>
          <a:p>
            <a:endParaRPr lang="en-US" sz="500" dirty="0"/>
          </a:p>
        </p:txBody>
      </p:sp>
      <p:sp>
        <p:nvSpPr>
          <p:cNvPr id="7" name="Slide Number Placeholder 6"/>
          <p:cNvSpPr>
            <a:spLocks noGrp="1"/>
          </p:cNvSpPr>
          <p:nvPr>
            <p:ph type="sldNum" sz="quarter" idx="13"/>
          </p:nvPr>
        </p:nvSpPr>
        <p:spPr>
          <a:xfrm>
            <a:off x="6172199" y="8685213"/>
            <a:ext cx="684213" cy="457200"/>
          </a:xfrm>
          <a:prstGeom prst="rect">
            <a:avLst/>
          </a:prstGeom>
        </p:spPr>
        <p:txBody>
          <a:bodyPr/>
          <a:lstStyle/>
          <a:p>
            <a:fld id="{EC87E0CF-87F6-4B58-B8B8-DCAB2DAAF3CA}" type="slidenum">
              <a:rPr lang="en-US" smtClean="0"/>
              <a:pPr/>
              <a:t>3</a:t>
            </a:fld>
            <a:endParaRPr 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33</a:t>
            </a:fld>
            <a:endParaRPr lang="en-US" dirty="0"/>
          </a:p>
        </p:txBody>
      </p:sp>
    </p:spTree>
    <p:extLst>
      <p:ext uri="{BB962C8B-B14F-4D97-AF65-F5344CB8AC3E}">
        <p14:creationId xmlns:p14="http://schemas.microsoft.com/office/powerpoint/2010/main" val="427963681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11/8/2011 1:25 PM</a:t>
            </a:fld>
            <a:endParaRPr lang="en-US" dirty="0"/>
          </a:p>
        </p:txBody>
      </p:sp>
      <p:sp>
        <p:nvSpPr>
          <p:cNvPr id="6" name="Footer Placeholder 5"/>
          <p:cNvSpPr>
            <a:spLocks noGrp="1"/>
          </p:cNvSpPr>
          <p:nvPr>
            <p:ph type="ftr" sz="quarter" idx="12"/>
          </p:nvPr>
        </p:nvSpPr>
        <p:spPr/>
        <p:txBody>
          <a:bodyPr/>
          <a:lstStyle/>
          <a:p>
            <a:r>
              <a:rPr lang="en-US" dirty="0" smtClean="0">
                <a:solidFill>
                  <a:srgbClr val="000000"/>
                </a:solidFill>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rPr>
            </a:br>
            <a:r>
              <a:rPr lang="en-US" dirty="0" smtClean="0">
                <a:solidFill>
                  <a:srgbClr val="000000"/>
                </a:solidFill>
              </a:rPr>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37</a:t>
            </a:fld>
            <a:endParaRPr lang="en-US"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11/8/2011 1:25 PM</a:t>
            </a:fld>
            <a:endParaRPr lang="en-US" dirty="0"/>
          </a:p>
        </p:txBody>
      </p:sp>
      <p:sp>
        <p:nvSpPr>
          <p:cNvPr id="6" name="Footer Placeholder 5"/>
          <p:cNvSpPr>
            <a:spLocks noGrp="1"/>
          </p:cNvSpPr>
          <p:nvPr>
            <p:ph type="ftr" sz="quarter" idx="12"/>
          </p:nvPr>
        </p:nvSpPr>
        <p:spPr/>
        <p:txBody>
          <a:bodyPr/>
          <a:lstStyle/>
          <a:p>
            <a:r>
              <a:rPr lang="en-US" dirty="0" smtClean="0">
                <a:solidFill>
                  <a:srgbClr val="000000"/>
                </a:solidFill>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rPr>
            </a:br>
            <a:r>
              <a:rPr lang="en-US" dirty="0" smtClean="0">
                <a:solidFill>
                  <a:srgbClr val="000000"/>
                </a:solidFill>
              </a:rPr>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38</a:t>
            </a:fld>
            <a:endParaRPr lang="en-US"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343" y="4343227"/>
            <a:ext cx="5487315" cy="4114453"/>
          </a:xfrm>
          <a:prstGeom prst="rect">
            <a:avLst/>
          </a:prstGeom>
        </p:spPr>
        <p:txBody>
          <a:bodyPr lIns="66267" tIns="33133" rIns="66267" bIns="33133">
            <a:normAutofit/>
          </a:bodyPr>
          <a:lstStyle/>
          <a:p>
            <a:endParaRPr lang="en-GB" dirty="0"/>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343" y="4343227"/>
            <a:ext cx="5487315" cy="4114453"/>
          </a:xfrm>
          <a:prstGeom prst="rect">
            <a:avLst/>
          </a:prstGeom>
        </p:spPr>
        <p:txBody>
          <a:bodyPr lIns="66267" tIns="33133" rIns="66267" bIns="33133">
            <a:normAutofit/>
          </a:bodyPr>
          <a:lstStyle/>
          <a:p>
            <a:endParaRPr lang="en-GB" dirty="0"/>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normAutofit fontScale="77500" lnSpcReduction="20000"/>
          </a:bodyPr>
          <a:lstStyle/>
          <a:p>
            <a:pPr lvl="0"/>
            <a:r>
              <a:rPr lang="en-US" sz="900" kern="1200" dirty="0" smtClean="0">
                <a:solidFill>
                  <a:schemeClr val="tx1"/>
                </a:solidFill>
                <a:latin typeface="Segoe" pitchFamily="34" charset="0"/>
                <a:ea typeface="+mn-ea"/>
                <a:cs typeface="+mn-cs"/>
              </a:rPr>
              <a:t>Lesson 3: Microsoft Server Virtualization Deployment Options</a:t>
            </a:r>
          </a:p>
          <a:p>
            <a:pPr lvl="1"/>
            <a:r>
              <a:rPr lang="en-US" sz="900" kern="1200" dirty="0" smtClean="0">
                <a:solidFill>
                  <a:schemeClr val="tx1"/>
                </a:solidFill>
                <a:latin typeface="Segoe" pitchFamily="34" charset="0"/>
                <a:ea typeface="+mn-ea"/>
                <a:cs typeface="+mn-cs"/>
              </a:rPr>
              <a:t>Full Installation</a:t>
            </a:r>
          </a:p>
          <a:p>
            <a:pPr lvl="1"/>
            <a:r>
              <a:rPr lang="en-US" sz="900" kern="1200" dirty="0" smtClean="0">
                <a:solidFill>
                  <a:schemeClr val="tx1"/>
                </a:solidFill>
                <a:latin typeface="Segoe" pitchFamily="34" charset="0"/>
                <a:ea typeface="+mn-ea"/>
                <a:cs typeface="+mn-cs"/>
              </a:rPr>
              <a:t>Server Core</a:t>
            </a:r>
          </a:p>
          <a:p>
            <a:pPr lvl="1"/>
            <a:r>
              <a:rPr lang="en-US" sz="900" kern="1200" dirty="0" smtClean="0">
                <a:solidFill>
                  <a:schemeClr val="tx1"/>
                </a:solidFill>
                <a:latin typeface="Segoe" pitchFamily="34" charset="0"/>
                <a:ea typeface="+mn-ea"/>
                <a:cs typeface="+mn-cs"/>
              </a:rPr>
              <a:t>Deployment Tools</a:t>
            </a:r>
          </a:p>
        </p:txBody>
      </p:sp>
      <p:sp>
        <p:nvSpPr>
          <p:cNvPr id="4" name="Footer Placeholder 3"/>
          <p:cNvSpPr>
            <a:spLocks noGrp="1"/>
          </p:cNvSpPr>
          <p:nvPr>
            <p:ph type="ftr" sz="quarter" idx="10"/>
          </p:nvPr>
        </p:nvSpPr>
        <p:spPr/>
        <p:txBody>
          <a:bodyPr/>
          <a:lstStyle/>
          <a:p>
            <a:r>
              <a:rPr lang="en-US" sz="500" dirty="0" smtClean="0">
                <a:solidFill>
                  <a:srgbClr val="000000"/>
                </a:solidFill>
                <a:latin typeface="Segoe" pitchFamily="34" charset="0"/>
              </a:rPr>
              <a:t>© 2008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pitchFamily="34" charset="0"/>
              </a:rPr>
            </a:br>
            <a:r>
              <a:rPr lang="en-US" sz="500" dirty="0" smtClean="0">
                <a:solidFill>
                  <a:srgbClr val="000000"/>
                </a:solidFill>
                <a:latin typeface="Segoe" pitchFamily="34" charset="0"/>
              </a:rPr>
              <a:t>MICROSOFT MAKES NO WARRANTIES, EXPRESS, IMPLIED OR STATUTORY, AS TO THE INFORMATION IN THIS PRESENTATION.</a:t>
            </a:r>
          </a:p>
        </p:txBody>
      </p:sp>
      <p:sp>
        <p:nvSpPr>
          <p:cNvPr id="5" name="Slide Number Placeholder 4"/>
          <p:cNvSpPr>
            <a:spLocks noGrp="1"/>
          </p:cNvSpPr>
          <p:nvPr>
            <p:ph type="sldNum" sz="quarter" idx="11"/>
          </p:nvPr>
        </p:nvSpPr>
        <p:spPr/>
        <p:txBody>
          <a:bodyPr/>
          <a:lstStyle/>
          <a:p>
            <a:fld id="{8980CB99-47E3-46F4-AAEB-3919FBEFC014}" type="slidenum">
              <a:rPr lang="en-US" smtClean="0">
                <a:latin typeface="Segoe" pitchFamily="34" charset="0"/>
              </a:rPr>
              <a:pPr/>
              <a:t>41</a:t>
            </a:fld>
            <a:endParaRPr lang="en-US" dirty="0">
              <a:latin typeface="Segoe" pitchFamily="34" charset="0"/>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343" y="4343227"/>
            <a:ext cx="5487315" cy="4114453"/>
          </a:xfrm>
          <a:prstGeom prst="rect">
            <a:avLst/>
          </a:prstGeom>
        </p:spPr>
        <p:txBody>
          <a:bodyPr lIns="66267" tIns="33133" rIns="66267" bIns="33133">
            <a:normAutofit/>
          </a:bodyPr>
          <a:lstStyle/>
          <a:p>
            <a:endParaRPr lang="en-GB" dirty="0"/>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343" y="4343227"/>
            <a:ext cx="5487315" cy="4114453"/>
          </a:xfrm>
          <a:prstGeom prst="rect">
            <a:avLst/>
          </a:prstGeom>
        </p:spPr>
        <p:txBody>
          <a:bodyPr lIns="66267" tIns="33133" rIns="66267" bIns="33133">
            <a:normAutofit/>
          </a:bodyPr>
          <a:lstStyle/>
          <a:p>
            <a:r>
              <a:rPr lang="en-US" sz="900" kern="1200" baseline="0" dirty="0" smtClean="0">
                <a:solidFill>
                  <a:schemeClr val="tx1"/>
                </a:solidFill>
                <a:latin typeface="Segoe" pitchFamily="34" charset="0"/>
                <a:ea typeface="+mn-ea"/>
                <a:cs typeface="+mn-cs"/>
              </a:rPr>
              <a:t>Microsoft Deployment Toolkit allows you to customize the deployment of the operating system</a:t>
            </a:r>
          </a:p>
          <a:p>
            <a:r>
              <a:rPr lang="en-US" sz="900" kern="1200" baseline="0" dirty="0" smtClean="0">
                <a:solidFill>
                  <a:schemeClr val="tx1"/>
                </a:solidFill>
                <a:latin typeface="Segoe" pitchFamily="34" charset="0"/>
                <a:ea typeface="+mn-ea"/>
                <a:cs typeface="+mn-cs"/>
              </a:rPr>
              <a:t>to a high degree, using the concept of a task sequence. A task sequence is a step-by-step</a:t>
            </a:r>
          </a:p>
          <a:p>
            <a:r>
              <a:rPr lang="en-US" sz="900" kern="1200" baseline="0" dirty="0" smtClean="0">
                <a:solidFill>
                  <a:schemeClr val="tx1"/>
                </a:solidFill>
                <a:latin typeface="Segoe" pitchFamily="34" charset="0"/>
                <a:ea typeface="+mn-ea"/>
                <a:cs typeface="+mn-cs"/>
              </a:rPr>
              <a:t>set of scripted instructions that allows MDT to install the operating system; inject drivers and</a:t>
            </a:r>
          </a:p>
          <a:p>
            <a:r>
              <a:rPr lang="en-US" sz="900" kern="1200" baseline="0" dirty="0" smtClean="0">
                <a:solidFill>
                  <a:schemeClr val="tx1"/>
                </a:solidFill>
                <a:latin typeface="Segoe" pitchFamily="34" charset="0"/>
                <a:ea typeface="+mn-ea"/>
                <a:cs typeface="+mn-cs"/>
              </a:rPr>
              <a:t>updates; configure the network; join a domain; download and apply updates; install roles,</a:t>
            </a:r>
          </a:p>
          <a:p>
            <a:r>
              <a:rPr lang="en-US" sz="900" kern="1200" baseline="0" dirty="0" smtClean="0">
                <a:solidFill>
                  <a:schemeClr val="tx1"/>
                </a:solidFill>
                <a:latin typeface="Segoe" pitchFamily="34" charset="0"/>
                <a:ea typeface="+mn-ea"/>
                <a:cs typeface="+mn-cs"/>
              </a:rPr>
              <a:t>features, and applications; and much more. All of these tasks are controlled and configured at</a:t>
            </a:r>
          </a:p>
          <a:p>
            <a:r>
              <a:rPr lang="en-US" sz="900" kern="1200" baseline="0" dirty="0" smtClean="0">
                <a:solidFill>
                  <a:schemeClr val="tx1"/>
                </a:solidFill>
                <a:latin typeface="Segoe" pitchFamily="34" charset="0"/>
                <a:ea typeface="+mn-ea"/>
                <a:cs typeface="+mn-cs"/>
              </a:rPr>
              <a:t>the MDT console called the Deployment Workbench</a:t>
            </a:r>
            <a:endParaRPr lang="en-GB" dirty="0"/>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normAutofit fontScale="77500" lnSpcReduction="20000"/>
          </a:bodyPr>
          <a:lstStyle/>
          <a:p>
            <a:pPr lvl="0"/>
            <a:r>
              <a:rPr lang="en-US" sz="900" kern="1200" dirty="0" smtClean="0">
                <a:solidFill>
                  <a:schemeClr val="tx1"/>
                </a:solidFill>
                <a:latin typeface="Segoe" pitchFamily="34" charset="0"/>
                <a:ea typeface="+mn-ea"/>
                <a:cs typeface="+mn-cs"/>
              </a:rPr>
              <a:t>Lesson 3: Microsoft Server Virtualization Deployment Options</a:t>
            </a:r>
          </a:p>
          <a:p>
            <a:pPr lvl="1"/>
            <a:r>
              <a:rPr lang="en-US" sz="900" kern="1200" dirty="0" smtClean="0">
                <a:solidFill>
                  <a:schemeClr val="tx1"/>
                </a:solidFill>
                <a:latin typeface="Segoe" pitchFamily="34" charset="0"/>
                <a:ea typeface="+mn-ea"/>
                <a:cs typeface="+mn-cs"/>
              </a:rPr>
              <a:t>Full Installation</a:t>
            </a:r>
          </a:p>
          <a:p>
            <a:pPr lvl="1"/>
            <a:r>
              <a:rPr lang="en-US" sz="900" kern="1200" dirty="0" smtClean="0">
                <a:solidFill>
                  <a:schemeClr val="tx1"/>
                </a:solidFill>
                <a:latin typeface="Segoe" pitchFamily="34" charset="0"/>
                <a:ea typeface="+mn-ea"/>
                <a:cs typeface="+mn-cs"/>
              </a:rPr>
              <a:t>Server Core</a:t>
            </a:r>
          </a:p>
          <a:p>
            <a:pPr lvl="1"/>
            <a:r>
              <a:rPr lang="en-US" sz="900" kern="1200" dirty="0" smtClean="0">
                <a:solidFill>
                  <a:schemeClr val="tx1"/>
                </a:solidFill>
                <a:latin typeface="Segoe" pitchFamily="34" charset="0"/>
                <a:ea typeface="+mn-ea"/>
                <a:cs typeface="+mn-cs"/>
              </a:rPr>
              <a:t>Deployment Tools</a:t>
            </a:r>
          </a:p>
        </p:txBody>
      </p:sp>
      <p:sp>
        <p:nvSpPr>
          <p:cNvPr id="4" name="Footer Placeholder 3"/>
          <p:cNvSpPr>
            <a:spLocks noGrp="1"/>
          </p:cNvSpPr>
          <p:nvPr>
            <p:ph type="ftr" sz="quarter" idx="10"/>
          </p:nvPr>
        </p:nvSpPr>
        <p:spPr/>
        <p:txBody>
          <a:bodyPr/>
          <a:lstStyle/>
          <a:p>
            <a:r>
              <a:rPr lang="en-US" sz="500" dirty="0" smtClean="0">
                <a:solidFill>
                  <a:srgbClr val="000000"/>
                </a:solidFill>
                <a:latin typeface="Segoe" pitchFamily="34" charset="0"/>
              </a:rPr>
              <a:t>© 2008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pitchFamily="34" charset="0"/>
              </a:rPr>
            </a:br>
            <a:r>
              <a:rPr lang="en-US" sz="500" dirty="0" smtClean="0">
                <a:solidFill>
                  <a:srgbClr val="000000"/>
                </a:solidFill>
                <a:latin typeface="Segoe" pitchFamily="34" charset="0"/>
              </a:rPr>
              <a:t>MICROSOFT MAKES NO WARRANTIES, EXPRESS, IMPLIED OR STATUTORY, AS TO THE INFORMATION IN THIS PRESENTATION.</a:t>
            </a:r>
          </a:p>
        </p:txBody>
      </p:sp>
      <p:sp>
        <p:nvSpPr>
          <p:cNvPr id="5" name="Slide Number Placeholder 4"/>
          <p:cNvSpPr>
            <a:spLocks noGrp="1"/>
          </p:cNvSpPr>
          <p:nvPr>
            <p:ph type="sldNum" sz="quarter" idx="11"/>
          </p:nvPr>
        </p:nvSpPr>
        <p:spPr/>
        <p:txBody>
          <a:bodyPr/>
          <a:lstStyle/>
          <a:p>
            <a:fld id="{8980CB99-47E3-46F4-AAEB-3919FBEFC014}" type="slidenum">
              <a:rPr lang="en-US" smtClean="0">
                <a:latin typeface="Segoe" pitchFamily="34" charset="0"/>
              </a:rPr>
              <a:pPr/>
              <a:t>44</a:t>
            </a:fld>
            <a:endParaRPr lang="en-US" dirty="0">
              <a:latin typeface="Segoe" pitchFamily="34" charset="0"/>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normAutofit fontScale="77500" lnSpcReduction="20000"/>
          </a:bodyPr>
          <a:lstStyle/>
          <a:p>
            <a:pPr marL="0" marR="0" lvl="0" indent="0" algn="l" defTabSz="914363" rtl="0" eaLnBrk="1" fontAlgn="auto" latinLnBrk="0" hangingPunct="1">
              <a:lnSpc>
                <a:spcPct val="90000"/>
              </a:lnSpc>
              <a:spcBef>
                <a:spcPts val="0"/>
              </a:spcBef>
              <a:spcAft>
                <a:spcPts val="333"/>
              </a:spcAft>
              <a:buClrTx/>
              <a:buSzTx/>
              <a:buFontTx/>
              <a:buNone/>
              <a:tabLst/>
              <a:defRPr/>
            </a:pPr>
            <a:r>
              <a:rPr lang="en-US" sz="900" kern="1200" dirty="0" smtClean="0">
                <a:solidFill>
                  <a:schemeClr val="tx1"/>
                </a:solidFill>
                <a:latin typeface="Segoe" pitchFamily="34" charset="0"/>
                <a:ea typeface="+mn-ea"/>
                <a:cs typeface="+mn-cs"/>
              </a:rPr>
              <a:t>This module presents a detailed view of Microsoft virtualization and management technology, and differentiates between Microsoft and VMware terminology and technology solutions.</a:t>
            </a:r>
          </a:p>
          <a:p>
            <a:pPr lvl="0"/>
            <a:endParaRPr lang="en-US" sz="900" kern="1200" dirty="0" smtClean="0">
              <a:solidFill>
                <a:schemeClr val="tx1"/>
              </a:solidFill>
              <a:latin typeface="Segoe" pitchFamily="34" charset="0"/>
              <a:ea typeface="+mn-ea"/>
              <a:cs typeface="+mn-cs"/>
            </a:endParaRPr>
          </a:p>
          <a:p>
            <a:pPr lvl="0"/>
            <a:r>
              <a:rPr lang="en-US" sz="900" kern="1200" dirty="0" smtClean="0">
                <a:solidFill>
                  <a:schemeClr val="tx1"/>
                </a:solidFill>
                <a:latin typeface="Segoe" pitchFamily="34" charset="0"/>
                <a:ea typeface="+mn-ea"/>
                <a:cs typeface="+mn-cs"/>
              </a:rPr>
              <a:t>Lesson 1: Understanding Microsoft Virtualization Solutions</a:t>
            </a:r>
          </a:p>
          <a:p>
            <a:pPr lvl="1"/>
            <a:r>
              <a:rPr lang="en-US" sz="900" kern="1200" dirty="0" smtClean="0">
                <a:solidFill>
                  <a:schemeClr val="tx1"/>
                </a:solidFill>
                <a:latin typeface="Segoe" pitchFamily="34" charset="0"/>
                <a:ea typeface="+mn-ea"/>
                <a:cs typeface="+mn-cs"/>
              </a:rPr>
              <a:t>Overview of Microsoft Virtualization 360</a:t>
            </a:r>
          </a:p>
          <a:p>
            <a:pPr lvl="1"/>
            <a:r>
              <a:rPr lang="en-US" sz="900" kern="1200" dirty="0" smtClean="0">
                <a:solidFill>
                  <a:schemeClr val="tx1"/>
                </a:solidFill>
                <a:latin typeface="Segoe" pitchFamily="34" charset="0"/>
                <a:ea typeface="+mn-ea"/>
                <a:cs typeface="+mn-cs"/>
              </a:rPr>
              <a:t>Server Virtualization with Hyper-V R2 </a:t>
            </a:r>
          </a:p>
          <a:p>
            <a:pPr lvl="1"/>
            <a:r>
              <a:rPr lang="en-US" sz="900" kern="1200" dirty="0" smtClean="0">
                <a:solidFill>
                  <a:schemeClr val="tx1"/>
                </a:solidFill>
                <a:latin typeface="Segoe" pitchFamily="34" charset="0"/>
                <a:ea typeface="+mn-ea"/>
                <a:cs typeface="+mn-cs"/>
              </a:rPr>
              <a:t>Management with System Center Suite</a:t>
            </a:r>
          </a:p>
          <a:p>
            <a:pPr lvl="0"/>
            <a:r>
              <a:rPr lang="en-US" sz="900" kern="1200" dirty="0" smtClean="0">
                <a:solidFill>
                  <a:schemeClr val="tx1"/>
                </a:solidFill>
                <a:latin typeface="Segoe" pitchFamily="34" charset="0"/>
                <a:ea typeface="+mn-ea"/>
                <a:cs typeface="+mn-cs"/>
              </a:rPr>
              <a:t>Lesson 2:Differentiating Microsoft and VMware Terminology and Solutions</a:t>
            </a:r>
          </a:p>
          <a:p>
            <a:pPr lvl="1"/>
            <a:r>
              <a:rPr lang="en-US" sz="900" kern="1200" dirty="0" smtClean="0">
                <a:solidFill>
                  <a:schemeClr val="tx1"/>
                </a:solidFill>
                <a:latin typeface="Segoe" pitchFamily="34" charset="0"/>
                <a:ea typeface="+mn-ea"/>
                <a:cs typeface="+mn-cs"/>
              </a:rPr>
              <a:t>Server Virtualization</a:t>
            </a:r>
          </a:p>
          <a:p>
            <a:pPr lvl="1"/>
            <a:r>
              <a:rPr lang="en-US" sz="900" kern="1200" dirty="0" smtClean="0">
                <a:solidFill>
                  <a:schemeClr val="tx1"/>
                </a:solidFill>
                <a:latin typeface="Segoe" pitchFamily="34" charset="0"/>
                <a:ea typeface="+mn-ea"/>
                <a:cs typeface="+mn-cs"/>
              </a:rPr>
              <a:t>Networking and Storage</a:t>
            </a:r>
          </a:p>
          <a:p>
            <a:pPr lvl="1"/>
            <a:r>
              <a:rPr lang="en-US" sz="900" kern="1200" dirty="0" smtClean="0">
                <a:solidFill>
                  <a:schemeClr val="tx1"/>
                </a:solidFill>
                <a:latin typeface="Segoe" pitchFamily="34" charset="0"/>
                <a:ea typeface="+mn-ea"/>
                <a:cs typeface="+mn-cs"/>
              </a:rPr>
              <a:t>Security and Access Control</a:t>
            </a:r>
          </a:p>
          <a:p>
            <a:pPr lvl="1"/>
            <a:r>
              <a:rPr lang="en-US" sz="900" kern="1200" dirty="0" smtClean="0">
                <a:solidFill>
                  <a:schemeClr val="tx1"/>
                </a:solidFill>
                <a:latin typeface="Segoe" pitchFamily="34" charset="0"/>
                <a:ea typeface="+mn-ea"/>
                <a:cs typeface="+mn-cs"/>
              </a:rPr>
              <a:t>High-Availability and Scalability</a:t>
            </a:r>
          </a:p>
          <a:p>
            <a:pPr lvl="1"/>
            <a:r>
              <a:rPr lang="en-US" sz="900" kern="1200" dirty="0" smtClean="0">
                <a:solidFill>
                  <a:schemeClr val="tx1"/>
                </a:solidFill>
                <a:latin typeface="Segoe" pitchFamily="34" charset="0"/>
                <a:ea typeface="+mn-ea"/>
                <a:cs typeface="+mn-cs"/>
              </a:rPr>
              <a:t>Monitoring</a:t>
            </a:r>
          </a:p>
          <a:p>
            <a:pPr lvl="1"/>
            <a:r>
              <a:rPr lang="en-US" sz="900" kern="1200" dirty="0" smtClean="0">
                <a:solidFill>
                  <a:schemeClr val="tx1"/>
                </a:solidFill>
                <a:latin typeface="Segoe" pitchFamily="34" charset="0"/>
                <a:ea typeface="+mn-ea"/>
                <a:cs typeface="+mn-cs"/>
              </a:rPr>
              <a:t>Resource Management</a:t>
            </a:r>
          </a:p>
          <a:p>
            <a:pPr lvl="1"/>
            <a:r>
              <a:rPr lang="en-US" sz="900" kern="1200" dirty="0" smtClean="0">
                <a:solidFill>
                  <a:schemeClr val="tx1"/>
                </a:solidFill>
                <a:latin typeface="Segoe" pitchFamily="34" charset="0"/>
                <a:ea typeface="+mn-ea"/>
                <a:cs typeface="+mn-cs"/>
              </a:rPr>
              <a:t>Data Protection</a:t>
            </a:r>
          </a:p>
          <a:p>
            <a:pPr lvl="1"/>
            <a:r>
              <a:rPr lang="en-US" sz="900" kern="1200" dirty="0" smtClean="0">
                <a:solidFill>
                  <a:schemeClr val="tx1"/>
                </a:solidFill>
                <a:latin typeface="Segoe" pitchFamily="34" charset="0"/>
                <a:ea typeface="+mn-ea"/>
                <a:cs typeface="+mn-cs"/>
              </a:rPr>
              <a:t>Business Continuity</a:t>
            </a:r>
          </a:p>
          <a:p>
            <a:pPr lvl="0"/>
            <a:r>
              <a:rPr lang="en-US" sz="900" kern="1200" dirty="0" smtClean="0">
                <a:solidFill>
                  <a:schemeClr val="tx1"/>
                </a:solidFill>
                <a:latin typeface="Segoe" pitchFamily="34" charset="0"/>
                <a:ea typeface="+mn-ea"/>
                <a:cs typeface="+mn-cs"/>
              </a:rPr>
              <a:t>Lesson 3: Microsoft Server Virtualization Deployment Options</a:t>
            </a:r>
          </a:p>
          <a:p>
            <a:pPr lvl="1"/>
            <a:r>
              <a:rPr lang="en-US" sz="900" kern="1200" dirty="0" smtClean="0">
                <a:solidFill>
                  <a:schemeClr val="tx1"/>
                </a:solidFill>
                <a:latin typeface="Segoe" pitchFamily="34" charset="0"/>
                <a:ea typeface="+mn-ea"/>
                <a:cs typeface="+mn-cs"/>
              </a:rPr>
              <a:t>Full Installation</a:t>
            </a:r>
          </a:p>
          <a:p>
            <a:pPr lvl="1"/>
            <a:r>
              <a:rPr lang="en-US" sz="900" kern="1200" dirty="0" smtClean="0">
                <a:solidFill>
                  <a:schemeClr val="tx1"/>
                </a:solidFill>
                <a:latin typeface="Segoe" pitchFamily="34" charset="0"/>
                <a:ea typeface="+mn-ea"/>
                <a:cs typeface="+mn-cs"/>
              </a:rPr>
              <a:t>Server Core</a:t>
            </a:r>
          </a:p>
          <a:p>
            <a:pPr lvl="1"/>
            <a:r>
              <a:rPr lang="en-US" sz="900" kern="1200" dirty="0" smtClean="0">
                <a:solidFill>
                  <a:schemeClr val="tx1"/>
                </a:solidFill>
                <a:latin typeface="Segoe" pitchFamily="34" charset="0"/>
                <a:ea typeface="+mn-ea"/>
                <a:cs typeface="+mn-cs"/>
              </a:rPr>
              <a:t>Deployment Tools</a:t>
            </a:r>
          </a:p>
          <a:p>
            <a:pPr lvl="0"/>
            <a:r>
              <a:rPr lang="en-US" sz="900" kern="1200" dirty="0" smtClean="0">
                <a:solidFill>
                  <a:schemeClr val="tx1"/>
                </a:solidFill>
                <a:latin typeface="Segoe" pitchFamily="34" charset="0"/>
                <a:ea typeface="+mn-ea"/>
                <a:cs typeface="+mn-cs"/>
              </a:rPr>
              <a:t>Lesson 4: Microsoft Server Virtualization Architecture Solutions</a:t>
            </a:r>
          </a:p>
          <a:p>
            <a:pPr lvl="1"/>
            <a:r>
              <a:rPr lang="en-US" sz="900" kern="1200" dirty="0" smtClean="0">
                <a:solidFill>
                  <a:schemeClr val="tx1"/>
                </a:solidFill>
                <a:latin typeface="Segoe" pitchFamily="34" charset="0"/>
                <a:ea typeface="+mn-ea"/>
                <a:cs typeface="+mn-cs"/>
              </a:rPr>
              <a:t>Single Host Configuration</a:t>
            </a:r>
          </a:p>
          <a:p>
            <a:pPr lvl="1"/>
            <a:r>
              <a:rPr lang="en-US" sz="900" kern="1200" dirty="0" smtClean="0">
                <a:solidFill>
                  <a:schemeClr val="tx1"/>
                </a:solidFill>
                <a:latin typeface="Segoe" pitchFamily="34" charset="0"/>
                <a:ea typeface="+mn-ea"/>
                <a:cs typeface="+mn-cs"/>
              </a:rPr>
              <a:t>Two-Node Cluster Configuration</a:t>
            </a:r>
          </a:p>
          <a:p>
            <a:pPr lvl="1"/>
            <a:r>
              <a:rPr lang="en-US" sz="900" kern="1200" dirty="0" smtClean="0">
                <a:solidFill>
                  <a:schemeClr val="tx1"/>
                </a:solidFill>
                <a:latin typeface="Segoe" pitchFamily="34" charset="0"/>
                <a:ea typeface="+mn-ea"/>
                <a:cs typeface="+mn-cs"/>
              </a:rPr>
              <a:t>Server Farm Configuration</a:t>
            </a:r>
          </a:p>
          <a:p>
            <a:pPr lvl="0"/>
            <a:r>
              <a:rPr lang="en-US" sz="900" kern="1200" dirty="0" smtClean="0">
                <a:solidFill>
                  <a:schemeClr val="tx1"/>
                </a:solidFill>
                <a:latin typeface="Segoe" pitchFamily="34" charset="0"/>
                <a:ea typeface="+mn-ea"/>
                <a:cs typeface="+mn-cs"/>
              </a:rPr>
              <a:t>Lesson 5: Reviewing the System Center Suite</a:t>
            </a:r>
          </a:p>
          <a:p>
            <a:pPr lvl="1"/>
            <a:r>
              <a:rPr lang="en-US" sz="900" kern="1200" dirty="0" smtClean="0">
                <a:solidFill>
                  <a:schemeClr val="tx1"/>
                </a:solidFill>
                <a:latin typeface="Segoe" pitchFamily="34" charset="0"/>
                <a:ea typeface="+mn-ea"/>
                <a:cs typeface="+mn-cs"/>
              </a:rPr>
              <a:t>Deployment and Configuration Management with System Center Configuration Manager</a:t>
            </a:r>
          </a:p>
          <a:p>
            <a:pPr lvl="1"/>
            <a:r>
              <a:rPr lang="en-US" sz="900" kern="1200" dirty="0" smtClean="0">
                <a:solidFill>
                  <a:schemeClr val="tx1"/>
                </a:solidFill>
                <a:latin typeface="Segoe" pitchFamily="34" charset="0"/>
                <a:ea typeface="+mn-ea"/>
                <a:cs typeface="+mn-cs"/>
              </a:rPr>
              <a:t>Monitoring with System Center Operations Manager</a:t>
            </a:r>
          </a:p>
          <a:p>
            <a:pPr lvl="1"/>
            <a:r>
              <a:rPr lang="en-US" sz="900" kern="1200" dirty="0" smtClean="0">
                <a:solidFill>
                  <a:schemeClr val="tx1"/>
                </a:solidFill>
                <a:latin typeface="Segoe" pitchFamily="34" charset="0"/>
                <a:ea typeface="+mn-ea"/>
                <a:cs typeface="+mn-cs"/>
              </a:rPr>
              <a:t>Virtualization Management with System Center Virtual Machine Manager</a:t>
            </a:r>
          </a:p>
          <a:p>
            <a:pPr lvl="1"/>
            <a:r>
              <a:rPr lang="en-US" sz="900" kern="1200" dirty="0" smtClean="0">
                <a:solidFill>
                  <a:schemeClr val="tx1"/>
                </a:solidFill>
                <a:latin typeface="Segoe" pitchFamily="34" charset="0"/>
                <a:ea typeface="+mn-ea"/>
                <a:cs typeface="+mn-cs"/>
              </a:rPr>
              <a:t>Backup and Recovery with System Center Data Protection Manager</a:t>
            </a:r>
          </a:p>
          <a:p>
            <a:pPr lvl="1"/>
            <a:r>
              <a:rPr lang="en-US" sz="900" kern="1200" dirty="0" smtClean="0">
                <a:solidFill>
                  <a:schemeClr val="tx1"/>
                </a:solidFill>
                <a:latin typeface="Segoe" pitchFamily="34" charset="0"/>
                <a:ea typeface="+mn-ea"/>
                <a:cs typeface="+mn-cs"/>
              </a:rPr>
              <a:t>Automation with System Center Opalis</a:t>
            </a:r>
          </a:p>
          <a:p>
            <a:pPr lvl="1"/>
            <a:r>
              <a:rPr lang="en-US" sz="900" kern="1200" dirty="0" smtClean="0">
                <a:solidFill>
                  <a:schemeClr val="tx1"/>
                </a:solidFill>
                <a:latin typeface="Segoe" pitchFamily="34" charset="0"/>
                <a:ea typeface="+mn-ea"/>
                <a:cs typeface="+mn-cs"/>
              </a:rPr>
              <a:t>Automation with System Center Service Manager</a:t>
            </a:r>
          </a:p>
          <a:p>
            <a:pPr lvl="1"/>
            <a:r>
              <a:rPr lang="en-US" sz="900" kern="1200" dirty="0" smtClean="0">
                <a:solidFill>
                  <a:schemeClr val="tx1"/>
                </a:solidFill>
                <a:latin typeface="Segoe" pitchFamily="34" charset="0"/>
                <a:ea typeface="+mn-ea"/>
                <a:cs typeface="+mn-cs"/>
              </a:rPr>
              <a:t>Automation with System Center Virtual Machine Manager Self-Service Portal 2.0</a:t>
            </a:r>
          </a:p>
          <a:p>
            <a:pPr lvl="0"/>
            <a:r>
              <a:rPr lang="en-US" sz="900" kern="1200" dirty="0" smtClean="0">
                <a:solidFill>
                  <a:schemeClr val="tx1"/>
                </a:solidFill>
                <a:latin typeface="Segoe" pitchFamily="34" charset="0"/>
                <a:ea typeface="+mn-ea"/>
                <a:cs typeface="+mn-cs"/>
              </a:rPr>
              <a:t>Understanding Licensing </a:t>
            </a:r>
          </a:p>
          <a:p>
            <a:pPr lvl="1"/>
            <a:r>
              <a:rPr lang="en-US" sz="900" kern="1200" dirty="0" smtClean="0">
                <a:solidFill>
                  <a:schemeClr val="tx1"/>
                </a:solidFill>
                <a:latin typeface="Segoe" pitchFamily="34" charset="0"/>
                <a:ea typeface="+mn-ea"/>
                <a:cs typeface="+mn-cs"/>
              </a:rPr>
              <a:t>Windows Server 2008 R2 Hyper-V</a:t>
            </a:r>
          </a:p>
          <a:p>
            <a:pPr lvl="1"/>
            <a:r>
              <a:rPr lang="en-US" sz="900" kern="1200" dirty="0" smtClean="0">
                <a:solidFill>
                  <a:schemeClr val="tx1"/>
                </a:solidFill>
                <a:latin typeface="Segoe" pitchFamily="34" charset="0"/>
                <a:ea typeface="+mn-ea"/>
                <a:cs typeface="+mn-cs"/>
              </a:rPr>
              <a:t>Microsoft Hyper-V Server 2008 R2</a:t>
            </a:r>
          </a:p>
          <a:p>
            <a:pPr lvl="1"/>
            <a:r>
              <a:rPr lang="en-US" sz="900" kern="1200" dirty="0" smtClean="0">
                <a:solidFill>
                  <a:schemeClr val="tx1"/>
                </a:solidFill>
                <a:latin typeface="Segoe" pitchFamily="34" charset="0"/>
                <a:ea typeface="+mn-ea"/>
                <a:cs typeface="+mn-cs"/>
              </a:rPr>
              <a:t>System Center Suite</a:t>
            </a:r>
          </a:p>
          <a:p>
            <a:pPr lvl="1"/>
            <a:endParaRPr lang="en-US" sz="900" kern="1200" dirty="0" smtClean="0">
              <a:solidFill>
                <a:schemeClr val="tx1"/>
              </a:solidFill>
              <a:latin typeface="Segoe" pitchFamily="34" charset="0"/>
              <a:ea typeface="+mn-ea"/>
              <a:cs typeface="+mn-cs"/>
            </a:endParaRPr>
          </a:p>
          <a:p>
            <a:r>
              <a:rPr lang="en-US" sz="900" kern="1200" dirty="0" smtClean="0">
                <a:solidFill>
                  <a:schemeClr val="tx1"/>
                </a:solidFill>
                <a:latin typeface="Segoe" pitchFamily="34" charset="0"/>
                <a:ea typeface="+mn-ea"/>
                <a:cs typeface="+mn-cs"/>
              </a:rPr>
              <a:t>After completing this module, students will be able to:</a:t>
            </a:r>
          </a:p>
          <a:p>
            <a:pPr lvl="1"/>
            <a:r>
              <a:rPr lang="en-US" sz="900" kern="1200" dirty="0" smtClean="0">
                <a:solidFill>
                  <a:schemeClr val="tx1"/>
                </a:solidFill>
                <a:latin typeface="Segoe" pitchFamily="34" charset="0"/>
                <a:ea typeface="+mn-ea"/>
                <a:cs typeface="+mn-cs"/>
              </a:rPr>
              <a:t>Understand and contrast Microsoft server virtualization and management terminology and solutions with VMware vSphere and vCenter</a:t>
            </a:r>
          </a:p>
          <a:p>
            <a:pPr lvl="1"/>
            <a:r>
              <a:rPr lang="en-US" sz="900" kern="1200" dirty="0" smtClean="0">
                <a:solidFill>
                  <a:schemeClr val="tx1"/>
                </a:solidFill>
                <a:latin typeface="Segoe" pitchFamily="34" charset="0"/>
                <a:ea typeface="+mn-ea"/>
                <a:cs typeface="+mn-cs"/>
              </a:rPr>
              <a:t>Understand Windows Server 2008 R2 with Hyper-V and System Center Suite features and functionality to design dynamic and robust end-to-end server virtualization and management solutions</a:t>
            </a:r>
          </a:p>
          <a:p>
            <a:pPr lvl="1">
              <a:buNone/>
            </a:pPr>
            <a:endParaRPr lang="en-US" dirty="0"/>
          </a:p>
        </p:txBody>
      </p:sp>
      <p:sp>
        <p:nvSpPr>
          <p:cNvPr id="4" name="Footer Placeholder 3"/>
          <p:cNvSpPr>
            <a:spLocks noGrp="1"/>
          </p:cNvSpPr>
          <p:nvPr>
            <p:ph type="ftr" sz="quarter" idx="10"/>
          </p:nvPr>
        </p:nvSpPr>
        <p:spPr/>
        <p:txBody>
          <a:bodyPr/>
          <a:lstStyle/>
          <a:p>
            <a:r>
              <a:rPr lang="en-US" sz="500" dirty="0" smtClean="0">
                <a:solidFill>
                  <a:srgbClr val="000000"/>
                </a:solidFill>
                <a:latin typeface="Segoe" pitchFamily="34" charset="0"/>
              </a:rPr>
              <a:t>© 2008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pitchFamily="34" charset="0"/>
              </a:rPr>
            </a:br>
            <a:r>
              <a:rPr lang="en-US" sz="500" dirty="0" smtClean="0">
                <a:solidFill>
                  <a:srgbClr val="000000"/>
                </a:solidFill>
                <a:latin typeface="Segoe" pitchFamily="34" charset="0"/>
              </a:rPr>
              <a:t>MICROSOFT MAKES NO WARRANTIES, EXPRESS, IMPLIED OR STATUTORY, AS TO THE INFORMATION IN THIS PRESENTATION.</a:t>
            </a:r>
          </a:p>
        </p:txBody>
      </p:sp>
      <p:sp>
        <p:nvSpPr>
          <p:cNvPr id="5" name="Slide Number Placeholder 4"/>
          <p:cNvSpPr>
            <a:spLocks noGrp="1"/>
          </p:cNvSpPr>
          <p:nvPr>
            <p:ph type="sldNum" sz="quarter" idx="11"/>
          </p:nvPr>
        </p:nvSpPr>
        <p:spPr/>
        <p:txBody>
          <a:bodyPr/>
          <a:lstStyle/>
          <a:p>
            <a:fld id="{8980CB99-47E3-46F4-AAEB-3919FBEFC014}" type="slidenum">
              <a:rPr lang="en-US" smtClean="0">
                <a:latin typeface="Segoe" pitchFamily="34" charset="0"/>
              </a:rPr>
              <a:pPr/>
              <a:t>47</a:t>
            </a:fld>
            <a:endParaRPr lang="en-US" dirty="0">
              <a:latin typeface="Segoe"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normAutofit fontScale="77500" lnSpcReduction="20000"/>
          </a:bodyPr>
          <a:lstStyle/>
          <a:p>
            <a:pPr marL="0" marR="0" lvl="0" indent="0" algn="l" defTabSz="914363" rtl="0" eaLnBrk="1" fontAlgn="auto" latinLnBrk="0" hangingPunct="1">
              <a:lnSpc>
                <a:spcPct val="90000"/>
              </a:lnSpc>
              <a:spcBef>
                <a:spcPts val="0"/>
              </a:spcBef>
              <a:spcAft>
                <a:spcPts val="333"/>
              </a:spcAft>
              <a:buClrTx/>
              <a:buSzTx/>
              <a:buFontTx/>
              <a:buNone/>
              <a:tabLst/>
              <a:defRPr/>
            </a:pPr>
            <a:r>
              <a:rPr lang="en-US" sz="900" kern="1200" dirty="0" smtClean="0">
                <a:solidFill>
                  <a:schemeClr val="tx1"/>
                </a:solidFill>
                <a:latin typeface="Segoe" pitchFamily="34" charset="0"/>
                <a:ea typeface="+mn-ea"/>
                <a:cs typeface="+mn-cs"/>
              </a:rPr>
              <a:t>This module presents a detailed view of Microsoft virtualization and management technology, and differentiates between Microsoft and VMware terminology and technology solutions.</a:t>
            </a:r>
          </a:p>
          <a:p>
            <a:pPr lvl="0"/>
            <a:endParaRPr lang="en-US" sz="900" kern="1200" dirty="0" smtClean="0">
              <a:solidFill>
                <a:schemeClr val="tx1"/>
              </a:solidFill>
              <a:latin typeface="Segoe" pitchFamily="34" charset="0"/>
              <a:ea typeface="+mn-ea"/>
              <a:cs typeface="+mn-cs"/>
            </a:endParaRPr>
          </a:p>
          <a:p>
            <a:pPr lvl="0"/>
            <a:r>
              <a:rPr lang="en-US" sz="900" kern="1200" dirty="0" smtClean="0">
                <a:solidFill>
                  <a:schemeClr val="tx1"/>
                </a:solidFill>
                <a:latin typeface="Segoe" pitchFamily="34" charset="0"/>
                <a:ea typeface="+mn-ea"/>
                <a:cs typeface="+mn-cs"/>
              </a:rPr>
              <a:t>Lesson 1: Understanding Microsoft Virtualization Solutions</a:t>
            </a:r>
          </a:p>
          <a:p>
            <a:pPr lvl="1"/>
            <a:r>
              <a:rPr lang="en-US" sz="900" kern="1200" dirty="0" smtClean="0">
                <a:solidFill>
                  <a:schemeClr val="tx1"/>
                </a:solidFill>
                <a:latin typeface="Segoe" pitchFamily="34" charset="0"/>
                <a:ea typeface="+mn-ea"/>
                <a:cs typeface="+mn-cs"/>
              </a:rPr>
              <a:t>Overview of Microsoft Virtualization 360</a:t>
            </a:r>
          </a:p>
          <a:p>
            <a:pPr lvl="1"/>
            <a:r>
              <a:rPr lang="en-US" sz="900" kern="1200" dirty="0" smtClean="0">
                <a:solidFill>
                  <a:schemeClr val="tx1"/>
                </a:solidFill>
                <a:latin typeface="Segoe" pitchFamily="34" charset="0"/>
                <a:ea typeface="+mn-ea"/>
                <a:cs typeface="+mn-cs"/>
              </a:rPr>
              <a:t>Server Virtualization with Hyper-V R2 </a:t>
            </a:r>
          </a:p>
          <a:p>
            <a:pPr lvl="1"/>
            <a:r>
              <a:rPr lang="en-US" sz="900" kern="1200" dirty="0" smtClean="0">
                <a:solidFill>
                  <a:schemeClr val="tx1"/>
                </a:solidFill>
                <a:latin typeface="Segoe" pitchFamily="34" charset="0"/>
                <a:ea typeface="+mn-ea"/>
                <a:cs typeface="+mn-cs"/>
              </a:rPr>
              <a:t>Management with System Center Suite</a:t>
            </a:r>
          </a:p>
          <a:p>
            <a:pPr lvl="0"/>
            <a:r>
              <a:rPr lang="en-US" sz="900" kern="1200" dirty="0" smtClean="0">
                <a:solidFill>
                  <a:schemeClr val="tx1"/>
                </a:solidFill>
                <a:latin typeface="Segoe" pitchFamily="34" charset="0"/>
                <a:ea typeface="+mn-ea"/>
                <a:cs typeface="+mn-cs"/>
              </a:rPr>
              <a:t>Lesson 2:Differentiating Microsoft and VMware Terminology and Solutions</a:t>
            </a:r>
          </a:p>
          <a:p>
            <a:pPr lvl="1"/>
            <a:r>
              <a:rPr lang="en-US" sz="900" kern="1200" dirty="0" smtClean="0">
                <a:solidFill>
                  <a:schemeClr val="tx1"/>
                </a:solidFill>
                <a:latin typeface="Segoe" pitchFamily="34" charset="0"/>
                <a:ea typeface="+mn-ea"/>
                <a:cs typeface="+mn-cs"/>
              </a:rPr>
              <a:t>Server Virtualization</a:t>
            </a:r>
          </a:p>
          <a:p>
            <a:pPr lvl="1"/>
            <a:r>
              <a:rPr lang="en-US" sz="900" kern="1200" dirty="0" smtClean="0">
                <a:solidFill>
                  <a:schemeClr val="tx1"/>
                </a:solidFill>
                <a:latin typeface="Segoe" pitchFamily="34" charset="0"/>
                <a:ea typeface="+mn-ea"/>
                <a:cs typeface="+mn-cs"/>
              </a:rPr>
              <a:t>Networking and Storage</a:t>
            </a:r>
          </a:p>
          <a:p>
            <a:pPr lvl="1"/>
            <a:r>
              <a:rPr lang="en-US" sz="900" kern="1200" dirty="0" smtClean="0">
                <a:solidFill>
                  <a:schemeClr val="tx1"/>
                </a:solidFill>
                <a:latin typeface="Segoe" pitchFamily="34" charset="0"/>
                <a:ea typeface="+mn-ea"/>
                <a:cs typeface="+mn-cs"/>
              </a:rPr>
              <a:t>Security and Access Control</a:t>
            </a:r>
          </a:p>
          <a:p>
            <a:pPr lvl="1"/>
            <a:r>
              <a:rPr lang="en-US" sz="900" kern="1200" dirty="0" smtClean="0">
                <a:solidFill>
                  <a:schemeClr val="tx1"/>
                </a:solidFill>
                <a:latin typeface="Segoe" pitchFamily="34" charset="0"/>
                <a:ea typeface="+mn-ea"/>
                <a:cs typeface="+mn-cs"/>
              </a:rPr>
              <a:t>High-Availability and Scalability</a:t>
            </a:r>
          </a:p>
          <a:p>
            <a:pPr lvl="1"/>
            <a:r>
              <a:rPr lang="en-US" sz="900" kern="1200" dirty="0" smtClean="0">
                <a:solidFill>
                  <a:schemeClr val="tx1"/>
                </a:solidFill>
                <a:latin typeface="Segoe" pitchFamily="34" charset="0"/>
                <a:ea typeface="+mn-ea"/>
                <a:cs typeface="+mn-cs"/>
              </a:rPr>
              <a:t>Monitoring</a:t>
            </a:r>
          </a:p>
          <a:p>
            <a:pPr lvl="1"/>
            <a:r>
              <a:rPr lang="en-US" sz="900" kern="1200" dirty="0" smtClean="0">
                <a:solidFill>
                  <a:schemeClr val="tx1"/>
                </a:solidFill>
                <a:latin typeface="Segoe" pitchFamily="34" charset="0"/>
                <a:ea typeface="+mn-ea"/>
                <a:cs typeface="+mn-cs"/>
              </a:rPr>
              <a:t>Resource Management</a:t>
            </a:r>
          </a:p>
          <a:p>
            <a:pPr lvl="1"/>
            <a:r>
              <a:rPr lang="en-US" sz="900" kern="1200" dirty="0" smtClean="0">
                <a:solidFill>
                  <a:schemeClr val="tx1"/>
                </a:solidFill>
                <a:latin typeface="Segoe" pitchFamily="34" charset="0"/>
                <a:ea typeface="+mn-ea"/>
                <a:cs typeface="+mn-cs"/>
              </a:rPr>
              <a:t>Data Protection</a:t>
            </a:r>
          </a:p>
          <a:p>
            <a:pPr lvl="1"/>
            <a:r>
              <a:rPr lang="en-US" sz="900" kern="1200" dirty="0" smtClean="0">
                <a:solidFill>
                  <a:schemeClr val="tx1"/>
                </a:solidFill>
                <a:latin typeface="Segoe" pitchFamily="34" charset="0"/>
                <a:ea typeface="+mn-ea"/>
                <a:cs typeface="+mn-cs"/>
              </a:rPr>
              <a:t>Business Continuity</a:t>
            </a:r>
          </a:p>
          <a:p>
            <a:pPr lvl="0"/>
            <a:r>
              <a:rPr lang="en-US" sz="900" kern="1200" dirty="0" smtClean="0">
                <a:solidFill>
                  <a:schemeClr val="tx1"/>
                </a:solidFill>
                <a:latin typeface="Segoe" pitchFamily="34" charset="0"/>
                <a:ea typeface="+mn-ea"/>
                <a:cs typeface="+mn-cs"/>
              </a:rPr>
              <a:t>Lesson 3: Microsoft Server Virtualization Deployment Options</a:t>
            </a:r>
          </a:p>
          <a:p>
            <a:pPr lvl="1"/>
            <a:r>
              <a:rPr lang="en-US" sz="900" kern="1200" dirty="0" smtClean="0">
                <a:solidFill>
                  <a:schemeClr val="tx1"/>
                </a:solidFill>
                <a:latin typeface="Segoe" pitchFamily="34" charset="0"/>
                <a:ea typeface="+mn-ea"/>
                <a:cs typeface="+mn-cs"/>
              </a:rPr>
              <a:t>Full Installation</a:t>
            </a:r>
          </a:p>
          <a:p>
            <a:pPr lvl="1"/>
            <a:r>
              <a:rPr lang="en-US" sz="900" kern="1200" dirty="0" smtClean="0">
                <a:solidFill>
                  <a:schemeClr val="tx1"/>
                </a:solidFill>
                <a:latin typeface="Segoe" pitchFamily="34" charset="0"/>
                <a:ea typeface="+mn-ea"/>
                <a:cs typeface="+mn-cs"/>
              </a:rPr>
              <a:t>Server Core</a:t>
            </a:r>
          </a:p>
          <a:p>
            <a:pPr lvl="1"/>
            <a:r>
              <a:rPr lang="en-US" sz="900" kern="1200" dirty="0" smtClean="0">
                <a:solidFill>
                  <a:schemeClr val="tx1"/>
                </a:solidFill>
                <a:latin typeface="Segoe" pitchFamily="34" charset="0"/>
                <a:ea typeface="+mn-ea"/>
                <a:cs typeface="+mn-cs"/>
              </a:rPr>
              <a:t>Deployment Tools</a:t>
            </a:r>
          </a:p>
          <a:p>
            <a:pPr lvl="0"/>
            <a:r>
              <a:rPr lang="en-US" sz="900" kern="1200" dirty="0" smtClean="0">
                <a:solidFill>
                  <a:schemeClr val="tx1"/>
                </a:solidFill>
                <a:latin typeface="Segoe" pitchFamily="34" charset="0"/>
                <a:ea typeface="+mn-ea"/>
                <a:cs typeface="+mn-cs"/>
              </a:rPr>
              <a:t>Lesson 4: Microsoft Server Virtualization Architecture Solutions</a:t>
            </a:r>
          </a:p>
          <a:p>
            <a:pPr lvl="1"/>
            <a:r>
              <a:rPr lang="en-US" sz="900" kern="1200" dirty="0" smtClean="0">
                <a:solidFill>
                  <a:schemeClr val="tx1"/>
                </a:solidFill>
                <a:latin typeface="Segoe" pitchFamily="34" charset="0"/>
                <a:ea typeface="+mn-ea"/>
                <a:cs typeface="+mn-cs"/>
              </a:rPr>
              <a:t>Single Host Configuration</a:t>
            </a:r>
          </a:p>
          <a:p>
            <a:pPr lvl="1"/>
            <a:r>
              <a:rPr lang="en-US" sz="900" kern="1200" dirty="0" smtClean="0">
                <a:solidFill>
                  <a:schemeClr val="tx1"/>
                </a:solidFill>
                <a:latin typeface="Segoe" pitchFamily="34" charset="0"/>
                <a:ea typeface="+mn-ea"/>
                <a:cs typeface="+mn-cs"/>
              </a:rPr>
              <a:t>Two-Node Cluster Configuration</a:t>
            </a:r>
          </a:p>
          <a:p>
            <a:pPr lvl="1"/>
            <a:r>
              <a:rPr lang="en-US" sz="900" kern="1200" dirty="0" smtClean="0">
                <a:solidFill>
                  <a:schemeClr val="tx1"/>
                </a:solidFill>
                <a:latin typeface="Segoe" pitchFamily="34" charset="0"/>
                <a:ea typeface="+mn-ea"/>
                <a:cs typeface="+mn-cs"/>
              </a:rPr>
              <a:t>Server Farm Configuration</a:t>
            </a:r>
          </a:p>
          <a:p>
            <a:pPr lvl="0"/>
            <a:r>
              <a:rPr lang="en-US" sz="900" kern="1200" dirty="0" smtClean="0">
                <a:solidFill>
                  <a:schemeClr val="tx1"/>
                </a:solidFill>
                <a:latin typeface="Segoe" pitchFamily="34" charset="0"/>
                <a:ea typeface="+mn-ea"/>
                <a:cs typeface="+mn-cs"/>
              </a:rPr>
              <a:t>Lesson 5: Reviewing the System Center Suite</a:t>
            </a:r>
          </a:p>
          <a:p>
            <a:pPr lvl="1"/>
            <a:r>
              <a:rPr lang="en-US" sz="900" kern="1200" dirty="0" smtClean="0">
                <a:solidFill>
                  <a:schemeClr val="tx1"/>
                </a:solidFill>
                <a:latin typeface="Segoe" pitchFamily="34" charset="0"/>
                <a:ea typeface="+mn-ea"/>
                <a:cs typeface="+mn-cs"/>
              </a:rPr>
              <a:t>Deployment and Configuration Management with System Center Configuration Manager</a:t>
            </a:r>
          </a:p>
          <a:p>
            <a:pPr lvl="1"/>
            <a:r>
              <a:rPr lang="en-US" sz="900" kern="1200" dirty="0" smtClean="0">
                <a:solidFill>
                  <a:schemeClr val="tx1"/>
                </a:solidFill>
                <a:latin typeface="Segoe" pitchFamily="34" charset="0"/>
                <a:ea typeface="+mn-ea"/>
                <a:cs typeface="+mn-cs"/>
              </a:rPr>
              <a:t>Monitoring with System Center Operations Manager</a:t>
            </a:r>
          </a:p>
          <a:p>
            <a:pPr lvl="1"/>
            <a:r>
              <a:rPr lang="en-US" sz="900" kern="1200" dirty="0" smtClean="0">
                <a:solidFill>
                  <a:schemeClr val="tx1"/>
                </a:solidFill>
                <a:latin typeface="Segoe" pitchFamily="34" charset="0"/>
                <a:ea typeface="+mn-ea"/>
                <a:cs typeface="+mn-cs"/>
              </a:rPr>
              <a:t>Virtualization Management with System Center Virtual Machine Manager</a:t>
            </a:r>
          </a:p>
          <a:p>
            <a:pPr lvl="1"/>
            <a:r>
              <a:rPr lang="en-US" sz="900" kern="1200" dirty="0" smtClean="0">
                <a:solidFill>
                  <a:schemeClr val="tx1"/>
                </a:solidFill>
                <a:latin typeface="Segoe" pitchFamily="34" charset="0"/>
                <a:ea typeface="+mn-ea"/>
                <a:cs typeface="+mn-cs"/>
              </a:rPr>
              <a:t>Backup and Recovery with System Center Data Protection Manager</a:t>
            </a:r>
          </a:p>
          <a:p>
            <a:pPr lvl="1"/>
            <a:r>
              <a:rPr lang="en-US" sz="900" kern="1200" dirty="0" smtClean="0">
                <a:solidFill>
                  <a:schemeClr val="tx1"/>
                </a:solidFill>
                <a:latin typeface="Segoe" pitchFamily="34" charset="0"/>
                <a:ea typeface="+mn-ea"/>
                <a:cs typeface="+mn-cs"/>
              </a:rPr>
              <a:t>Automation with System Center Opalis</a:t>
            </a:r>
          </a:p>
          <a:p>
            <a:pPr lvl="1"/>
            <a:r>
              <a:rPr lang="en-US" sz="900" kern="1200" dirty="0" smtClean="0">
                <a:solidFill>
                  <a:schemeClr val="tx1"/>
                </a:solidFill>
                <a:latin typeface="Segoe" pitchFamily="34" charset="0"/>
                <a:ea typeface="+mn-ea"/>
                <a:cs typeface="+mn-cs"/>
              </a:rPr>
              <a:t>Automation with System Center Service Manager</a:t>
            </a:r>
          </a:p>
          <a:p>
            <a:pPr lvl="1"/>
            <a:r>
              <a:rPr lang="en-US" sz="900" kern="1200" dirty="0" smtClean="0">
                <a:solidFill>
                  <a:schemeClr val="tx1"/>
                </a:solidFill>
                <a:latin typeface="Segoe" pitchFamily="34" charset="0"/>
                <a:ea typeface="+mn-ea"/>
                <a:cs typeface="+mn-cs"/>
              </a:rPr>
              <a:t>Automation with System Center Virtual Machine Manager Self-Service Portal 2.0</a:t>
            </a:r>
          </a:p>
          <a:p>
            <a:pPr lvl="0"/>
            <a:r>
              <a:rPr lang="en-US" sz="900" kern="1200" dirty="0" smtClean="0">
                <a:solidFill>
                  <a:schemeClr val="tx1"/>
                </a:solidFill>
                <a:latin typeface="Segoe" pitchFamily="34" charset="0"/>
                <a:ea typeface="+mn-ea"/>
                <a:cs typeface="+mn-cs"/>
              </a:rPr>
              <a:t>Understanding Licensing </a:t>
            </a:r>
          </a:p>
          <a:p>
            <a:pPr lvl="1"/>
            <a:r>
              <a:rPr lang="en-US" sz="900" kern="1200" dirty="0" smtClean="0">
                <a:solidFill>
                  <a:schemeClr val="tx1"/>
                </a:solidFill>
                <a:latin typeface="Segoe" pitchFamily="34" charset="0"/>
                <a:ea typeface="+mn-ea"/>
                <a:cs typeface="+mn-cs"/>
              </a:rPr>
              <a:t>Windows Server 2008 R2 Hyper-V</a:t>
            </a:r>
          </a:p>
          <a:p>
            <a:pPr lvl="1"/>
            <a:r>
              <a:rPr lang="en-US" sz="900" kern="1200" dirty="0" smtClean="0">
                <a:solidFill>
                  <a:schemeClr val="tx1"/>
                </a:solidFill>
                <a:latin typeface="Segoe" pitchFamily="34" charset="0"/>
                <a:ea typeface="+mn-ea"/>
                <a:cs typeface="+mn-cs"/>
              </a:rPr>
              <a:t>Microsoft Hyper-V Server 2008 R2</a:t>
            </a:r>
          </a:p>
          <a:p>
            <a:pPr lvl="1"/>
            <a:r>
              <a:rPr lang="en-US" sz="900" kern="1200" dirty="0" smtClean="0">
                <a:solidFill>
                  <a:schemeClr val="tx1"/>
                </a:solidFill>
                <a:latin typeface="Segoe" pitchFamily="34" charset="0"/>
                <a:ea typeface="+mn-ea"/>
                <a:cs typeface="+mn-cs"/>
              </a:rPr>
              <a:t>System Center Suite</a:t>
            </a:r>
          </a:p>
          <a:p>
            <a:pPr lvl="1"/>
            <a:endParaRPr lang="en-US" sz="900" kern="1200" dirty="0" smtClean="0">
              <a:solidFill>
                <a:schemeClr val="tx1"/>
              </a:solidFill>
              <a:latin typeface="Segoe" pitchFamily="34" charset="0"/>
              <a:ea typeface="+mn-ea"/>
              <a:cs typeface="+mn-cs"/>
            </a:endParaRPr>
          </a:p>
          <a:p>
            <a:r>
              <a:rPr lang="en-US" sz="900" kern="1200" dirty="0" smtClean="0">
                <a:solidFill>
                  <a:schemeClr val="tx1"/>
                </a:solidFill>
                <a:latin typeface="Segoe" pitchFamily="34" charset="0"/>
                <a:ea typeface="+mn-ea"/>
                <a:cs typeface="+mn-cs"/>
              </a:rPr>
              <a:t>After completing this module, students will be able to:</a:t>
            </a:r>
          </a:p>
          <a:p>
            <a:pPr lvl="1"/>
            <a:r>
              <a:rPr lang="en-US" sz="900" kern="1200" dirty="0" smtClean="0">
                <a:solidFill>
                  <a:schemeClr val="tx1"/>
                </a:solidFill>
                <a:latin typeface="Segoe" pitchFamily="34" charset="0"/>
                <a:ea typeface="+mn-ea"/>
                <a:cs typeface="+mn-cs"/>
              </a:rPr>
              <a:t>Understand and contrast Microsoft server virtualization and management terminology and solutions with VMware vSphere and vCenter</a:t>
            </a:r>
          </a:p>
          <a:p>
            <a:pPr lvl="1"/>
            <a:r>
              <a:rPr lang="en-US" sz="900" kern="1200" dirty="0" smtClean="0">
                <a:solidFill>
                  <a:schemeClr val="tx1"/>
                </a:solidFill>
                <a:latin typeface="Segoe" pitchFamily="34" charset="0"/>
                <a:ea typeface="+mn-ea"/>
                <a:cs typeface="+mn-cs"/>
              </a:rPr>
              <a:t>Understand Windows Server 2008 R2 with Hyper-V and System Center Suite features and functionality to design dynamic and robust end-to-end server virtualization and management solutions</a:t>
            </a:r>
          </a:p>
          <a:p>
            <a:pPr lvl="1">
              <a:buNone/>
            </a:pPr>
            <a:endParaRPr lang="en-US" dirty="0"/>
          </a:p>
        </p:txBody>
      </p:sp>
      <p:sp>
        <p:nvSpPr>
          <p:cNvPr id="4" name="Footer Placeholder 3"/>
          <p:cNvSpPr>
            <a:spLocks noGrp="1"/>
          </p:cNvSpPr>
          <p:nvPr>
            <p:ph type="ftr" sz="quarter" idx="10"/>
          </p:nvPr>
        </p:nvSpPr>
        <p:spPr/>
        <p:txBody>
          <a:bodyPr/>
          <a:lstStyle/>
          <a:p>
            <a:r>
              <a:rPr lang="en-US" sz="500" dirty="0" smtClean="0">
                <a:solidFill>
                  <a:srgbClr val="000000"/>
                </a:solidFill>
                <a:latin typeface="Segoe" pitchFamily="34" charset="0"/>
              </a:rPr>
              <a:t>© 2008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pitchFamily="34" charset="0"/>
              </a:rPr>
            </a:br>
            <a:r>
              <a:rPr lang="en-US" sz="500" dirty="0" smtClean="0">
                <a:solidFill>
                  <a:srgbClr val="000000"/>
                </a:solidFill>
                <a:latin typeface="Segoe" pitchFamily="34" charset="0"/>
              </a:rPr>
              <a:t>MICROSOFT MAKES NO WARRANTIES, EXPRESS, IMPLIED OR STATUTORY, AS TO THE INFORMATION IN THIS PRESENTATION.</a:t>
            </a:r>
          </a:p>
        </p:txBody>
      </p:sp>
      <p:sp>
        <p:nvSpPr>
          <p:cNvPr id="5" name="Slide Number Placeholder 4"/>
          <p:cNvSpPr>
            <a:spLocks noGrp="1"/>
          </p:cNvSpPr>
          <p:nvPr>
            <p:ph type="sldNum" sz="quarter" idx="11"/>
          </p:nvPr>
        </p:nvSpPr>
        <p:spPr/>
        <p:txBody>
          <a:bodyPr/>
          <a:lstStyle/>
          <a:p>
            <a:fld id="{8980CB99-47E3-46F4-AAEB-3919FBEFC014}" type="slidenum">
              <a:rPr lang="en-US" smtClean="0">
                <a:latin typeface="Segoe" pitchFamily="34" charset="0"/>
              </a:rPr>
              <a:pPr/>
              <a:t>4</a:t>
            </a:fld>
            <a:endParaRPr lang="en-US" dirty="0">
              <a:latin typeface="Segoe" pitchFamily="34" charset="0"/>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normAutofit fontScale="77500" lnSpcReduction="20000"/>
          </a:bodyPr>
          <a:lstStyle/>
          <a:p>
            <a:pPr marL="0" marR="0" lvl="0" indent="0" algn="l" defTabSz="914363" rtl="0" eaLnBrk="1" fontAlgn="auto" latinLnBrk="0" hangingPunct="1">
              <a:lnSpc>
                <a:spcPct val="90000"/>
              </a:lnSpc>
              <a:spcBef>
                <a:spcPts val="0"/>
              </a:spcBef>
              <a:spcAft>
                <a:spcPts val="333"/>
              </a:spcAft>
              <a:buClrTx/>
              <a:buSzTx/>
              <a:buFontTx/>
              <a:buNone/>
              <a:tabLst/>
              <a:defRPr/>
            </a:pPr>
            <a:r>
              <a:rPr lang="en-US" sz="900" kern="1200" dirty="0" smtClean="0">
                <a:solidFill>
                  <a:schemeClr val="tx1"/>
                </a:solidFill>
                <a:latin typeface="Segoe" pitchFamily="34" charset="0"/>
                <a:ea typeface="+mn-ea"/>
                <a:cs typeface="+mn-cs"/>
              </a:rPr>
              <a:t>This module presents a detailed view of Microsoft virtualization and management technology, and differentiates between Microsoft and VMware terminology and technology solutions.</a:t>
            </a:r>
          </a:p>
          <a:p>
            <a:pPr lvl="0"/>
            <a:endParaRPr lang="en-US" sz="900" kern="1200" dirty="0" smtClean="0">
              <a:solidFill>
                <a:schemeClr val="tx1"/>
              </a:solidFill>
              <a:latin typeface="Segoe" pitchFamily="34" charset="0"/>
              <a:ea typeface="+mn-ea"/>
              <a:cs typeface="+mn-cs"/>
            </a:endParaRPr>
          </a:p>
          <a:p>
            <a:pPr lvl="0"/>
            <a:r>
              <a:rPr lang="en-US" sz="900" kern="1200" dirty="0" smtClean="0">
                <a:solidFill>
                  <a:schemeClr val="tx1"/>
                </a:solidFill>
                <a:latin typeface="Segoe" pitchFamily="34" charset="0"/>
                <a:ea typeface="+mn-ea"/>
                <a:cs typeface="+mn-cs"/>
              </a:rPr>
              <a:t>Lesson 1: Understanding Microsoft Virtualization Solutions</a:t>
            </a:r>
          </a:p>
          <a:p>
            <a:pPr lvl="1"/>
            <a:r>
              <a:rPr lang="en-US" sz="900" kern="1200" dirty="0" smtClean="0">
                <a:solidFill>
                  <a:schemeClr val="tx1"/>
                </a:solidFill>
                <a:latin typeface="Segoe" pitchFamily="34" charset="0"/>
                <a:ea typeface="+mn-ea"/>
                <a:cs typeface="+mn-cs"/>
              </a:rPr>
              <a:t>Overview of Microsoft Virtualization 360</a:t>
            </a:r>
          </a:p>
          <a:p>
            <a:pPr lvl="1"/>
            <a:r>
              <a:rPr lang="en-US" sz="900" kern="1200" dirty="0" smtClean="0">
                <a:solidFill>
                  <a:schemeClr val="tx1"/>
                </a:solidFill>
                <a:latin typeface="Segoe" pitchFamily="34" charset="0"/>
                <a:ea typeface="+mn-ea"/>
                <a:cs typeface="+mn-cs"/>
              </a:rPr>
              <a:t>Server Virtualization with Hyper-V R2 </a:t>
            </a:r>
          </a:p>
          <a:p>
            <a:pPr lvl="1"/>
            <a:r>
              <a:rPr lang="en-US" sz="900" kern="1200" dirty="0" smtClean="0">
                <a:solidFill>
                  <a:schemeClr val="tx1"/>
                </a:solidFill>
                <a:latin typeface="Segoe" pitchFamily="34" charset="0"/>
                <a:ea typeface="+mn-ea"/>
                <a:cs typeface="+mn-cs"/>
              </a:rPr>
              <a:t>Management with System Center Suite</a:t>
            </a:r>
          </a:p>
          <a:p>
            <a:pPr lvl="0"/>
            <a:r>
              <a:rPr lang="en-US" sz="900" kern="1200" dirty="0" smtClean="0">
                <a:solidFill>
                  <a:schemeClr val="tx1"/>
                </a:solidFill>
                <a:latin typeface="Segoe" pitchFamily="34" charset="0"/>
                <a:ea typeface="+mn-ea"/>
                <a:cs typeface="+mn-cs"/>
              </a:rPr>
              <a:t>Lesson 2:Differentiating Microsoft and VMware Terminology and Solutions</a:t>
            </a:r>
          </a:p>
          <a:p>
            <a:pPr lvl="1"/>
            <a:r>
              <a:rPr lang="en-US" sz="900" kern="1200" dirty="0" smtClean="0">
                <a:solidFill>
                  <a:schemeClr val="tx1"/>
                </a:solidFill>
                <a:latin typeface="Segoe" pitchFamily="34" charset="0"/>
                <a:ea typeface="+mn-ea"/>
                <a:cs typeface="+mn-cs"/>
              </a:rPr>
              <a:t>Server Virtualization</a:t>
            </a:r>
          </a:p>
          <a:p>
            <a:pPr lvl="1"/>
            <a:r>
              <a:rPr lang="en-US" sz="900" kern="1200" dirty="0" smtClean="0">
                <a:solidFill>
                  <a:schemeClr val="tx1"/>
                </a:solidFill>
                <a:latin typeface="Segoe" pitchFamily="34" charset="0"/>
                <a:ea typeface="+mn-ea"/>
                <a:cs typeface="+mn-cs"/>
              </a:rPr>
              <a:t>Networking and Storage</a:t>
            </a:r>
          </a:p>
          <a:p>
            <a:pPr lvl="1"/>
            <a:r>
              <a:rPr lang="en-US" sz="900" kern="1200" dirty="0" smtClean="0">
                <a:solidFill>
                  <a:schemeClr val="tx1"/>
                </a:solidFill>
                <a:latin typeface="Segoe" pitchFamily="34" charset="0"/>
                <a:ea typeface="+mn-ea"/>
                <a:cs typeface="+mn-cs"/>
              </a:rPr>
              <a:t>Security and Access Control</a:t>
            </a:r>
          </a:p>
          <a:p>
            <a:pPr lvl="1"/>
            <a:r>
              <a:rPr lang="en-US" sz="900" kern="1200" dirty="0" smtClean="0">
                <a:solidFill>
                  <a:schemeClr val="tx1"/>
                </a:solidFill>
                <a:latin typeface="Segoe" pitchFamily="34" charset="0"/>
                <a:ea typeface="+mn-ea"/>
                <a:cs typeface="+mn-cs"/>
              </a:rPr>
              <a:t>High-Availability and Scalability</a:t>
            </a:r>
          </a:p>
          <a:p>
            <a:pPr lvl="1"/>
            <a:r>
              <a:rPr lang="en-US" sz="900" kern="1200" dirty="0" smtClean="0">
                <a:solidFill>
                  <a:schemeClr val="tx1"/>
                </a:solidFill>
                <a:latin typeface="Segoe" pitchFamily="34" charset="0"/>
                <a:ea typeface="+mn-ea"/>
                <a:cs typeface="+mn-cs"/>
              </a:rPr>
              <a:t>Monitoring</a:t>
            </a:r>
          </a:p>
          <a:p>
            <a:pPr lvl="1"/>
            <a:r>
              <a:rPr lang="en-US" sz="900" kern="1200" dirty="0" smtClean="0">
                <a:solidFill>
                  <a:schemeClr val="tx1"/>
                </a:solidFill>
                <a:latin typeface="Segoe" pitchFamily="34" charset="0"/>
                <a:ea typeface="+mn-ea"/>
                <a:cs typeface="+mn-cs"/>
              </a:rPr>
              <a:t>Resource Management</a:t>
            </a:r>
          </a:p>
          <a:p>
            <a:pPr lvl="1"/>
            <a:r>
              <a:rPr lang="en-US" sz="900" kern="1200" dirty="0" smtClean="0">
                <a:solidFill>
                  <a:schemeClr val="tx1"/>
                </a:solidFill>
                <a:latin typeface="Segoe" pitchFamily="34" charset="0"/>
                <a:ea typeface="+mn-ea"/>
                <a:cs typeface="+mn-cs"/>
              </a:rPr>
              <a:t>Data Protection</a:t>
            </a:r>
          </a:p>
          <a:p>
            <a:pPr lvl="1"/>
            <a:r>
              <a:rPr lang="en-US" sz="900" kern="1200" dirty="0" smtClean="0">
                <a:solidFill>
                  <a:schemeClr val="tx1"/>
                </a:solidFill>
                <a:latin typeface="Segoe" pitchFamily="34" charset="0"/>
                <a:ea typeface="+mn-ea"/>
                <a:cs typeface="+mn-cs"/>
              </a:rPr>
              <a:t>Business Continuity</a:t>
            </a:r>
          </a:p>
          <a:p>
            <a:pPr lvl="0"/>
            <a:r>
              <a:rPr lang="en-US" sz="900" kern="1200" dirty="0" smtClean="0">
                <a:solidFill>
                  <a:schemeClr val="tx1"/>
                </a:solidFill>
                <a:latin typeface="Segoe" pitchFamily="34" charset="0"/>
                <a:ea typeface="+mn-ea"/>
                <a:cs typeface="+mn-cs"/>
              </a:rPr>
              <a:t>Lesson 3: Microsoft Server Virtualization Deployment Options</a:t>
            </a:r>
          </a:p>
          <a:p>
            <a:pPr lvl="1"/>
            <a:r>
              <a:rPr lang="en-US" sz="900" kern="1200" dirty="0" smtClean="0">
                <a:solidFill>
                  <a:schemeClr val="tx1"/>
                </a:solidFill>
                <a:latin typeface="Segoe" pitchFamily="34" charset="0"/>
                <a:ea typeface="+mn-ea"/>
                <a:cs typeface="+mn-cs"/>
              </a:rPr>
              <a:t>Full Installation</a:t>
            </a:r>
          </a:p>
          <a:p>
            <a:pPr lvl="1"/>
            <a:r>
              <a:rPr lang="en-US" sz="900" kern="1200" dirty="0" smtClean="0">
                <a:solidFill>
                  <a:schemeClr val="tx1"/>
                </a:solidFill>
                <a:latin typeface="Segoe" pitchFamily="34" charset="0"/>
                <a:ea typeface="+mn-ea"/>
                <a:cs typeface="+mn-cs"/>
              </a:rPr>
              <a:t>Server Core</a:t>
            </a:r>
          </a:p>
          <a:p>
            <a:pPr lvl="1"/>
            <a:r>
              <a:rPr lang="en-US" sz="900" kern="1200" dirty="0" smtClean="0">
                <a:solidFill>
                  <a:schemeClr val="tx1"/>
                </a:solidFill>
                <a:latin typeface="Segoe" pitchFamily="34" charset="0"/>
                <a:ea typeface="+mn-ea"/>
                <a:cs typeface="+mn-cs"/>
              </a:rPr>
              <a:t>Deployment Tools</a:t>
            </a:r>
          </a:p>
          <a:p>
            <a:pPr lvl="0"/>
            <a:r>
              <a:rPr lang="en-US" sz="900" kern="1200" dirty="0" smtClean="0">
                <a:solidFill>
                  <a:schemeClr val="tx1"/>
                </a:solidFill>
                <a:latin typeface="Segoe" pitchFamily="34" charset="0"/>
                <a:ea typeface="+mn-ea"/>
                <a:cs typeface="+mn-cs"/>
              </a:rPr>
              <a:t>Lesson 4: Microsoft Server Virtualization Architecture Solutions</a:t>
            </a:r>
          </a:p>
          <a:p>
            <a:pPr lvl="1"/>
            <a:r>
              <a:rPr lang="en-US" sz="900" kern="1200" dirty="0" smtClean="0">
                <a:solidFill>
                  <a:schemeClr val="tx1"/>
                </a:solidFill>
                <a:latin typeface="Segoe" pitchFamily="34" charset="0"/>
                <a:ea typeface="+mn-ea"/>
                <a:cs typeface="+mn-cs"/>
              </a:rPr>
              <a:t>Single Host Configuration</a:t>
            </a:r>
          </a:p>
          <a:p>
            <a:pPr lvl="1"/>
            <a:r>
              <a:rPr lang="en-US" sz="900" kern="1200" dirty="0" smtClean="0">
                <a:solidFill>
                  <a:schemeClr val="tx1"/>
                </a:solidFill>
                <a:latin typeface="Segoe" pitchFamily="34" charset="0"/>
                <a:ea typeface="+mn-ea"/>
                <a:cs typeface="+mn-cs"/>
              </a:rPr>
              <a:t>Two-Node Cluster Configuration</a:t>
            </a:r>
          </a:p>
          <a:p>
            <a:pPr lvl="1"/>
            <a:r>
              <a:rPr lang="en-US" sz="900" kern="1200" dirty="0" smtClean="0">
                <a:solidFill>
                  <a:schemeClr val="tx1"/>
                </a:solidFill>
                <a:latin typeface="Segoe" pitchFamily="34" charset="0"/>
                <a:ea typeface="+mn-ea"/>
                <a:cs typeface="+mn-cs"/>
              </a:rPr>
              <a:t>Server Farm Configuration</a:t>
            </a:r>
          </a:p>
          <a:p>
            <a:pPr lvl="0"/>
            <a:r>
              <a:rPr lang="en-US" sz="900" kern="1200" dirty="0" smtClean="0">
                <a:solidFill>
                  <a:schemeClr val="tx1"/>
                </a:solidFill>
                <a:latin typeface="Segoe" pitchFamily="34" charset="0"/>
                <a:ea typeface="+mn-ea"/>
                <a:cs typeface="+mn-cs"/>
              </a:rPr>
              <a:t>Lesson 5: Reviewing the System Center Suite</a:t>
            </a:r>
          </a:p>
          <a:p>
            <a:pPr lvl="1"/>
            <a:r>
              <a:rPr lang="en-US" sz="900" kern="1200" dirty="0" smtClean="0">
                <a:solidFill>
                  <a:schemeClr val="tx1"/>
                </a:solidFill>
                <a:latin typeface="Segoe" pitchFamily="34" charset="0"/>
                <a:ea typeface="+mn-ea"/>
                <a:cs typeface="+mn-cs"/>
              </a:rPr>
              <a:t>Deployment and Configuration Management with System Center Configuration Manager</a:t>
            </a:r>
          </a:p>
          <a:p>
            <a:pPr lvl="1"/>
            <a:r>
              <a:rPr lang="en-US" sz="900" kern="1200" dirty="0" smtClean="0">
                <a:solidFill>
                  <a:schemeClr val="tx1"/>
                </a:solidFill>
                <a:latin typeface="Segoe" pitchFamily="34" charset="0"/>
                <a:ea typeface="+mn-ea"/>
                <a:cs typeface="+mn-cs"/>
              </a:rPr>
              <a:t>Monitoring with System Center Operations Manager</a:t>
            </a:r>
          </a:p>
          <a:p>
            <a:pPr lvl="1"/>
            <a:r>
              <a:rPr lang="en-US" sz="900" kern="1200" dirty="0" smtClean="0">
                <a:solidFill>
                  <a:schemeClr val="tx1"/>
                </a:solidFill>
                <a:latin typeface="Segoe" pitchFamily="34" charset="0"/>
                <a:ea typeface="+mn-ea"/>
                <a:cs typeface="+mn-cs"/>
              </a:rPr>
              <a:t>Virtualization Management with System Center Virtual Machine Manager</a:t>
            </a:r>
          </a:p>
          <a:p>
            <a:pPr lvl="1"/>
            <a:r>
              <a:rPr lang="en-US" sz="900" kern="1200" dirty="0" smtClean="0">
                <a:solidFill>
                  <a:schemeClr val="tx1"/>
                </a:solidFill>
                <a:latin typeface="Segoe" pitchFamily="34" charset="0"/>
                <a:ea typeface="+mn-ea"/>
                <a:cs typeface="+mn-cs"/>
              </a:rPr>
              <a:t>Backup and Recovery with System Center Data Protection Manager</a:t>
            </a:r>
          </a:p>
          <a:p>
            <a:pPr lvl="1"/>
            <a:r>
              <a:rPr lang="en-US" sz="900" kern="1200" dirty="0" smtClean="0">
                <a:solidFill>
                  <a:schemeClr val="tx1"/>
                </a:solidFill>
                <a:latin typeface="Segoe" pitchFamily="34" charset="0"/>
                <a:ea typeface="+mn-ea"/>
                <a:cs typeface="+mn-cs"/>
              </a:rPr>
              <a:t>Automation with System Center Opalis</a:t>
            </a:r>
          </a:p>
          <a:p>
            <a:pPr lvl="1"/>
            <a:r>
              <a:rPr lang="en-US" sz="900" kern="1200" dirty="0" smtClean="0">
                <a:solidFill>
                  <a:schemeClr val="tx1"/>
                </a:solidFill>
                <a:latin typeface="Segoe" pitchFamily="34" charset="0"/>
                <a:ea typeface="+mn-ea"/>
                <a:cs typeface="+mn-cs"/>
              </a:rPr>
              <a:t>Automation with System Center Service Manager</a:t>
            </a:r>
          </a:p>
          <a:p>
            <a:pPr lvl="1"/>
            <a:r>
              <a:rPr lang="en-US" sz="900" kern="1200" dirty="0" smtClean="0">
                <a:solidFill>
                  <a:schemeClr val="tx1"/>
                </a:solidFill>
                <a:latin typeface="Segoe" pitchFamily="34" charset="0"/>
                <a:ea typeface="+mn-ea"/>
                <a:cs typeface="+mn-cs"/>
              </a:rPr>
              <a:t>Automation with System Center Virtual Machine Manager Self-Service Portal 2.0</a:t>
            </a:r>
          </a:p>
          <a:p>
            <a:pPr lvl="0"/>
            <a:r>
              <a:rPr lang="en-US" sz="900" kern="1200" dirty="0" smtClean="0">
                <a:solidFill>
                  <a:schemeClr val="tx1"/>
                </a:solidFill>
                <a:latin typeface="Segoe" pitchFamily="34" charset="0"/>
                <a:ea typeface="+mn-ea"/>
                <a:cs typeface="+mn-cs"/>
              </a:rPr>
              <a:t>Understanding Licensing </a:t>
            </a:r>
          </a:p>
          <a:p>
            <a:pPr lvl="1"/>
            <a:r>
              <a:rPr lang="en-US" sz="900" kern="1200" dirty="0" smtClean="0">
                <a:solidFill>
                  <a:schemeClr val="tx1"/>
                </a:solidFill>
                <a:latin typeface="Segoe" pitchFamily="34" charset="0"/>
                <a:ea typeface="+mn-ea"/>
                <a:cs typeface="+mn-cs"/>
              </a:rPr>
              <a:t>Windows Server 2008 R2 Hyper-V</a:t>
            </a:r>
          </a:p>
          <a:p>
            <a:pPr lvl="1"/>
            <a:r>
              <a:rPr lang="en-US" sz="900" kern="1200" dirty="0" smtClean="0">
                <a:solidFill>
                  <a:schemeClr val="tx1"/>
                </a:solidFill>
                <a:latin typeface="Segoe" pitchFamily="34" charset="0"/>
                <a:ea typeface="+mn-ea"/>
                <a:cs typeface="+mn-cs"/>
              </a:rPr>
              <a:t>Microsoft Hyper-V Server 2008 R2</a:t>
            </a:r>
          </a:p>
          <a:p>
            <a:pPr lvl="1"/>
            <a:r>
              <a:rPr lang="en-US" sz="900" kern="1200" dirty="0" smtClean="0">
                <a:solidFill>
                  <a:schemeClr val="tx1"/>
                </a:solidFill>
                <a:latin typeface="Segoe" pitchFamily="34" charset="0"/>
                <a:ea typeface="+mn-ea"/>
                <a:cs typeface="+mn-cs"/>
              </a:rPr>
              <a:t>System Center Suite</a:t>
            </a:r>
          </a:p>
          <a:p>
            <a:pPr lvl="1"/>
            <a:endParaRPr lang="en-US" sz="900" kern="1200" dirty="0" smtClean="0">
              <a:solidFill>
                <a:schemeClr val="tx1"/>
              </a:solidFill>
              <a:latin typeface="Segoe" pitchFamily="34" charset="0"/>
              <a:ea typeface="+mn-ea"/>
              <a:cs typeface="+mn-cs"/>
            </a:endParaRPr>
          </a:p>
          <a:p>
            <a:r>
              <a:rPr lang="en-US" sz="900" kern="1200" dirty="0" smtClean="0">
                <a:solidFill>
                  <a:schemeClr val="tx1"/>
                </a:solidFill>
                <a:latin typeface="Segoe" pitchFamily="34" charset="0"/>
                <a:ea typeface="+mn-ea"/>
                <a:cs typeface="+mn-cs"/>
              </a:rPr>
              <a:t>After completing this module, students will be able to:</a:t>
            </a:r>
          </a:p>
          <a:p>
            <a:pPr lvl="1"/>
            <a:r>
              <a:rPr lang="en-US" sz="900" kern="1200" dirty="0" smtClean="0">
                <a:solidFill>
                  <a:schemeClr val="tx1"/>
                </a:solidFill>
                <a:latin typeface="Segoe" pitchFamily="34" charset="0"/>
                <a:ea typeface="+mn-ea"/>
                <a:cs typeface="+mn-cs"/>
              </a:rPr>
              <a:t>Understand and contrast Microsoft server virtualization and management terminology and solutions with VMware vSphere and vCenter</a:t>
            </a:r>
          </a:p>
          <a:p>
            <a:pPr lvl="1"/>
            <a:r>
              <a:rPr lang="en-US" sz="900" kern="1200" dirty="0" smtClean="0">
                <a:solidFill>
                  <a:schemeClr val="tx1"/>
                </a:solidFill>
                <a:latin typeface="Segoe" pitchFamily="34" charset="0"/>
                <a:ea typeface="+mn-ea"/>
                <a:cs typeface="+mn-cs"/>
              </a:rPr>
              <a:t>Understand Windows Server 2008 R2 with Hyper-V and System Center Suite features and functionality to design dynamic and robust end-to-end server virtualization and management solutions</a:t>
            </a:r>
          </a:p>
          <a:p>
            <a:pPr lvl="1">
              <a:buNone/>
            </a:pPr>
            <a:endParaRPr lang="en-US" dirty="0"/>
          </a:p>
        </p:txBody>
      </p:sp>
      <p:sp>
        <p:nvSpPr>
          <p:cNvPr id="4" name="Footer Placeholder 3"/>
          <p:cNvSpPr>
            <a:spLocks noGrp="1"/>
          </p:cNvSpPr>
          <p:nvPr>
            <p:ph type="ftr" sz="quarter" idx="10"/>
          </p:nvPr>
        </p:nvSpPr>
        <p:spPr/>
        <p:txBody>
          <a:bodyPr/>
          <a:lstStyle/>
          <a:p>
            <a:r>
              <a:rPr lang="en-US" sz="500" dirty="0" smtClean="0">
                <a:solidFill>
                  <a:srgbClr val="000000"/>
                </a:solidFill>
                <a:latin typeface="Segoe" pitchFamily="34" charset="0"/>
              </a:rPr>
              <a:t>© 2008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pitchFamily="34" charset="0"/>
              </a:rPr>
            </a:br>
            <a:r>
              <a:rPr lang="en-US" sz="500" dirty="0" smtClean="0">
                <a:solidFill>
                  <a:srgbClr val="000000"/>
                </a:solidFill>
                <a:latin typeface="Segoe" pitchFamily="34" charset="0"/>
              </a:rPr>
              <a:t>MICROSOFT MAKES NO WARRANTIES, EXPRESS, IMPLIED OR STATUTORY, AS TO THE INFORMATION IN THIS PRESENTATION.</a:t>
            </a:r>
          </a:p>
        </p:txBody>
      </p:sp>
      <p:sp>
        <p:nvSpPr>
          <p:cNvPr id="5" name="Slide Number Placeholder 4"/>
          <p:cNvSpPr>
            <a:spLocks noGrp="1"/>
          </p:cNvSpPr>
          <p:nvPr>
            <p:ph type="sldNum" sz="quarter" idx="11"/>
          </p:nvPr>
        </p:nvSpPr>
        <p:spPr/>
        <p:txBody>
          <a:bodyPr/>
          <a:lstStyle/>
          <a:p>
            <a:fld id="{8980CB99-47E3-46F4-AAEB-3919FBEFC014}" type="slidenum">
              <a:rPr lang="en-US" smtClean="0">
                <a:latin typeface="Segoe" pitchFamily="34" charset="0"/>
              </a:rPr>
              <a:pPr/>
              <a:t>56</a:t>
            </a:fld>
            <a:endParaRPr lang="en-US" dirty="0">
              <a:latin typeface="Segoe" pitchFamily="34" charset="0"/>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dirty="0"/>
          </a:p>
        </p:txBody>
      </p:sp>
      <p:sp>
        <p:nvSpPr>
          <p:cNvPr id="4" name="Header Placeholder 3"/>
          <p:cNvSpPr>
            <a:spLocks noGrp="1"/>
          </p:cNvSpPr>
          <p:nvPr>
            <p:ph type="hdr" sz="quarter" idx="10"/>
          </p:nvPr>
        </p:nvSpPr>
        <p:spPr>
          <a:xfrm>
            <a:off x="0" y="0"/>
            <a:ext cx="2971800" cy="457200"/>
          </a:xfrm>
          <a:prstGeom prst="rect">
            <a:avLst/>
          </a:prstGeom>
        </p:spPr>
        <p:txBody>
          <a:bodyPr/>
          <a:lstStyle/>
          <a:p>
            <a:endParaRPr lang="en-US" dirty="0"/>
          </a:p>
        </p:txBody>
      </p:sp>
      <p:sp>
        <p:nvSpPr>
          <p:cNvPr id="5" name="Date Placeholder 4"/>
          <p:cNvSpPr>
            <a:spLocks noGrp="1"/>
          </p:cNvSpPr>
          <p:nvPr>
            <p:ph type="dt" idx="11"/>
          </p:nvPr>
        </p:nvSpPr>
        <p:spPr>
          <a:xfrm>
            <a:off x="3884613" y="0"/>
            <a:ext cx="2971800" cy="457200"/>
          </a:xfrm>
          <a:prstGeom prst="rect">
            <a:avLst/>
          </a:prstGeom>
        </p:spPr>
        <p:txBody>
          <a:bodyPr/>
          <a:lstStyle/>
          <a:p>
            <a:fld id="{81331B57-0BE5-4F82-AA58-76F53EFF3ADA}" type="datetime8">
              <a:rPr lang="en-US" smtClean="0"/>
              <a:pPr/>
              <a:t>11/8/2011 1:25 PM</a:t>
            </a:fld>
            <a:endParaRPr lang="en-US" dirty="0"/>
          </a:p>
        </p:txBody>
      </p:sp>
      <p:sp>
        <p:nvSpPr>
          <p:cNvPr id="6" name="Footer Placeholder 5"/>
          <p:cNvSpPr>
            <a:spLocks noGrp="1"/>
          </p:cNvSpPr>
          <p:nvPr>
            <p:ph type="ftr" sz="quarter" idx="12"/>
          </p:nvPr>
        </p:nvSpPr>
        <p:spPr>
          <a:xfrm>
            <a:off x="0" y="8685213"/>
            <a:ext cx="6172200" cy="457200"/>
          </a:xfrm>
          <a:prstGeom prst="rect">
            <a:avLst/>
          </a:prstGeom>
        </p:spPr>
        <p:txBody>
          <a:bodyPr/>
          <a:lstStyle/>
          <a:p>
            <a:r>
              <a:rPr lang="en-US" dirty="0" smtClean="0">
                <a:solidFill>
                  <a:srgbClr val="000000"/>
                </a:solidFill>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rPr>
            </a:br>
            <a:r>
              <a:rPr lang="en-US" dirty="0" smtClean="0">
                <a:solidFill>
                  <a:srgbClr val="000000"/>
                </a:solidFill>
              </a:rPr>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a:xfrm>
            <a:off x="6172199" y="8685213"/>
            <a:ext cx="684213" cy="457200"/>
          </a:xfrm>
          <a:prstGeom prst="rect">
            <a:avLst/>
          </a:prstGeom>
        </p:spPr>
        <p:txBody>
          <a:bodyPr/>
          <a:lstStyle/>
          <a:p>
            <a:fld id="{EC87E0CF-87F6-4B58-B8B8-DCAB2DAAF3CA}" type="slidenum">
              <a:rPr lang="en-US" smtClean="0"/>
              <a:pPr/>
              <a:t>60</a:t>
            </a:fld>
            <a:endParaRPr lang="en-US" dirty="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dirty="0"/>
          </a:p>
        </p:txBody>
      </p:sp>
      <p:sp>
        <p:nvSpPr>
          <p:cNvPr id="4" name="Header Placeholder 3"/>
          <p:cNvSpPr>
            <a:spLocks noGrp="1"/>
          </p:cNvSpPr>
          <p:nvPr>
            <p:ph type="hdr" sz="quarter" idx="10"/>
          </p:nvPr>
        </p:nvSpPr>
        <p:spPr>
          <a:xfrm>
            <a:off x="0" y="0"/>
            <a:ext cx="2971800" cy="457200"/>
          </a:xfrm>
          <a:prstGeom prst="rect">
            <a:avLst/>
          </a:prstGeom>
        </p:spPr>
        <p:txBody>
          <a:bodyPr/>
          <a:lstStyle/>
          <a:p>
            <a:endParaRPr lang="en-US" dirty="0"/>
          </a:p>
        </p:txBody>
      </p:sp>
      <p:sp>
        <p:nvSpPr>
          <p:cNvPr id="5" name="Date Placeholder 4"/>
          <p:cNvSpPr>
            <a:spLocks noGrp="1"/>
          </p:cNvSpPr>
          <p:nvPr>
            <p:ph type="dt" idx="11"/>
          </p:nvPr>
        </p:nvSpPr>
        <p:spPr>
          <a:xfrm>
            <a:off x="3884613" y="0"/>
            <a:ext cx="2971800" cy="457200"/>
          </a:xfrm>
          <a:prstGeom prst="rect">
            <a:avLst/>
          </a:prstGeom>
        </p:spPr>
        <p:txBody>
          <a:bodyPr/>
          <a:lstStyle/>
          <a:p>
            <a:fld id="{81331B57-0BE5-4F82-AA58-76F53EFF3ADA}" type="datetime8">
              <a:rPr lang="en-US" smtClean="0"/>
              <a:pPr/>
              <a:t>11/8/2011 1:25 PM</a:t>
            </a:fld>
            <a:endParaRPr lang="en-US" dirty="0"/>
          </a:p>
        </p:txBody>
      </p:sp>
      <p:sp>
        <p:nvSpPr>
          <p:cNvPr id="6" name="Footer Placeholder 5"/>
          <p:cNvSpPr>
            <a:spLocks noGrp="1"/>
          </p:cNvSpPr>
          <p:nvPr>
            <p:ph type="ftr" sz="quarter" idx="12"/>
          </p:nvPr>
        </p:nvSpPr>
        <p:spPr>
          <a:xfrm>
            <a:off x="0" y="8685213"/>
            <a:ext cx="6172200" cy="457200"/>
          </a:xfrm>
          <a:prstGeom prst="rect">
            <a:avLst/>
          </a:prstGeom>
        </p:spPr>
        <p:txBody>
          <a:bodyPr/>
          <a:lstStyle/>
          <a:p>
            <a:r>
              <a:rPr lang="en-US" dirty="0" smtClean="0">
                <a:solidFill>
                  <a:srgbClr val="000000"/>
                </a:solidFill>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rPr>
            </a:br>
            <a:r>
              <a:rPr lang="en-US" dirty="0" smtClean="0">
                <a:solidFill>
                  <a:srgbClr val="000000"/>
                </a:solidFill>
              </a:rPr>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a:xfrm>
            <a:off x="6172199" y="8685213"/>
            <a:ext cx="684213" cy="457200"/>
          </a:xfrm>
          <a:prstGeom prst="rect">
            <a:avLst/>
          </a:prstGeom>
        </p:spPr>
        <p:txBody>
          <a:bodyPr/>
          <a:lstStyle/>
          <a:p>
            <a:fld id="{EC87E0CF-87F6-4B58-B8B8-DCAB2DAAF3CA}" type="slidenum">
              <a:rPr lang="en-US" smtClean="0"/>
              <a:pPr/>
              <a:t>61</a:t>
            </a:fld>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pPr marL="0" marR="0" indent="0" algn="l" defTabSz="914363" rtl="0" eaLnBrk="1" fontAlgn="auto" latinLnBrk="0" hangingPunct="1">
              <a:lnSpc>
                <a:spcPct val="90000"/>
              </a:lnSpc>
              <a:spcBef>
                <a:spcPts val="0"/>
              </a:spcBef>
              <a:spcAft>
                <a:spcPts val="333"/>
              </a:spcAft>
              <a:buClrTx/>
              <a:buSzTx/>
              <a:buFontTx/>
              <a:buNone/>
              <a:tabLst/>
              <a:defRPr/>
            </a:pPr>
            <a:r>
              <a:rPr lang="en-US" sz="900" kern="1200" dirty="0" smtClean="0">
                <a:solidFill>
                  <a:schemeClr val="tx1"/>
                </a:solidFill>
                <a:latin typeface="Segoe" pitchFamily="34" charset="0"/>
                <a:ea typeface="+mn-ea"/>
                <a:cs typeface="+mn-cs"/>
              </a:rPr>
              <a:t>Four</a:t>
            </a:r>
            <a:r>
              <a:rPr lang="en-US" sz="900" kern="1200" baseline="0" dirty="0" smtClean="0">
                <a:solidFill>
                  <a:schemeClr val="tx1"/>
                </a:solidFill>
                <a:latin typeface="Segoe" pitchFamily="34" charset="0"/>
                <a:ea typeface="+mn-ea"/>
                <a:cs typeface="+mn-cs"/>
              </a:rPr>
              <a:t> major target areas for Microsoft virtualization solutions:</a:t>
            </a:r>
          </a:p>
          <a:p>
            <a:pPr marL="212981" marR="0" lvl="1" indent="0" algn="l" defTabSz="914363" rtl="0" eaLnBrk="1" fontAlgn="auto" latinLnBrk="0" hangingPunct="1">
              <a:lnSpc>
                <a:spcPct val="90000"/>
              </a:lnSpc>
              <a:spcBef>
                <a:spcPts val="0"/>
              </a:spcBef>
              <a:spcAft>
                <a:spcPts val="333"/>
              </a:spcAft>
              <a:buClrTx/>
              <a:buSzTx/>
              <a:tabLst/>
              <a:defRPr/>
            </a:pPr>
            <a:r>
              <a:rPr lang="en-US" sz="900" kern="1200" baseline="0" dirty="0" smtClean="0">
                <a:solidFill>
                  <a:schemeClr val="tx1"/>
                </a:solidFill>
                <a:latin typeface="Segoe" pitchFamily="34" charset="0"/>
                <a:ea typeface="+mn-ea"/>
                <a:cs typeface="+mn-cs"/>
              </a:rPr>
              <a:t>Server</a:t>
            </a:r>
          </a:p>
          <a:p>
            <a:pPr marL="212981" marR="0" lvl="1" indent="0" algn="l" defTabSz="914363" rtl="0" eaLnBrk="1" fontAlgn="auto" latinLnBrk="0" hangingPunct="1">
              <a:lnSpc>
                <a:spcPct val="90000"/>
              </a:lnSpc>
              <a:spcBef>
                <a:spcPts val="0"/>
              </a:spcBef>
              <a:spcAft>
                <a:spcPts val="333"/>
              </a:spcAft>
              <a:buClrTx/>
              <a:buSzTx/>
              <a:tabLst/>
              <a:defRPr/>
            </a:pPr>
            <a:r>
              <a:rPr lang="en-US" sz="900" kern="1200" baseline="0" dirty="0" smtClean="0">
                <a:solidFill>
                  <a:schemeClr val="tx1"/>
                </a:solidFill>
                <a:latin typeface="Segoe" pitchFamily="34" charset="0"/>
                <a:ea typeface="+mn-ea"/>
                <a:cs typeface="+mn-cs"/>
              </a:rPr>
              <a:t>Desktop</a:t>
            </a:r>
          </a:p>
          <a:p>
            <a:pPr marL="212981" marR="0" lvl="1" indent="0" algn="l" defTabSz="914363" rtl="0" eaLnBrk="1" fontAlgn="auto" latinLnBrk="0" hangingPunct="1">
              <a:lnSpc>
                <a:spcPct val="90000"/>
              </a:lnSpc>
              <a:spcBef>
                <a:spcPts val="0"/>
              </a:spcBef>
              <a:spcAft>
                <a:spcPts val="333"/>
              </a:spcAft>
              <a:buClrTx/>
              <a:buSzTx/>
              <a:tabLst/>
              <a:defRPr/>
            </a:pPr>
            <a:r>
              <a:rPr lang="en-US" sz="900" kern="1200" baseline="0" dirty="0" smtClean="0">
                <a:solidFill>
                  <a:schemeClr val="tx1"/>
                </a:solidFill>
                <a:latin typeface="Segoe" pitchFamily="34" charset="0"/>
                <a:ea typeface="+mn-ea"/>
                <a:cs typeface="+mn-cs"/>
              </a:rPr>
              <a:t>Management</a:t>
            </a:r>
          </a:p>
          <a:p>
            <a:pPr marL="212981" marR="0" lvl="1" indent="0" algn="l" defTabSz="914363" rtl="0" eaLnBrk="1" fontAlgn="auto" latinLnBrk="0" hangingPunct="1">
              <a:lnSpc>
                <a:spcPct val="90000"/>
              </a:lnSpc>
              <a:spcBef>
                <a:spcPts val="0"/>
              </a:spcBef>
              <a:spcAft>
                <a:spcPts val="333"/>
              </a:spcAft>
              <a:buClrTx/>
              <a:buSzTx/>
              <a:tabLst/>
              <a:defRPr/>
            </a:pPr>
            <a:r>
              <a:rPr lang="en-US" sz="900" kern="1200" baseline="0" dirty="0" smtClean="0">
                <a:solidFill>
                  <a:schemeClr val="tx1"/>
                </a:solidFill>
                <a:latin typeface="Segoe" pitchFamily="34" charset="0"/>
                <a:ea typeface="+mn-ea"/>
                <a:cs typeface="+mn-cs"/>
              </a:rPr>
              <a:t>Private cloud</a:t>
            </a:r>
          </a:p>
          <a:p>
            <a:pPr marL="0" marR="0" indent="0" algn="l" defTabSz="914363" rtl="0" eaLnBrk="1" fontAlgn="auto" latinLnBrk="0" hangingPunct="1">
              <a:lnSpc>
                <a:spcPct val="90000"/>
              </a:lnSpc>
              <a:spcBef>
                <a:spcPts val="0"/>
              </a:spcBef>
              <a:spcAft>
                <a:spcPts val="333"/>
              </a:spcAft>
              <a:buClrTx/>
              <a:buSzTx/>
              <a:buFontTx/>
              <a:buNone/>
              <a:tabLst/>
              <a:defRPr/>
            </a:pPr>
            <a:endParaRPr lang="en-US" sz="900" kern="1200" baseline="0" dirty="0" smtClean="0">
              <a:solidFill>
                <a:schemeClr val="tx1"/>
              </a:solidFill>
              <a:latin typeface="Segoe" pitchFamily="34" charset="0"/>
              <a:ea typeface="+mn-ea"/>
              <a:cs typeface="+mn-cs"/>
            </a:endParaRPr>
          </a:p>
          <a:p>
            <a:pPr marL="0" marR="0" indent="0" algn="l" defTabSz="914363" rtl="0" eaLnBrk="1" fontAlgn="auto" latinLnBrk="0" hangingPunct="1">
              <a:lnSpc>
                <a:spcPct val="90000"/>
              </a:lnSpc>
              <a:spcBef>
                <a:spcPts val="0"/>
              </a:spcBef>
              <a:spcAft>
                <a:spcPts val="333"/>
              </a:spcAft>
              <a:buClrTx/>
              <a:buSzTx/>
              <a:buFontTx/>
              <a:buNone/>
              <a:tabLst/>
              <a:defRPr/>
            </a:pPr>
            <a:r>
              <a:rPr lang="en-US" sz="900" kern="1200" dirty="0" smtClean="0">
                <a:solidFill>
                  <a:schemeClr val="tx1"/>
                </a:solidFill>
                <a:latin typeface="Segoe" pitchFamily="34" charset="0"/>
                <a:ea typeface="+mn-ea"/>
                <a:cs typeface="+mn-cs"/>
              </a:rPr>
              <a:t>Microsoft also supports presentation virtualization based on RDS technology. Presentation virtualization decouples the presentation of a session-based desktop from the server on which it is running. Presentation virtualization differs from desktop virtualization because it is based on a single, shared version of an operating system on top of which multiple user sessions are created. Desktop virtualization provides each user a distinct virtual machine that can execute different operating systems.</a:t>
            </a:r>
          </a:p>
          <a:p>
            <a:endParaRPr lang="en-US" dirty="0"/>
          </a:p>
        </p:txBody>
      </p:sp>
      <p:sp>
        <p:nvSpPr>
          <p:cNvPr id="4" name="Footer Placeholder 3"/>
          <p:cNvSpPr>
            <a:spLocks noGrp="1"/>
          </p:cNvSpPr>
          <p:nvPr>
            <p:ph type="ftr" sz="quarter" idx="10"/>
          </p:nvPr>
        </p:nvSpPr>
        <p:spPr/>
        <p:txBody>
          <a:bodyPr/>
          <a:lstStyle/>
          <a:p>
            <a:r>
              <a:rPr lang="en-US" sz="500" dirty="0" smtClean="0">
                <a:solidFill>
                  <a:srgbClr val="000000"/>
                </a:solidFill>
                <a:latin typeface="Segoe" pitchFamily="34" charset="0"/>
              </a:rPr>
              <a:t>© 2008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pitchFamily="34" charset="0"/>
              </a:rPr>
            </a:br>
            <a:r>
              <a:rPr lang="en-US" sz="500" dirty="0" smtClean="0">
                <a:solidFill>
                  <a:srgbClr val="000000"/>
                </a:solidFill>
                <a:latin typeface="Segoe" pitchFamily="34" charset="0"/>
              </a:rPr>
              <a:t>MICROSOFT MAKES NO WARRANTIES, EXPRESS, IMPLIED OR STATUTORY, AS TO THE INFORMATION IN THIS PRESENTATION.</a:t>
            </a:r>
          </a:p>
        </p:txBody>
      </p:sp>
      <p:sp>
        <p:nvSpPr>
          <p:cNvPr id="5" name="Slide Number Placeholder 4"/>
          <p:cNvSpPr>
            <a:spLocks noGrp="1"/>
          </p:cNvSpPr>
          <p:nvPr>
            <p:ph type="sldNum" sz="quarter" idx="11"/>
          </p:nvPr>
        </p:nvSpPr>
        <p:spPr/>
        <p:txBody>
          <a:bodyPr/>
          <a:lstStyle/>
          <a:p>
            <a:fld id="{8980CB99-47E3-46F4-AAEB-3919FBEFC014}" type="slidenum">
              <a:rPr lang="en-US" smtClean="0">
                <a:latin typeface="Segoe" pitchFamily="34" charset="0"/>
              </a:rPr>
              <a:pPr/>
              <a:t>6</a:t>
            </a:fld>
            <a:endParaRPr lang="en-US" dirty="0">
              <a:latin typeface="Segoe"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r>
              <a:rPr lang="en-US" sz="1900" dirty="0" smtClean="0"/>
              <a:t>Server Virtualization</a:t>
            </a:r>
          </a:p>
          <a:p>
            <a:pPr lvl="1"/>
            <a:r>
              <a:rPr lang="en-US" dirty="0" smtClean="0"/>
              <a:t>Abstraction of physical systems resources to enable multiple partitions to be created and concurrently execute a heterogeneous set of operating systems and applications (workloads)</a:t>
            </a:r>
          </a:p>
          <a:p>
            <a:pPr lvl="1"/>
            <a:r>
              <a:rPr lang="en-US" dirty="0" smtClean="0"/>
              <a:t>A partition, also called a </a:t>
            </a:r>
            <a:r>
              <a:rPr lang="en-US" i="1" dirty="0" smtClean="0"/>
              <a:t>virtual machine, </a:t>
            </a:r>
            <a:r>
              <a:rPr lang="en-US" dirty="0" smtClean="0"/>
              <a:t>is the software environment that simulates a physical computer and allows a workload to be installed and executed </a:t>
            </a:r>
          </a:p>
          <a:p>
            <a:pPr lvl="1"/>
            <a:r>
              <a:rPr lang="en-US" dirty="0" smtClean="0"/>
              <a:t>Encapsulation of workload data into one or more files</a:t>
            </a:r>
          </a:p>
          <a:p>
            <a:pPr lvl="1"/>
            <a:endParaRPr lang="en-US" dirty="0" smtClean="0"/>
          </a:p>
          <a:p>
            <a:r>
              <a:rPr lang="en-US" dirty="0" smtClean="0"/>
              <a:t>Server Virtualization Advantages</a:t>
            </a:r>
          </a:p>
          <a:p>
            <a:pPr lvl="1"/>
            <a:r>
              <a:rPr lang="en-US" dirty="0" smtClean="0"/>
              <a:t>Workload portability across processor platforms </a:t>
            </a:r>
          </a:p>
          <a:p>
            <a:pPr lvl="1"/>
            <a:r>
              <a:rPr lang="en-US" dirty="0" smtClean="0"/>
              <a:t>Workload portability between server platforms with different physical resource configurations</a:t>
            </a:r>
          </a:p>
          <a:p>
            <a:pPr lvl="1"/>
            <a:r>
              <a:rPr lang="en-US" dirty="0" smtClean="0"/>
              <a:t>Higher utilization of server platform resources </a:t>
            </a:r>
          </a:p>
          <a:p>
            <a:endParaRPr lang="en-US" dirty="0"/>
          </a:p>
        </p:txBody>
      </p:sp>
      <p:sp>
        <p:nvSpPr>
          <p:cNvPr id="4" name="Footer Placeholder 3"/>
          <p:cNvSpPr>
            <a:spLocks noGrp="1"/>
          </p:cNvSpPr>
          <p:nvPr>
            <p:ph type="ftr" sz="quarter" idx="10"/>
          </p:nvPr>
        </p:nvSpPr>
        <p:spPr/>
        <p:txBody>
          <a:bodyPr/>
          <a:lstStyle/>
          <a:p>
            <a:r>
              <a:rPr lang="en-US" sz="500" dirty="0" smtClean="0">
                <a:solidFill>
                  <a:srgbClr val="000000"/>
                </a:solidFill>
                <a:latin typeface="Segoe" pitchFamily="34" charset="0"/>
              </a:rPr>
              <a:t>© 2008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pitchFamily="34" charset="0"/>
              </a:rPr>
            </a:br>
            <a:r>
              <a:rPr lang="en-US" sz="500" dirty="0" smtClean="0">
                <a:solidFill>
                  <a:srgbClr val="000000"/>
                </a:solidFill>
                <a:latin typeface="Segoe" pitchFamily="34" charset="0"/>
              </a:rPr>
              <a:t>MICROSOFT MAKES NO WARRANTIES, EXPRESS, IMPLIED OR STATUTORY, AS TO THE INFORMATION IN THIS PRESENTATION.</a:t>
            </a:r>
          </a:p>
        </p:txBody>
      </p:sp>
      <p:sp>
        <p:nvSpPr>
          <p:cNvPr id="5" name="Slide Number Placeholder 4"/>
          <p:cNvSpPr>
            <a:spLocks noGrp="1"/>
          </p:cNvSpPr>
          <p:nvPr>
            <p:ph type="sldNum" sz="quarter" idx="11"/>
          </p:nvPr>
        </p:nvSpPr>
        <p:spPr/>
        <p:txBody>
          <a:bodyPr/>
          <a:lstStyle/>
          <a:p>
            <a:fld id="{8980CB99-47E3-46F4-AAEB-3919FBEFC014}" type="slidenum">
              <a:rPr lang="en-US" smtClean="0">
                <a:latin typeface="Segoe" pitchFamily="34" charset="0"/>
              </a:rPr>
              <a:pPr/>
              <a:t>7</a:t>
            </a:fld>
            <a:endParaRPr lang="en-US" dirty="0">
              <a:latin typeface="Segoe"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normAutofit lnSpcReduction="10000"/>
          </a:bodyPr>
          <a:lstStyle/>
          <a:p>
            <a:pPr lvl="1">
              <a:buFont typeface="Wingdings" pitchFamily="2" charset="2"/>
              <a:buChar char="§"/>
            </a:pPr>
            <a:r>
              <a:rPr lang="en-US" sz="1700" dirty="0" smtClean="0"/>
              <a:t>Operating System</a:t>
            </a:r>
          </a:p>
          <a:p>
            <a:pPr lvl="2">
              <a:buFont typeface="Arial" pitchFamily="34" charset="0"/>
              <a:buChar char="•"/>
            </a:pPr>
            <a:r>
              <a:rPr lang="en-US" sz="1500" dirty="0" smtClean="0"/>
              <a:t>Server-hosted</a:t>
            </a:r>
            <a:r>
              <a:rPr lang="en-US" sz="1500" baseline="0" dirty="0" smtClean="0"/>
              <a:t> like VDI: </a:t>
            </a:r>
            <a:r>
              <a:rPr lang="en-US" sz="1500" dirty="0" smtClean="0"/>
              <a:t>Decouples the execution of the user workload from the client device </a:t>
            </a:r>
          </a:p>
          <a:p>
            <a:pPr lvl="2"/>
            <a:r>
              <a:rPr lang="en-US" dirty="0" smtClean="0"/>
              <a:t>Advantages:</a:t>
            </a:r>
          </a:p>
          <a:p>
            <a:pPr lvl="3"/>
            <a:r>
              <a:rPr lang="en-US" dirty="0" smtClean="0"/>
              <a:t>Personal (static) or pooled (dynamic) desktop models support</a:t>
            </a:r>
          </a:p>
          <a:p>
            <a:pPr lvl="3"/>
            <a:r>
              <a:rPr lang="en-US" dirty="0" smtClean="0"/>
              <a:t>Office or roaming users support on a variety of client devices</a:t>
            </a:r>
          </a:p>
          <a:p>
            <a:pPr lvl="3"/>
            <a:r>
              <a:rPr lang="en-US" dirty="0" smtClean="0"/>
              <a:t>Business continuity solution for desktop environments</a:t>
            </a:r>
          </a:p>
          <a:p>
            <a:pPr lvl="2">
              <a:buFont typeface="Arial" pitchFamily="34" charset="0"/>
              <a:buChar char="•"/>
            </a:pPr>
            <a:endParaRPr lang="en-US" sz="1500" dirty="0" smtClean="0"/>
          </a:p>
          <a:p>
            <a:pPr lvl="2"/>
            <a:r>
              <a:rPr lang="en-US" sz="1500" dirty="0" smtClean="0"/>
              <a:t>Client-hosted</a:t>
            </a:r>
            <a:r>
              <a:rPr lang="en-US" sz="1500" baseline="0" dirty="0" smtClean="0"/>
              <a:t> </a:t>
            </a:r>
            <a:r>
              <a:rPr lang="en-US" sz="1500" dirty="0" smtClean="0"/>
              <a:t>like MED-V: Enables a client device to host multiple secure, isolated partitions simultaneously, with each partition able to run a different operating system and workload</a:t>
            </a:r>
          </a:p>
          <a:p>
            <a:pPr lvl="2"/>
            <a:r>
              <a:rPr lang="en-US" dirty="0" smtClean="0"/>
              <a:t>Advantages:</a:t>
            </a:r>
          </a:p>
          <a:p>
            <a:pPr lvl="3"/>
            <a:r>
              <a:rPr lang="en-US" dirty="0" smtClean="0"/>
              <a:t>Workload portability across desktops with different physical resource configurations</a:t>
            </a:r>
          </a:p>
          <a:p>
            <a:pPr lvl="3"/>
            <a:r>
              <a:rPr lang="en-US" dirty="0" smtClean="0"/>
              <a:t>Application compatibility and development platform solution</a:t>
            </a:r>
          </a:p>
          <a:p>
            <a:pPr lvl="2"/>
            <a:endParaRPr lang="en-US" sz="1500" dirty="0" smtClean="0"/>
          </a:p>
          <a:p>
            <a:pPr lvl="1">
              <a:buFont typeface="Wingdings" pitchFamily="2" charset="2"/>
              <a:buChar char="§"/>
            </a:pPr>
            <a:r>
              <a:rPr lang="en-US" sz="1700" dirty="0" smtClean="0"/>
              <a:t>Application Virtualization (App-V</a:t>
            </a:r>
            <a:r>
              <a:rPr lang="en-US" sz="1700" baseline="0" dirty="0" smtClean="0"/>
              <a:t> or RDS)</a:t>
            </a:r>
            <a:endParaRPr lang="en-US" sz="1700" dirty="0" smtClean="0"/>
          </a:p>
          <a:p>
            <a:pPr lvl="2"/>
            <a:r>
              <a:rPr lang="en-US" dirty="0" smtClean="0"/>
              <a:t>Partition and isolation of client-side applications from other applications and the operating system inside a virtual environment, and precludes applications from modifying local resources such as files and registry settings</a:t>
            </a:r>
          </a:p>
          <a:p>
            <a:pPr lvl="2"/>
            <a:r>
              <a:rPr lang="en-US" dirty="0" smtClean="0"/>
              <a:t>Supports local deployment or dynamic streaming of the application from the datacenter into a virtual environment as new portions of the application are required</a:t>
            </a:r>
          </a:p>
          <a:p>
            <a:pPr lvl="2"/>
            <a:r>
              <a:rPr lang="en-US" dirty="0" smtClean="0"/>
              <a:t>Advantages:</a:t>
            </a:r>
          </a:p>
          <a:p>
            <a:pPr lvl="3"/>
            <a:r>
              <a:rPr lang="en-US" dirty="0" smtClean="0"/>
              <a:t>Increase in stability and size reduction of desktop image</a:t>
            </a:r>
          </a:p>
          <a:p>
            <a:pPr lvl="3"/>
            <a:r>
              <a:rPr lang="en-US" dirty="0" smtClean="0"/>
              <a:t>Reduction in application compatibility testing effort</a:t>
            </a:r>
          </a:p>
          <a:p>
            <a:pPr lvl="3"/>
            <a:r>
              <a:rPr lang="en-US" dirty="0" smtClean="0"/>
              <a:t>Simple application removal with no impact to operating system</a:t>
            </a:r>
          </a:p>
          <a:p>
            <a:pPr lvl="3"/>
            <a:r>
              <a:rPr lang="en-US" dirty="0" smtClean="0"/>
              <a:t>Side-by-side, conflict-free execution of multiple instances of an application</a:t>
            </a:r>
          </a:p>
          <a:p>
            <a:pPr lvl="1"/>
            <a:endParaRPr lang="en-US" dirty="0" smtClean="0"/>
          </a:p>
          <a:p>
            <a:pPr lvl="1">
              <a:buFont typeface="Wingdings" pitchFamily="2" charset="2"/>
              <a:buChar char="§"/>
            </a:pPr>
            <a:r>
              <a:rPr lang="en-US" sz="1700" dirty="0" smtClean="0"/>
              <a:t>User State Virtualization (Windows Server)</a:t>
            </a:r>
          </a:p>
          <a:p>
            <a:pPr lvl="2"/>
            <a:r>
              <a:rPr lang="en-US" dirty="0" smtClean="0"/>
              <a:t>Separation of user data and desktop customization settings from operating system using centrally-based storage instead of local storage</a:t>
            </a:r>
          </a:p>
          <a:p>
            <a:pPr lvl="2"/>
            <a:r>
              <a:rPr lang="en-US" dirty="0" smtClean="0"/>
              <a:t>Advantages:</a:t>
            </a:r>
          </a:p>
          <a:p>
            <a:pPr lvl="3"/>
            <a:r>
              <a:rPr lang="en-US" dirty="0" smtClean="0"/>
              <a:t>Dynamic customization of desktop image</a:t>
            </a:r>
          </a:p>
          <a:p>
            <a:pPr lvl="3"/>
            <a:r>
              <a:rPr lang="en-US" dirty="0" smtClean="0"/>
              <a:t>Roaming user profile support</a:t>
            </a:r>
          </a:p>
          <a:p>
            <a:pPr lvl="3"/>
            <a:r>
              <a:rPr lang="en-US" dirty="0" smtClean="0"/>
              <a:t>Centrally-based data backup</a:t>
            </a:r>
          </a:p>
          <a:p>
            <a:pPr lvl="2"/>
            <a:endParaRPr lang="en-US" sz="1500" dirty="0" smtClean="0"/>
          </a:p>
          <a:p>
            <a:pPr lvl="1"/>
            <a:endParaRPr lang="en-US" dirty="0" smtClean="0"/>
          </a:p>
          <a:p>
            <a:endParaRPr lang="en-US" dirty="0"/>
          </a:p>
        </p:txBody>
      </p:sp>
      <p:sp>
        <p:nvSpPr>
          <p:cNvPr id="4" name="Footer Placeholder 3"/>
          <p:cNvSpPr>
            <a:spLocks noGrp="1"/>
          </p:cNvSpPr>
          <p:nvPr>
            <p:ph type="ftr" sz="quarter" idx="10"/>
          </p:nvPr>
        </p:nvSpPr>
        <p:spPr/>
        <p:txBody>
          <a:bodyPr/>
          <a:lstStyle/>
          <a:p>
            <a:r>
              <a:rPr lang="en-US" sz="500" dirty="0" smtClean="0">
                <a:solidFill>
                  <a:srgbClr val="000000"/>
                </a:solidFill>
                <a:latin typeface="Segoe" pitchFamily="34" charset="0"/>
              </a:rPr>
              <a:t>© 2008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pitchFamily="34" charset="0"/>
              </a:rPr>
            </a:br>
            <a:r>
              <a:rPr lang="en-US" sz="500" dirty="0" smtClean="0">
                <a:solidFill>
                  <a:srgbClr val="000000"/>
                </a:solidFill>
                <a:latin typeface="Segoe" pitchFamily="34" charset="0"/>
              </a:rPr>
              <a:t>MICROSOFT MAKES NO WARRANTIES, EXPRESS, IMPLIED OR STATUTORY, AS TO THE INFORMATION IN THIS PRESENTATION.</a:t>
            </a:r>
          </a:p>
        </p:txBody>
      </p:sp>
      <p:sp>
        <p:nvSpPr>
          <p:cNvPr id="5" name="Slide Number Placeholder 4"/>
          <p:cNvSpPr>
            <a:spLocks noGrp="1"/>
          </p:cNvSpPr>
          <p:nvPr>
            <p:ph type="sldNum" sz="quarter" idx="11"/>
          </p:nvPr>
        </p:nvSpPr>
        <p:spPr/>
        <p:txBody>
          <a:bodyPr/>
          <a:lstStyle/>
          <a:p>
            <a:fld id="{8980CB99-47E3-46F4-AAEB-3919FBEFC014}" type="slidenum">
              <a:rPr lang="en-US" smtClean="0">
                <a:latin typeface="Segoe" pitchFamily="34" charset="0"/>
              </a:rPr>
              <a:pPr/>
              <a:t>8</a:t>
            </a:fld>
            <a:endParaRPr lang="en-US" dirty="0">
              <a:latin typeface="Segoe"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normAutofit lnSpcReduction="10000"/>
          </a:bodyPr>
          <a:lstStyle/>
          <a:p>
            <a:r>
              <a:rPr lang="en-US" sz="900" kern="1200" dirty="0" smtClean="0">
                <a:solidFill>
                  <a:schemeClr val="tx1"/>
                </a:solidFill>
                <a:latin typeface="Segoe" pitchFamily="34" charset="0"/>
                <a:ea typeface="+mn-ea"/>
                <a:cs typeface="+mn-cs"/>
              </a:rPr>
              <a:t>The System Center suite of applications provides products and technologies that can be combined to provide a comprehensive management solution for both physical and virtualization infrastructures. </a:t>
            </a:r>
          </a:p>
          <a:p>
            <a:endParaRPr lang="en-US" sz="900" kern="1200" dirty="0" smtClean="0">
              <a:solidFill>
                <a:schemeClr val="tx1"/>
              </a:solidFill>
              <a:latin typeface="Segoe" pitchFamily="34" charset="0"/>
              <a:ea typeface="+mn-ea"/>
              <a:cs typeface="+mn-cs"/>
            </a:endParaRPr>
          </a:p>
          <a:p>
            <a:r>
              <a:rPr lang="en-US" sz="900" kern="1200" dirty="0" smtClean="0">
                <a:solidFill>
                  <a:schemeClr val="tx1"/>
                </a:solidFill>
                <a:latin typeface="Segoe" pitchFamily="34" charset="0"/>
                <a:ea typeface="+mn-ea"/>
                <a:cs typeface="+mn-cs"/>
              </a:rPr>
              <a:t>Many management tasks are common between the two types of infrastructures; however there are some tasks that are specific to virtualization servers and virtual machines. Common management areas include monitoring with System Center Operations Manager, software deployment with System Center Configuration Manager, and data protection with System Center Data Protection Manager, In addition, System Center provides virtual resources management with System Center Virtual Machine Manager. </a:t>
            </a:r>
          </a:p>
          <a:p>
            <a:endParaRPr lang="en-US" sz="900" kern="1200" dirty="0" smtClean="0">
              <a:solidFill>
                <a:schemeClr val="tx1"/>
              </a:solidFill>
              <a:latin typeface="Segoe" pitchFamily="34" charset="0"/>
              <a:ea typeface="+mn-ea"/>
              <a:cs typeface="+mn-cs"/>
            </a:endParaRPr>
          </a:p>
          <a:p>
            <a:pPr marL="0" marR="0" indent="0" algn="l" defTabSz="914363" rtl="0" eaLnBrk="1" fontAlgn="auto" latinLnBrk="0" hangingPunct="1">
              <a:lnSpc>
                <a:spcPct val="90000"/>
              </a:lnSpc>
              <a:spcBef>
                <a:spcPts val="0"/>
              </a:spcBef>
              <a:spcAft>
                <a:spcPts val="333"/>
              </a:spcAft>
              <a:buClrTx/>
              <a:buSzTx/>
              <a:buFontTx/>
              <a:buNone/>
              <a:tabLst/>
              <a:defRPr/>
            </a:pPr>
            <a:r>
              <a:rPr lang="en-US" dirty="0" smtClean="0"/>
              <a:t>Service Manager is orchestrates people, process, and technology in an IT organization to deliver high service levels to customers. Service Manager puts the process controls in place to manage a virtualized infrastructure by tracking incidents and implementing change requests.</a:t>
            </a:r>
          </a:p>
          <a:p>
            <a:pPr marL="0" marR="0" indent="0" algn="l" defTabSz="914363" rtl="0" eaLnBrk="1" fontAlgn="auto" latinLnBrk="0" hangingPunct="1">
              <a:lnSpc>
                <a:spcPct val="90000"/>
              </a:lnSpc>
              <a:spcBef>
                <a:spcPts val="0"/>
              </a:spcBef>
              <a:spcAft>
                <a:spcPts val="333"/>
              </a:spcAft>
              <a:buClrTx/>
              <a:buSzTx/>
              <a:buFontTx/>
              <a:buNone/>
              <a:tabLst/>
              <a:defRPr/>
            </a:pPr>
            <a:endParaRPr lang="en-US" dirty="0" smtClean="0"/>
          </a:p>
          <a:p>
            <a:pPr marL="0" marR="0" indent="0" algn="l" defTabSz="914363" rtl="0" eaLnBrk="1" fontAlgn="auto" latinLnBrk="0" hangingPunct="1">
              <a:lnSpc>
                <a:spcPct val="90000"/>
              </a:lnSpc>
              <a:spcBef>
                <a:spcPts val="0"/>
              </a:spcBef>
              <a:spcAft>
                <a:spcPts val="333"/>
              </a:spcAft>
              <a:buClrTx/>
              <a:buSzTx/>
              <a:buFontTx/>
              <a:buNone/>
              <a:tabLst/>
              <a:defRPr/>
            </a:pPr>
            <a:r>
              <a:rPr lang="en-US" dirty="0" smtClean="0"/>
              <a:t>Opalis is an automation platform for orchestrating and integrating IT tools to improve</a:t>
            </a:r>
            <a:r>
              <a:rPr lang="en-US" baseline="0" dirty="0" smtClean="0"/>
              <a:t> </a:t>
            </a:r>
            <a:r>
              <a:rPr lang="en-US" dirty="0" smtClean="0"/>
              <a:t>the reliability of IT processes. Opalis achieves this through workflow processes that coordinate System Center and other management tools to automate incident response, change and compliance, and service-lifecycle management.</a:t>
            </a:r>
          </a:p>
          <a:p>
            <a:pPr marL="0" marR="0" indent="0" algn="l" defTabSz="914363" rtl="0" eaLnBrk="1" fontAlgn="auto" latinLnBrk="0" hangingPunct="1">
              <a:lnSpc>
                <a:spcPct val="90000"/>
              </a:lnSpc>
              <a:spcBef>
                <a:spcPts val="0"/>
              </a:spcBef>
              <a:spcAft>
                <a:spcPts val="333"/>
              </a:spcAft>
              <a:buClrTx/>
              <a:buSzTx/>
              <a:buFontTx/>
              <a:buNone/>
              <a:tabLst/>
              <a:defRPr/>
            </a:pPr>
            <a:endParaRPr lang="en-US" dirty="0" smtClean="0"/>
          </a:p>
          <a:p>
            <a:endParaRPr lang="en-US" sz="900" kern="1200" dirty="0">
              <a:solidFill>
                <a:schemeClr val="tx1"/>
              </a:solidFill>
              <a:latin typeface="Segoe" pitchFamily="34" charset="0"/>
              <a:ea typeface="+mn-ea"/>
              <a:cs typeface="+mn-cs"/>
            </a:endParaRPr>
          </a:p>
        </p:txBody>
      </p:sp>
      <p:sp>
        <p:nvSpPr>
          <p:cNvPr id="4" name="Footer Placeholder 3"/>
          <p:cNvSpPr>
            <a:spLocks noGrp="1"/>
          </p:cNvSpPr>
          <p:nvPr>
            <p:ph type="ftr" sz="quarter" idx="10"/>
          </p:nvPr>
        </p:nvSpPr>
        <p:spPr/>
        <p:txBody>
          <a:bodyPr/>
          <a:lstStyle/>
          <a:p>
            <a:r>
              <a:rPr lang="en-US" sz="500" dirty="0" smtClean="0">
                <a:solidFill>
                  <a:srgbClr val="000000"/>
                </a:solidFill>
                <a:latin typeface="Segoe" pitchFamily="34" charset="0"/>
              </a:rPr>
              <a:t>© 2008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pitchFamily="34" charset="0"/>
              </a:rPr>
            </a:br>
            <a:r>
              <a:rPr lang="en-US" sz="500" dirty="0" smtClean="0">
                <a:solidFill>
                  <a:srgbClr val="000000"/>
                </a:solidFill>
                <a:latin typeface="Segoe" pitchFamily="34" charset="0"/>
              </a:rPr>
              <a:t>MICROSOFT MAKES NO WARRANTIES, EXPRESS, IMPLIED OR STATUTORY, AS TO THE INFORMATION IN THIS PRESENTATION.</a:t>
            </a:r>
          </a:p>
        </p:txBody>
      </p:sp>
      <p:sp>
        <p:nvSpPr>
          <p:cNvPr id="5" name="Slide Number Placeholder 4"/>
          <p:cNvSpPr>
            <a:spLocks noGrp="1"/>
          </p:cNvSpPr>
          <p:nvPr>
            <p:ph type="sldNum" sz="quarter" idx="11"/>
          </p:nvPr>
        </p:nvSpPr>
        <p:spPr/>
        <p:txBody>
          <a:bodyPr/>
          <a:lstStyle/>
          <a:p>
            <a:fld id="{8980CB99-47E3-46F4-AAEB-3919FBEFC014}" type="slidenum">
              <a:rPr lang="en-US" smtClean="0">
                <a:latin typeface="Segoe" pitchFamily="34" charset="0"/>
              </a:rPr>
              <a:pPr/>
              <a:t>9</a:t>
            </a:fld>
            <a:endParaRPr lang="en-US" dirty="0">
              <a:latin typeface="Segoe"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normAutofit lnSpcReduction="10000"/>
          </a:bodyPr>
          <a:lstStyle/>
          <a:p>
            <a:pPr lvl="1">
              <a:buFont typeface="Wingdings" pitchFamily="2" charset="2"/>
              <a:buChar char="§"/>
            </a:pPr>
            <a:r>
              <a:rPr lang="en-US" sz="1800" dirty="0" smtClean="0"/>
              <a:t>A private cloud provides</a:t>
            </a:r>
            <a:r>
              <a:rPr lang="en-US" sz="1800" baseline="0" dirty="0" smtClean="0"/>
              <a:t> </a:t>
            </a:r>
            <a:r>
              <a:rPr lang="en-US" sz="1800" dirty="0" smtClean="0"/>
              <a:t>virtual infrastructure as a service to customers using Hyper-v and System</a:t>
            </a:r>
            <a:r>
              <a:rPr lang="en-US" sz="1800" baseline="0" dirty="0" smtClean="0"/>
              <a:t> Center products, enabling:</a:t>
            </a:r>
          </a:p>
          <a:p>
            <a:pPr lvl="1">
              <a:buFont typeface="Wingdings" pitchFamily="2" charset="2"/>
              <a:buChar char="§"/>
            </a:pPr>
            <a:endParaRPr lang="en-US" sz="1800" baseline="0" dirty="0" smtClean="0"/>
          </a:p>
          <a:p>
            <a:pPr marL="450841" lvl="2" indent="-228600"/>
            <a:r>
              <a:rPr lang="en-US" dirty="0" smtClean="0"/>
              <a:t>Pools of compute resources</a:t>
            </a:r>
          </a:p>
          <a:p>
            <a:pPr marL="450841" lvl="2" indent="-228600"/>
            <a:r>
              <a:rPr lang="en-US" dirty="0" smtClean="0"/>
              <a:t>Automated management</a:t>
            </a:r>
          </a:p>
          <a:p>
            <a:pPr marL="450841" lvl="2" indent="-228600"/>
            <a:r>
              <a:rPr lang="en-US" dirty="0" smtClean="0"/>
              <a:t>High-availability</a:t>
            </a:r>
          </a:p>
          <a:p>
            <a:pPr marL="450841" lvl="2" indent="-228600"/>
            <a:r>
              <a:rPr lang="en-US" dirty="0" smtClean="0"/>
              <a:t>Scale-out capabilities</a:t>
            </a:r>
          </a:p>
          <a:p>
            <a:pPr marL="450841" lvl="2" indent="-228600"/>
            <a:r>
              <a:rPr lang="en-US" dirty="0" smtClean="0"/>
              <a:t>Multi-tenancy</a:t>
            </a:r>
          </a:p>
          <a:p>
            <a:pPr marL="450841" lvl="2" indent="-228600"/>
            <a:r>
              <a:rPr lang="en-US" dirty="0" smtClean="0"/>
              <a:t>Self-service provisioning</a:t>
            </a:r>
          </a:p>
          <a:p>
            <a:pPr lvl="1">
              <a:buFont typeface="Wingdings" pitchFamily="2" charset="2"/>
              <a:buChar char="§"/>
            </a:pPr>
            <a:endParaRPr lang="en-US" dirty="0"/>
          </a:p>
        </p:txBody>
      </p:sp>
      <p:sp>
        <p:nvSpPr>
          <p:cNvPr id="4" name="Footer Placeholder 3"/>
          <p:cNvSpPr>
            <a:spLocks noGrp="1"/>
          </p:cNvSpPr>
          <p:nvPr>
            <p:ph type="ftr" sz="quarter" idx="10"/>
          </p:nvPr>
        </p:nvSpPr>
        <p:spPr/>
        <p:txBody>
          <a:bodyPr/>
          <a:lstStyle/>
          <a:p>
            <a:r>
              <a:rPr lang="en-US" sz="500" dirty="0" smtClean="0">
                <a:solidFill>
                  <a:srgbClr val="000000"/>
                </a:solidFill>
                <a:latin typeface="Segoe" pitchFamily="34" charset="0"/>
              </a:rPr>
              <a:t>© 2008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pitchFamily="34" charset="0"/>
              </a:rPr>
            </a:br>
            <a:r>
              <a:rPr lang="en-US" sz="500" dirty="0" smtClean="0">
                <a:solidFill>
                  <a:srgbClr val="000000"/>
                </a:solidFill>
                <a:latin typeface="Segoe" pitchFamily="34" charset="0"/>
              </a:rPr>
              <a:t>MICROSOFT MAKES NO WARRANTIES, EXPRESS, IMPLIED OR STATUTORY, AS TO THE INFORMATION IN THIS PRESENTATION.</a:t>
            </a:r>
          </a:p>
        </p:txBody>
      </p:sp>
      <p:sp>
        <p:nvSpPr>
          <p:cNvPr id="5" name="Slide Number Placeholder 4"/>
          <p:cNvSpPr>
            <a:spLocks noGrp="1"/>
          </p:cNvSpPr>
          <p:nvPr>
            <p:ph type="sldNum" sz="quarter" idx="11"/>
          </p:nvPr>
        </p:nvSpPr>
        <p:spPr/>
        <p:txBody>
          <a:bodyPr/>
          <a:lstStyle/>
          <a:p>
            <a:fld id="{8980CB99-47E3-46F4-AAEB-3919FBEFC014}" type="slidenum">
              <a:rPr lang="en-US" smtClean="0">
                <a:latin typeface="Segoe" pitchFamily="34" charset="0"/>
              </a:rPr>
              <a:pPr/>
              <a:t>10</a:t>
            </a:fld>
            <a:endParaRPr lang="en-US" dirty="0">
              <a:latin typeface="Segoe"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2_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730250" y="4344990"/>
            <a:ext cx="7681913" cy="461665"/>
          </a:xfrm>
        </p:spPr>
        <p:txBody>
          <a:bodyPr>
            <a:noAutofit/>
          </a:bodyPr>
          <a:lstStyle>
            <a:lvl1pPr marL="0" indent="0" algn="l">
              <a:lnSpc>
                <a:spcPct val="90000"/>
              </a:lnSpc>
              <a:spcBef>
                <a:spcPts val="0"/>
              </a:spcBef>
              <a:buNone/>
              <a:defRPr>
                <a:solidFill>
                  <a:schemeClr val="bg1"/>
                </a:soli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pic>
        <p:nvPicPr>
          <p:cNvPr id="12" name="Picture 11" descr="Title_bar_dark_BLUE_3.png"/>
          <p:cNvPicPr>
            <a:picLocks noChangeAspect="1"/>
          </p:cNvPicPr>
          <p:nvPr userDrawn="1"/>
        </p:nvPicPr>
        <p:blipFill>
          <a:blip r:embed="rId2"/>
          <a:stretch>
            <a:fillRect/>
          </a:stretch>
        </p:blipFill>
        <p:spPr>
          <a:xfrm>
            <a:off x="730250" y="4117089"/>
            <a:ext cx="8439150" cy="123825"/>
          </a:xfrm>
          <a:prstGeom prst="rect">
            <a:avLst/>
          </a:prstGeom>
        </p:spPr>
      </p:pic>
      <p:sp>
        <p:nvSpPr>
          <p:cNvPr id="7" name="Title 6"/>
          <p:cNvSpPr>
            <a:spLocks noGrp="1"/>
          </p:cNvSpPr>
          <p:nvPr>
            <p:ph type="title"/>
          </p:nvPr>
        </p:nvSpPr>
        <p:spPr>
          <a:xfrm>
            <a:off x="838200" y="1676400"/>
            <a:ext cx="7391400" cy="1661993"/>
          </a:xfrm>
        </p:spPr>
        <p:txBody>
          <a:bodyPr/>
          <a:lstStyle>
            <a:lvl1pPr>
              <a:defRPr sz="6000"/>
            </a:lvl1pPr>
          </a:lstStyle>
          <a:p>
            <a:r>
              <a:rPr lang="en-US" dirty="0" smtClean="0"/>
              <a:t>Click to edit Master title style</a:t>
            </a:r>
            <a:endParaRPr lang="en-US" dirty="0"/>
          </a:p>
        </p:txBody>
      </p:sp>
      <p:grpSp>
        <p:nvGrpSpPr>
          <p:cNvPr id="10" name="Group 9"/>
          <p:cNvGrpSpPr/>
          <p:nvPr userDrawn="1"/>
        </p:nvGrpSpPr>
        <p:grpSpPr>
          <a:xfrm>
            <a:off x="0" y="6324600"/>
            <a:ext cx="9144000" cy="533400"/>
            <a:chOff x="0" y="6324600"/>
            <a:chExt cx="9144000" cy="533400"/>
          </a:xfrm>
        </p:grpSpPr>
        <p:sp>
          <p:nvSpPr>
            <p:cNvPr id="9" name="Rectangle 8"/>
            <p:cNvSpPr/>
            <p:nvPr userDrawn="1"/>
          </p:nvSpPr>
          <p:spPr bwMode="auto">
            <a:xfrm>
              <a:off x="0" y="6324600"/>
              <a:ext cx="9144000" cy="533400"/>
            </a:xfrm>
            <a:prstGeom prst="rect">
              <a:avLst/>
            </a:prstGeom>
            <a:solidFill>
              <a:srgbClr val="FFFFFF"/>
            </a:solidFill>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solidFill>
                  <a:schemeClr val="tx1"/>
                </a:solidFill>
              </a:endParaRPr>
            </a:p>
          </p:txBody>
        </p:sp>
        <p:pic>
          <p:nvPicPr>
            <p:cNvPr id="8" name="Picture 7" descr="Virtualization_black.jpg"/>
            <p:cNvPicPr>
              <a:picLocks noChangeAspect="1"/>
            </p:cNvPicPr>
            <p:nvPr userDrawn="1"/>
          </p:nvPicPr>
          <p:blipFill>
            <a:blip r:embed="rId3"/>
            <a:stretch>
              <a:fillRect/>
            </a:stretch>
          </p:blipFill>
          <p:spPr>
            <a:xfrm>
              <a:off x="6096000" y="6348068"/>
              <a:ext cx="2898976" cy="446431"/>
            </a:xfrm>
            <a:prstGeom prst="rect">
              <a:avLst/>
            </a:prstGeom>
          </p:spPr>
        </p:pic>
      </p:grpSp>
    </p:spTree>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3_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730250" y="4344990"/>
            <a:ext cx="7681913" cy="461665"/>
          </a:xfrm>
        </p:spPr>
        <p:txBody>
          <a:bodyPr>
            <a:noAutofit/>
          </a:bodyPr>
          <a:lstStyle>
            <a:lvl1pPr marL="0" indent="0" algn="l">
              <a:lnSpc>
                <a:spcPct val="90000"/>
              </a:lnSpc>
              <a:spcBef>
                <a:spcPts val="0"/>
              </a:spcBef>
              <a:buNone/>
              <a:defRPr>
                <a:solidFill>
                  <a:schemeClr val="bg1"/>
                </a:soli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pic>
        <p:nvPicPr>
          <p:cNvPr id="12" name="Picture 11" descr="Title_bar_dark_BLUE_3.png"/>
          <p:cNvPicPr>
            <a:picLocks noChangeAspect="1"/>
          </p:cNvPicPr>
          <p:nvPr userDrawn="1"/>
        </p:nvPicPr>
        <p:blipFill>
          <a:blip r:embed="rId2"/>
          <a:stretch>
            <a:fillRect/>
          </a:stretch>
        </p:blipFill>
        <p:spPr>
          <a:xfrm>
            <a:off x="730250" y="4117089"/>
            <a:ext cx="8439150" cy="123825"/>
          </a:xfrm>
          <a:prstGeom prst="rect">
            <a:avLst/>
          </a:prstGeom>
        </p:spPr>
      </p:pic>
      <p:sp>
        <p:nvSpPr>
          <p:cNvPr id="7" name="Title 6"/>
          <p:cNvSpPr>
            <a:spLocks noGrp="1"/>
          </p:cNvSpPr>
          <p:nvPr>
            <p:ph type="title"/>
          </p:nvPr>
        </p:nvSpPr>
        <p:spPr/>
        <p:txBody>
          <a:bodyPr/>
          <a:lstStyle/>
          <a:p>
            <a:r>
              <a:rPr lang="en-US" smtClean="0"/>
              <a:t>Click to edit Master title style</a:t>
            </a:r>
            <a:endParaRPr lang="en-US"/>
          </a:p>
        </p:txBody>
      </p:sp>
      <p:grpSp>
        <p:nvGrpSpPr>
          <p:cNvPr id="8" name="Group 7"/>
          <p:cNvGrpSpPr/>
          <p:nvPr userDrawn="1"/>
        </p:nvGrpSpPr>
        <p:grpSpPr>
          <a:xfrm>
            <a:off x="0" y="6324600"/>
            <a:ext cx="9144000" cy="533400"/>
            <a:chOff x="0" y="6324600"/>
            <a:chExt cx="9144000" cy="533400"/>
          </a:xfrm>
        </p:grpSpPr>
        <p:sp>
          <p:nvSpPr>
            <p:cNvPr id="9" name="Rectangle 8"/>
            <p:cNvSpPr/>
            <p:nvPr userDrawn="1"/>
          </p:nvSpPr>
          <p:spPr bwMode="auto">
            <a:xfrm>
              <a:off x="0" y="6324600"/>
              <a:ext cx="9144000" cy="533400"/>
            </a:xfrm>
            <a:prstGeom prst="rect">
              <a:avLst/>
            </a:prstGeom>
            <a:solidFill>
              <a:srgbClr val="FFFFFF"/>
            </a:solidFill>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solidFill>
                  <a:schemeClr val="tx1"/>
                </a:solidFill>
              </a:endParaRPr>
            </a:p>
          </p:txBody>
        </p:sp>
        <p:pic>
          <p:nvPicPr>
            <p:cNvPr id="10" name="Picture 9" descr="Virtualization_black.jpg"/>
            <p:cNvPicPr>
              <a:picLocks noChangeAspect="1"/>
            </p:cNvPicPr>
            <p:nvPr userDrawn="1"/>
          </p:nvPicPr>
          <p:blipFill>
            <a:blip r:embed="rId3"/>
            <a:stretch>
              <a:fillRect/>
            </a:stretch>
          </p:blipFill>
          <p:spPr>
            <a:xfrm>
              <a:off x="6096000" y="6348068"/>
              <a:ext cx="2898976" cy="446431"/>
            </a:xfrm>
            <a:prstGeom prst="rect">
              <a:avLst/>
            </a:prstGeom>
          </p:spPr>
        </p:pic>
      </p:grpSp>
    </p:spTree>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4_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730250" y="4344990"/>
            <a:ext cx="7681913" cy="461665"/>
          </a:xfrm>
        </p:spPr>
        <p:txBody>
          <a:bodyPr>
            <a:noAutofit/>
          </a:bodyPr>
          <a:lstStyle>
            <a:lvl1pPr marL="0" indent="0" algn="l">
              <a:lnSpc>
                <a:spcPct val="90000"/>
              </a:lnSpc>
              <a:spcBef>
                <a:spcPts val="0"/>
              </a:spcBef>
              <a:buNone/>
              <a:defRPr>
                <a:solidFill>
                  <a:schemeClr val="bg1"/>
                </a:soli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pic>
        <p:nvPicPr>
          <p:cNvPr id="12" name="Picture 11" descr="Title_bar_dark_BLUE_3.png"/>
          <p:cNvPicPr>
            <a:picLocks noChangeAspect="1"/>
          </p:cNvPicPr>
          <p:nvPr userDrawn="1"/>
        </p:nvPicPr>
        <p:blipFill>
          <a:blip r:embed="rId2"/>
          <a:stretch>
            <a:fillRect/>
          </a:stretch>
        </p:blipFill>
        <p:spPr>
          <a:xfrm>
            <a:off x="730250" y="4117089"/>
            <a:ext cx="8439150" cy="123825"/>
          </a:xfrm>
          <a:prstGeom prst="rect">
            <a:avLst/>
          </a:prstGeom>
        </p:spPr>
      </p:pic>
      <p:sp>
        <p:nvSpPr>
          <p:cNvPr id="7" name="Title 6"/>
          <p:cNvSpPr>
            <a:spLocks noGrp="1"/>
          </p:cNvSpPr>
          <p:nvPr>
            <p:ph type="title"/>
          </p:nvPr>
        </p:nvSpPr>
        <p:spPr>
          <a:xfrm>
            <a:off x="457200" y="2133600"/>
            <a:ext cx="8382000" cy="666385"/>
          </a:xfrm>
        </p:spPr>
        <p:txBody>
          <a:bodyPr/>
          <a:lstStyle/>
          <a:p>
            <a:r>
              <a:rPr lang="en-US" smtClean="0"/>
              <a:t>Click to edit Master title style</a:t>
            </a:r>
            <a:endParaRPr lang="en-US"/>
          </a:p>
        </p:txBody>
      </p:sp>
      <p:grpSp>
        <p:nvGrpSpPr>
          <p:cNvPr id="8" name="Group 7"/>
          <p:cNvGrpSpPr/>
          <p:nvPr userDrawn="1"/>
        </p:nvGrpSpPr>
        <p:grpSpPr>
          <a:xfrm>
            <a:off x="0" y="6324600"/>
            <a:ext cx="9144000" cy="533400"/>
            <a:chOff x="0" y="6324600"/>
            <a:chExt cx="9144000" cy="533400"/>
          </a:xfrm>
        </p:grpSpPr>
        <p:sp>
          <p:nvSpPr>
            <p:cNvPr id="9" name="Rectangle 8"/>
            <p:cNvSpPr/>
            <p:nvPr userDrawn="1"/>
          </p:nvSpPr>
          <p:spPr bwMode="auto">
            <a:xfrm>
              <a:off x="0" y="6324600"/>
              <a:ext cx="9144000" cy="533400"/>
            </a:xfrm>
            <a:prstGeom prst="rect">
              <a:avLst/>
            </a:prstGeom>
            <a:solidFill>
              <a:srgbClr val="FFFFFF"/>
            </a:solidFill>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solidFill>
                  <a:schemeClr val="tx1"/>
                </a:solidFill>
              </a:endParaRPr>
            </a:p>
          </p:txBody>
        </p:sp>
        <p:pic>
          <p:nvPicPr>
            <p:cNvPr id="10" name="Picture 9" descr="Virtualization_black.jpg"/>
            <p:cNvPicPr>
              <a:picLocks noChangeAspect="1"/>
            </p:cNvPicPr>
            <p:nvPr userDrawn="1"/>
          </p:nvPicPr>
          <p:blipFill>
            <a:blip r:embed="rId3"/>
            <a:stretch>
              <a:fillRect/>
            </a:stretch>
          </p:blipFill>
          <p:spPr>
            <a:xfrm>
              <a:off x="6096000" y="6348068"/>
              <a:ext cx="2898976" cy="446431"/>
            </a:xfrm>
            <a:prstGeom prst="rect">
              <a:avLst/>
            </a:prstGeom>
          </p:spPr>
        </p:pic>
      </p:grpSp>
    </p:spTree>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2_Title and Content_al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00"/>
            <a:ext cx="8382000" cy="664797"/>
          </a:xfrm>
        </p:spPr>
        <p:txBody>
          <a:bodyPr/>
          <a:lstStyle/>
          <a:p>
            <a:r>
              <a:rPr lang="en-US" dirty="0" smtClean="0"/>
              <a:t>Click to edit Master title style</a:t>
            </a:r>
            <a:endParaRPr lang="en-US" dirty="0"/>
          </a:p>
        </p:txBody>
      </p:sp>
      <p:sp>
        <p:nvSpPr>
          <p:cNvPr id="5" name="Text Placeholder 4"/>
          <p:cNvSpPr>
            <a:spLocks noGrp="1"/>
          </p:cNvSpPr>
          <p:nvPr>
            <p:ph type="body" sz="quarter" idx="10"/>
          </p:nvPr>
        </p:nvSpPr>
        <p:spPr>
          <a:xfrm>
            <a:off x="381000" y="989013"/>
            <a:ext cx="8382000" cy="1945148"/>
          </a:xfrm>
        </p:spPr>
        <p:txBody>
          <a:bodyPr/>
          <a:lstStyle>
            <a:lvl1pPr>
              <a:defRPr sz="2800"/>
            </a:lvl1pPr>
            <a:lvl2pPr>
              <a:defRPr sz="2600"/>
            </a:lvl2pPr>
            <a:lvl4pPr>
              <a:defRPr sz="2200"/>
            </a:lvl4pPr>
            <a:lvl5pPr>
              <a:defRPr sz="20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Demo, Video etc. &quot;special&quot; slides">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38200" y="1905000"/>
            <a:ext cx="7043208" cy="1523494"/>
          </a:xfrm>
        </p:spPr>
        <p:txBody>
          <a:bodyPr anchor="t" anchorCtr="0">
            <a:noAutofit/>
          </a:bodyPr>
          <a:lstStyle>
            <a:lvl1pPr algn="l" defTabSz="914363" rtl="0" eaLnBrk="1" latinLnBrk="0" hangingPunct="1">
              <a:lnSpc>
                <a:spcPct val="90000"/>
              </a:lnSpc>
              <a:spcBef>
                <a:spcPct val="0"/>
              </a:spcBef>
              <a:buNone/>
              <a:defRPr lang="en-US" sz="5400" b="0" kern="1200" cap="none" spc="-150" dirty="0">
                <a:ln w="3175">
                  <a:noFill/>
                </a:ln>
                <a:gradFill flip="none" rotWithShape="1">
                  <a:gsLst>
                    <a:gs pos="0">
                      <a:schemeClr val="tx1"/>
                    </a:gs>
                    <a:gs pos="86000">
                      <a:schemeClr val="tx1"/>
                    </a:gs>
                  </a:gsLst>
                  <a:lin ang="5400000" scaled="0"/>
                  <a:tileRect/>
                </a:gradFill>
                <a:effectLst/>
                <a:latin typeface="+mj-lt"/>
                <a:ea typeface="+mn-ea"/>
                <a:cs typeface="Arial" charset="0"/>
              </a:defRPr>
            </a:lvl1pPr>
          </a:lstStyle>
          <a:p>
            <a:r>
              <a:rPr lang="en-US" smtClean="0"/>
              <a:t>Click to edit Master title style</a:t>
            </a:r>
            <a:endParaRPr lang="en-US" dirty="0"/>
          </a:p>
        </p:txBody>
      </p:sp>
      <p:sp>
        <p:nvSpPr>
          <p:cNvPr id="3" name="Subtitle 2"/>
          <p:cNvSpPr>
            <a:spLocks noGrp="1"/>
          </p:cNvSpPr>
          <p:nvPr>
            <p:ph type="subTitle" idx="1"/>
          </p:nvPr>
        </p:nvSpPr>
        <p:spPr>
          <a:xfrm>
            <a:off x="838200" y="4343412"/>
            <a:ext cx="3429000" cy="461665"/>
          </a:xfrm>
        </p:spPr>
        <p:txBody>
          <a:bodyPr>
            <a:noAutofit/>
          </a:bodyPr>
          <a:lstStyle>
            <a:lvl1pPr marL="0" indent="0" algn="l" defTabSz="914363" rtl="0" eaLnBrk="1" latinLnBrk="0" hangingPunct="1">
              <a:lnSpc>
                <a:spcPct val="90000"/>
              </a:lnSpc>
              <a:spcBef>
                <a:spcPts val="0"/>
              </a:spcBef>
              <a:buSzPct val="85000"/>
              <a:buFontTx/>
              <a:buNone/>
              <a:defRPr lang="en-US" sz="3200" kern="1200" dirty="0">
                <a:gradFill>
                  <a:gsLst>
                    <a:gs pos="0">
                      <a:schemeClr val="accent1">
                        <a:lumMod val="40000"/>
                        <a:lumOff val="60000"/>
                      </a:schemeClr>
                    </a:gs>
                    <a:gs pos="86000">
                      <a:schemeClr val="accent1">
                        <a:lumMod val="40000"/>
                        <a:lumOff val="60000"/>
                      </a:schemeClr>
                    </a:gs>
                  </a:gsLst>
                  <a:lin ang="5400000" scaled="0"/>
                </a:gradFill>
                <a:latin typeface="+mn-lt"/>
                <a:ea typeface="+mn-ea"/>
                <a:cs typeface="+mn-cs"/>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grpSp>
        <p:nvGrpSpPr>
          <p:cNvPr id="4" name="Group 3"/>
          <p:cNvGrpSpPr/>
          <p:nvPr userDrawn="1"/>
        </p:nvGrpSpPr>
        <p:grpSpPr>
          <a:xfrm>
            <a:off x="0" y="6324600"/>
            <a:ext cx="9144000" cy="533400"/>
            <a:chOff x="0" y="6324600"/>
            <a:chExt cx="9144000" cy="533400"/>
          </a:xfrm>
        </p:grpSpPr>
        <p:sp>
          <p:nvSpPr>
            <p:cNvPr id="5" name="Rectangle 4"/>
            <p:cNvSpPr/>
            <p:nvPr userDrawn="1"/>
          </p:nvSpPr>
          <p:spPr bwMode="auto">
            <a:xfrm>
              <a:off x="0" y="6324600"/>
              <a:ext cx="9144000" cy="533400"/>
            </a:xfrm>
            <a:prstGeom prst="rect">
              <a:avLst/>
            </a:prstGeom>
            <a:solidFill>
              <a:srgbClr val="FFFFFF"/>
            </a:solidFill>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solidFill>
                  <a:schemeClr val="tx1"/>
                </a:solidFill>
              </a:endParaRPr>
            </a:p>
          </p:txBody>
        </p:sp>
        <p:pic>
          <p:nvPicPr>
            <p:cNvPr id="6" name="Picture 5" descr="Virtualization_black.jpg"/>
            <p:cNvPicPr>
              <a:picLocks noChangeAspect="1"/>
            </p:cNvPicPr>
            <p:nvPr userDrawn="1"/>
          </p:nvPicPr>
          <p:blipFill>
            <a:blip r:embed="rId3"/>
            <a:stretch>
              <a:fillRect/>
            </a:stretch>
          </p:blipFill>
          <p:spPr>
            <a:xfrm>
              <a:off x="6096000" y="6348068"/>
              <a:ext cx="2898976" cy="446431"/>
            </a:xfrm>
            <a:prstGeom prst="rect">
              <a:avLst/>
            </a:prstGeom>
          </p:spPr>
        </p:pic>
      </p:grpSp>
    </p:spTree>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12"/>
            <a:ext cx="8382000" cy="666385"/>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381000" y="1447800"/>
            <a:ext cx="8382000" cy="200054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381000" y="1447800"/>
            <a:ext cx="8382000" cy="2000548"/>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81001" y="1447806"/>
            <a:ext cx="4114800" cy="2129814"/>
          </a:xfrm>
        </p:spPr>
        <p:txBody>
          <a:bodyPr/>
          <a:lstStyle>
            <a:lvl1pPr marL="339976" indent="-339976">
              <a:lnSpc>
                <a:spcPct val="90000"/>
              </a:lnSpc>
              <a:defRPr sz="2800"/>
            </a:lvl1pPr>
            <a:lvl2pPr marL="673338" indent="-325424">
              <a:lnSpc>
                <a:spcPct val="90000"/>
              </a:lnSpc>
              <a:defRPr sz="2400"/>
            </a:lvl2pPr>
            <a:lvl3pPr marL="953785" indent="-288384">
              <a:lnSpc>
                <a:spcPct val="90000"/>
              </a:lnSpc>
              <a:defRPr sz="2000"/>
            </a:lvl3pPr>
            <a:lvl4pPr marL="1227618" indent="-273833">
              <a:lnSpc>
                <a:spcPct val="90000"/>
              </a:lnSpc>
              <a:defRPr sz="1800"/>
            </a:lvl4pPr>
            <a:lvl5pPr marL="1516002" indent="-280447">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447806"/>
            <a:ext cx="4114800" cy="2129814"/>
          </a:xfrm>
        </p:spPr>
        <p:txBody>
          <a:bodyPr/>
          <a:lstStyle>
            <a:lvl1pPr marL="347914" indent="-347914">
              <a:lnSpc>
                <a:spcPct val="90000"/>
              </a:lnSpc>
              <a:defRPr sz="2800"/>
            </a:lvl1pPr>
            <a:lvl2pPr marL="673338" indent="-339976">
              <a:lnSpc>
                <a:spcPct val="90000"/>
              </a:lnSpc>
              <a:defRPr sz="2400"/>
            </a:lvl2pPr>
            <a:lvl3pPr marL="961722" indent="-302936">
              <a:lnSpc>
                <a:spcPct val="90000"/>
              </a:lnSpc>
              <a:defRPr sz="2000"/>
            </a:lvl3pPr>
            <a:lvl4pPr marL="1227618" indent="-265896">
              <a:lnSpc>
                <a:spcPct val="90000"/>
              </a:lnSpc>
              <a:defRPr sz="1800"/>
            </a:lvl4pPr>
            <a:lvl5pPr marL="1516002" indent="-273833">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381001" y="1447805"/>
            <a:ext cx="4114800" cy="692497"/>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381001" y="2272661"/>
            <a:ext cx="4114800" cy="1855893"/>
          </a:xfrm>
        </p:spPr>
        <p:txBody>
          <a:bodyPr/>
          <a:lstStyle>
            <a:lvl1pPr marL="281770" indent="-281770">
              <a:defRPr sz="2300"/>
            </a:lvl1pPr>
            <a:lvl2pPr marL="562218" indent="-265896">
              <a:defRPr sz="2000"/>
            </a:lvl2pPr>
            <a:lvl3pPr marL="813562" indent="-243407">
              <a:defRPr sz="1800"/>
            </a:lvl3pPr>
            <a:lvl4pPr marL="1050354" indent="-228856">
              <a:defRPr sz="1700"/>
            </a:lvl4pPr>
            <a:lvl5pPr marL="1279210" indent="-206367">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987" y="1447805"/>
            <a:ext cx="4117019" cy="692497"/>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2272661"/>
            <a:ext cx="4117974" cy="1855893"/>
          </a:xfrm>
        </p:spPr>
        <p:txBody>
          <a:bodyPr/>
          <a:lstStyle>
            <a:lvl1pPr marL="296321" indent="-296321">
              <a:defRPr sz="2300"/>
            </a:lvl1pPr>
            <a:lvl2pPr marL="570155" indent="-273833">
              <a:defRPr sz="2000"/>
            </a:lvl2pPr>
            <a:lvl3pPr marL="821499" indent="-244730">
              <a:defRPr sz="1800"/>
            </a:lvl3pPr>
            <a:lvl4pPr marL="1050354" indent="-236793">
              <a:defRPr sz="1700"/>
            </a:lvl4pPr>
            <a:lvl5pPr marL="1279210" indent="-220919">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Tree>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730250" y="4344990"/>
            <a:ext cx="7681913" cy="461665"/>
          </a:xfrm>
        </p:spPr>
        <p:txBody>
          <a:bodyPr>
            <a:noAutofit/>
          </a:bodyPr>
          <a:lstStyle>
            <a:lvl1pPr marL="0" indent="0" algn="l">
              <a:lnSpc>
                <a:spcPct val="90000"/>
              </a:lnSpc>
              <a:spcBef>
                <a:spcPts val="0"/>
              </a:spcBef>
              <a:buNone/>
              <a:defRPr>
                <a:solidFill>
                  <a:schemeClr val="bg1"/>
                </a:soli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pic>
        <p:nvPicPr>
          <p:cNvPr id="12" name="Picture 11" descr="Title_bar_dark_BLUE_3.png"/>
          <p:cNvPicPr>
            <a:picLocks noChangeAspect="1"/>
          </p:cNvPicPr>
          <p:nvPr userDrawn="1"/>
        </p:nvPicPr>
        <p:blipFill>
          <a:blip r:embed="rId2"/>
          <a:stretch>
            <a:fillRect/>
          </a:stretch>
        </p:blipFill>
        <p:spPr>
          <a:xfrm>
            <a:off x="730250" y="4117089"/>
            <a:ext cx="8439150" cy="123825"/>
          </a:xfrm>
          <a:prstGeom prst="rect">
            <a:avLst/>
          </a:prstGeom>
        </p:spPr>
      </p:pic>
      <p:sp>
        <p:nvSpPr>
          <p:cNvPr id="7" name="Title 6"/>
          <p:cNvSpPr>
            <a:spLocks noGrp="1"/>
          </p:cNvSpPr>
          <p:nvPr>
            <p:ph type="title"/>
          </p:nvPr>
        </p:nvSpPr>
        <p:spPr/>
        <p:txBody>
          <a:bodyPr/>
          <a:lstStyle/>
          <a:p>
            <a:r>
              <a:rPr lang="en-US" smtClean="0"/>
              <a:t>Click to edit Master title style</a:t>
            </a:r>
            <a:endParaRPr lang="en-US"/>
          </a:p>
        </p:txBody>
      </p:sp>
      <p:grpSp>
        <p:nvGrpSpPr>
          <p:cNvPr id="8" name="Group 7"/>
          <p:cNvGrpSpPr/>
          <p:nvPr userDrawn="1"/>
        </p:nvGrpSpPr>
        <p:grpSpPr>
          <a:xfrm>
            <a:off x="0" y="6324600"/>
            <a:ext cx="9144000" cy="533400"/>
            <a:chOff x="0" y="6324600"/>
            <a:chExt cx="9144000" cy="533400"/>
          </a:xfrm>
        </p:grpSpPr>
        <p:sp>
          <p:nvSpPr>
            <p:cNvPr id="9" name="Rectangle 8"/>
            <p:cNvSpPr/>
            <p:nvPr userDrawn="1"/>
          </p:nvSpPr>
          <p:spPr bwMode="auto">
            <a:xfrm>
              <a:off x="0" y="6324600"/>
              <a:ext cx="9144000" cy="533400"/>
            </a:xfrm>
            <a:prstGeom prst="rect">
              <a:avLst/>
            </a:prstGeom>
            <a:solidFill>
              <a:srgbClr val="FFFFFF"/>
            </a:solidFill>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solidFill>
                  <a:schemeClr val="tx1"/>
                </a:solidFill>
              </a:endParaRPr>
            </a:p>
          </p:txBody>
        </p:sp>
        <p:pic>
          <p:nvPicPr>
            <p:cNvPr id="10" name="Picture 9" descr="Virtualization_black.jpg"/>
            <p:cNvPicPr>
              <a:picLocks noChangeAspect="1"/>
            </p:cNvPicPr>
            <p:nvPr userDrawn="1"/>
          </p:nvPicPr>
          <p:blipFill>
            <a:blip r:embed="rId3"/>
            <a:stretch>
              <a:fillRect/>
            </a:stretch>
          </p:blipFill>
          <p:spPr>
            <a:xfrm>
              <a:off x="6096000" y="6348068"/>
              <a:ext cx="2898976" cy="446431"/>
            </a:xfrm>
            <a:prstGeom prst="rect">
              <a:avLst/>
            </a:prstGeom>
          </p:spPr>
        </p:pic>
      </p:grpSp>
    </p:spTree>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4"/>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1000" y="228610"/>
            <a:ext cx="8382000" cy="666385"/>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381000" y="1447800"/>
            <a:ext cx="8382000" cy="2000548"/>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 bg1="dk1" tx1="lt1" bg2="dk2" tx2="lt2" accent1="accent1" accent2="accent2" accent3="accent3" accent4="accent4" accent5="accent5" accent6="accent6" hlink="hlink" folHlink="folHlink"/>
  <p:sldLayoutIdLst>
    <p:sldLayoutId id="2147483860" r:id="rId1"/>
    <p:sldLayoutId id="2147483768" r:id="rId2"/>
    <p:sldLayoutId id="2147483769" r:id="rId3"/>
    <p:sldLayoutId id="2147483770" r:id="rId4"/>
    <p:sldLayoutId id="2147483771" r:id="rId5"/>
    <p:sldLayoutId id="2147483772" r:id="rId6"/>
    <p:sldLayoutId id="2147483773" r:id="rId7"/>
    <p:sldLayoutId id="2147483774" r:id="rId8"/>
    <p:sldLayoutId id="2147483859" r:id="rId9"/>
    <p:sldLayoutId id="2147483900" r:id="rId10"/>
    <p:sldLayoutId id="2147483902" r:id="rId11"/>
    <p:sldLayoutId id="2147483903" r:id="rId12"/>
  </p:sldLayoutIdLst>
  <p:transition>
    <p:fade/>
  </p:transition>
  <p:hf sldNum="0" hdr="0" ftr="0" dt="0"/>
  <p:txStyles>
    <p:titleStyle>
      <a:lvl1pPr algn="l" defTabSz="914363" rtl="0" eaLnBrk="1" latinLnBrk="0" hangingPunct="1">
        <a:lnSpc>
          <a:spcPct val="90000"/>
        </a:lnSpc>
        <a:spcBef>
          <a:spcPct val="0"/>
        </a:spcBef>
        <a:buNone/>
        <a:defRPr lang="en-US" sz="4800" b="0" kern="1200" cap="none" spc="-150" dirty="0" smtClean="0">
          <a:ln w="3175">
            <a:noFill/>
          </a:ln>
          <a:gradFill flip="none" rotWithShape="1">
            <a:gsLst>
              <a:gs pos="0">
                <a:schemeClr val="tx1"/>
              </a:gs>
              <a:gs pos="86000">
                <a:schemeClr val="tx1"/>
              </a:gs>
            </a:gsLst>
            <a:lin ang="5400000" scaled="0"/>
            <a:tileRect/>
          </a:gradFill>
          <a:effectLst/>
          <a:latin typeface="+mj-lt"/>
          <a:ea typeface="+mn-ea"/>
          <a:cs typeface="Arial" charset="0"/>
        </a:defRPr>
      </a:lvl1pPr>
    </p:titleStyle>
    <p:bodyStyle>
      <a:lvl1pPr marL="460375" indent="-460375" algn="l" defTabSz="914363" rtl="0" eaLnBrk="1" latinLnBrk="0" hangingPunct="1">
        <a:lnSpc>
          <a:spcPct val="90000"/>
        </a:lnSpc>
        <a:spcBef>
          <a:spcPct val="20000"/>
        </a:spcBef>
        <a:buSzPct val="85000"/>
        <a:buFontTx/>
        <a:buBlip>
          <a:blip r:embed="rId15"/>
        </a:buBlip>
        <a:defRPr sz="3200" kern="1200">
          <a:gradFill>
            <a:gsLst>
              <a:gs pos="0">
                <a:schemeClr val="tx1"/>
              </a:gs>
              <a:gs pos="86000">
                <a:schemeClr val="tx1"/>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85000"/>
        <a:buFontTx/>
        <a:buBlip>
          <a:blip r:embed="rId15"/>
        </a:buBlip>
        <a:defRPr sz="2800" kern="1200">
          <a:gradFill>
            <a:gsLst>
              <a:gs pos="0">
                <a:schemeClr val="tx1"/>
              </a:gs>
              <a:gs pos="86000">
                <a:schemeClr val="tx1"/>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85000"/>
        <a:buFontTx/>
        <a:buBlip>
          <a:blip r:embed="rId15"/>
        </a:buBlip>
        <a:defRPr sz="2400" kern="1200">
          <a:gradFill>
            <a:gsLst>
              <a:gs pos="0">
                <a:schemeClr val="tx1"/>
              </a:gs>
              <a:gs pos="86000">
                <a:schemeClr val="tx1"/>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85000"/>
        <a:buFontTx/>
        <a:buBlip>
          <a:blip r:embed="rId15"/>
        </a:buBlip>
        <a:defRPr sz="2000" kern="1200">
          <a:gradFill>
            <a:gsLst>
              <a:gs pos="0">
                <a:schemeClr val="tx1"/>
              </a:gs>
              <a:gs pos="86000">
                <a:schemeClr val="tx1"/>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85000"/>
        <a:buFontTx/>
        <a:buBlip>
          <a:blip r:embed="rId15"/>
        </a:buBlip>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9.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3.xml"/><Relationship Id="rId1" Type="http://schemas.openxmlformats.org/officeDocument/2006/relationships/vmlDrawing" Target="../drawings/vmlDrawing1.vml"/><Relationship Id="rId5" Type="http://schemas.openxmlformats.org/officeDocument/2006/relationships/image" Target="../media/image8.emf"/><Relationship Id="rId4" Type="http://schemas.openxmlformats.org/officeDocument/2006/relationships/oleObject" Target="../embeddings/oleObject1.bin"/></Relationships>
</file>

<file path=ppt/slides/_rels/slide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3.xml"/><Relationship Id="rId1" Type="http://schemas.openxmlformats.org/officeDocument/2006/relationships/slideLayout" Target="../slideLayouts/slideLayout3.xml"/><Relationship Id="rId4" Type="http://schemas.openxmlformats.org/officeDocument/2006/relationships/image" Target="../media/image9.jpe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7.xml"/><Relationship Id="rId1" Type="http://schemas.openxmlformats.org/officeDocument/2006/relationships/slideLayout" Target="../slideLayouts/slideLayout3.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17.png"/><Relationship Id="rId7" Type="http://schemas.openxmlformats.org/officeDocument/2006/relationships/hyperlink" Target="http://images.google.co.uk/imgres?imgurl=http://redcanary.mypublicsquare.com/files/redcanary/teching-the-plunge/opalis_logo.jpg&amp;imgrefurl=http://www.redcanary.ca/view/teching-the-plunge&amp;usg=__yZjoeavfb_iA72EWOGGppWOOPkA=&amp;h=65&amp;w=155&amp;sz=31&amp;hl=en&amp;start=1&amp;um=1&amp;tbnid=oFzaDVCRRXBusM:&amp;tbnh=41&amp;tbnw=97&amp;prev=/images?q=opalis+logo&amp;hl=en&amp;rlz=1W1IRFA_en&amp;um=1" TargetMode="External"/><Relationship Id="rId2" Type="http://schemas.openxmlformats.org/officeDocument/2006/relationships/image" Target="../media/image16.png"/><Relationship Id="rId1" Type="http://schemas.openxmlformats.org/officeDocument/2006/relationships/slideLayout" Target="../slideLayouts/slideLayout4.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42.xml"/><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689310" y="1915694"/>
            <a:ext cx="7681913" cy="461665"/>
          </a:xfrm>
        </p:spPr>
        <p:txBody>
          <a:bodyPr/>
          <a:lstStyle/>
          <a:p>
            <a:r>
              <a:rPr lang="en-US" sz="2800" dirty="0" smtClean="0">
                <a:solidFill>
                  <a:schemeClr val="tx1"/>
                </a:solidFill>
              </a:rPr>
              <a:t>Course 50374</a:t>
            </a:r>
          </a:p>
          <a:p>
            <a:r>
              <a:rPr lang="en-US" sz="4000" dirty="0" smtClean="0">
                <a:solidFill>
                  <a:schemeClr val="tx1"/>
                </a:solidFill>
              </a:rPr>
              <a:t>Microsoft Virtualization and Management  for the Experienced VMware IT Pro </a:t>
            </a:r>
            <a:endParaRPr lang="en-US" sz="4000" dirty="0">
              <a:solidFill>
                <a:schemeClr val="tx1"/>
              </a:solidFill>
            </a:endParaRPr>
          </a:p>
        </p:txBody>
      </p:sp>
    </p:spTree>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Autofit/>
          </a:bodyPr>
          <a:lstStyle/>
          <a:p>
            <a:r>
              <a:rPr lang="en-US" sz="3200" dirty="0" smtClean="0">
                <a:solidFill>
                  <a:schemeClr val="tx1"/>
                </a:solidFill>
              </a:rPr>
              <a:t>Understanding </a:t>
            </a:r>
            <a:r>
              <a:rPr lang="en-US" sz="3200" dirty="0">
                <a:solidFill>
                  <a:schemeClr val="tx1"/>
                </a:solidFill>
              </a:rPr>
              <a:t>Microsoft Virtualization </a:t>
            </a:r>
            <a:r>
              <a:rPr lang="en-US" sz="3200" dirty="0">
                <a:solidFill>
                  <a:schemeClr val="tx1"/>
                </a:solidFill>
                <a:ea typeface="Segoe UI" pitchFamily="34" charset="0"/>
                <a:cs typeface="Segoe UI" pitchFamily="34" charset="0"/>
              </a:rPr>
              <a:t>Solutions</a:t>
            </a:r>
            <a:endParaRPr lang="en-US" sz="3200" dirty="0">
              <a:solidFill>
                <a:schemeClr val="tx1"/>
              </a:solidFill>
            </a:endParaRPr>
          </a:p>
        </p:txBody>
      </p:sp>
      <p:sp>
        <p:nvSpPr>
          <p:cNvPr id="6" name="Text Placeholder 5"/>
          <p:cNvSpPr>
            <a:spLocks noGrp="1"/>
          </p:cNvSpPr>
          <p:nvPr>
            <p:ph type="body" sz="quarter" idx="10"/>
          </p:nvPr>
        </p:nvSpPr>
        <p:spPr>
          <a:xfrm>
            <a:off x="381000" y="1219200"/>
            <a:ext cx="8382000" cy="5213735"/>
          </a:xfrm>
        </p:spPr>
        <p:txBody>
          <a:bodyPr/>
          <a:lstStyle/>
          <a:p>
            <a:r>
              <a:rPr lang="en-US" dirty="0" smtClean="0">
                <a:solidFill>
                  <a:schemeClr val="tx1"/>
                </a:solidFill>
              </a:rPr>
              <a:t>Microsoft Private Cloud</a:t>
            </a:r>
          </a:p>
          <a:p>
            <a:pPr lvl="1"/>
            <a:r>
              <a:rPr lang="en-US" dirty="0" smtClean="0"/>
              <a:t>Using virtualization infrastructure resources as a service</a:t>
            </a:r>
          </a:p>
          <a:p>
            <a:r>
              <a:rPr lang="en-US" dirty="0" smtClean="0">
                <a:solidFill>
                  <a:schemeClr val="tx1"/>
                </a:solidFill>
              </a:rPr>
              <a:t>Microsoft Product Solutions</a:t>
            </a:r>
          </a:p>
          <a:p>
            <a:pPr lvl="1"/>
            <a:r>
              <a:rPr lang="en-US" dirty="0" smtClean="0">
                <a:solidFill>
                  <a:schemeClr val="tx1"/>
                </a:solidFill>
              </a:rPr>
              <a:t>Windows Server 2008 R2 with Hyper-V</a:t>
            </a:r>
          </a:p>
          <a:p>
            <a:pPr lvl="1"/>
            <a:r>
              <a:rPr lang="en-US" dirty="0" smtClean="0">
                <a:solidFill>
                  <a:schemeClr val="tx1"/>
                </a:solidFill>
              </a:rPr>
              <a:t>System Center Suite with Virtual Machine Manager Self-Service Portal 2.0</a:t>
            </a:r>
          </a:p>
          <a:p>
            <a:r>
              <a:rPr lang="en-US" dirty="0" smtClean="0">
                <a:solidFill>
                  <a:schemeClr val="tx1"/>
                </a:solidFill>
              </a:rPr>
              <a:t>Target Business Solutions</a:t>
            </a:r>
          </a:p>
          <a:p>
            <a:pPr lvl="1"/>
            <a:r>
              <a:rPr lang="en-US" dirty="0" smtClean="0">
                <a:solidFill>
                  <a:schemeClr val="tx1"/>
                </a:solidFill>
              </a:rPr>
              <a:t>Infrastructure as a Service (IaaS)</a:t>
            </a:r>
          </a:p>
          <a:p>
            <a:pPr lvl="1"/>
            <a:endParaRPr lang="en-US" dirty="0" smtClean="0">
              <a:solidFill>
                <a:schemeClr val="tx1"/>
              </a:solidFill>
            </a:endParaRPr>
          </a:p>
          <a:p>
            <a:endParaRPr lang="en-US" dirty="0" smtClean="0"/>
          </a:p>
        </p:txBody>
      </p:sp>
    </p:spTree>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dirty="0" smtClean="0">
                <a:solidFill>
                  <a:schemeClr val="tx1"/>
                </a:solidFill>
              </a:rPr>
              <a:t>Module 2 </a:t>
            </a:r>
            <a:r>
              <a:rPr lang="en-US" dirty="0">
                <a:solidFill>
                  <a:schemeClr val="tx1"/>
                </a:solidFill>
              </a:rPr>
              <a:t>Lessons</a:t>
            </a:r>
          </a:p>
        </p:txBody>
      </p:sp>
      <p:sp>
        <p:nvSpPr>
          <p:cNvPr id="6" name="Text Placeholder 5"/>
          <p:cNvSpPr>
            <a:spLocks noGrp="1"/>
          </p:cNvSpPr>
          <p:nvPr>
            <p:ph type="body" sz="quarter" idx="10"/>
          </p:nvPr>
        </p:nvSpPr>
        <p:spPr>
          <a:xfrm>
            <a:off x="381000" y="1219200"/>
            <a:ext cx="8382000" cy="8599277"/>
          </a:xfrm>
        </p:spPr>
        <p:txBody>
          <a:bodyPr/>
          <a:lstStyle/>
          <a:p>
            <a:r>
              <a:rPr lang="en-US" dirty="0" smtClean="0">
                <a:solidFill>
                  <a:schemeClr val="tx1"/>
                </a:solidFill>
              </a:rPr>
              <a:t>Microsoft Hyper-V and System Center Comparison to vSphere and vCenter</a:t>
            </a:r>
          </a:p>
          <a:p>
            <a:pPr lvl="1"/>
            <a:r>
              <a:rPr lang="en-US" dirty="0" smtClean="0">
                <a:solidFill>
                  <a:schemeClr val="tx1"/>
                </a:solidFill>
              </a:rPr>
              <a:t>Lesson 1: Understanding Microsoft Virtualization </a:t>
            </a:r>
            <a:r>
              <a:rPr lang="en-US" dirty="0" smtClean="0">
                <a:solidFill>
                  <a:schemeClr val="tx1"/>
                </a:solidFill>
                <a:ea typeface="Segoe UI" pitchFamily="34" charset="0"/>
                <a:cs typeface="Segoe UI" pitchFamily="34" charset="0"/>
              </a:rPr>
              <a:t>Solutions</a:t>
            </a:r>
          </a:p>
          <a:p>
            <a:pPr lvl="1"/>
            <a:r>
              <a:rPr lang="en-US" dirty="0" smtClean="0">
                <a:solidFill>
                  <a:srgbClr val="FFFF00"/>
                </a:solidFill>
              </a:rPr>
              <a:t>Lesson 2: Differentiating Microsoft and VMware Terminology and Solutions</a:t>
            </a:r>
          </a:p>
          <a:p>
            <a:pPr lvl="1"/>
            <a:r>
              <a:rPr lang="en-US" dirty="0" smtClean="0">
                <a:solidFill>
                  <a:schemeClr val="tx1"/>
                </a:solidFill>
              </a:rPr>
              <a:t>Lesson 3: Microsoft Server Virtualization Deployment Options</a:t>
            </a:r>
          </a:p>
          <a:p>
            <a:pPr lvl="1"/>
            <a:r>
              <a:rPr lang="en-US" dirty="0" smtClean="0">
                <a:solidFill>
                  <a:schemeClr val="tx1"/>
                </a:solidFill>
              </a:rPr>
              <a:t>Lesson 4: Microsoft Server Virtualization Architecture Solutions</a:t>
            </a:r>
          </a:p>
          <a:p>
            <a:pPr lvl="1"/>
            <a:r>
              <a:rPr lang="en-US" dirty="0" smtClean="0">
                <a:solidFill>
                  <a:schemeClr val="tx1"/>
                </a:solidFill>
              </a:rPr>
              <a:t>Lesson 5: Reviewing the System Center Suite</a:t>
            </a:r>
          </a:p>
          <a:p>
            <a:pPr lvl="1"/>
            <a:r>
              <a:rPr lang="en-US" dirty="0" smtClean="0">
                <a:solidFill>
                  <a:schemeClr val="tx1"/>
                </a:solidFill>
              </a:rPr>
              <a:t>Lesson 6: Understanding Licensing</a:t>
            </a:r>
            <a:r>
              <a:rPr lang="en-US" dirty="0" smtClean="0">
                <a:solidFill>
                  <a:schemeClr val="tx1"/>
                </a:solidFill>
                <a:latin typeface="Segoe" pitchFamily="34" charset="0"/>
              </a:rPr>
              <a:t> </a:t>
            </a:r>
          </a:p>
          <a:p>
            <a:pPr lvl="1"/>
            <a:endParaRPr lang="en-US" dirty="0" smtClean="0">
              <a:solidFill>
                <a:schemeClr val="tx1"/>
              </a:solidFill>
              <a:latin typeface="Segoe" pitchFamily="34" charset="0"/>
            </a:endParaRPr>
          </a:p>
          <a:p>
            <a:pPr lvl="1"/>
            <a:endParaRPr lang="en-US" dirty="0" smtClean="0">
              <a:solidFill>
                <a:schemeClr val="tx1"/>
              </a:solidFill>
              <a:latin typeface="Segoe" pitchFamily="34" charset="0"/>
            </a:endParaRPr>
          </a:p>
          <a:p>
            <a:pPr lvl="1"/>
            <a:endParaRPr lang="en-US" dirty="0" smtClean="0">
              <a:solidFill>
                <a:schemeClr val="tx1"/>
              </a:solidFill>
              <a:latin typeface="Segoe" pitchFamily="34" charset="0"/>
            </a:endParaRPr>
          </a:p>
          <a:p>
            <a:pPr lvl="1"/>
            <a:endParaRPr lang="en-US" dirty="0" smtClean="0">
              <a:solidFill>
                <a:schemeClr val="tx1"/>
              </a:solidFill>
              <a:latin typeface="Segoe" pitchFamily="34" charset="0"/>
            </a:endParaRPr>
          </a:p>
          <a:p>
            <a:pPr lvl="1"/>
            <a:endParaRPr lang="en-US" dirty="0" smtClean="0">
              <a:solidFill>
                <a:schemeClr val="tx1"/>
              </a:solidFill>
              <a:ea typeface="Segoe UI" pitchFamily="34" charset="0"/>
              <a:cs typeface="Segoe UI" pitchFamily="34" charset="0"/>
            </a:endParaRPr>
          </a:p>
          <a:p>
            <a:pPr lvl="1"/>
            <a:endParaRPr lang="en-US" dirty="0" smtClean="0">
              <a:solidFill>
                <a:schemeClr val="tx1"/>
              </a:solidFill>
              <a:ea typeface="Segoe UI" pitchFamily="34" charset="0"/>
              <a:cs typeface="Segoe UI" pitchFamily="34" charset="0"/>
            </a:endParaRPr>
          </a:p>
          <a:p>
            <a:pPr lvl="1"/>
            <a:endParaRPr lang="en-US" dirty="0" smtClean="0">
              <a:solidFill>
                <a:schemeClr val="tx1"/>
              </a:solidFill>
            </a:endParaRPr>
          </a:p>
        </p:txBody>
      </p:sp>
    </p:spTree>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Autofit/>
          </a:bodyPr>
          <a:lstStyle/>
          <a:p>
            <a:r>
              <a:rPr lang="en-US" dirty="0">
                <a:solidFill>
                  <a:schemeClr val="tx1"/>
                </a:solidFill>
              </a:rPr>
              <a:t>Technology and Terminology</a:t>
            </a:r>
          </a:p>
        </p:txBody>
      </p:sp>
      <p:sp>
        <p:nvSpPr>
          <p:cNvPr id="9" name="Rectangle 8"/>
          <p:cNvSpPr>
            <a:spLocks noChangeArrowheads="1"/>
          </p:cNvSpPr>
          <p:nvPr/>
        </p:nvSpPr>
        <p:spPr bwMode="auto">
          <a:xfrm>
            <a:off x="1118167" y="1676400"/>
            <a:ext cx="3420566" cy="440267"/>
          </a:xfrm>
          <a:prstGeom prst="rect">
            <a:avLst/>
          </a:prstGeom>
          <a:gradFill flip="none" rotWithShape="1">
            <a:gsLst>
              <a:gs pos="0">
                <a:schemeClr val="accent3">
                  <a:lumMod val="50000"/>
                </a:schemeClr>
              </a:gs>
              <a:gs pos="100000">
                <a:schemeClr val="accent3">
                  <a:lumMod val="60000"/>
                  <a:lumOff val="40000"/>
                </a:schemeClr>
              </a:gs>
              <a:gs pos="63000">
                <a:schemeClr val="accent3">
                  <a:lumMod val="75000"/>
                </a:schemeClr>
              </a:gs>
            </a:gsLst>
            <a:lin ang="16200000" scaled="1"/>
            <a:tileRect/>
          </a:gradFill>
          <a:ln>
            <a:headEnd/>
            <a:tailEnd/>
          </a:ln>
        </p:spPr>
        <p:style>
          <a:lnRef idx="0">
            <a:schemeClr val="accent2"/>
          </a:lnRef>
          <a:fillRef idx="3">
            <a:schemeClr val="accent2"/>
          </a:fillRef>
          <a:effectRef idx="3">
            <a:schemeClr val="accent2"/>
          </a:effectRef>
          <a:fontRef idx="minor">
            <a:schemeClr val="lt1"/>
          </a:fontRef>
        </p:style>
        <p:txBody>
          <a:bodyPr wrap="none" anchor="ctr"/>
          <a:lstStyle/>
          <a:p>
            <a:pPr>
              <a:buNone/>
              <a:defRPr/>
            </a:pPr>
            <a:r>
              <a:rPr lang="en-US" sz="1600" dirty="0" smtClean="0">
                <a:effectLst>
                  <a:outerShdw blurRad="38100" dist="38100" dir="2700000" algn="tl">
                    <a:srgbClr val="000000">
                      <a:alpha val="43137"/>
                    </a:srgbClr>
                  </a:outerShdw>
                </a:effectLst>
              </a:rPr>
              <a:t>Parent Partition</a:t>
            </a:r>
          </a:p>
        </p:txBody>
      </p:sp>
      <p:sp>
        <p:nvSpPr>
          <p:cNvPr id="10" name="Rectangle 8"/>
          <p:cNvSpPr>
            <a:spLocks noChangeArrowheads="1"/>
          </p:cNvSpPr>
          <p:nvPr/>
        </p:nvSpPr>
        <p:spPr bwMode="auto">
          <a:xfrm>
            <a:off x="4800600" y="1676400"/>
            <a:ext cx="3357991" cy="440267"/>
          </a:xfrm>
          <a:prstGeom prst="rect">
            <a:avLst/>
          </a:prstGeom>
          <a:gradFill flip="none" rotWithShape="1">
            <a:gsLst>
              <a:gs pos="0">
                <a:schemeClr val="accent1">
                  <a:lumMod val="75000"/>
                </a:schemeClr>
              </a:gs>
              <a:gs pos="100000">
                <a:schemeClr val="accent1">
                  <a:lumMod val="40000"/>
                  <a:lumOff val="60000"/>
                </a:schemeClr>
              </a:gs>
            </a:gsLst>
            <a:lin ang="16200000" scaled="1"/>
            <a:tileRect/>
          </a:gradFill>
          <a:ln>
            <a:headEnd/>
            <a:tailEnd/>
          </a:ln>
        </p:spPr>
        <p:style>
          <a:lnRef idx="0">
            <a:schemeClr val="accent2"/>
          </a:lnRef>
          <a:fillRef idx="3">
            <a:schemeClr val="accent2"/>
          </a:fillRef>
          <a:effectRef idx="3">
            <a:schemeClr val="accent2"/>
          </a:effectRef>
          <a:fontRef idx="minor">
            <a:schemeClr val="lt1"/>
          </a:fontRef>
        </p:style>
        <p:txBody>
          <a:bodyPr wrap="none" anchor="ctr"/>
          <a:lstStyle/>
          <a:p>
            <a:pPr>
              <a:buNone/>
              <a:defRPr/>
            </a:pPr>
            <a:r>
              <a:rPr lang="en-US" sz="1600" dirty="0" smtClean="0">
                <a:effectLst>
                  <a:outerShdw blurRad="38100" dist="38100" dir="2700000" algn="tl">
                    <a:srgbClr val="000000">
                      <a:alpha val="43137"/>
                    </a:srgbClr>
                  </a:outerShdw>
                </a:effectLst>
              </a:rPr>
              <a:t>Service Console</a:t>
            </a:r>
            <a:endParaRPr lang="en-US" sz="1600" dirty="0">
              <a:effectLst>
                <a:outerShdw blurRad="38100" dist="38100" dir="2700000" algn="tl">
                  <a:srgbClr val="000000">
                    <a:alpha val="43137"/>
                  </a:srgbClr>
                </a:outerShdw>
              </a:effectLst>
            </a:endParaRPr>
          </a:p>
        </p:txBody>
      </p:sp>
      <p:sp>
        <p:nvSpPr>
          <p:cNvPr id="11" name="Rectangle 8"/>
          <p:cNvSpPr>
            <a:spLocks noChangeArrowheads="1"/>
          </p:cNvSpPr>
          <p:nvPr/>
        </p:nvSpPr>
        <p:spPr bwMode="auto">
          <a:xfrm>
            <a:off x="1118167" y="2248220"/>
            <a:ext cx="3420566" cy="440267"/>
          </a:xfrm>
          <a:prstGeom prst="rect">
            <a:avLst/>
          </a:prstGeom>
          <a:gradFill flip="none" rotWithShape="1">
            <a:gsLst>
              <a:gs pos="0">
                <a:schemeClr val="accent3">
                  <a:lumMod val="50000"/>
                </a:schemeClr>
              </a:gs>
              <a:gs pos="100000">
                <a:schemeClr val="accent3">
                  <a:lumMod val="60000"/>
                  <a:lumOff val="40000"/>
                </a:schemeClr>
              </a:gs>
              <a:gs pos="63000">
                <a:schemeClr val="accent3">
                  <a:lumMod val="75000"/>
                </a:schemeClr>
              </a:gs>
            </a:gsLst>
            <a:lin ang="16200000" scaled="1"/>
            <a:tileRect/>
          </a:gradFill>
          <a:ln>
            <a:headEnd/>
            <a:tailEnd/>
          </a:ln>
        </p:spPr>
        <p:style>
          <a:lnRef idx="0">
            <a:schemeClr val="accent2"/>
          </a:lnRef>
          <a:fillRef idx="3">
            <a:schemeClr val="accent2"/>
          </a:fillRef>
          <a:effectRef idx="3">
            <a:schemeClr val="accent2"/>
          </a:effectRef>
          <a:fontRef idx="minor">
            <a:schemeClr val="lt1"/>
          </a:fontRef>
        </p:style>
        <p:txBody>
          <a:bodyPr wrap="none" anchor="ctr"/>
          <a:lstStyle/>
          <a:p>
            <a:pPr>
              <a:buNone/>
              <a:defRPr/>
            </a:pPr>
            <a:r>
              <a:rPr lang="en-US" sz="1600" dirty="0" smtClean="0">
                <a:effectLst>
                  <a:outerShdw blurRad="38100" dist="38100" dir="2700000" algn="tl">
                    <a:srgbClr val="000000">
                      <a:alpha val="43137"/>
                    </a:srgbClr>
                  </a:outerShdw>
                </a:effectLst>
              </a:rPr>
              <a:t>VHD (Virtual Hard Disk)</a:t>
            </a:r>
          </a:p>
        </p:txBody>
      </p:sp>
      <p:sp>
        <p:nvSpPr>
          <p:cNvPr id="12" name="Rectangle 8"/>
          <p:cNvSpPr>
            <a:spLocks noChangeArrowheads="1"/>
          </p:cNvSpPr>
          <p:nvPr/>
        </p:nvSpPr>
        <p:spPr bwMode="auto">
          <a:xfrm>
            <a:off x="4800600" y="2248220"/>
            <a:ext cx="3357992" cy="440267"/>
          </a:xfrm>
          <a:prstGeom prst="rect">
            <a:avLst/>
          </a:prstGeom>
          <a:gradFill flip="none" rotWithShape="1">
            <a:gsLst>
              <a:gs pos="0">
                <a:schemeClr val="accent1">
                  <a:lumMod val="75000"/>
                </a:schemeClr>
              </a:gs>
              <a:gs pos="100000">
                <a:schemeClr val="accent1">
                  <a:lumMod val="40000"/>
                  <a:lumOff val="60000"/>
                </a:schemeClr>
              </a:gs>
            </a:gsLst>
            <a:lin ang="16200000" scaled="1"/>
            <a:tileRect/>
          </a:gradFill>
          <a:ln>
            <a:headEnd/>
            <a:tailEnd/>
          </a:ln>
        </p:spPr>
        <p:style>
          <a:lnRef idx="0">
            <a:schemeClr val="accent2"/>
          </a:lnRef>
          <a:fillRef idx="3">
            <a:schemeClr val="accent2"/>
          </a:fillRef>
          <a:effectRef idx="3">
            <a:schemeClr val="accent2"/>
          </a:effectRef>
          <a:fontRef idx="minor">
            <a:schemeClr val="lt1"/>
          </a:fontRef>
        </p:style>
        <p:txBody>
          <a:bodyPr wrap="none" anchor="ctr"/>
          <a:lstStyle/>
          <a:p>
            <a:pPr>
              <a:buNone/>
              <a:defRPr/>
            </a:pPr>
            <a:r>
              <a:rPr lang="en-US" sz="1600" dirty="0" smtClean="0">
                <a:effectLst>
                  <a:outerShdw blurRad="38100" dist="38100" dir="2700000" algn="tl">
                    <a:srgbClr val="000000">
                      <a:alpha val="43137"/>
                    </a:srgbClr>
                  </a:outerShdw>
                </a:effectLst>
              </a:rPr>
              <a:t>VMDK (Virtual Machine Disk)</a:t>
            </a:r>
            <a:endParaRPr lang="en-US" sz="1600" dirty="0">
              <a:effectLst>
                <a:outerShdw blurRad="38100" dist="38100" dir="2700000" algn="tl">
                  <a:srgbClr val="000000">
                    <a:alpha val="43137"/>
                  </a:srgbClr>
                </a:outerShdw>
              </a:effectLst>
            </a:endParaRPr>
          </a:p>
        </p:txBody>
      </p:sp>
      <p:sp>
        <p:nvSpPr>
          <p:cNvPr id="13" name="Rectangle 8"/>
          <p:cNvSpPr>
            <a:spLocks noChangeArrowheads="1"/>
          </p:cNvSpPr>
          <p:nvPr/>
        </p:nvSpPr>
        <p:spPr bwMode="auto">
          <a:xfrm>
            <a:off x="1118167" y="3391860"/>
            <a:ext cx="3420566" cy="440267"/>
          </a:xfrm>
          <a:prstGeom prst="rect">
            <a:avLst/>
          </a:prstGeom>
          <a:gradFill flip="none" rotWithShape="1">
            <a:gsLst>
              <a:gs pos="0">
                <a:schemeClr val="accent3">
                  <a:lumMod val="50000"/>
                </a:schemeClr>
              </a:gs>
              <a:gs pos="100000">
                <a:schemeClr val="accent3">
                  <a:lumMod val="60000"/>
                  <a:lumOff val="40000"/>
                </a:schemeClr>
              </a:gs>
              <a:gs pos="63000">
                <a:schemeClr val="accent3">
                  <a:lumMod val="75000"/>
                </a:schemeClr>
              </a:gs>
            </a:gsLst>
            <a:lin ang="16200000" scaled="1"/>
            <a:tileRect/>
          </a:gradFill>
          <a:ln>
            <a:headEnd/>
            <a:tailEnd/>
          </a:ln>
        </p:spPr>
        <p:style>
          <a:lnRef idx="0">
            <a:schemeClr val="accent2"/>
          </a:lnRef>
          <a:fillRef idx="3">
            <a:schemeClr val="accent2"/>
          </a:fillRef>
          <a:effectRef idx="3">
            <a:schemeClr val="accent2"/>
          </a:effectRef>
          <a:fontRef idx="minor">
            <a:schemeClr val="lt1"/>
          </a:fontRef>
        </p:style>
        <p:txBody>
          <a:bodyPr wrap="none" anchor="ctr"/>
          <a:lstStyle/>
          <a:p>
            <a:pPr>
              <a:buNone/>
              <a:defRPr/>
            </a:pPr>
            <a:r>
              <a:rPr lang="en-US" sz="1600" dirty="0" smtClean="0">
                <a:effectLst>
                  <a:outerShdw blurRad="38100" dist="38100" dir="2700000" algn="tl">
                    <a:srgbClr val="000000">
                      <a:alpha val="43137"/>
                    </a:srgbClr>
                  </a:outerShdw>
                </a:effectLst>
              </a:rPr>
              <a:t>Live Migration</a:t>
            </a:r>
          </a:p>
        </p:txBody>
      </p:sp>
      <p:sp>
        <p:nvSpPr>
          <p:cNvPr id="14" name="Rectangle 8"/>
          <p:cNvSpPr>
            <a:spLocks noChangeArrowheads="1"/>
          </p:cNvSpPr>
          <p:nvPr/>
        </p:nvSpPr>
        <p:spPr bwMode="auto">
          <a:xfrm>
            <a:off x="4800600" y="3391860"/>
            <a:ext cx="3357991" cy="440267"/>
          </a:xfrm>
          <a:prstGeom prst="rect">
            <a:avLst/>
          </a:prstGeom>
          <a:gradFill flip="none" rotWithShape="1">
            <a:gsLst>
              <a:gs pos="0">
                <a:schemeClr val="accent1">
                  <a:lumMod val="75000"/>
                </a:schemeClr>
              </a:gs>
              <a:gs pos="100000">
                <a:schemeClr val="accent1">
                  <a:lumMod val="40000"/>
                  <a:lumOff val="60000"/>
                </a:schemeClr>
              </a:gs>
            </a:gsLst>
            <a:lin ang="16200000" scaled="1"/>
            <a:tileRect/>
          </a:gradFill>
          <a:ln>
            <a:headEnd/>
            <a:tailEnd/>
          </a:ln>
        </p:spPr>
        <p:style>
          <a:lnRef idx="0">
            <a:schemeClr val="accent2"/>
          </a:lnRef>
          <a:fillRef idx="3">
            <a:schemeClr val="accent2"/>
          </a:fillRef>
          <a:effectRef idx="3">
            <a:schemeClr val="accent2"/>
          </a:effectRef>
          <a:fontRef idx="minor">
            <a:schemeClr val="lt1"/>
          </a:fontRef>
        </p:style>
        <p:txBody>
          <a:bodyPr wrap="none" anchor="ctr"/>
          <a:lstStyle/>
          <a:p>
            <a:pPr>
              <a:buNone/>
              <a:defRPr/>
            </a:pPr>
            <a:r>
              <a:rPr lang="en-US" sz="1600" dirty="0" smtClean="0">
                <a:effectLst>
                  <a:outerShdw blurRad="38100" dist="38100" dir="2700000" algn="tl">
                    <a:srgbClr val="000000">
                      <a:alpha val="43137"/>
                    </a:srgbClr>
                  </a:outerShdw>
                </a:effectLst>
              </a:rPr>
              <a:t>vMotion</a:t>
            </a:r>
            <a:endParaRPr lang="en-US" sz="1600" dirty="0">
              <a:effectLst>
                <a:outerShdw blurRad="38100" dist="38100" dir="2700000" algn="tl">
                  <a:srgbClr val="000000">
                    <a:alpha val="43137"/>
                  </a:srgbClr>
                </a:outerShdw>
              </a:effectLst>
            </a:endParaRPr>
          </a:p>
        </p:txBody>
      </p:sp>
      <p:sp>
        <p:nvSpPr>
          <p:cNvPr id="15" name="Rectangle 8"/>
          <p:cNvSpPr>
            <a:spLocks noChangeArrowheads="1"/>
          </p:cNvSpPr>
          <p:nvPr/>
        </p:nvSpPr>
        <p:spPr bwMode="auto">
          <a:xfrm>
            <a:off x="1118167" y="2820040"/>
            <a:ext cx="3420566" cy="440267"/>
          </a:xfrm>
          <a:prstGeom prst="rect">
            <a:avLst/>
          </a:prstGeom>
          <a:gradFill flip="none" rotWithShape="1">
            <a:gsLst>
              <a:gs pos="0">
                <a:schemeClr val="accent3">
                  <a:lumMod val="50000"/>
                </a:schemeClr>
              </a:gs>
              <a:gs pos="100000">
                <a:schemeClr val="accent3">
                  <a:lumMod val="60000"/>
                  <a:lumOff val="40000"/>
                </a:schemeClr>
              </a:gs>
              <a:gs pos="63000">
                <a:schemeClr val="accent3">
                  <a:lumMod val="75000"/>
                </a:schemeClr>
              </a:gs>
            </a:gsLst>
            <a:lin ang="16200000" scaled="1"/>
            <a:tileRect/>
          </a:gradFill>
          <a:ln>
            <a:headEnd/>
            <a:tailEnd/>
          </a:ln>
        </p:spPr>
        <p:style>
          <a:lnRef idx="0">
            <a:schemeClr val="accent2"/>
          </a:lnRef>
          <a:fillRef idx="3">
            <a:schemeClr val="accent2"/>
          </a:fillRef>
          <a:effectRef idx="3">
            <a:schemeClr val="accent2"/>
          </a:effectRef>
          <a:fontRef idx="minor">
            <a:schemeClr val="lt1"/>
          </a:fontRef>
        </p:style>
        <p:txBody>
          <a:bodyPr wrap="none" anchor="ctr"/>
          <a:lstStyle/>
          <a:p>
            <a:pPr>
              <a:buNone/>
              <a:defRPr/>
            </a:pPr>
            <a:r>
              <a:rPr lang="en-US" sz="1600" dirty="0" smtClean="0">
                <a:effectLst>
                  <a:outerShdw blurRad="38100" dist="38100" dir="2700000" algn="tl">
                    <a:srgbClr val="000000">
                      <a:alpha val="43137"/>
                    </a:srgbClr>
                  </a:outerShdw>
                </a:effectLst>
              </a:rPr>
              <a:t>Failover Clustering</a:t>
            </a:r>
          </a:p>
        </p:txBody>
      </p:sp>
      <p:sp>
        <p:nvSpPr>
          <p:cNvPr id="16" name="Rectangle 8"/>
          <p:cNvSpPr>
            <a:spLocks noChangeArrowheads="1"/>
          </p:cNvSpPr>
          <p:nvPr/>
        </p:nvSpPr>
        <p:spPr bwMode="auto">
          <a:xfrm>
            <a:off x="4800600" y="2820040"/>
            <a:ext cx="3357991" cy="440267"/>
          </a:xfrm>
          <a:prstGeom prst="rect">
            <a:avLst/>
          </a:prstGeom>
          <a:gradFill flip="none" rotWithShape="1">
            <a:gsLst>
              <a:gs pos="0">
                <a:schemeClr val="accent1">
                  <a:lumMod val="75000"/>
                </a:schemeClr>
              </a:gs>
              <a:gs pos="100000">
                <a:schemeClr val="accent1">
                  <a:lumMod val="40000"/>
                  <a:lumOff val="60000"/>
                </a:schemeClr>
              </a:gs>
            </a:gsLst>
            <a:lin ang="16200000" scaled="1"/>
            <a:tileRect/>
          </a:gradFill>
          <a:ln>
            <a:headEnd/>
            <a:tailEnd/>
          </a:ln>
        </p:spPr>
        <p:style>
          <a:lnRef idx="0">
            <a:schemeClr val="accent2"/>
          </a:lnRef>
          <a:fillRef idx="3">
            <a:schemeClr val="accent2"/>
          </a:fillRef>
          <a:effectRef idx="3">
            <a:schemeClr val="accent2"/>
          </a:effectRef>
          <a:fontRef idx="minor">
            <a:schemeClr val="lt1"/>
          </a:fontRef>
        </p:style>
        <p:txBody>
          <a:bodyPr wrap="none" anchor="ctr"/>
          <a:lstStyle/>
          <a:p>
            <a:pPr>
              <a:buNone/>
              <a:defRPr/>
            </a:pPr>
            <a:r>
              <a:rPr lang="en-US" sz="1600" dirty="0" smtClean="0">
                <a:effectLst>
                  <a:outerShdw blurRad="38100" dist="38100" dir="2700000" algn="tl">
                    <a:srgbClr val="000000">
                      <a:alpha val="43137"/>
                    </a:srgbClr>
                  </a:outerShdw>
                </a:effectLst>
              </a:rPr>
              <a:t>VMware HA (High Availability)</a:t>
            </a:r>
            <a:endParaRPr lang="en-US" sz="1600" dirty="0">
              <a:effectLst>
                <a:outerShdw blurRad="38100" dist="38100" dir="2700000" algn="tl">
                  <a:srgbClr val="000000">
                    <a:alpha val="43137"/>
                  </a:srgbClr>
                </a:outerShdw>
              </a:effectLst>
            </a:endParaRPr>
          </a:p>
        </p:txBody>
      </p:sp>
      <p:sp>
        <p:nvSpPr>
          <p:cNvPr id="17" name="Rectangle 8"/>
          <p:cNvSpPr>
            <a:spLocks noChangeArrowheads="1"/>
          </p:cNvSpPr>
          <p:nvPr/>
        </p:nvSpPr>
        <p:spPr bwMode="auto">
          <a:xfrm>
            <a:off x="1118167" y="3963680"/>
            <a:ext cx="3420565" cy="440267"/>
          </a:xfrm>
          <a:prstGeom prst="rect">
            <a:avLst/>
          </a:prstGeom>
          <a:gradFill flip="none" rotWithShape="1">
            <a:gsLst>
              <a:gs pos="0">
                <a:schemeClr val="accent3">
                  <a:lumMod val="50000"/>
                </a:schemeClr>
              </a:gs>
              <a:gs pos="100000">
                <a:schemeClr val="accent3">
                  <a:lumMod val="60000"/>
                  <a:lumOff val="40000"/>
                </a:schemeClr>
              </a:gs>
              <a:gs pos="63000">
                <a:schemeClr val="accent3">
                  <a:lumMod val="75000"/>
                </a:schemeClr>
              </a:gs>
            </a:gsLst>
            <a:lin ang="16200000" scaled="1"/>
            <a:tileRect/>
          </a:gradFill>
          <a:ln>
            <a:headEnd/>
            <a:tailEnd/>
          </a:ln>
        </p:spPr>
        <p:style>
          <a:lnRef idx="0">
            <a:schemeClr val="accent2"/>
          </a:lnRef>
          <a:fillRef idx="3">
            <a:schemeClr val="accent2"/>
          </a:fillRef>
          <a:effectRef idx="3">
            <a:schemeClr val="accent2"/>
          </a:effectRef>
          <a:fontRef idx="minor">
            <a:schemeClr val="lt1"/>
          </a:fontRef>
        </p:style>
        <p:txBody>
          <a:bodyPr wrap="none" anchor="ctr"/>
          <a:lstStyle/>
          <a:p>
            <a:pPr>
              <a:buNone/>
              <a:defRPr/>
            </a:pPr>
            <a:r>
              <a:rPr lang="en-US" sz="1600" dirty="0" smtClean="0">
                <a:effectLst>
                  <a:outerShdw blurRad="38100" dist="38100" dir="2700000" algn="tl">
                    <a:srgbClr val="000000">
                      <a:alpha val="43137"/>
                    </a:srgbClr>
                  </a:outerShdw>
                </a:effectLst>
              </a:rPr>
              <a:t>CSV (Clustered Shared Volumes)</a:t>
            </a:r>
          </a:p>
        </p:txBody>
      </p:sp>
      <p:sp>
        <p:nvSpPr>
          <p:cNvPr id="18" name="Rectangle 8"/>
          <p:cNvSpPr>
            <a:spLocks noChangeArrowheads="1"/>
          </p:cNvSpPr>
          <p:nvPr/>
        </p:nvSpPr>
        <p:spPr bwMode="auto">
          <a:xfrm>
            <a:off x="4800600" y="3963680"/>
            <a:ext cx="3357991" cy="440267"/>
          </a:xfrm>
          <a:prstGeom prst="rect">
            <a:avLst/>
          </a:prstGeom>
          <a:gradFill flip="none" rotWithShape="1">
            <a:gsLst>
              <a:gs pos="0">
                <a:schemeClr val="accent1">
                  <a:lumMod val="75000"/>
                </a:schemeClr>
              </a:gs>
              <a:gs pos="100000">
                <a:schemeClr val="accent1">
                  <a:lumMod val="40000"/>
                  <a:lumOff val="60000"/>
                </a:schemeClr>
              </a:gs>
            </a:gsLst>
            <a:lin ang="16200000" scaled="1"/>
            <a:tileRect/>
          </a:gradFill>
          <a:ln>
            <a:headEnd/>
            <a:tailEnd/>
          </a:ln>
        </p:spPr>
        <p:style>
          <a:lnRef idx="0">
            <a:schemeClr val="accent2"/>
          </a:lnRef>
          <a:fillRef idx="3">
            <a:schemeClr val="accent2"/>
          </a:fillRef>
          <a:effectRef idx="3">
            <a:schemeClr val="accent2"/>
          </a:effectRef>
          <a:fontRef idx="minor">
            <a:schemeClr val="lt1"/>
          </a:fontRef>
        </p:style>
        <p:txBody>
          <a:bodyPr wrap="none" anchor="ctr"/>
          <a:lstStyle/>
          <a:p>
            <a:pPr>
              <a:buNone/>
              <a:defRPr/>
            </a:pPr>
            <a:r>
              <a:rPr lang="en-US" sz="1600" dirty="0" smtClean="0">
                <a:effectLst>
                  <a:outerShdw blurRad="38100" dist="38100" dir="2700000" algn="tl">
                    <a:srgbClr val="000000">
                      <a:alpha val="43137"/>
                    </a:srgbClr>
                  </a:outerShdw>
                </a:effectLst>
              </a:rPr>
              <a:t>VMFS</a:t>
            </a:r>
            <a:endParaRPr lang="en-US" sz="1600" dirty="0">
              <a:effectLst>
                <a:outerShdw blurRad="38100" dist="38100" dir="2700000" algn="tl">
                  <a:srgbClr val="000000">
                    <a:alpha val="43137"/>
                  </a:srgbClr>
                </a:outerShdw>
              </a:effectLst>
            </a:endParaRPr>
          </a:p>
        </p:txBody>
      </p:sp>
      <p:sp>
        <p:nvSpPr>
          <p:cNvPr id="19" name="Rectangle 8"/>
          <p:cNvSpPr>
            <a:spLocks noChangeArrowheads="1"/>
          </p:cNvSpPr>
          <p:nvPr/>
        </p:nvSpPr>
        <p:spPr bwMode="auto">
          <a:xfrm>
            <a:off x="1118167" y="4535500"/>
            <a:ext cx="3420565" cy="440267"/>
          </a:xfrm>
          <a:prstGeom prst="rect">
            <a:avLst/>
          </a:prstGeom>
          <a:gradFill flip="none" rotWithShape="1">
            <a:gsLst>
              <a:gs pos="0">
                <a:schemeClr val="accent3">
                  <a:lumMod val="50000"/>
                </a:schemeClr>
              </a:gs>
              <a:gs pos="100000">
                <a:schemeClr val="accent3">
                  <a:lumMod val="60000"/>
                  <a:lumOff val="40000"/>
                </a:schemeClr>
              </a:gs>
              <a:gs pos="63000">
                <a:schemeClr val="accent3">
                  <a:lumMod val="75000"/>
                </a:schemeClr>
              </a:gs>
            </a:gsLst>
            <a:lin ang="16200000" scaled="1"/>
            <a:tileRect/>
          </a:gradFill>
          <a:ln>
            <a:headEnd/>
            <a:tailEnd/>
          </a:ln>
        </p:spPr>
        <p:style>
          <a:lnRef idx="0">
            <a:schemeClr val="accent2"/>
          </a:lnRef>
          <a:fillRef idx="3">
            <a:schemeClr val="accent2"/>
          </a:fillRef>
          <a:effectRef idx="3">
            <a:schemeClr val="accent2"/>
          </a:effectRef>
          <a:fontRef idx="minor">
            <a:schemeClr val="lt1"/>
          </a:fontRef>
        </p:style>
        <p:txBody>
          <a:bodyPr wrap="none" anchor="ctr"/>
          <a:lstStyle/>
          <a:p>
            <a:pPr>
              <a:buNone/>
              <a:defRPr/>
            </a:pPr>
            <a:r>
              <a:rPr lang="en-US" sz="1600" dirty="0" smtClean="0">
                <a:effectLst>
                  <a:outerShdw blurRad="38100" dist="38100" dir="2700000" algn="tl">
                    <a:srgbClr val="000000">
                      <a:alpha val="43137"/>
                    </a:srgbClr>
                  </a:outerShdw>
                </a:effectLst>
              </a:rPr>
              <a:t>Coordinator Node</a:t>
            </a:r>
          </a:p>
        </p:txBody>
      </p:sp>
      <p:sp>
        <p:nvSpPr>
          <p:cNvPr id="20" name="Rectangle 8"/>
          <p:cNvSpPr>
            <a:spLocks noChangeArrowheads="1"/>
          </p:cNvSpPr>
          <p:nvPr/>
        </p:nvSpPr>
        <p:spPr bwMode="auto">
          <a:xfrm>
            <a:off x="4800600" y="4535500"/>
            <a:ext cx="3357991" cy="440267"/>
          </a:xfrm>
          <a:prstGeom prst="rect">
            <a:avLst/>
          </a:prstGeom>
          <a:gradFill flip="none" rotWithShape="1">
            <a:gsLst>
              <a:gs pos="0">
                <a:schemeClr val="accent1">
                  <a:lumMod val="75000"/>
                </a:schemeClr>
              </a:gs>
              <a:gs pos="100000">
                <a:schemeClr val="accent1">
                  <a:lumMod val="40000"/>
                  <a:lumOff val="60000"/>
                </a:schemeClr>
              </a:gs>
            </a:gsLst>
            <a:lin ang="16200000" scaled="1"/>
            <a:tileRect/>
          </a:gradFill>
          <a:ln>
            <a:headEnd/>
            <a:tailEnd/>
          </a:ln>
        </p:spPr>
        <p:style>
          <a:lnRef idx="0">
            <a:schemeClr val="accent2"/>
          </a:lnRef>
          <a:fillRef idx="3">
            <a:schemeClr val="accent2"/>
          </a:fillRef>
          <a:effectRef idx="3">
            <a:schemeClr val="accent2"/>
          </a:effectRef>
          <a:fontRef idx="minor">
            <a:schemeClr val="lt1"/>
          </a:fontRef>
        </p:style>
        <p:txBody>
          <a:bodyPr wrap="none" anchor="ctr"/>
          <a:lstStyle/>
          <a:p>
            <a:pPr>
              <a:buNone/>
              <a:defRPr/>
            </a:pPr>
            <a:r>
              <a:rPr lang="en-US" sz="1600" dirty="0" smtClean="0">
                <a:effectLst>
                  <a:outerShdw blurRad="38100" dist="38100" dir="2700000" algn="tl">
                    <a:srgbClr val="000000">
                      <a:alpha val="43137"/>
                    </a:srgbClr>
                  </a:outerShdw>
                </a:effectLst>
              </a:rPr>
              <a:t>Primary Node</a:t>
            </a:r>
            <a:endParaRPr lang="en-US" sz="1600" dirty="0">
              <a:effectLst>
                <a:outerShdw blurRad="38100" dist="38100" dir="2700000" algn="tl">
                  <a:srgbClr val="000000">
                    <a:alpha val="43137"/>
                  </a:srgbClr>
                </a:outerShdw>
              </a:effectLst>
            </a:endParaRPr>
          </a:p>
        </p:txBody>
      </p:sp>
      <p:sp>
        <p:nvSpPr>
          <p:cNvPr id="21" name="Rectangle 8"/>
          <p:cNvSpPr>
            <a:spLocks noChangeArrowheads="1"/>
          </p:cNvSpPr>
          <p:nvPr/>
        </p:nvSpPr>
        <p:spPr bwMode="auto">
          <a:xfrm>
            <a:off x="1118167" y="6229493"/>
            <a:ext cx="3420565" cy="440267"/>
          </a:xfrm>
          <a:prstGeom prst="rect">
            <a:avLst/>
          </a:prstGeom>
          <a:gradFill flip="none" rotWithShape="1">
            <a:gsLst>
              <a:gs pos="0">
                <a:schemeClr val="accent3">
                  <a:lumMod val="50000"/>
                </a:schemeClr>
              </a:gs>
              <a:gs pos="100000">
                <a:schemeClr val="accent3">
                  <a:lumMod val="60000"/>
                  <a:lumOff val="40000"/>
                </a:schemeClr>
              </a:gs>
              <a:gs pos="63000">
                <a:schemeClr val="accent3">
                  <a:lumMod val="75000"/>
                </a:schemeClr>
              </a:gs>
            </a:gsLst>
            <a:lin ang="16200000" scaled="1"/>
            <a:tileRect/>
          </a:gradFill>
          <a:ln>
            <a:headEnd/>
            <a:tailEnd/>
          </a:ln>
        </p:spPr>
        <p:style>
          <a:lnRef idx="0">
            <a:schemeClr val="accent2"/>
          </a:lnRef>
          <a:fillRef idx="3">
            <a:schemeClr val="accent2"/>
          </a:fillRef>
          <a:effectRef idx="3">
            <a:schemeClr val="accent2"/>
          </a:effectRef>
          <a:fontRef idx="minor">
            <a:schemeClr val="lt1"/>
          </a:fontRef>
        </p:style>
        <p:txBody>
          <a:bodyPr wrap="none" anchor="ctr"/>
          <a:lstStyle/>
          <a:p>
            <a:pPr>
              <a:buNone/>
              <a:defRPr/>
            </a:pPr>
            <a:r>
              <a:rPr lang="en-US" sz="1600" dirty="0" smtClean="0">
                <a:effectLst>
                  <a:outerShdw blurRad="38100" dist="38100" dir="2700000" algn="tl">
                    <a:srgbClr val="000000">
                      <a:alpha val="43137"/>
                    </a:srgbClr>
                  </a:outerShdw>
                </a:effectLst>
              </a:rPr>
              <a:t>Core Parking</a:t>
            </a:r>
          </a:p>
        </p:txBody>
      </p:sp>
      <p:sp>
        <p:nvSpPr>
          <p:cNvPr id="22" name="Rectangle 8"/>
          <p:cNvSpPr>
            <a:spLocks noChangeArrowheads="1"/>
          </p:cNvSpPr>
          <p:nvPr/>
        </p:nvSpPr>
        <p:spPr bwMode="auto">
          <a:xfrm>
            <a:off x="4800600" y="6229493"/>
            <a:ext cx="3357991" cy="440267"/>
          </a:xfrm>
          <a:prstGeom prst="rect">
            <a:avLst/>
          </a:prstGeom>
          <a:gradFill flip="none" rotWithShape="1">
            <a:gsLst>
              <a:gs pos="0">
                <a:schemeClr val="accent1">
                  <a:lumMod val="75000"/>
                </a:schemeClr>
              </a:gs>
              <a:gs pos="100000">
                <a:schemeClr val="accent1">
                  <a:lumMod val="40000"/>
                  <a:lumOff val="60000"/>
                </a:schemeClr>
              </a:gs>
            </a:gsLst>
            <a:lin ang="16200000" scaled="1"/>
            <a:tileRect/>
          </a:gradFill>
          <a:ln>
            <a:headEnd/>
            <a:tailEnd/>
          </a:ln>
        </p:spPr>
        <p:style>
          <a:lnRef idx="0">
            <a:schemeClr val="accent2"/>
          </a:lnRef>
          <a:fillRef idx="3">
            <a:schemeClr val="accent2"/>
          </a:fillRef>
          <a:effectRef idx="3">
            <a:schemeClr val="accent2"/>
          </a:effectRef>
          <a:fontRef idx="minor">
            <a:schemeClr val="lt1"/>
          </a:fontRef>
        </p:style>
        <p:txBody>
          <a:bodyPr wrap="none" anchor="ctr"/>
          <a:lstStyle/>
          <a:p>
            <a:pPr>
              <a:buNone/>
              <a:defRPr/>
            </a:pPr>
            <a:r>
              <a:rPr lang="en-US" sz="1600" dirty="0" smtClean="0">
                <a:effectLst>
                  <a:outerShdw blurRad="38100" dist="38100" dir="2700000" algn="tl">
                    <a:srgbClr val="000000">
                      <a:alpha val="43137"/>
                    </a:srgbClr>
                  </a:outerShdw>
                </a:effectLst>
              </a:rPr>
              <a:t>Distributed Power Management</a:t>
            </a:r>
            <a:endParaRPr lang="en-US" sz="1600" dirty="0">
              <a:effectLst>
                <a:outerShdw blurRad="38100" dist="38100" dir="2700000" algn="tl">
                  <a:srgbClr val="000000">
                    <a:alpha val="43137"/>
                  </a:srgbClr>
                </a:outerShdw>
              </a:effectLst>
            </a:endParaRPr>
          </a:p>
        </p:txBody>
      </p:sp>
      <p:sp>
        <p:nvSpPr>
          <p:cNvPr id="23" name="Rectangle 8"/>
          <p:cNvSpPr>
            <a:spLocks noChangeArrowheads="1"/>
          </p:cNvSpPr>
          <p:nvPr/>
        </p:nvSpPr>
        <p:spPr bwMode="auto">
          <a:xfrm>
            <a:off x="1118167" y="5657675"/>
            <a:ext cx="3420565" cy="440267"/>
          </a:xfrm>
          <a:prstGeom prst="rect">
            <a:avLst/>
          </a:prstGeom>
          <a:gradFill flip="none" rotWithShape="1">
            <a:gsLst>
              <a:gs pos="0">
                <a:schemeClr val="accent3">
                  <a:lumMod val="50000"/>
                </a:schemeClr>
              </a:gs>
              <a:gs pos="100000">
                <a:schemeClr val="accent3">
                  <a:lumMod val="60000"/>
                  <a:lumOff val="40000"/>
                </a:schemeClr>
              </a:gs>
              <a:gs pos="63000">
                <a:schemeClr val="accent3">
                  <a:lumMod val="75000"/>
                </a:schemeClr>
              </a:gs>
            </a:gsLst>
            <a:lin ang="16200000" scaled="1"/>
            <a:tileRect/>
          </a:gradFill>
          <a:ln>
            <a:headEnd/>
            <a:tailEnd/>
          </a:ln>
        </p:spPr>
        <p:style>
          <a:lnRef idx="0">
            <a:schemeClr val="accent2"/>
          </a:lnRef>
          <a:fillRef idx="3">
            <a:schemeClr val="accent2"/>
          </a:fillRef>
          <a:effectRef idx="3">
            <a:schemeClr val="accent2"/>
          </a:effectRef>
          <a:fontRef idx="minor">
            <a:schemeClr val="lt1"/>
          </a:fontRef>
        </p:style>
        <p:txBody>
          <a:bodyPr wrap="none" anchor="ctr"/>
          <a:lstStyle/>
          <a:p>
            <a:pPr>
              <a:buNone/>
              <a:defRPr/>
            </a:pPr>
            <a:r>
              <a:rPr lang="en-US" sz="1600" dirty="0" smtClean="0">
                <a:effectLst>
                  <a:outerShdw blurRad="38100" dist="38100" dir="2700000" algn="tl">
                    <a:srgbClr val="000000">
                      <a:alpha val="43137"/>
                    </a:srgbClr>
                  </a:outerShdw>
                </a:effectLst>
              </a:rPr>
              <a:t>Pass-Through Disks</a:t>
            </a:r>
          </a:p>
        </p:txBody>
      </p:sp>
      <p:sp>
        <p:nvSpPr>
          <p:cNvPr id="24" name="Rectangle 8"/>
          <p:cNvSpPr>
            <a:spLocks noChangeArrowheads="1"/>
          </p:cNvSpPr>
          <p:nvPr/>
        </p:nvSpPr>
        <p:spPr bwMode="auto">
          <a:xfrm>
            <a:off x="4800600" y="5657675"/>
            <a:ext cx="3357991" cy="440267"/>
          </a:xfrm>
          <a:prstGeom prst="rect">
            <a:avLst/>
          </a:prstGeom>
          <a:gradFill flip="none" rotWithShape="1">
            <a:gsLst>
              <a:gs pos="0">
                <a:schemeClr val="accent1">
                  <a:lumMod val="75000"/>
                </a:schemeClr>
              </a:gs>
              <a:gs pos="100000">
                <a:schemeClr val="accent1">
                  <a:lumMod val="40000"/>
                  <a:lumOff val="60000"/>
                </a:schemeClr>
              </a:gs>
            </a:gsLst>
            <a:lin ang="16200000" scaled="1"/>
            <a:tileRect/>
          </a:gradFill>
          <a:ln>
            <a:headEnd/>
            <a:tailEnd/>
          </a:ln>
        </p:spPr>
        <p:style>
          <a:lnRef idx="0">
            <a:schemeClr val="accent2"/>
          </a:lnRef>
          <a:fillRef idx="3">
            <a:schemeClr val="accent2"/>
          </a:fillRef>
          <a:effectRef idx="3">
            <a:schemeClr val="accent2"/>
          </a:effectRef>
          <a:fontRef idx="minor">
            <a:schemeClr val="lt1"/>
          </a:fontRef>
        </p:style>
        <p:txBody>
          <a:bodyPr wrap="none" anchor="ctr"/>
          <a:lstStyle/>
          <a:p>
            <a:pPr>
              <a:buNone/>
              <a:defRPr/>
            </a:pPr>
            <a:r>
              <a:rPr lang="en-US" sz="1600" dirty="0" smtClean="0">
                <a:effectLst>
                  <a:outerShdw blurRad="38100" dist="38100" dir="2700000" algn="tl">
                    <a:srgbClr val="000000">
                      <a:alpha val="43137"/>
                    </a:srgbClr>
                  </a:outerShdw>
                </a:effectLst>
              </a:rPr>
              <a:t>Raw Device Mapping</a:t>
            </a:r>
            <a:endParaRPr lang="en-US" sz="1600" dirty="0">
              <a:effectLst>
                <a:outerShdw blurRad="38100" dist="38100" dir="2700000" algn="tl">
                  <a:srgbClr val="000000">
                    <a:alpha val="43137"/>
                  </a:srgbClr>
                </a:outerShdw>
              </a:effectLst>
            </a:endParaRPr>
          </a:p>
        </p:txBody>
      </p:sp>
      <p:sp>
        <p:nvSpPr>
          <p:cNvPr id="25" name="Rectangle 8"/>
          <p:cNvSpPr>
            <a:spLocks noChangeArrowheads="1"/>
          </p:cNvSpPr>
          <p:nvPr/>
        </p:nvSpPr>
        <p:spPr bwMode="auto">
          <a:xfrm>
            <a:off x="1118167" y="5107337"/>
            <a:ext cx="3420565" cy="440267"/>
          </a:xfrm>
          <a:prstGeom prst="rect">
            <a:avLst/>
          </a:prstGeom>
          <a:gradFill flip="none" rotWithShape="1">
            <a:gsLst>
              <a:gs pos="0">
                <a:schemeClr val="accent3">
                  <a:lumMod val="50000"/>
                </a:schemeClr>
              </a:gs>
              <a:gs pos="100000">
                <a:schemeClr val="accent3">
                  <a:lumMod val="60000"/>
                  <a:lumOff val="40000"/>
                </a:schemeClr>
              </a:gs>
              <a:gs pos="63000">
                <a:schemeClr val="accent3">
                  <a:lumMod val="75000"/>
                </a:schemeClr>
              </a:gs>
            </a:gsLst>
            <a:lin ang="16200000" scaled="1"/>
            <a:tileRect/>
          </a:gradFill>
          <a:ln>
            <a:headEnd/>
            <a:tailEnd/>
          </a:ln>
        </p:spPr>
        <p:style>
          <a:lnRef idx="0">
            <a:schemeClr val="accent2"/>
          </a:lnRef>
          <a:fillRef idx="3">
            <a:schemeClr val="accent2"/>
          </a:fillRef>
          <a:effectRef idx="3">
            <a:schemeClr val="accent2"/>
          </a:effectRef>
          <a:fontRef idx="minor">
            <a:schemeClr val="lt1"/>
          </a:fontRef>
        </p:style>
        <p:txBody>
          <a:bodyPr wrap="none" anchor="ctr"/>
          <a:lstStyle/>
          <a:p>
            <a:pPr>
              <a:buNone/>
              <a:defRPr/>
            </a:pPr>
            <a:r>
              <a:rPr lang="en-US" sz="1600" dirty="0" smtClean="0">
                <a:effectLst>
                  <a:outerShdw blurRad="38100" dist="38100" dir="2700000" algn="tl">
                    <a:srgbClr val="000000">
                      <a:alpha val="43137"/>
                    </a:srgbClr>
                  </a:outerShdw>
                </a:effectLst>
              </a:rPr>
              <a:t>VM Affinity </a:t>
            </a:r>
          </a:p>
        </p:txBody>
      </p:sp>
      <p:sp>
        <p:nvSpPr>
          <p:cNvPr id="26" name="Rectangle 8"/>
          <p:cNvSpPr>
            <a:spLocks noChangeArrowheads="1"/>
          </p:cNvSpPr>
          <p:nvPr/>
        </p:nvSpPr>
        <p:spPr bwMode="auto">
          <a:xfrm>
            <a:off x="4800600" y="5107337"/>
            <a:ext cx="3357991" cy="440267"/>
          </a:xfrm>
          <a:prstGeom prst="rect">
            <a:avLst/>
          </a:prstGeom>
          <a:gradFill flip="none" rotWithShape="1">
            <a:gsLst>
              <a:gs pos="0">
                <a:schemeClr val="accent1">
                  <a:lumMod val="75000"/>
                </a:schemeClr>
              </a:gs>
              <a:gs pos="100000">
                <a:schemeClr val="accent1">
                  <a:lumMod val="40000"/>
                  <a:lumOff val="60000"/>
                </a:schemeClr>
              </a:gs>
            </a:gsLst>
            <a:lin ang="16200000" scaled="1"/>
            <a:tileRect/>
          </a:gradFill>
          <a:ln>
            <a:headEnd/>
            <a:tailEnd/>
          </a:ln>
        </p:spPr>
        <p:style>
          <a:lnRef idx="0">
            <a:schemeClr val="accent2"/>
          </a:lnRef>
          <a:fillRef idx="3">
            <a:schemeClr val="accent2"/>
          </a:fillRef>
          <a:effectRef idx="3">
            <a:schemeClr val="accent2"/>
          </a:effectRef>
          <a:fontRef idx="minor">
            <a:schemeClr val="lt1"/>
          </a:fontRef>
        </p:style>
        <p:txBody>
          <a:bodyPr wrap="none" anchor="ctr"/>
          <a:lstStyle/>
          <a:p>
            <a:pPr>
              <a:buNone/>
              <a:defRPr/>
            </a:pPr>
            <a:r>
              <a:rPr lang="en-US" sz="1600" dirty="0" smtClean="0">
                <a:effectLst>
                  <a:outerShdw blurRad="38100" dist="38100" dir="2700000" algn="tl">
                    <a:srgbClr val="000000">
                      <a:alpha val="43137"/>
                    </a:srgbClr>
                  </a:outerShdw>
                </a:effectLst>
              </a:rPr>
              <a:t>VM Affinity</a:t>
            </a:r>
            <a:endParaRPr lang="en-US" sz="1600" dirty="0">
              <a:effectLst>
                <a:outerShdw blurRad="38100" dist="38100" dir="2700000" algn="tl">
                  <a:srgbClr val="000000">
                    <a:alpha val="43137"/>
                  </a:srgbClr>
                </a:outerShdw>
              </a:effectLst>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0" nodeType="afterEffect">
                                  <p:stCondLst>
                                    <p:cond delay="0"/>
                                  </p:stCondLst>
                                  <p:childTnLst>
                                    <p:set>
                                      <p:cBhvr>
                                        <p:cTn id="9" dur="1" fill="hold">
                                          <p:stCondLst>
                                            <p:cond delay="0"/>
                                          </p:stCondLst>
                                        </p:cTn>
                                        <p:tgtEl>
                                          <p:spTgt spid="10"/>
                                        </p:tgtEl>
                                        <p:attrNameLst>
                                          <p:attrName>style.visibility</p:attrName>
                                        </p:attrNameLst>
                                      </p:cBhvr>
                                      <p:to>
                                        <p:strVal val="visible"/>
                                      </p:to>
                                    </p:set>
                                  </p:childTnLst>
                                </p:cTn>
                              </p:par>
                            </p:childTnLst>
                          </p:cTn>
                        </p:par>
                        <p:par>
                          <p:cTn id="10" fill="hold">
                            <p:stCondLst>
                              <p:cond delay="0"/>
                            </p:stCondLst>
                            <p:childTnLst>
                              <p:par>
                                <p:cTn id="11" presetID="1" presetClass="entr" presetSubtype="0" fill="hold" grpId="0" nodeType="afterEffect">
                                  <p:stCondLst>
                                    <p:cond delay="0"/>
                                  </p:stCondLst>
                                  <p:childTnLst>
                                    <p:set>
                                      <p:cBhvr>
                                        <p:cTn id="12" dur="1" fill="hold">
                                          <p:stCondLst>
                                            <p:cond delay="0"/>
                                          </p:stCondLst>
                                        </p:cTn>
                                        <p:tgtEl>
                                          <p:spTgt spid="11"/>
                                        </p:tgtEl>
                                        <p:attrNameLst>
                                          <p:attrName>style.visibility</p:attrName>
                                        </p:attrNameLst>
                                      </p:cBhvr>
                                      <p:to>
                                        <p:strVal val="visible"/>
                                      </p:to>
                                    </p:set>
                                  </p:childTnLst>
                                </p:cTn>
                              </p:par>
                            </p:childTnLst>
                          </p:cTn>
                        </p:par>
                        <p:par>
                          <p:cTn id="13" fill="hold">
                            <p:stCondLst>
                              <p:cond delay="0"/>
                            </p:stCondLst>
                            <p:childTnLst>
                              <p:par>
                                <p:cTn id="14" presetID="1" presetClass="entr" presetSubtype="0" fill="hold" grpId="0" nodeType="afterEffect">
                                  <p:stCondLst>
                                    <p:cond delay="0"/>
                                  </p:stCondLst>
                                  <p:childTnLst>
                                    <p:set>
                                      <p:cBhvr>
                                        <p:cTn id="15" dur="1" fill="hold">
                                          <p:stCondLst>
                                            <p:cond delay="0"/>
                                          </p:stCondLst>
                                        </p:cTn>
                                        <p:tgtEl>
                                          <p:spTgt spid="12"/>
                                        </p:tgtEl>
                                        <p:attrNameLst>
                                          <p:attrName>style.visibility</p:attrName>
                                        </p:attrNameLst>
                                      </p:cBhvr>
                                      <p:to>
                                        <p:strVal val="visible"/>
                                      </p:to>
                                    </p:set>
                                  </p:childTnLst>
                                </p:cTn>
                              </p:par>
                            </p:childTnLst>
                          </p:cTn>
                        </p:par>
                        <p:par>
                          <p:cTn id="16" fill="hold">
                            <p:stCondLst>
                              <p:cond delay="0"/>
                            </p:stCondLst>
                            <p:childTnLst>
                              <p:par>
                                <p:cTn id="17" presetID="1" presetClass="entr" presetSubtype="0"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par>
                          <p:cTn id="19" fill="hold">
                            <p:stCondLst>
                              <p:cond delay="0"/>
                            </p:stCondLst>
                            <p:childTnLst>
                              <p:par>
                                <p:cTn id="20" presetID="1" presetClass="entr" presetSubtype="0" fill="hold" grpId="0" nodeType="afterEffect">
                                  <p:stCondLst>
                                    <p:cond delay="0"/>
                                  </p:stCondLst>
                                  <p:childTnLst>
                                    <p:set>
                                      <p:cBhvr>
                                        <p:cTn id="21" dur="1" fill="hold">
                                          <p:stCondLst>
                                            <p:cond delay="0"/>
                                          </p:stCondLst>
                                        </p:cTn>
                                        <p:tgtEl>
                                          <p:spTgt spid="14"/>
                                        </p:tgtEl>
                                        <p:attrNameLst>
                                          <p:attrName>style.visibility</p:attrName>
                                        </p:attrNameLst>
                                      </p:cBhvr>
                                      <p:to>
                                        <p:strVal val="visible"/>
                                      </p:to>
                                    </p:set>
                                  </p:childTnLst>
                                </p:cTn>
                              </p:par>
                            </p:childTnLst>
                          </p:cTn>
                        </p:par>
                        <p:par>
                          <p:cTn id="22" fill="hold">
                            <p:stCondLst>
                              <p:cond delay="0"/>
                            </p:stCondLst>
                            <p:childTnLst>
                              <p:par>
                                <p:cTn id="23" presetID="1" presetClass="entr" presetSubtype="0" fill="hold" grpId="0" nodeType="afterEffect">
                                  <p:stCondLst>
                                    <p:cond delay="0"/>
                                  </p:stCondLst>
                                  <p:childTnLst>
                                    <p:set>
                                      <p:cBhvr>
                                        <p:cTn id="24" dur="1" fill="hold">
                                          <p:stCondLst>
                                            <p:cond delay="0"/>
                                          </p:stCondLst>
                                        </p:cTn>
                                        <p:tgtEl>
                                          <p:spTgt spid="15"/>
                                        </p:tgtEl>
                                        <p:attrNameLst>
                                          <p:attrName>style.visibility</p:attrName>
                                        </p:attrNameLst>
                                      </p:cBhvr>
                                      <p:to>
                                        <p:strVal val="visible"/>
                                      </p:to>
                                    </p:set>
                                  </p:childTnLst>
                                </p:cTn>
                              </p:par>
                            </p:childTnLst>
                          </p:cTn>
                        </p:par>
                        <p:par>
                          <p:cTn id="25" fill="hold">
                            <p:stCondLst>
                              <p:cond delay="0"/>
                            </p:stCondLst>
                            <p:childTnLst>
                              <p:par>
                                <p:cTn id="26" presetID="1" presetClass="entr" presetSubtype="0" fill="hold" grpId="0" nodeType="afterEffect">
                                  <p:stCondLst>
                                    <p:cond delay="0"/>
                                  </p:stCondLst>
                                  <p:childTnLst>
                                    <p:set>
                                      <p:cBhvr>
                                        <p:cTn id="27" dur="1" fill="hold">
                                          <p:stCondLst>
                                            <p:cond delay="0"/>
                                          </p:stCondLst>
                                        </p:cTn>
                                        <p:tgtEl>
                                          <p:spTgt spid="16"/>
                                        </p:tgtEl>
                                        <p:attrNameLst>
                                          <p:attrName>style.visibility</p:attrName>
                                        </p:attrNameLst>
                                      </p:cBhvr>
                                      <p:to>
                                        <p:strVal val="visible"/>
                                      </p:to>
                                    </p:set>
                                  </p:childTnLst>
                                </p:cTn>
                              </p:par>
                            </p:childTnLst>
                          </p:cTn>
                        </p:par>
                        <p:par>
                          <p:cTn id="28" fill="hold">
                            <p:stCondLst>
                              <p:cond delay="0"/>
                            </p:stCondLst>
                            <p:childTnLst>
                              <p:par>
                                <p:cTn id="29" presetID="1" presetClass="entr" presetSubtype="0" fill="hold" grpId="0" nodeType="afterEffect">
                                  <p:stCondLst>
                                    <p:cond delay="0"/>
                                  </p:stCondLst>
                                  <p:childTnLst>
                                    <p:set>
                                      <p:cBhvr>
                                        <p:cTn id="30" dur="1" fill="hold">
                                          <p:stCondLst>
                                            <p:cond delay="0"/>
                                          </p:stCondLst>
                                        </p:cTn>
                                        <p:tgtEl>
                                          <p:spTgt spid="17"/>
                                        </p:tgtEl>
                                        <p:attrNameLst>
                                          <p:attrName>style.visibility</p:attrName>
                                        </p:attrNameLst>
                                      </p:cBhvr>
                                      <p:to>
                                        <p:strVal val="visible"/>
                                      </p:to>
                                    </p:set>
                                  </p:childTnLst>
                                </p:cTn>
                              </p:par>
                            </p:childTnLst>
                          </p:cTn>
                        </p:par>
                        <p:par>
                          <p:cTn id="31" fill="hold">
                            <p:stCondLst>
                              <p:cond delay="0"/>
                            </p:stCondLst>
                            <p:childTnLst>
                              <p:par>
                                <p:cTn id="32" presetID="1" presetClass="entr" presetSubtype="0" fill="hold" grpId="0" nodeType="afterEffect">
                                  <p:stCondLst>
                                    <p:cond delay="0"/>
                                  </p:stCondLst>
                                  <p:childTnLst>
                                    <p:set>
                                      <p:cBhvr>
                                        <p:cTn id="33" dur="1" fill="hold">
                                          <p:stCondLst>
                                            <p:cond delay="0"/>
                                          </p:stCondLst>
                                        </p:cTn>
                                        <p:tgtEl>
                                          <p:spTgt spid="18"/>
                                        </p:tgtEl>
                                        <p:attrNameLst>
                                          <p:attrName>style.visibility</p:attrName>
                                        </p:attrNameLst>
                                      </p:cBhvr>
                                      <p:to>
                                        <p:strVal val="visible"/>
                                      </p:to>
                                    </p:set>
                                  </p:childTnLst>
                                </p:cTn>
                              </p:par>
                              <p:par>
                                <p:cTn id="34" presetID="1" presetClass="entr" presetSubtype="0" fill="hold" grpId="0" nodeType="withEffect">
                                  <p:stCondLst>
                                    <p:cond delay="0"/>
                                  </p:stCondLst>
                                  <p:childTnLst>
                                    <p:set>
                                      <p:cBhvr>
                                        <p:cTn id="35" dur="1" fill="hold">
                                          <p:stCondLst>
                                            <p:cond delay="0"/>
                                          </p:stCondLst>
                                        </p:cTn>
                                        <p:tgtEl>
                                          <p:spTgt spid="19"/>
                                        </p:tgtEl>
                                        <p:attrNameLst>
                                          <p:attrName>style.visibility</p:attrName>
                                        </p:attrNameLst>
                                      </p:cBhvr>
                                      <p:to>
                                        <p:strVal val="visible"/>
                                      </p:to>
                                    </p:set>
                                  </p:childTnLst>
                                </p:cTn>
                              </p:par>
                              <p:par>
                                <p:cTn id="36" presetID="1" presetClass="entr" presetSubtype="0" fill="hold" grpId="0" nodeType="withEffect">
                                  <p:stCondLst>
                                    <p:cond delay="0"/>
                                  </p:stCondLst>
                                  <p:childTnLst>
                                    <p:set>
                                      <p:cBhvr>
                                        <p:cTn id="37" dur="1" fill="hold">
                                          <p:stCondLst>
                                            <p:cond delay="0"/>
                                          </p:stCondLst>
                                        </p:cTn>
                                        <p:tgtEl>
                                          <p:spTgt spid="20"/>
                                        </p:tgtEl>
                                        <p:attrNameLst>
                                          <p:attrName>style.visibility</p:attrName>
                                        </p:attrNameLst>
                                      </p:cBhvr>
                                      <p:to>
                                        <p:strVal val="visible"/>
                                      </p:to>
                                    </p:set>
                                  </p:childTnLst>
                                </p:cTn>
                              </p:par>
                              <p:par>
                                <p:cTn id="38" presetID="1" presetClass="entr" presetSubtype="0" fill="hold" grpId="0" nodeType="withEffect">
                                  <p:stCondLst>
                                    <p:cond delay="0"/>
                                  </p:stCondLst>
                                  <p:childTnLst>
                                    <p:set>
                                      <p:cBhvr>
                                        <p:cTn id="39" dur="1" fill="hold">
                                          <p:stCondLst>
                                            <p:cond delay="0"/>
                                          </p:stCondLst>
                                        </p:cTn>
                                        <p:tgtEl>
                                          <p:spTgt spid="21"/>
                                        </p:tgtEl>
                                        <p:attrNameLst>
                                          <p:attrName>style.visibility</p:attrName>
                                        </p:attrNameLst>
                                      </p:cBhvr>
                                      <p:to>
                                        <p:strVal val="visible"/>
                                      </p:to>
                                    </p:set>
                                  </p:childTnLst>
                                </p:cTn>
                              </p:par>
                              <p:par>
                                <p:cTn id="40" presetID="1" presetClass="entr" presetSubtype="0" fill="hold" grpId="0" nodeType="withEffect">
                                  <p:stCondLst>
                                    <p:cond delay="0"/>
                                  </p:stCondLst>
                                  <p:childTnLst>
                                    <p:set>
                                      <p:cBhvr>
                                        <p:cTn id="41" dur="1" fill="hold">
                                          <p:stCondLst>
                                            <p:cond delay="0"/>
                                          </p:stCondLst>
                                        </p:cTn>
                                        <p:tgtEl>
                                          <p:spTgt spid="22"/>
                                        </p:tgtEl>
                                        <p:attrNameLst>
                                          <p:attrName>style.visibility</p:attrName>
                                        </p:attrNameLst>
                                      </p:cBhvr>
                                      <p:to>
                                        <p:strVal val="visible"/>
                                      </p:to>
                                    </p:set>
                                  </p:childTnLst>
                                </p:cTn>
                              </p:par>
                              <p:par>
                                <p:cTn id="42" presetID="1" presetClass="entr" presetSubtype="0" fill="hold" grpId="0" nodeType="withEffect">
                                  <p:stCondLst>
                                    <p:cond delay="0"/>
                                  </p:stCondLst>
                                  <p:childTnLst>
                                    <p:set>
                                      <p:cBhvr>
                                        <p:cTn id="43" dur="1" fill="hold">
                                          <p:stCondLst>
                                            <p:cond delay="0"/>
                                          </p:stCondLst>
                                        </p:cTn>
                                        <p:tgtEl>
                                          <p:spTgt spid="23"/>
                                        </p:tgtEl>
                                        <p:attrNameLst>
                                          <p:attrName>style.visibility</p:attrName>
                                        </p:attrNameLst>
                                      </p:cBhvr>
                                      <p:to>
                                        <p:strVal val="visible"/>
                                      </p:to>
                                    </p:set>
                                  </p:childTnLst>
                                </p:cTn>
                              </p:par>
                              <p:par>
                                <p:cTn id="44" presetID="1" presetClass="entr" presetSubtype="0" fill="hold" grpId="0" nodeType="withEffect">
                                  <p:stCondLst>
                                    <p:cond delay="0"/>
                                  </p:stCondLst>
                                  <p:childTnLst>
                                    <p:set>
                                      <p:cBhvr>
                                        <p:cTn id="45" dur="1" fill="hold">
                                          <p:stCondLst>
                                            <p:cond delay="0"/>
                                          </p:stCondLst>
                                        </p:cTn>
                                        <p:tgtEl>
                                          <p:spTgt spid="24"/>
                                        </p:tgtEl>
                                        <p:attrNameLst>
                                          <p:attrName>style.visibility</p:attrName>
                                        </p:attrNameLst>
                                      </p:cBhvr>
                                      <p:to>
                                        <p:strVal val="visible"/>
                                      </p:to>
                                    </p:set>
                                  </p:childTnLst>
                                </p:cTn>
                              </p:par>
                              <p:par>
                                <p:cTn id="46" presetID="1" presetClass="entr" presetSubtype="0" fill="hold" grpId="0" nodeType="withEffect">
                                  <p:stCondLst>
                                    <p:cond delay="0"/>
                                  </p:stCondLst>
                                  <p:childTnLst>
                                    <p:set>
                                      <p:cBhvr>
                                        <p:cTn id="47" dur="1" fill="hold">
                                          <p:stCondLst>
                                            <p:cond delay="0"/>
                                          </p:stCondLst>
                                        </p:cTn>
                                        <p:tgtEl>
                                          <p:spTgt spid="25"/>
                                        </p:tgtEl>
                                        <p:attrNameLst>
                                          <p:attrName>style.visibility</p:attrName>
                                        </p:attrNameLst>
                                      </p:cBhvr>
                                      <p:to>
                                        <p:strVal val="visible"/>
                                      </p:to>
                                    </p:set>
                                  </p:childTnLst>
                                </p:cTn>
                              </p:par>
                              <p:par>
                                <p:cTn id="48" presetID="1" presetClass="entr" presetSubtype="0" fill="hold" grpId="0" nodeType="withEffect">
                                  <p:stCondLst>
                                    <p:cond delay="0"/>
                                  </p:stCondLst>
                                  <p:childTnLst>
                                    <p:set>
                                      <p:cBhvr>
                                        <p:cTn id="49"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Rectangle 8"/>
          <p:cNvSpPr>
            <a:spLocks noChangeArrowheads="1"/>
          </p:cNvSpPr>
          <p:nvPr/>
        </p:nvSpPr>
        <p:spPr bwMode="auto">
          <a:xfrm>
            <a:off x="1066801" y="2480513"/>
            <a:ext cx="3681005" cy="505687"/>
          </a:xfrm>
          <a:prstGeom prst="rect">
            <a:avLst/>
          </a:prstGeom>
          <a:gradFill>
            <a:gsLst>
              <a:gs pos="0">
                <a:schemeClr val="accent3">
                  <a:lumMod val="50000"/>
                </a:schemeClr>
              </a:gs>
              <a:gs pos="100000">
                <a:schemeClr val="accent3">
                  <a:lumMod val="60000"/>
                  <a:lumOff val="40000"/>
                </a:schemeClr>
              </a:gs>
              <a:gs pos="63000">
                <a:schemeClr val="accent3">
                  <a:lumMod val="75000"/>
                </a:schemeClr>
              </a:gs>
            </a:gsLst>
          </a:gradFill>
          <a:ln>
            <a:headEnd/>
            <a:tailEnd/>
          </a:ln>
        </p:spPr>
        <p:style>
          <a:lnRef idx="0">
            <a:schemeClr val="accent2"/>
          </a:lnRef>
          <a:fillRef idx="3">
            <a:schemeClr val="accent2"/>
          </a:fillRef>
          <a:effectRef idx="3">
            <a:schemeClr val="accent2"/>
          </a:effectRef>
          <a:fontRef idx="minor">
            <a:schemeClr val="lt1"/>
          </a:fontRef>
        </p:style>
        <p:txBody>
          <a:bodyPr wrap="none" anchor="ctr"/>
          <a:lstStyle/>
          <a:p>
            <a:pPr>
              <a:buNone/>
              <a:defRPr/>
            </a:pPr>
            <a:r>
              <a:rPr lang="en-US" sz="1600" dirty="0" smtClean="0">
                <a:effectLst>
                  <a:outerShdw blurRad="38100" dist="38100" dir="2700000" algn="tl">
                    <a:srgbClr val="000000">
                      <a:alpha val="43137"/>
                    </a:srgbClr>
                  </a:outerShdw>
                </a:effectLst>
              </a:rPr>
              <a:t>Windows Server Backup (WSB)</a:t>
            </a:r>
          </a:p>
        </p:txBody>
      </p:sp>
      <p:sp>
        <p:nvSpPr>
          <p:cNvPr id="28" name="Rectangle 8"/>
          <p:cNvSpPr>
            <a:spLocks noChangeArrowheads="1"/>
          </p:cNvSpPr>
          <p:nvPr/>
        </p:nvSpPr>
        <p:spPr bwMode="auto">
          <a:xfrm>
            <a:off x="5026229" y="2480514"/>
            <a:ext cx="3627432" cy="440267"/>
          </a:xfrm>
          <a:prstGeom prst="rect">
            <a:avLst/>
          </a:prstGeom>
          <a:gradFill>
            <a:gsLst>
              <a:gs pos="0">
                <a:schemeClr val="accent1">
                  <a:lumMod val="75000"/>
                </a:schemeClr>
              </a:gs>
              <a:gs pos="100000">
                <a:schemeClr val="accent1">
                  <a:lumMod val="40000"/>
                  <a:lumOff val="60000"/>
                </a:schemeClr>
              </a:gs>
            </a:gsLst>
          </a:gradFill>
          <a:ln>
            <a:headEnd/>
            <a:tailEnd/>
          </a:ln>
        </p:spPr>
        <p:style>
          <a:lnRef idx="0">
            <a:schemeClr val="accent2"/>
          </a:lnRef>
          <a:fillRef idx="3">
            <a:schemeClr val="accent2"/>
          </a:fillRef>
          <a:effectRef idx="3">
            <a:schemeClr val="accent2"/>
          </a:effectRef>
          <a:fontRef idx="minor">
            <a:schemeClr val="lt1"/>
          </a:fontRef>
        </p:style>
        <p:txBody>
          <a:bodyPr wrap="none" anchor="ctr"/>
          <a:lstStyle/>
          <a:p>
            <a:pPr>
              <a:buNone/>
              <a:defRPr/>
            </a:pPr>
            <a:r>
              <a:rPr lang="en-US" sz="1600" dirty="0" smtClean="0">
                <a:effectLst>
                  <a:outerShdw blurRad="38100" dist="38100" dir="2700000" algn="tl">
                    <a:srgbClr val="000000">
                      <a:alpha val="43137"/>
                    </a:srgbClr>
                  </a:outerShdw>
                </a:effectLst>
              </a:rPr>
              <a:t>Consolidated Backup</a:t>
            </a:r>
            <a:endParaRPr lang="en-US" sz="1600" dirty="0">
              <a:effectLst>
                <a:outerShdw blurRad="38100" dist="38100" dir="2700000" algn="tl">
                  <a:srgbClr val="000000">
                    <a:alpha val="43137"/>
                  </a:srgbClr>
                </a:outerShdw>
              </a:effectLst>
            </a:endParaRPr>
          </a:p>
        </p:txBody>
      </p:sp>
      <p:sp>
        <p:nvSpPr>
          <p:cNvPr id="29" name="Rectangle 8"/>
          <p:cNvSpPr>
            <a:spLocks noChangeArrowheads="1"/>
          </p:cNvSpPr>
          <p:nvPr/>
        </p:nvSpPr>
        <p:spPr bwMode="auto">
          <a:xfrm>
            <a:off x="1066800" y="3121448"/>
            <a:ext cx="3681004" cy="440267"/>
          </a:xfrm>
          <a:prstGeom prst="rect">
            <a:avLst/>
          </a:prstGeom>
          <a:gradFill>
            <a:gsLst>
              <a:gs pos="0">
                <a:schemeClr val="accent3">
                  <a:lumMod val="50000"/>
                </a:schemeClr>
              </a:gs>
              <a:gs pos="100000">
                <a:schemeClr val="accent3">
                  <a:lumMod val="60000"/>
                  <a:lumOff val="40000"/>
                </a:schemeClr>
              </a:gs>
              <a:gs pos="63000">
                <a:schemeClr val="accent3">
                  <a:lumMod val="75000"/>
                </a:schemeClr>
              </a:gs>
            </a:gsLst>
          </a:gradFill>
          <a:ln>
            <a:headEnd/>
            <a:tailEnd/>
          </a:ln>
        </p:spPr>
        <p:style>
          <a:lnRef idx="0">
            <a:schemeClr val="accent2"/>
          </a:lnRef>
          <a:fillRef idx="3">
            <a:schemeClr val="accent2"/>
          </a:fillRef>
          <a:effectRef idx="3">
            <a:schemeClr val="accent2"/>
          </a:effectRef>
          <a:fontRef idx="minor">
            <a:schemeClr val="lt1"/>
          </a:fontRef>
        </p:style>
        <p:txBody>
          <a:bodyPr wrap="none" anchor="ctr"/>
          <a:lstStyle/>
          <a:p>
            <a:pPr>
              <a:buNone/>
              <a:defRPr/>
            </a:pPr>
            <a:r>
              <a:rPr lang="en-US" sz="1600" dirty="0" smtClean="0">
                <a:effectLst>
                  <a:outerShdw blurRad="38100" dist="38100" dir="2700000" algn="tl">
                    <a:srgbClr val="000000">
                      <a:alpha val="43137"/>
                    </a:srgbClr>
                  </a:outerShdw>
                </a:effectLst>
              </a:rPr>
              <a:t>Dynamic Disk</a:t>
            </a:r>
          </a:p>
        </p:txBody>
      </p:sp>
      <p:sp>
        <p:nvSpPr>
          <p:cNvPr id="30" name="Rectangle 8"/>
          <p:cNvSpPr>
            <a:spLocks noChangeArrowheads="1"/>
          </p:cNvSpPr>
          <p:nvPr/>
        </p:nvSpPr>
        <p:spPr bwMode="auto">
          <a:xfrm>
            <a:off x="5026229" y="3121448"/>
            <a:ext cx="3639745" cy="440267"/>
          </a:xfrm>
          <a:prstGeom prst="rect">
            <a:avLst/>
          </a:prstGeom>
          <a:gradFill>
            <a:gsLst>
              <a:gs pos="0">
                <a:schemeClr val="accent1">
                  <a:lumMod val="75000"/>
                </a:schemeClr>
              </a:gs>
              <a:gs pos="100000">
                <a:schemeClr val="accent1">
                  <a:lumMod val="40000"/>
                  <a:lumOff val="60000"/>
                </a:schemeClr>
              </a:gs>
            </a:gsLst>
          </a:gradFill>
          <a:ln>
            <a:headEnd/>
            <a:tailEnd/>
          </a:ln>
        </p:spPr>
        <p:style>
          <a:lnRef idx="0">
            <a:schemeClr val="accent2"/>
          </a:lnRef>
          <a:fillRef idx="3">
            <a:schemeClr val="accent2"/>
          </a:fillRef>
          <a:effectRef idx="3">
            <a:schemeClr val="accent2"/>
          </a:effectRef>
          <a:fontRef idx="minor">
            <a:schemeClr val="lt1"/>
          </a:fontRef>
        </p:style>
        <p:txBody>
          <a:bodyPr wrap="none" anchor="ctr"/>
          <a:lstStyle/>
          <a:p>
            <a:pPr>
              <a:buNone/>
              <a:defRPr/>
            </a:pPr>
            <a:r>
              <a:rPr lang="en-US" sz="1600" dirty="0" smtClean="0">
                <a:effectLst>
                  <a:outerShdw blurRad="38100" dist="38100" dir="2700000" algn="tl">
                    <a:srgbClr val="000000">
                      <a:alpha val="43137"/>
                    </a:srgbClr>
                  </a:outerShdw>
                </a:effectLst>
              </a:rPr>
              <a:t>Thin Provisioning</a:t>
            </a:r>
            <a:endParaRPr lang="en-US" sz="1600" dirty="0">
              <a:effectLst>
                <a:outerShdw blurRad="38100" dist="38100" dir="2700000" algn="tl">
                  <a:srgbClr val="000000">
                    <a:alpha val="43137"/>
                  </a:srgbClr>
                </a:outerShdw>
              </a:effectLst>
            </a:endParaRPr>
          </a:p>
        </p:txBody>
      </p:sp>
      <p:sp>
        <p:nvSpPr>
          <p:cNvPr id="31" name="Rectangle 8"/>
          <p:cNvSpPr>
            <a:spLocks noChangeArrowheads="1"/>
          </p:cNvSpPr>
          <p:nvPr/>
        </p:nvSpPr>
        <p:spPr bwMode="auto">
          <a:xfrm>
            <a:off x="1066800" y="3696962"/>
            <a:ext cx="3681004" cy="440267"/>
          </a:xfrm>
          <a:prstGeom prst="rect">
            <a:avLst/>
          </a:prstGeom>
          <a:gradFill>
            <a:gsLst>
              <a:gs pos="0">
                <a:schemeClr val="accent3">
                  <a:lumMod val="50000"/>
                </a:schemeClr>
              </a:gs>
              <a:gs pos="100000">
                <a:schemeClr val="accent3">
                  <a:lumMod val="60000"/>
                  <a:lumOff val="40000"/>
                </a:schemeClr>
              </a:gs>
              <a:gs pos="63000">
                <a:schemeClr val="accent3">
                  <a:lumMod val="75000"/>
                </a:schemeClr>
              </a:gs>
            </a:gsLst>
          </a:gradFill>
          <a:ln>
            <a:headEnd/>
            <a:tailEnd/>
          </a:ln>
        </p:spPr>
        <p:style>
          <a:lnRef idx="0">
            <a:schemeClr val="accent2"/>
          </a:lnRef>
          <a:fillRef idx="3">
            <a:schemeClr val="accent2"/>
          </a:fillRef>
          <a:effectRef idx="3">
            <a:schemeClr val="accent2"/>
          </a:effectRef>
          <a:fontRef idx="minor">
            <a:schemeClr val="lt1"/>
          </a:fontRef>
        </p:style>
        <p:txBody>
          <a:bodyPr wrap="none" anchor="ctr"/>
          <a:lstStyle/>
          <a:p>
            <a:pPr>
              <a:buNone/>
              <a:defRPr/>
            </a:pPr>
            <a:r>
              <a:rPr lang="en-US" sz="1600" dirty="0" smtClean="0">
                <a:effectLst>
                  <a:outerShdw blurRad="38100" dist="38100" dir="2700000" algn="tl">
                    <a:srgbClr val="000000">
                      <a:alpha val="43137"/>
                    </a:srgbClr>
                  </a:outerShdw>
                </a:effectLst>
              </a:rPr>
              <a:t>Expand Disk/Volume</a:t>
            </a:r>
          </a:p>
        </p:txBody>
      </p:sp>
      <p:sp>
        <p:nvSpPr>
          <p:cNvPr id="32" name="Rectangle 8"/>
          <p:cNvSpPr>
            <a:spLocks noChangeArrowheads="1"/>
          </p:cNvSpPr>
          <p:nvPr/>
        </p:nvSpPr>
        <p:spPr bwMode="auto">
          <a:xfrm>
            <a:off x="5026229" y="3696962"/>
            <a:ext cx="3639745" cy="440267"/>
          </a:xfrm>
          <a:prstGeom prst="rect">
            <a:avLst/>
          </a:prstGeom>
          <a:gradFill>
            <a:gsLst>
              <a:gs pos="0">
                <a:schemeClr val="accent1">
                  <a:lumMod val="75000"/>
                </a:schemeClr>
              </a:gs>
              <a:gs pos="100000">
                <a:schemeClr val="accent1">
                  <a:lumMod val="40000"/>
                  <a:lumOff val="60000"/>
                </a:schemeClr>
              </a:gs>
            </a:gsLst>
          </a:gradFill>
          <a:ln>
            <a:headEnd/>
            <a:tailEnd/>
          </a:ln>
        </p:spPr>
        <p:style>
          <a:lnRef idx="0">
            <a:schemeClr val="accent2"/>
          </a:lnRef>
          <a:fillRef idx="3">
            <a:schemeClr val="accent2"/>
          </a:fillRef>
          <a:effectRef idx="3">
            <a:schemeClr val="accent2"/>
          </a:effectRef>
          <a:fontRef idx="minor">
            <a:schemeClr val="lt1"/>
          </a:fontRef>
        </p:style>
        <p:txBody>
          <a:bodyPr wrap="none" anchor="ctr"/>
          <a:lstStyle/>
          <a:p>
            <a:pPr>
              <a:buNone/>
              <a:defRPr/>
            </a:pPr>
            <a:r>
              <a:rPr lang="en-US" sz="1600" dirty="0" smtClean="0">
                <a:effectLst>
                  <a:outerShdw blurRad="38100" dist="38100" dir="2700000" algn="tl">
                    <a:srgbClr val="000000">
                      <a:alpha val="43137"/>
                    </a:srgbClr>
                  </a:outerShdw>
                </a:effectLst>
              </a:rPr>
              <a:t>Volume/Extent Grow</a:t>
            </a:r>
            <a:endParaRPr lang="en-US" sz="1600" dirty="0">
              <a:effectLst>
                <a:outerShdw blurRad="38100" dist="38100" dir="2700000" algn="tl">
                  <a:srgbClr val="000000">
                    <a:alpha val="43137"/>
                  </a:srgbClr>
                </a:outerShdw>
              </a:effectLst>
            </a:endParaRPr>
          </a:p>
        </p:txBody>
      </p:sp>
      <p:sp>
        <p:nvSpPr>
          <p:cNvPr id="33" name="Rectangle 8"/>
          <p:cNvSpPr>
            <a:spLocks noChangeArrowheads="1"/>
          </p:cNvSpPr>
          <p:nvPr/>
        </p:nvSpPr>
        <p:spPr bwMode="auto">
          <a:xfrm>
            <a:off x="1046170" y="5999015"/>
            <a:ext cx="3681004" cy="440267"/>
          </a:xfrm>
          <a:prstGeom prst="rect">
            <a:avLst/>
          </a:prstGeom>
          <a:gradFill>
            <a:gsLst>
              <a:gs pos="0">
                <a:schemeClr val="accent3">
                  <a:lumMod val="50000"/>
                </a:schemeClr>
              </a:gs>
              <a:gs pos="100000">
                <a:schemeClr val="accent3">
                  <a:lumMod val="60000"/>
                  <a:lumOff val="40000"/>
                </a:schemeClr>
              </a:gs>
              <a:gs pos="63000">
                <a:schemeClr val="accent3">
                  <a:lumMod val="75000"/>
                </a:schemeClr>
              </a:gs>
            </a:gsLst>
          </a:gradFill>
          <a:ln>
            <a:headEnd/>
            <a:tailEnd/>
          </a:ln>
        </p:spPr>
        <p:style>
          <a:lnRef idx="0">
            <a:schemeClr val="accent2"/>
          </a:lnRef>
          <a:fillRef idx="3">
            <a:schemeClr val="accent2"/>
          </a:fillRef>
          <a:effectRef idx="3">
            <a:schemeClr val="accent2"/>
          </a:effectRef>
          <a:fontRef idx="minor">
            <a:schemeClr val="lt1"/>
          </a:fontRef>
        </p:style>
        <p:txBody>
          <a:bodyPr wrap="none" anchor="ctr"/>
          <a:lstStyle/>
          <a:p>
            <a:pPr>
              <a:buNone/>
              <a:defRPr/>
            </a:pPr>
            <a:r>
              <a:rPr lang="en-US" sz="1600" dirty="0" smtClean="0">
                <a:effectLst>
                  <a:outerShdw blurRad="38100" dist="38100" dir="2700000" algn="tl">
                    <a:srgbClr val="000000">
                      <a:alpha val="43137"/>
                    </a:srgbClr>
                  </a:outerShdw>
                </a:effectLst>
              </a:rPr>
              <a:t>Virtual Switch</a:t>
            </a:r>
          </a:p>
        </p:txBody>
      </p:sp>
      <p:sp>
        <p:nvSpPr>
          <p:cNvPr id="34" name="Rectangle 8"/>
          <p:cNvSpPr>
            <a:spLocks noChangeArrowheads="1"/>
          </p:cNvSpPr>
          <p:nvPr/>
        </p:nvSpPr>
        <p:spPr bwMode="auto">
          <a:xfrm>
            <a:off x="4994341" y="5990547"/>
            <a:ext cx="3639745" cy="465004"/>
          </a:xfrm>
          <a:prstGeom prst="rect">
            <a:avLst/>
          </a:prstGeom>
          <a:gradFill>
            <a:gsLst>
              <a:gs pos="0">
                <a:schemeClr val="accent1">
                  <a:lumMod val="75000"/>
                </a:schemeClr>
              </a:gs>
              <a:gs pos="100000">
                <a:schemeClr val="accent1">
                  <a:lumMod val="40000"/>
                  <a:lumOff val="60000"/>
                </a:schemeClr>
              </a:gs>
            </a:gsLst>
          </a:gradFill>
          <a:ln>
            <a:headEnd/>
            <a:tailEnd/>
          </a:ln>
        </p:spPr>
        <p:style>
          <a:lnRef idx="0">
            <a:schemeClr val="accent2"/>
          </a:lnRef>
          <a:fillRef idx="3">
            <a:schemeClr val="accent2"/>
          </a:fillRef>
          <a:effectRef idx="3">
            <a:schemeClr val="accent2"/>
          </a:effectRef>
          <a:fontRef idx="minor">
            <a:schemeClr val="lt1"/>
          </a:fontRef>
        </p:style>
        <p:txBody>
          <a:bodyPr wrap="none" anchor="ctr"/>
          <a:lstStyle/>
          <a:p>
            <a:pPr>
              <a:buNone/>
              <a:defRPr/>
            </a:pPr>
            <a:r>
              <a:rPr lang="en-US" sz="1600" dirty="0" smtClean="0">
                <a:effectLst>
                  <a:outerShdw blurRad="38100" dist="38100" dir="2700000" algn="tl">
                    <a:srgbClr val="000000">
                      <a:alpha val="43137"/>
                    </a:srgbClr>
                  </a:outerShdw>
                </a:effectLst>
              </a:rPr>
              <a:t>Standard/Distributed Switch</a:t>
            </a:r>
            <a:endParaRPr lang="en-US" sz="1600" dirty="0">
              <a:effectLst>
                <a:outerShdw blurRad="38100" dist="38100" dir="2700000" algn="tl">
                  <a:srgbClr val="000000">
                    <a:alpha val="43137"/>
                  </a:srgbClr>
                </a:outerShdw>
              </a:effectLst>
            </a:endParaRPr>
          </a:p>
        </p:txBody>
      </p:sp>
      <p:sp>
        <p:nvSpPr>
          <p:cNvPr id="35" name="Rectangle 8"/>
          <p:cNvSpPr>
            <a:spLocks noChangeArrowheads="1"/>
          </p:cNvSpPr>
          <p:nvPr/>
        </p:nvSpPr>
        <p:spPr bwMode="auto">
          <a:xfrm>
            <a:off x="1066800" y="1905000"/>
            <a:ext cx="3681004" cy="440267"/>
          </a:xfrm>
          <a:prstGeom prst="rect">
            <a:avLst/>
          </a:prstGeom>
          <a:gradFill>
            <a:gsLst>
              <a:gs pos="0">
                <a:schemeClr val="accent3">
                  <a:lumMod val="50000"/>
                </a:schemeClr>
              </a:gs>
              <a:gs pos="100000">
                <a:schemeClr val="accent3">
                  <a:lumMod val="60000"/>
                  <a:lumOff val="40000"/>
                </a:schemeClr>
              </a:gs>
              <a:gs pos="63000">
                <a:schemeClr val="accent3">
                  <a:lumMod val="75000"/>
                </a:schemeClr>
              </a:gs>
            </a:gsLst>
          </a:gradFill>
          <a:ln>
            <a:headEnd/>
            <a:tailEnd/>
          </a:ln>
        </p:spPr>
        <p:style>
          <a:lnRef idx="0">
            <a:schemeClr val="accent2"/>
          </a:lnRef>
          <a:fillRef idx="3">
            <a:schemeClr val="accent2"/>
          </a:fillRef>
          <a:effectRef idx="3">
            <a:schemeClr val="accent2"/>
          </a:effectRef>
          <a:fontRef idx="minor">
            <a:schemeClr val="lt1"/>
          </a:fontRef>
        </p:style>
        <p:txBody>
          <a:bodyPr wrap="none" anchor="ctr"/>
          <a:lstStyle/>
          <a:p>
            <a:pPr>
              <a:buNone/>
              <a:defRPr/>
            </a:pPr>
            <a:r>
              <a:rPr lang="en-US" sz="1600" dirty="0" smtClean="0">
                <a:effectLst>
                  <a:outerShdw blurRad="38100" dist="38100" dir="2700000" algn="tl">
                    <a:srgbClr val="000000">
                      <a:alpha val="43137"/>
                    </a:srgbClr>
                  </a:outerShdw>
                </a:effectLst>
              </a:rPr>
              <a:t>Hyper-V Manager</a:t>
            </a:r>
          </a:p>
        </p:txBody>
      </p:sp>
      <p:sp>
        <p:nvSpPr>
          <p:cNvPr id="36" name="Rectangle 8"/>
          <p:cNvSpPr>
            <a:spLocks noChangeArrowheads="1"/>
          </p:cNvSpPr>
          <p:nvPr/>
        </p:nvSpPr>
        <p:spPr bwMode="auto">
          <a:xfrm>
            <a:off x="5026229" y="1905000"/>
            <a:ext cx="3639745" cy="440267"/>
          </a:xfrm>
          <a:prstGeom prst="rect">
            <a:avLst/>
          </a:prstGeom>
          <a:gradFill>
            <a:gsLst>
              <a:gs pos="0">
                <a:schemeClr val="accent1">
                  <a:lumMod val="75000"/>
                </a:schemeClr>
              </a:gs>
              <a:gs pos="100000">
                <a:schemeClr val="accent1">
                  <a:lumMod val="40000"/>
                  <a:lumOff val="60000"/>
                </a:schemeClr>
              </a:gs>
            </a:gsLst>
          </a:gradFill>
          <a:ln>
            <a:headEnd/>
            <a:tailEnd/>
          </a:ln>
        </p:spPr>
        <p:style>
          <a:lnRef idx="0">
            <a:schemeClr val="accent2"/>
          </a:lnRef>
          <a:fillRef idx="3">
            <a:schemeClr val="accent2"/>
          </a:fillRef>
          <a:effectRef idx="3">
            <a:schemeClr val="accent2"/>
          </a:effectRef>
          <a:fontRef idx="minor">
            <a:schemeClr val="lt1"/>
          </a:fontRef>
        </p:style>
        <p:txBody>
          <a:bodyPr wrap="none" anchor="ctr"/>
          <a:lstStyle/>
          <a:p>
            <a:pPr>
              <a:buNone/>
              <a:defRPr/>
            </a:pPr>
            <a:r>
              <a:rPr lang="en-US" sz="1600" dirty="0" smtClean="0">
                <a:effectLst>
                  <a:outerShdw blurRad="38100" dist="38100" dir="2700000" algn="tl">
                    <a:srgbClr val="000000">
                      <a:alpha val="43137"/>
                    </a:srgbClr>
                  </a:outerShdw>
                </a:effectLst>
              </a:rPr>
              <a:t>VI Client</a:t>
            </a:r>
            <a:endParaRPr lang="en-US" sz="1600" dirty="0">
              <a:effectLst>
                <a:outerShdw blurRad="38100" dist="38100" dir="2700000" algn="tl">
                  <a:srgbClr val="000000">
                    <a:alpha val="43137"/>
                  </a:srgbClr>
                </a:outerShdw>
              </a:effectLst>
            </a:endParaRPr>
          </a:p>
        </p:txBody>
      </p:sp>
      <p:sp>
        <p:nvSpPr>
          <p:cNvPr id="37" name="Rectangle 8"/>
          <p:cNvSpPr>
            <a:spLocks noChangeArrowheads="1"/>
          </p:cNvSpPr>
          <p:nvPr/>
        </p:nvSpPr>
        <p:spPr bwMode="auto">
          <a:xfrm>
            <a:off x="1056485" y="4272476"/>
            <a:ext cx="3681004" cy="440267"/>
          </a:xfrm>
          <a:prstGeom prst="rect">
            <a:avLst/>
          </a:prstGeom>
          <a:gradFill>
            <a:gsLst>
              <a:gs pos="0">
                <a:schemeClr val="accent3">
                  <a:lumMod val="50000"/>
                </a:schemeClr>
              </a:gs>
              <a:gs pos="100000">
                <a:schemeClr val="accent3">
                  <a:lumMod val="60000"/>
                  <a:lumOff val="40000"/>
                </a:schemeClr>
              </a:gs>
              <a:gs pos="63000">
                <a:schemeClr val="accent3">
                  <a:lumMod val="75000"/>
                </a:schemeClr>
              </a:gs>
            </a:gsLst>
          </a:gradFill>
          <a:ln>
            <a:headEnd/>
            <a:tailEnd/>
          </a:ln>
        </p:spPr>
        <p:style>
          <a:lnRef idx="0">
            <a:schemeClr val="accent2"/>
          </a:lnRef>
          <a:fillRef idx="3">
            <a:schemeClr val="accent2"/>
          </a:fillRef>
          <a:effectRef idx="3">
            <a:schemeClr val="accent2"/>
          </a:effectRef>
          <a:fontRef idx="minor">
            <a:schemeClr val="lt1"/>
          </a:fontRef>
        </p:style>
        <p:txBody>
          <a:bodyPr wrap="none" anchor="ctr"/>
          <a:lstStyle/>
          <a:p>
            <a:pPr>
              <a:buNone/>
              <a:defRPr/>
            </a:pPr>
            <a:r>
              <a:rPr lang="en-US" sz="1600" dirty="0" smtClean="0">
                <a:effectLst>
                  <a:outerShdw blurRad="38100" dist="38100" dir="2700000" algn="tl">
                    <a:srgbClr val="000000">
                      <a:alpha val="43137"/>
                    </a:srgbClr>
                  </a:outerShdw>
                </a:effectLst>
              </a:rPr>
              <a:t>VM IDE boot</a:t>
            </a:r>
          </a:p>
        </p:txBody>
      </p:sp>
      <p:sp>
        <p:nvSpPr>
          <p:cNvPr id="38" name="Rectangle 8"/>
          <p:cNvSpPr>
            <a:spLocks noChangeArrowheads="1"/>
          </p:cNvSpPr>
          <p:nvPr/>
        </p:nvSpPr>
        <p:spPr bwMode="auto">
          <a:xfrm>
            <a:off x="5015914" y="4272476"/>
            <a:ext cx="3639745" cy="440267"/>
          </a:xfrm>
          <a:prstGeom prst="rect">
            <a:avLst/>
          </a:prstGeom>
          <a:gradFill>
            <a:gsLst>
              <a:gs pos="0">
                <a:schemeClr val="accent1">
                  <a:lumMod val="75000"/>
                </a:schemeClr>
              </a:gs>
              <a:gs pos="100000">
                <a:schemeClr val="accent1">
                  <a:lumMod val="40000"/>
                  <a:lumOff val="60000"/>
                </a:schemeClr>
              </a:gs>
            </a:gsLst>
          </a:gradFill>
          <a:ln>
            <a:headEnd/>
            <a:tailEnd/>
          </a:ln>
        </p:spPr>
        <p:style>
          <a:lnRef idx="0">
            <a:schemeClr val="accent2"/>
          </a:lnRef>
          <a:fillRef idx="3">
            <a:schemeClr val="accent2"/>
          </a:fillRef>
          <a:effectRef idx="3">
            <a:schemeClr val="accent2"/>
          </a:effectRef>
          <a:fontRef idx="minor">
            <a:schemeClr val="lt1"/>
          </a:fontRef>
        </p:style>
        <p:txBody>
          <a:bodyPr wrap="none" anchor="ctr"/>
          <a:lstStyle/>
          <a:p>
            <a:pPr>
              <a:buNone/>
              <a:defRPr/>
            </a:pPr>
            <a:r>
              <a:rPr lang="en-US" sz="1600" dirty="0" smtClean="0">
                <a:effectLst>
                  <a:outerShdw blurRad="38100" dist="38100" dir="2700000" algn="tl">
                    <a:srgbClr val="000000">
                      <a:alpha val="43137"/>
                    </a:srgbClr>
                  </a:outerShdw>
                </a:effectLst>
              </a:rPr>
              <a:t>VM SCSI</a:t>
            </a:r>
            <a:endParaRPr lang="en-US" sz="1600" dirty="0">
              <a:effectLst>
                <a:outerShdw blurRad="38100" dist="38100" dir="2700000" algn="tl">
                  <a:srgbClr val="000000">
                    <a:alpha val="43137"/>
                  </a:srgbClr>
                </a:outerShdw>
              </a:effectLst>
            </a:endParaRPr>
          </a:p>
        </p:txBody>
      </p:sp>
      <p:sp>
        <p:nvSpPr>
          <p:cNvPr id="39" name="Rectangle 8"/>
          <p:cNvSpPr>
            <a:spLocks noChangeArrowheads="1"/>
          </p:cNvSpPr>
          <p:nvPr/>
        </p:nvSpPr>
        <p:spPr bwMode="auto">
          <a:xfrm>
            <a:off x="1049095" y="5423504"/>
            <a:ext cx="3681004" cy="440267"/>
          </a:xfrm>
          <a:prstGeom prst="rect">
            <a:avLst/>
          </a:prstGeom>
          <a:gradFill>
            <a:gsLst>
              <a:gs pos="0">
                <a:schemeClr val="accent3">
                  <a:lumMod val="50000"/>
                </a:schemeClr>
              </a:gs>
              <a:gs pos="100000">
                <a:schemeClr val="accent3">
                  <a:lumMod val="60000"/>
                  <a:lumOff val="40000"/>
                </a:schemeClr>
              </a:gs>
              <a:gs pos="63000">
                <a:schemeClr val="accent3">
                  <a:lumMod val="75000"/>
                </a:schemeClr>
              </a:gs>
            </a:gsLst>
          </a:gradFill>
          <a:ln>
            <a:headEnd/>
            <a:tailEnd/>
          </a:ln>
        </p:spPr>
        <p:style>
          <a:lnRef idx="0">
            <a:schemeClr val="accent2"/>
          </a:lnRef>
          <a:fillRef idx="3">
            <a:schemeClr val="accent2"/>
          </a:fillRef>
          <a:effectRef idx="3">
            <a:schemeClr val="accent2"/>
          </a:effectRef>
          <a:fontRef idx="minor">
            <a:schemeClr val="lt1"/>
          </a:fontRef>
        </p:style>
        <p:txBody>
          <a:bodyPr wrap="none" anchor="ctr"/>
          <a:lstStyle/>
          <a:p>
            <a:pPr>
              <a:buNone/>
              <a:defRPr/>
            </a:pPr>
            <a:r>
              <a:rPr lang="en-US" sz="1600" dirty="0" smtClean="0">
                <a:effectLst>
                  <a:outerShdw blurRad="38100" dist="38100" dir="2700000" algn="tl">
                    <a:srgbClr val="000000">
                      <a:alpha val="43137"/>
                    </a:srgbClr>
                  </a:outerShdw>
                </a:effectLst>
              </a:rPr>
              <a:t>Integration Components</a:t>
            </a:r>
          </a:p>
        </p:txBody>
      </p:sp>
      <p:sp>
        <p:nvSpPr>
          <p:cNvPr id="40" name="Rectangle 8"/>
          <p:cNvSpPr>
            <a:spLocks noChangeArrowheads="1"/>
          </p:cNvSpPr>
          <p:nvPr/>
        </p:nvSpPr>
        <p:spPr bwMode="auto">
          <a:xfrm>
            <a:off x="5020072" y="5423504"/>
            <a:ext cx="3639745" cy="440267"/>
          </a:xfrm>
          <a:prstGeom prst="rect">
            <a:avLst/>
          </a:prstGeom>
          <a:gradFill>
            <a:gsLst>
              <a:gs pos="0">
                <a:schemeClr val="accent1">
                  <a:lumMod val="75000"/>
                </a:schemeClr>
              </a:gs>
              <a:gs pos="100000">
                <a:schemeClr val="accent1">
                  <a:lumMod val="40000"/>
                  <a:lumOff val="60000"/>
                </a:schemeClr>
              </a:gs>
            </a:gsLst>
          </a:gradFill>
          <a:ln>
            <a:headEnd/>
            <a:tailEnd/>
          </a:ln>
        </p:spPr>
        <p:style>
          <a:lnRef idx="0">
            <a:schemeClr val="accent2"/>
          </a:lnRef>
          <a:fillRef idx="3">
            <a:schemeClr val="accent2"/>
          </a:fillRef>
          <a:effectRef idx="3">
            <a:schemeClr val="accent2"/>
          </a:effectRef>
          <a:fontRef idx="minor">
            <a:schemeClr val="lt1"/>
          </a:fontRef>
        </p:style>
        <p:txBody>
          <a:bodyPr wrap="none" anchor="ctr"/>
          <a:lstStyle/>
          <a:p>
            <a:pPr>
              <a:buNone/>
              <a:defRPr/>
            </a:pPr>
            <a:r>
              <a:rPr lang="en-US" sz="1600" dirty="0" smtClean="0">
                <a:effectLst>
                  <a:outerShdw blurRad="38100" dist="38100" dir="2700000" algn="tl">
                    <a:srgbClr val="000000">
                      <a:alpha val="43137"/>
                    </a:srgbClr>
                  </a:outerShdw>
                </a:effectLst>
              </a:rPr>
              <a:t>VMware Tools</a:t>
            </a:r>
            <a:endParaRPr lang="en-US" sz="1600" dirty="0">
              <a:effectLst>
                <a:outerShdw blurRad="38100" dist="38100" dir="2700000" algn="tl">
                  <a:srgbClr val="000000">
                    <a:alpha val="43137"/>
                  </a:srgbClr>
                </a:outerShdw>
              </a:effectLst>
            </a:endParaRPr>
          </a:p>
        </p:txBody>
      </p:sp>
      <p:sp>
        <p:nvSpPr>
          <p:cNvPr id="41" name="Rectangle 8"/>
          <p:cNvSpPr>
            <a:spLocks noChangeArrowheads="1"/>
          </p:cNvSpPr>
          <p:nvPr/>
        </p:nvSpPr>
        <p:spPr bwMode="auto">
          <a:xfrm>
            <a:off x="1056485" y="4847990"/>
            <a:ext cx="3681004" cy="440267"/>
          </a:xfrm>
          <a:prstGeom prst="rect">
            <a:avLst/>
          </a:prstGeom>
          <a:gradFill>
            <a:gsLst>
              <a:gs pos="0">
                <a:schemeClr val="accent3">
                  <a:lumMod val="50000"/>
                </a:schemeClr>
              </a:gs>
              <a:gs pos="100000">
                <a:schemeClr val="accent3">
                  <a:lumMod val="60000"/>
                  <a:lumOff val="40000"/>
                </a:schemeClr>
              </a:gs>
              <a:gs pos="63000">
                <a:schemeClr val="accent3">
                  <a:lumMod val="75000"/>
                </a:schemeClr>
              </a:gs>
            </a:gsLst>
          </a:gradFill>
          <a:ln>
            <a:headEnd/>
            <a:tailEnd/>
          </a:ln>
        </p:spPr>
        <p:style>
          <a:lnRef idx="0">
            <a:schemeClr val="accent2"/>
          </a:lnRef>
          <a:fillRef idx="3">
            <a:schemeClr val="accent2"/>
          </a:fillRef>
          <a:effectRef idx="3">
            <a:schemeClr val="accent2"/>
          </a:effectRef>
          <a:fontRef idx="minor">
            <a:schemeClr val="lt1"/>
          </a:fontRef>
        </p:style>
        <p:txBody>
          <a:bodyPr wrap="none" anchor="ctr"/>
          <a:lstStyle/>
          <a:p>
            <a:pPr>
              <a:buNone/>
              <a:defRPr/>
            </a:pPr>
            <a:r>
              <a:rPr lang="en-US" sz="1600" dirty="0" smtClean="0">
                <a:effectLst>
                  <a:outerShdw blurRad="38100" dist="38100" dir="2700000" algn="tl">
                    <a:srgbClr val="000000">
                      <a:alpha val="43137"/>
                    </a:srgbClr>
                  </a:outerShdw>
                </a:effectLst>
              </a:rPr>
              <a:t>Hot Add Disks</a:t>
            </a:r>
          </a:p>
        </p:txBody>
      </p:sp>
      <p:sp>
        <p:nvSpPr>
          <p:cNvPr id="42" name="Rectangle 8"/>
          <p:cNvSpPr>
            <a:spLocks noChangeArrowheads="1"/>
          </p:cNvSpPr>
          <p:nvPr/>
        </p:nvSpPr>
        <p:spPr bwMode="auto">
          <a:xfrm>
            <a:off x="5015914" y="4847990"/>
            <a:ext cx="3639745" cy="440267"/>
          </a:xfrm>
          <a:prstGeom prst="rect">
            <a:avLst/>
          </a:prstGeom>
          <a:gradFill>
            <a:gsLst>
              <a:gs pos="0">
                <a:schemeClr val="accent1">
                  <a:lumMod val="75000"/>
                </a:schemeClr>
              </a:gs>
              <a:gs pos="100000">
                <a:schemeClr val="accent1">
                  <a:lumMod val="40000"/>
                  <a:lumOff val="60000"/>
                </a:schemeClr>
              </a:gs>
            </a:gsLst>
          </a:gradFill>
          <a:ln>
            <a:headEnd/>
            <a:tailEnd/>
          </a:ln>
        </p:spPr>
        <p:style>
          <a:lnRef idx="0">
            <a:schemeClr val="accent2"/>
          </a:lnRef>
          <a:fillRef idx="3">
            <a:schemeClr val="accent2"/>
          </a:fillRef>
          <a:effectRef idx="3">
            <a:schemeClr val="accent2"/>
          </a:effectRef>
          <a:fontRef idx="minor">
            <a:schemeClr val="lt1"/>
          </a:fontRef>
        </p:style>
        <p:txBody>
          <a:bodyPr wrap="none" anchor="ctr"/>
          <a:lstStyle/>
          <a:p>
            <a:pPr>
              <a:buNone/>
              <a:defRPr/>
            </a:pPr>
            <a:r>
              <a:rPr lang="en-US" sz="1600" dirty="0" smtClean="0">
                <a:effectLst>
                  <a:outerShdw blurRad="38100" dist="38100" dir="2700000" algn="tl">
                    <a:srgbClr val="000000">
                      <a:alpha val="43137"/>
                    </a:srgbClr>
                  </a:outerShdw>
                </a:effectLst>
              </a:rPr>
              <a:t>Hot Add Disks</a:t>
            </a:r>
            <a:endParaRPr lang="en-US" sz="1600" dirty="0">
              <a:effectLst>
                <a:outerShdw blurRad="38100" dist="38100" dir="2700000" algn="tl">
                  <a:srgbClr val="000000">
                    <a:alpha val="43137"/>
                  </a:srgbClr>
                </a:outerShdw>
              </a:effectLst>
            </a:endParaRPr>
          </a:p>
        </p:txBody>
      </p:sp>
      <p:sp>
        <p:nvSpPr>
          <p:cNvPr id="44" name="Title 4"/>
          <p:cNvSpPr>
            <a:spLocks noGrp="1"/>
          </p:cNvSpPr>
          <p:nvPr>
            <p:ph type="title"/>
          </p:nvPr>
        </p:nvSpPr>
        <p:spPr/>
        <p:txBody>
          <a:bodyPr>
            <a:noAutofit/>
          </a:bodyPr>
          <a:lstStyle/>
          <a:p>
            <a:r>
              <a:rPr lang="en-US" dirty="0">
                <a:solidFill>
                  <a:schemeClr val="tx1"/>
                </a:solidFill>
              </a:rPr>
              <a:t>Technology and </a:t>
            </a:r>
            <a:r>
              <a:rPr lang="en-US" dirty="0" smtClean="0">
                <a:solidFill>
                  <a:schemeClr val="tx1"/>
                </a:solidFill>
              </a:rPr>
              <a:t>Terminology (Contd.)</a:t>
            </a:r>
            <a:endParaRPr lang="en-US" dirty="0">
              <a:solidFill>
                <a:schemeClr val="tx1"/>
              </a:solidFill>
            </a:endParaRPr>
          </a:p>
        </p:txBody>
      </p:sp>
    </p:spTree>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8"/>
          <p:cNvSpPr>
            <a:spLocks noChangeArrowheads="1"/>
          </p:cNvSpPr>
          <p:nvPr/>
        </p:nvSpPr>
        <p:spPr bwMode="auto">
          <a:xfrm>
            <a:off x="762000" y="1905000"/>
            <a:ext cx="4267200" cy="457200"/>
          </a:xfrm>
          <a:prstGeom prst="rect">
            <a:avLst/>
          </a:prstGeom>
          <a:gradFill>
            <a:gsLst>
              <a:gs pos="0">
                <a:schemeClr val="accent3">
                  <a:lumMod val="50000"/>
                </a:schemeClr>
              </a:gs>
              <a:gs pos="100000">
                <a:schemeClr val="accent3">
                  <a:lumMod val="60000"/>
                  <a:lumOff val="40000"/>
                </a:schemeClr>
              </a:gs>
              <a:gs pos="63000">
                <a:schemeClr val="accent3">
                  <a:lumMod val="75000"/>
                </a:schemeClr>
              </a:gs>
            </a:gsLst>
          </a:gradFill>
          <a:ln>
            <a:headEnd/>
            <a:tailEnd/>
          </a:ln>
        </p:spPr>
        <p:style>
          <a:lnRef idx="0">
            <a:schemeClr val="accent2"/>
          </a:lnRef>
          <a:fillRef idx="3">
            <a:schemeClr val="accent2"/>
          </a:fillRef>
          <a:effectRef idx="3">
            <a:schemeClr val="accent2"/>
          </a:effectRef>
          <a:fontRef idx="minor">
            <a:schemeClr val="lt1"/>
          </a:fontRef>
        </p:style>
        <p:txBody>
          <a:bodyPr wrap="none" anchor="ctr"/>
          <a:lstStyle/>
          <a:p>
            <a:pPr>
              <a:buNone/>
              <a:defRPr/>
            </a:pPr>
            <a:r>
              <a:rPr lang="en-US" sz="1600" dirty="0" smtClean="0">
                <a:effectLst>
                  <a:outerShdw blurRad="38100" dist="38100" dir="2700000" algn="tl">
                    <a:srgbClr val="000000">
                      <a:alpha val="43137"/>
                    </a:srgbClr>
                  </a:outerShdw>
                </a:effectLst>
              </a:rPr>
              <a:t>System Center Virtual Machine Manager</a:t>
            </a:r>
          </a:p>
        </p:txBody>
      </p:sp>
      <p:sp>
        <p:nvSpPr>
          <p:cNvPr id="21" name="Rectangle 8"/>
          <p:cNvSpPr>
            <a:spLocks noChangeArrowheads="1"/>
          </p:cNvSpPr>
          <p:nvPr/>
        </p:nvSpPr>
        <p:spPr bwMode="auto">
          <a:xfrm>
            <a:off x="5257800" y="1905000"/>
            <a:ext cx="3505200" cy="440267"/>
          </a:xfrm>
          <a:prstGeom prst="rect">
            <a:avLst/>
          </a:prstGeom>
          <a:gradFill>
            <a:gsLst>
              <a:gs pos="0">
                <a:schemeClr val="accent1">
                  <a:lumMod val="75000"/>
                </a:schemeClr>
              </a:gs>
              <a:gs pos="100000">
                <a:schemeClr val="accent1">
                  <a:lumMod val="40000"/>
                  <a:lumOff val="60000"/>
                </a:schemeClr>
              </a:gs>
            </a:gsLst>
          </a:gradFill>
          <a:ln>
            <a:headEnd/>
            <a:tailEnd/>
          </a:ln>
        </p:spPr>
        <p:style>
          <a:lnRef idx="0">
            <a:schemeClr val="accent2"/>
          </a:lnRef>
          <a:fillRef idx="3">
            <a:schemeClr val="accent2"/>
          </a:fillRef>
          <a:effectRef idx="3">
            <a:schemeClr val="accent2"/>
          </a:effectRef>
          <a:fontRef idx="minor">
            <a:schemeClr val="lt1"/>
          </a:fontRef>
        </p:style>
        <p:txBody>
          <a:bodyPr wrap="none" anchor="ctr"/>
          <a:lstStyle/>
          <a:p>
            <a:pPr>
              <a:buNone/>
              <a:defRPr/>
            </a:pPr>
            <a:r>
              <a:rPr lang="en-US" sz="1600" dirty="0" smtClean="0">
                <a:effectLst>
                  <a:outerShdw blurRad="38100" dist="38100" dir="2700000" algn="tl">
                    <a:srgbClr val="000000">
                      <a:alpha val="43137"/>
                    </a:srgbClr>
                  </a:outerShdw>
                </a:effectLst>
              </a:rPr>
              <a:t>vCenter</a:t>
            </a:r>
            <a:endParaRPr lang="en-US" sz="1600" dirty="0">
              <a:effectLst>
                <a:outerShdw blurRad="38100" dist="38100" dir="2700000" algn="tl">
                  <a:srgbClr val="000000">
                    <a:alpha val="43137"/>
                  </a:srgbClr>
                </a:outerShdw>
              </a:effectLst>
            </a:endParaRPr>
          </a:p>
        </p:txBody>
      </p:sp>
      <p:sp>
        <p:nvSpPr>
          <p:cNvPr id="23" name="Rectangle 22"/>
          <p:cNvSpPr>
            <a:spLocks noChangeArrowheads="1"/>
          </p:cNvSpPr>
          <p:nvPr/>
        </p:nvSpPr>
        <p:spPr bwMode="auto">
          <a:xfrm>
            <a:off x="750508" y="3647220"/>
            <a:ext cx="4267199" cy="440267"/>
          </a:xfrm>
          <a:prstGeom prst="rect">
            <a:avLst/>
          </a:prstGeom>
          <a:gradFill>
            <a:gsLst>
              <a:gs pos="0">
                <a:schemeClr val="accent3">
                  <a:lumMod val="50000"/>
                </a:schemeClr>
              </a:gs>
              <a:gs pos="100000">
                <a:schemeClr val="accent3">
                  <a:lumMod val="60000"/>
                  <a:lumOff val="40000"/>
                </a:schemeClr>
              </a:gs>
              <a:gs pos="63000">
                <a:schemeClr val="accent3">
                  <a:lumMod val="75000"/>
                </a:schemeClr>
              </a:gs>
            </a:gsLst>
          </a:gradFill>
          <a:ln>
            <a:headEnd/>
            <a:tailEnd/>
          </a:ln>
        </p:spPr>
        <p:style>
          <a:lnRef idx="0">
            <a:schemeClr val="accent2"/>
          </a:lnRef>
          <a:fillRef idx="3">
            <a:schemeClr val="accent2"/>
          </a:fillRef>
          <a:effectRef idx="3">
            <a:schemeClr val="accent2"/>
          </a:effectRef>
          <a:fontRef idx="minor">
            <a:schemeClr val="lt1"/>
          </a:fontRef>
        </p:style>
        <p:txBody>
          <a:bodyPr wrap="none" anchor="ctr"/>
          <a:lstStyle/>
          <a:p>
            <a:pPr>
              <a:buNone/>
              <a:defRPr/>
            </a:pPr>
            <a:r>
              <a:rPr lang="en-US" sz="1600" dirty="0" smtClean="0">
                <a:effectLst>
                  <a:outerShdw blurRad="38100" dist="38100" dir="2700000" algn="tl">
                    <a:srgbClr val="000000">
                      <a:alpha val="43137"/>
                    </a:srgbClr>
                  </a:outerShdw>
                </a:effectLst>
              </a:rPr>
              <a:t>Quick Storage Migration</a:t>
            </a:r>
          </a:p>
        </p:txBody>
      </p:sp>
      <p:sp>
        <p:nvSpPr>
          <p:cNvPr id="24" name="Rectangle 8"/>
          <p:cNvSpPr>
            <a:spLocks noChangeArrowheads="1"/>
          </p:cNvSpPr>
          <p:nvPr/>
        </p:nvSpPr>
        <p:spPr bwMode="auto">
          <a:xfrm>
            <a:off x="5257800" y="3647220"/>
            <a:ext cx="3443780" cy="440267"/>
          </a:xfrm>
          <a:prstGeom prst="rect">
            <a:avLst/>
          </a:prstGeom>
          <a:gradFill>
            <a:gsLst>
              <a:gs pos="0">
                <a:schemeClr val="accent1">
                  <a:lumMod val="75000"/>
                </a:schemeClr>
              </a:gs>
              <a:gs pos="100000">
                <a:schemeClr val="accent1">
                  <a:lumMod val="40000"/>
                  <a:lumOff val="60000"/>
                </a:schemeClr>
              </a:gs>
            </a:gsLst>
          </a:gradFill>
          <a:ln>
            <a:headEnd/>
            <a:tailEnd/>
          </a:ln>
        </p:spPr>
        <p:style>
          <a:lnRef idx="0">
            <a:schemeClr val="accent2"/>
          </a:lnRef>
          <a:fillRef idx="3">
            <a:schemeClr val="accent2"/>
          </a:fillRef>
          <a:effectRef idx="3">
            <a:schemeClr val="accent2"/>
          </a:effectRef>
          <a:fontRef idx="minor">
            <a:schemeClr val="lt1"/>
          </a:fontRef>
        </p:style>
        <p:txBody>
          <a:bodyPr wrap="none" anchor="ctr"/>
          <a:lstStyle/>
          <a:p>
            <a:pPr>
              <a:buNone/>
              <a:defRPr/>
            </a:pPr>
            <a:r>
              <a:rPr lang="en-US" sz="1600" dirty="0" smtClean="0">
                <a:effectLst>
                  <a:outerShdw blurRad="38100" dist="38100" dir="2700000" algn="tl">
                    <a:srgbClr val="000000">
                      <a:alpha val="43137"/>
                    </a:srgbClr>
                  </a:outerShdw>
                </a:effectLst>
              </a:rPr>
              <a:t>Storage </a:t>
            </a:r>
            <a:r>
              <a:rPr lang="en-US" sz="1600" dirty="0">
                <a:effectLst>
                  <a:outerShdw blurRad="38100" dist="38100" dir="2700000" algn="tl">
                    <a:srgbClr val="000000">
                      <a:alpha val="43137"/>
                    </a:srgbClr>
                  </a:outerShdw>
                </a:effectLst>
              </a:rPr>
              <a:t>v</a:t>
            </a:r>
            <a:r>
              <a:rPr lang="en-US" sz="1600" dirty="0" smtClean="0">
                <a:effectLst>
                  <a:outerShdw blurRad="38100" dist="38100" dir="2700000" algn="tl">
                    <a:srgbClr val="000000">
                      <a:alpha val="43137"/>
                    </a:srgbClr>
                  </a:outerShdw>
                </a:effectLst>
              </a:rPr>
              <a:t>Motion</a:t>
            </a:r>
            <a:endParaRPr lang="en-US" sz="1600" dirty="0">
              <a:effectLst>
                <a:outerShdw blurRad="38100" dist="38100" dir="2700000" algn="tl">
                  <a:srgbClr val="000000">
                    <a:alpha val="43137"/>
                  </a:srgbClr>
                </a:outerShdw>
              </a:effectLst>
            </a:endParaRPr>
          </a:p>
        </p:txBody>
      </p:sp>
      <p:sp>
        <p:nvSpPr>
          <p:cNvPr id="25" name="Rectangle 8"/>
          <p:cNvSpPr>
            <a:spLocks noChangeArrowheads="1"/>
          </p:cNvSpPr>
          <p:nvPr/>
        </p:nvSpPr>
        <p:spPr bwMode="auto">
          <a:xfrm>
            <a:off x="5257800" y="2514600"/>
            <a:ext cx="3469864" cy="428237"/>
          </a:xfrm>
          <a:prstGeom prst="rect">
            <a:avLst/>
          </a:prstGeom>
          <a:gradFill>
            <a:gsLst>
              <a:gs pos="0">
                <a:schemeClr val="accent1">
                  <a:lumMod val="75000"/>
                </a:schemeClr>
              </a:gs>
              <a:gs pos="100000">
                <a:schemeClr val="accent1">
                  <a:lumMod val="40000"/>
                  <a:lumOff val="60000"/>
                </a:schemeClr>
              </a:gs>
            </a:gsLst>
          </a:gradFill>
          <a:ln>
            <a:headEnd/>
            <a:tailEnd/>
          </a:ln>
        </p:spPr>
        <p:style>
          <a:lnRef idx="0">
            <a:schemeClr val="accent2"/>
          </a:lnRef>
          <a:fillRef idx="3">
            <a:schemeClr val="accent2"/>
          </a:fillRef>
          <a:effectRef idx="3">
            <a:schemeClr val="accent2"/>
          </a:effectRef>
          <a:fontRef idx="minor">
            <a:schemeClr val="lt1"/>
          </a:fontRef>
        </p:style>
        <p:txBody>
          <a:bodyPr wrap="none" anchor="ctr"/>
          <a:lstStyle/>
          <a:p>
            <a:pPr>
              <a:buNone/>
              <a:defRPr/>
            </a:pPr>
            <a:r>
              <a:rPr lang="en-US" sz="1600" dirty="0" smtClean="0">
                <a:effectLst>
                  <a:outerShdw blurRad="38100" dist="38100" dir="2700000" algn="tl">
                    <a:srgbClr val="000000">
                      <a:alpha val="43137"/>
                    </a:srgbClr>
                  </a:outerShdw>
                </a:effectLst>
              </a:rPr>
              <a:t>Distributed Resource Scheduler (DRS)</a:t>
            </a:r>
            <a:endParaRPr lang="en-US" sz="1600" dirty="0">
              <a:effectLst>
                <a:outerShdw blurRad="38100" dist="38100" dir="2700000" algn="tl">
                  <a:srgbClr val="000000">
                    <a:alpha val="43137"/>
                  </a:srgbClr>
                </a:outerShdw>
              </a:effectLst>
            </a:endParaRPr>
          </a:p>
        </p:txBody>
      </p:sp>
      <p:sp>
        <p:nvSpPr>
          <p:cNvPr id="26" name="Rectangle 25"/>
          <p:cNvSpPr>
            <a:spLocks noChangeArrowheads="1"/>
          </p:cNvSpPr>
          <p:nvPr/>
        </p:nvSpPr>
        <p:spPr bwMode="auto">
          <a:xfrm>
            <a:off x="750508" y="3083729"/>
            <a:ext cx="4267200" cy="440267"/>
          </a:xfrm>
          <a:prstGeom prst="rect">
            <a:avLst/>
          </a:prstGeom>
          <a:gradFill>
            <a:gsLst>
              <a:gs pos="0">
                <a:schemeClr val="accent3">
                  <a:lumMod val="50000"/>
                </a:schemeClr>
              </a:gs>
              <a:gs pos="100000">
                <a:schemeClr val="accent3">
                  <a:lumMod val="60000"/>
                  <a:lumOff val="40000"/>
                </a:schemeClr>
              </a:gs>
              <a:gs pos="63000">
                <a:schemeClr val="accent3">
                  <a:lumMod val="75000"/>
                </a:schemeClr>
              </a:gs>
            </a:gsLst>
          </a:gradFill>
          <a:ln>
            <a:headEnd/>
            <a:tailEnd/>
          </a:ln>
        </p:spPr>
        <p:style>
          <a:lnRef idx="0">
            <a:schemeClr val="accent2"/>
          </a:lnRef>
          <a:fillRef idx="3">
            <a:schemeClr val="accent2"/>
          </a:fillRef>
          <a:effectRef idx="3">
            <a:schemeClr val="accent2"/>
          </a:effectRef>
          <a:fontRef idx="minor">
            <a:schemeClr val="lt1"/>
          </a:fontRef>
        </p:style>
        <p:txBody>
          <a:bodyPr wrap="none" anchor="ctr"/>
          <a:lstStyle/>
          <a:p>
            <a:pPr>
              <a:buNone/>
              <a:defRPr/>
            </a:pPr>
            <a:r>
              <a:rPr lang="en-US" sz="1600" dirty="0" smtClean="0">
                <a:effectLst>
                  <a:outerShdw blurRad="38100" dist="38100" dir="2700000" algn="tl">
                    <a:srgbClr val="000000">
                      <a:alpha val="43137"/>
                    </a:srgbClr>
                  </a:outerShdw>
                </a:effectLst>
              </a:rPr>
              <a:t>Self Service Portal</a:t>
            </a:r>
          </a:p>
        </p:txBody>
      </p:sp>
      <p:sp>
        <p:nvSpPr>
          <p:cNvPr id="43" name="Rectangle 8"/>
          <p:cNvSpPr>
            <a:spLocks noChangeArrowheads="1"/>
          </p:cNvSpPr>
          <p:nvPr/>
        </p:nvSpPr>
        <p:spPr bwMode="auto">
          <a:xfrm>
            <a:off x="5257800" y="3083729"/>
            <a:ext cx="3443780" cy="440267"/>
          </a:xfrm>
          <a:prstGeom prst="rect">
            <a:avLst/>
          </a:prstGeom>
          <a:gradFill>
            <a:gsLst>
              <a:gs pos="0">
                <a:schemeClr val="accent1">
                  <a:lumMod val="75000"/>
                </a:schemeClr>
              </a:gs>
              <a:gs pos="100000">
                <a:schemeClr val="accent1">
                  <a:lumMod val="40000"/>
                  <a:lumOff val="60000"/>
                </a:schemeClr>
              </a:gs>
            </a:gsLst>
          </a:gradFill>
          <a:ln>
            <a:headEnd/>
            <a:tailEnd/>
          </a:ln>
        </p:spPr>
        <p:style>
          <a:lnRef idx="0">
            <a:schemeClr val="accent2"/>
          </a:lnRef>
          <a:fillRef idx="3">
            <a:schemeClr val="accent2"/>
          </a:fillRef>
          <a:effectRef idx="3">
            <a:schemeClr val="accent2"/>
          </a:effectRef>
          <a:fontRef idx="minor">
            <a:schemeClr val="lt1"/>
          </a:fontRef>
        </p:style>
        <p:txBody>
          <a:bodyPr wrap="none" anchor="ctr"/>
          <a:lstStyle/>
          <a:p>
            <a:pPr>
              <a:buNone/>
              <a:defRPr/>
            </a:pPr>
            <a:r>
              <a:rPr lang="en-US" sz="1600" dirty="0" smtClean="0">
                <a:effectLst>
                  <a:outerShdw blurRad="38100" dist="38100" dir="2700000" algn="tl">
                    <a:srgbClr val="000000">
                      <a:alpha val="43137"/>
                    </a:srgbClr>
                  </a:outerShdw>
                </a:effectLst>
              </a:rPr>
              <a:t>Web Access</a:t>
            </a:r>
            <a:endParaRPr lang="en-US" sz="1600" dirty="0">
              <a:effectLst>
                <a:outerShdw blurRad="38100" dist="38100" dir="2700000" algn="tl">
                  <a:srgbClr val="000000">
                    <a:alpha val="43137"/>
                  </a:srgbClr>
                </a:outerShdw>
              </a:effectLst>
            </a:endParaRPr>
          </a:p>
        </p:txBody>
      </p:sp>
      <p:sp>
        <p:nvSpPr>
          <p:cNvPr id="44" name="Rectangle 43"/>
          <p:cNvSpPr>
            <a:spLocks noChangeArrowheads="1"/>
          </p:cNvSpPr>
          <p:nvPr/>
        </p:nvSpPr>
        <p:spPr bwMode="auto">
          <a:xfrm>
            <a:off x="750508" y="4210711"/>
            <a:ext cx="4267199" cy="440267"/>
          </a:xfrm>
          <a:prstGeom prst="rect">
            <a:avLst/>
          </a:prstGeom>
          <a:gradFill>
            <a:gsLst>
              <a:gs pos="0">
                <a:schemeClr val="accent3">
                  <a:lumMod val="50000"/>
                </a:schemeClr>
              </a:gs>
              <a:gs pos="100000">
                <a:schemeClr val="accent3">
                  <a:lumMod val="60000"/>
                  <a:lumOff val="40000"/>
                </a:schemeClr>
              </a:gs>
              <a:gs pos="63000">
                <a:schemeClr val="accent3">
                  <a:lumMod val="75000"/>
                </a:schemeClr>
              </a:gs>
            </a:gsLst>
          </a:gradFill>
          <a:ln>
            <a:headEnd/>
            <a:tailEnd/>
          </a:ln>
        </p:spPr>
        <p:style>
          <a:lnRef idx="0">
            <a:schemeClr val="accent2"/>
          </a:lnRef>
          <a:fillRef idx="3">
            <a:schemeClr val="accent2"/>
          </a:fillRef>
          <a:effectRef idx="3">
            <a:schemeClr val="accent2"/>
          </a:effectRef>
          <a:fontRef idx="minor">
            <a:schemeClr val="lt1"/>
          </a:fontRef>
        </p:style>
        <p:txBody>
          <a:bodyPr wrap="none" anchor="ctr"/>
          <a:lstStyle/>
          <a:p>
            <a:pPr>
              <a:buNone/>
              <a:defRPr/>
            </a:pPr>
            <a:r>
              <a:rPr lang="en-US" sz="1600" dirty="0" smtClean="0">
                <a:effectLst>
                  <a:outerShdw blurRad="38100" dist="38100" dir="2700000" algn="tl">
                    <a:srgbClr val="000000">
                      <a:alpha val="43137"/>
                    </a:srgbClr>
                  </a:outerShdw>
                </a:effectLst>
              </a:rPr>
              <a:t>Templates</a:t>
            </a:r>
          </a:p>
        </p:txBody>
      </p:sp>
      <p:sp>
        <p:nvSpPr>
          <p:cNvPr id="45" name="Rectangle 8"/>
          <p:cNvSpPr>
            <a:spLocks noChangeArrowheads="1"/>
          </p:cNvSpPr>
          <p:nvPr/>
        </p:nvSpPr>
        <p:spPr bwMode="auto">
          <a:xfrm>
            <a:off x="5257800" y="4210711"/>
            <a:ext cx="3443780" cy="440267"/>
          </a:xfrm>
          <a:prstGeom prst="rect">
            <a:avLst/>
          </a:prstGeom>
          <a:gradFill>
            <a:gsLst>
              <a:gs pos="0">
                <a:schemeClr val="accent1">
                  <a:lumMod val="75000"/>
                </a:schemeClr>
              </a:gs>
              <a:gs pos="100000">
                <a:schemeClr val="accent1">
                  <a:lumMod val="40000"/>
                  <a:lumOff val="60000"/>
                </a:schemeClr>
              </a:gs>
            </a:gsLst>
          </a:gradFill>
          <a:ln>
            <a:headEnd/>
            <a:tailEnd/>
          </a:ln>
        </p:spPr>
        <p:style>
          <a:lnRef idx="0">
            <a:schemeClr val="accent2"/>
          </a:lnRef>
          <a:fillRef idx="3">
            <a:schemeClr val="accent2"/>
          </a:fillRef>
          <a:effectRef idx="3">
            <a:schemeClr val="accent2"/>
          </a:effectRef>
          <a:fontRef idx="minor">
            <a:schemeClr val="lt1"/>
          </a:fontRef>
        </p:style>
        <p:txBody>
          <a:bodyPr wrap="none" anchor="ctr"/>
          <a:lstStyle/>
          <a:p>
            <a:pPr>
              <a:buNone/>
              <a:defRPr/>
            </a:pPr>
            <a:r>
              <a:rPr lang="en-US" sz="1600" dirty="0" smtClean="0">
                <a:effectLst>
                  <a:outerShdw blurRad="38100" dist="38100" dir="2700000" algn="tl">
                    <a:srgbClr val="000000">
                      <a:alpha val="43137"/>
                    </a:srgbClr>
                  </a:outerShdw>
                </a:effectLst>
              </a:rPr>
              <a:t>Templates</a:t>
            </a:r>
            <a:endParaRPr lang="en-US" sz="1600" dirty="0">
              <a:effectLst>
                <a:outerShdw blurRad="38100" dist="38100" dir="2700000" algn="tl">
                  <a:srgbClr val="000000">
                    <a:alpha val="43137"/>
                  </a:srgbClr>
                </a:outerShdw>
              </a:effectLst>
            </a:endParaRPr>
          </a:p>
        </p:txBody>
      </p:sp>
      <p:sp>
        <p:nvSpPr>
          <p:cNvPr id="46" name="Rectangle 45"/>
          <p:cNvSpPr>
            <a:spLocks noChangeArrowheads="1"/>
          </p:cNvSpPr>
          <p:nvPr/>
        </p:nvSpPr>
        <p:spPr bwMode="auto">
          <a:xfrm>
            <a:off x="750508" y="4774202"/>
            <a:ext cx="4267199" cy="440267"/>
          </a:xfrm>
          <a:prstGeom prst="rect">
            <a:avLst/>
          </a:prstGeom>
          <a:gradFill>
            <a:gsLst>
              <a:gs pos="0">
                <a:schemeClr val="accent3">
                  <a:lumMod val="50000"/>
                </a:schemeClr>
              </a:gs>
              <a:gs pos="100000">
                <a:schemeClr val="accent3">
                  <a:lumMod val="60000"/>
                  <a:lumOff val="40000"/>
                </a:schemeClr>
              </a:gs>
              <a:gs pos="63000">
                <a:schemeClr val="accent3">
                  <a:lumMod val="75000"/>
                </a:schemeClr>
              </a:gs>
            </a:gsLst>
          </a:gradFill>
          <a:ln>
            <a:headEnd/>
            <a:tailEnd/>
          </a:ln>
        </p:spPr>
        <p:style>
          <a:lnRef idx="0">
            <a:schemeClr val="accent2"/>
          </a:lnRef>
          <a:fillRef idx="3">
            <a:schemeClr val="accent2"/>
          </a:fillRef>
          <a:effectRef idx="3">
            <a:schemeClr val="accent2"/>
          </a:effectRef>
          <a:fontRef idx="minor">
            <a:schemeClr val="lt1"/>
          </a:fontRef>
        </p:style>
        <p:txBody>
          <a:bodyPr wrap="none" anchor="ctr"/>
          <a:lstStyle/>
          <a:p>
            <a:pPr>
              <a:buNone/>
              <a:defRPr/>
            </a:pPr>
            <a:r>
              <a:rPr lang="en-US" sz="1600" dirty="0" smtClean="0">
                <a:effectLst>
                  <a:outerShdw blurRad="38100" dist="38100" dir="2700000" algn="tl">
                    <a:srgbClr val="000000">
                      <a:alpha val="43137"/>
                    </a:srgbClr>
                  </a:outerShdw>
                </a:effectLst>
              </a:rPr>
              <a:t>Clones</a:t>
            </a:r>
          </a:p>
        </p:txBody>
      </p:sp>
      <p:sp>
        <p:nvSpPr>
          <p:cNvPr id="47" name="Rectangle 8"/>
          <p:cNvSpPr>
            <a:spLocks noChangeArrowheads="1"/>
          </p:cNvSpPr>
          <p:nvPr/>
        </p:nvSpPr>
        <p:spPr bwMode="auto">
          <a:xfrm>
            <a:off x="5257800" y="4774202"/>
            <a:ext cx="3443780" cy="440267"/>
          </a:xfrm>
          <a:prstGeom prst="rect">
            <a:avLst/>
          </a:prstGeom>
          <a:gradFill>
            <a:gsLst>
              <a:gs pos="0">
                <a:schemeClr val="accent1">
                  <a:lumMod val="75000"/>
                </a:schemeClr>
              </a:gs>
              <a:gs pos="100000">
                <a:schemeClr val="accent1">
                  <a:lumMod val="40000"/>
                  <a:lumOff val="60000"/>
                </a:schemeClr>
              </a:gs>
            </a:gsLst>
          </a:gradFill>
          <a:ln>
            <a:headEnd/>
            <a:tailEnd/>
          </a:ln>
        </p:spPr>
        <p:style>
          <a:lnRef idx="0">
            <a:schemeClr val="accent2"/>
          </a:lnRef>
          <a:fillRef idx="3">
            <a:schemeClr val="accent2"/>
          </a:fillRef>
          <a:effectRef idx="3">
            <a:schemeClr val="accent2"/>
          </a:effectRef>
          <a:fontRef idx="minor">
            <a:schemeClr val="lt1"/>
          </a:fontRef>
        </p:style>
        <p:txBody>
          <a:bodyPr wrap="none" anchor="ctr"/>
          <a:lstStyle/>
          <a:p>
            <a:pPr>
              <a:buNone/>
              <a:defRPr/>
            </a:pPr>
            <a:r>
              <a:rPr lang="en-US" sz="1600" dirty="0" smtClean="0">
                <a:effectLst>
                  <a:outerShdw blurRad="38100" dist="38100" dir="2700000" algn="tl">
                    <a:srgbClr val="000000">
                      <a:alpha val="43137"/>
                    </a:srgbClr>
                  </a:outerShdw>
                </a:effectLst>
              </a:rPr>
              <a:t>Full Clones</a:t>
            </a:r>
            <a:endParaRPr lang="en-US" sz="1600" dirty="0">
              <a:effectLst>
                <a:outerShdw blurRad="38100" dist="38100" dir="2700000" algn="tl">
                  <a:srgbClr val="000000">
                    <a:alpha val="43137"/>
                  </a:srgbClr>
                </a:outerShdw>
              </a:effectLst>
            </a:endParaRPr>
          </a:p>
        </p:txBody>
      </p:sp>
      <p:sp>
        <p:nvSpPr>
          <p:cNvPr id="48" name="Rectangle 47"/>
          <p:cNvSpPr>
            <a:spLocks noChangeArrowheads="1"/>
          </p:cNvSpPr>
          <p:nvPr/>
        </p:nvSpPr>
        <p:spPr bwMode="auto">
          <a:xfrm>
            <a:off x="761999" y="5337693"/>
            <a:ext cx="4267199" cy="440267"/>
          </a:xfrm>
          <a:prstGeom prst="rect">
            <a:avLst/>
          </a:prstGeom>
          <a:gradFill>
            <a:gsLst>
              <a:gs pos="0">
                <a:schemeClr val="accent3">
                  <a:lumMod val="50000"/>
                </a:schemeClr>
              </a:gs>
              <a:gs pos="100000">
                <a:schemeClr val="accent3">
                  <a:lumMod val="60000"/>
                  <a:lumOff val="40000"/>
                </a:schemeClr>
              </a:gs>
              <a:gs pos="63000">
                <a:schemeClr val="accent3">
                  <a:lumMod val="75000"/>
                </a:schemeClr>
              </a:gs>
            </a:gsLst>
          </a:gradFill>
          <a:ln>
            <a:headEnd/>
            <a:tailEnd/>
          </a:ln>
        </p:spPr>
        <p:style>
          <a:lnRef idx="0">
            <a:schemeClr val="accent2"/>
          </a:lnRef>
          <a:fillRef idx="3">
            <a:schemeClr val="accent2"/>
          </a:fillRef>
          <a:effectRef idx="3">
            <a:schemeClr val="accent2"/>
          </a:effectRef>
          <a:fontRef idx="minor">
            <a:schemeClr val="lt1"/>
          </a:fontRef>
        </p:style>
        <p:txBody>
          <a:bodyPr wrap="none" anchor="ctr"/>
          <a:lstStyle/>
          <a:p>
            <a:pPr>
              <a:buNone/>
              <a:defRPr/>
            </a:pPr>
            <a:r>
              <a:rPr lang="en-US" sz="1600" dirty="0" smtClean="0">
                <a:effectLst>
                  <a:outerShdw blurRad="38100" dist="38100" dir="2700000" algn="tl">
                    <a:srgbClr val="000000">
                      <a:alpha val="43137"/>
                    </a:srgbClr>
                  </a:outerShdw>
                </a:effectLst>
              </a:rPr>
              <a:t>P2V / V2V</a:t>
            </a:r>
          </a:p>
        </p:txBody>
      </p:sp>
      <p:sp>
        <p:nvSpPr>
          <p:cNvPr id="49" name="Rectangle 8"/>
          <p:cNvSpPr>
            <a:spLocks noChangeArrowheads="1"/>
          </p:cNvSpPr>
          <p:nvPr/>
        </p:nvSpPr>
        <p:spPr bwMode="auto">
          <a:xfrm>
            <a:off x="5257800" y="5337693"/>
            <a:ext cx="3443780" cy="440267"/>
          </a:xfrm>
          <a:prstGeom prst="rect">
            <a:avLst/>
          </a:prstGeom>
          <a:gradFill>
            <a:gsLst>
              <a:gs pos="0">
                <a:schemeClr val="accent1">
                  <a:lumMod val="75000"/>
                </a:schemeClr>
              </a:gs>
              <a:gs pos="100000">
                <a:schemeClr val="accent1">
                  <a:lumMod val="40000"/>
                  <a:lumOff val="60000"/>
                </a:schemeClr>
              </a:gs>
            </a:gsLst>
          </a:gradFill>
          <a:ln>
            <a:headEnd/>
            <a:tailEnd/>
          </a:ln>
        </p:spPr>
        <p:style>
          <a:lnRef idx="0">
            <a:schemeClr val="accent2"/>
          </a:lnRef>
          <a:fillRef idx="3">
            <a:schemeClr val="accent2"/>
          </a:fillRef>
          <a:effectRef idx="3">
            <a:schemeClr val="accent2"/>
          </a:effectRef>
          <a:fontRef idx="minor">
            <a:schemeClr val="lt1"/>
          </a:fontRef>
        </p:style>
        <p:txBody>
          <a:bodyPr wrap="none" anchor="ctr"/>
          <a:lstStyle/>
          <a:p>
            <a:pPr>
              <a:buNone/>
              <a:defRPr/>
            </a:pPr>
            <a:r>
              <a:rPr lang="en-US" sz="1600" dirty="0" smtClean="0">
                <a:effectLst>
                  <a:outerShdw blurRad="38100" dist="38100" dir="2700000" algn="tl">
                    <a:srgbClr val="000000">
                      <a:alpha val="43137"/>
                    </a:srgbClr>
                  </a:outerShdw>
                </a:effectLst>
              </a:rPr>
              <a:t>Converter</a:t>
            </a:r>
            <a:endParaRPr lang="en-US" sz="1600" dirty="0">
              <a:effectLst>
                <a:outerShdw blurRad="38100" dist="38100" dir="2700000" algn="tl">
                  <a:srgbClr val="000000">
                    <a:alpha val="43137"/>
                  </a:srgbClr>
                </a:outerShdw>
              </a:effectLst>
            </a:endParaRPr>
          </a:p>
        </p:txBody>
      </p:sp>
      <p:sp>
        <p:nvSpPr>
          <p:cNvPr id="50" name="Rectangle 49"/>
          <p:cNvSpPr>
            <a:spLocks noChangeArrowheads="1"/>
          </p:cNvSpPr>
          <p:nvPr/>
        </p:nvSpPr>
        <p:spPr bwMode="auto">
          <a:xfrm>
            <a:off x="761991" y="5913443"/>
            <a:ext cx="4267199" cy="440267"/>
          </a:xfrm>
          <a:prstGeom prst="rect">
            <a:avLst/>
          </a:prstGeom>
          <a:gradFill>
            <a:gsLst>
              <a:gs pos="0">
                <a:schemeClr val="accent3">
                  <a:lumMod val="50000"/>
                </a:schemeClr>
              </a:gs>
              <a:gs pos="100000">
                <a:schemeClr val="accent3">
                  <a:lumMod val="60000"/>
                  <a:lumOff val="40000"/>
                </a:schemeClr>
              </a:gs>
              <a:gs pos="63000">
                <a:schemeClr val="accent3">
                  <a:lumMod val="75000"/>
                </a:schemeClr>
              </a:gs>
            </a:gsLst>
          </a:gradFill>
          <a:ln>
            <a:headEnd/>
            <a:tailEnd/>
          </a:ln>
        </p:spPr>
        <p:style>
          <a:lnRef idx="0">
            <a:schemeClr val="accent2"/>
          </a:lnRef>
          <a:fillRef idx="3">
            <a:schemeClr val="accent2"/>
          </a:fillRef>
          <a:effectRef idx="3">
            <a:schemeClr val="accent2"/>
          </a:effectRef>
          <a:fontRef idx="minor">
            <a:schemeClr val="lt1"/>
          </a:fontRef>
        </p:style>
        <p:txBody>
          <a:bodyPr wrap="none" anchor="ctr"/>
          <a:lstStyle/>
          <a:p>
            <a:pPr>
              <a:buNone/>
              <a:defRPr/>
            </a:pPr>
            <a:r>
              <a:rPr lang="en-US" sz="1600" dirty="0" smtClean="0">
                <a:effectLst>
                  <a:outerShdw blurRad="38100" dist="38100" dir="2700000" algn="tl">
                    <a:srgbClr val="000000">
                      <a:alpha val="43137"/>
                    </a:srgbClr>
                  </a:outerShdw>
                </a:effectLst>
              </a:rPr>
              <a:t>Virtual Machine Servicing Tool (VSMT)</a:t>
            </a:r>
          </a:p>
        </p:txBody>
      </p:sp>
      <p:sp>
        <p:nvSpPr>
          <p:cNvPr id="51" name="Rectangle 8"/>
          <p:cNvSpPr>
            <a:spLocks noChangeArrowheads="1"/>
          </p:cNvSpPr>
          <p:nvPr/>
        </p:nvSpPr>
        <p:spPr bwMode="auto">
          <a:xfrm>
            <a:off x="5257800" y="5913443"/>
            <a:ext cx="3443780" cy="440267"/>
          </a:xfrm>
          <a:prstGeom prst="rect">
            <a:avLst/>
          </a:prstGeom>
          <a:gradFill>
            <a:gsLst>
              <a:gs pos="0">
                <a:schemeClr val="accent1">
                  <a:lumMod val="75000"/>
                </a:schemeClr>
              </a:gs>
              <a:gs pos="100000">
                <a:schemeClr val="accent1">
                  <a:lumMod val="40000"/>
                  <a:lumOff val="60000"/>
                </a:schemeClr>
              </a:gs>
            </a:gsLst>
          </a:gradFill>
          <a:ln>
            <a:headEnd/>
            <a:tailEnd/>
          </a:ln>
        </p:spPr>
        <p:style>
          <a:lnRef idx="0">
            <a:schemeClr val="accent2"/>
          </a:lnRef>
          <a:fillRef idx="3">
            <a:schemeClr val="accent2"/>
          </a:fillRef>
          <a:effectRef idx="3">
            <a:schemeClr val="accent2"/>
          </a:effectRef>
          <a:fontRef idx="minor">
            <a:schemeClr val="lt1"/>
          </a:fontRef>
        </p:style>
        <p:txBody>
          <a:bodyPr wrap="none" anchor="ctr"/>
          <a:lstStyle/>
          <a:p>
            <a:pPr>
              <a:buNone/>
              <a:defRPr/>
            </a:pPr>
            <a:r>
              <a:rPr lang="en-US" sz="1600" dirty="0" smtClean="0">
                <a:effectLst>
                  <a:outerShdw blurRad="38100" dist="38100" dir="2700000" algn="tl">
                    <a:srgbClr val="000000">
                      <a:alpha val="43137"/>
                    </a:srgbClr>
                  </a:outerShdw>
                </a:effectLst>
              </a:rPr>
              <a:t>Update Manager</a:t>
            </a:r>
            <a:endParaRPr lang="en-US" sz="1600" dirty="0">
              <a:effectLst>
                <a:outerShdw blurRad="38100" dist="38100" dir="2700000" algn="tl">
                  <a:srgbClr val="000000">
                    <a:alpha val="43137"/>
                  </a:srgbClr>
                </a:outerShdw>
              </a:effectLst>
            </a:endParaRPr>
          </a:p>
        </p:txBody>
      </p:sp>
      <p:sp>
        <p:nvSpPr>
          <p:cNvPr id="52" name="Rectangle 51"/>
          <p:cNvSpPr>
            <a:spLocks noChangeArrowheads="1"/>
          </p:cNvSpPr>
          <p:nvPr/>
        </p:nvSpPr>
        <p:spPr bwMode="auto">
          <a:xfrm>
            <a:off x="762000" y="2514600"/>
            <a:ext cx="4267200" cy="440267"/>
          </a:xfrm>
          <a:prstGeom prst="rect">
            <a:avLst/>
          </a:prstGeom>
          <a:gradFill>
            <a:gsLst>
              <a:gs pos="0">
                <a:schemeClr val="accent3">
                  <a:lumMod val="50000"/>
                </a:schemeClr>
              </a:gs>
              <a:gs pos="100000">
                <a:schemeClr val="accent3">
                  <a:lumMod val="60000"/>
                  <a:lumOff val="40000"/>
                </a:schemeClr>
              </a:gs>
              <a:gs pos="63000">
                <a:schemeClr val="accent3">
                  <a:lumMod val="75000"/>
                </a:schemeClr>
              </a:gs>
            </a:gsLst>
          </a:gradFill>
          <a:ln>
            <a:headEnd/>
            <a:tailEnd/>
          </a:ln>
        </p:spPr>
        <p:style>
          <a:lnRef idx="0">
            <a:schemeClr val="accent2"/>
          </a:lnRef>
          <a:fillRef idx="3">
            <a:schemeClr val="accent2"/>
          </a:fillRef>
          <a:effectRef idx="3">
            <a:schemeClr val="accent2"/>
          </a:effectRef>
          <a:fontRef idx="minor">
            <a:schemeClr val="lt1"/>
          </a:fontRef>
        </p:style>
        <p:txBody>
          <a:bodyPr wrap="none" anchor="ctr"/>
          <a:lstStyle/>
          <a:p>
            <a:pPr>
              <a:buNone/>
              <a:defRPr/>
            </a:pPr>
            <a:r>
              <a:rPr lang="en-US" sz="1600" dirty="0" smtClean="0">
                <a:effectLst>
                  <a:outerShdw blurRad="38100" dist="38100" dir="2700000" algn="tl">
                    <a:srgbClr val="000000">
                      <a:alpha val="43137"/>
                    </a:srgbClr>
                  </a:outerShdw>
                </a:effectLst>
              </a:rPr>
              <a:t>Performance and Resource Optimization (PRO)</a:t>
            </a:r>
          </a:p>
        </p:txBody>
      </p:sp>
      <p:sp>
        <p:nvSpPr>
          <p:cNvPr id="56" name="Title 4"/>
          <p:cNvSpPr txBox="1">
            <a:spLocks/>
          </p:cNvSpPr>
          <p:nvPr/>
        </p:nvSpPr>
        <p:spPr>
          <a:xfrm>
            <a:off x="381000" y="304800"/>
            <a:ext cx="8382000" cy="666385"/>
          </a:xfrm>
          <a:prstGeom prst="rect">
            <a:avLst/>
          </a:prstGeom>
        </p:spPr>
        <p:txBody>
          <a:bodyPr vert="horz" wrap="square" lIns="0" tIns="0" rIns="0" bIns="0" rtlCol="0" anchor="t">
            <a:noAutofit/>
          </a:bodyPr>
          <a:lstStyle/>
          <a:p>
            <a:pPr marL="0" marR="0" lvl="0" indent="0" algn="l" defTabSz="914363" rtl="0" eaLnBrk="1" fontAlgn="auto" latinLnBrk="0" hangingPunct="1">
              <a:lnSpc>
                <a:spcPct val="90000"/>
              </a:lnSpc>
              <a:spcBef>
                <a:spcPct val="0"/>
              </a:spcBef>
              <a:spcAft>
                <a:spcPts val="0"/>
              </a:spcAft>
              <a:buClrTx/>
              <a:buSzTx/>
              <a:buFontTx/>
              <a:buNone/>
              <a:tabLst/>
              <a:defRPr/>
            </a:pPr>
            <a:r>
              <a:rPr kumimoji="0" lang="en-US" sz="4800" b="0" i="0" u="none" strike="noStrike" kern="1200" cap="none" spc="-150" normalizeH="0" baseline="0" noProof="0" dirty="0" smtClean="0">
                <a:ln w="3175">
                  <a:noFill/>
                </a:ln>
                <a:solidFill>
                  <a:schemeClr val="tx1"/>
                </a:solidFill>
                <a:effectLst/>
                <a:uLnTx/>
                <a:uFillTx/>
                <a:latin typeface="+mj-lt"/>
                <a:ea typeface="+mn-ea"/>
                <a:cs typeface="Arial" charset="0"/>
              </a:rPr>
              <a:t>Technology and Terminology (Contd.)</a:t>
            </a:r>
          </a:p>
        </p:txBody>
      </p:sp>
    </p:spTree>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Autofit/>
          </a:bodyPr>
          <a:lstStyle/>
          <a:p>
            <a:r>
              <a:rPr lang="en-US" dirty="0">
                <a:solidFill>
                  <a:schemeClr val="tx1"/>
                </a:solidFill>
              </a:rPr>
              <a:t>Hyper-V Editions</a:t>
            </a:r>
            <a:r>
              <a:rPr lang="en-US" sz="3200" dirty="0">
                <a:solidFill>
                  <a:schemeClr val="tx1"/>
                </a:solidFill>
              </a:rPr>
              <a:t/>
            </a:r>
            <a:br>
              <a:rPr lang="en-US" sz="3200" dirty="0">
                <a:solidFill>
                  <a:schemeClr val="tx1"/>
                </a:solidFill>
              </a:rPr>
            </a:br>
            <a:endParaRPr lang="en-US" sz="3200" dirty="0">
              <a:solidFill>
                <a:schemeClr val="tx1"/>
              </a:solidFill>
            </a:endParaRPr>
          </a:p>
        </p:txBody>
      </p:sp>
      <p:graphicFrame>
        <p:nvGraphicFramePr>
          <p:cNvPr id="11" name="Table 10"/>
          <p:cNvGraphicFramePr>
            <a:graphicFrameLocks noGrp="1"/>
          </p:cNvGraphicFramePr>
          <p:nvPr/>
        </p:nvGraphicFramePr>
        <p:xfrm>
          <a:off x="838200" y="1828800"/>
          <a:ext cx="7924800" cy="4419599"/>
        </p:xfrm>
        <a:graphic>
          <a:graphicData uri="http://schemas.openxmlformats.org/drawingml/2006/table">
            <a:tbl>
              <a:tblPr firstRow="1" bandRow="1">
                <a:tableStyleId>{5C22544A-7EE6-4342-B048-85BDC9FD1C3A}</a:tableStyleId>
              </a:tblPr>
              <a:tblGrid>
                <a:gridCol w="2051125"/>
                <a:gridCol w="1380232"/>
                <a:gridCol w="1470582"/>
                <a:gridCol w="1470582"/>
                <a:gridCol w="1552279"/>
              </a:tblGrid>
              <a:tr h="665408">
                <a:tc>
                  <a:txBody>
                    <a:bodyPr/>
                    <a:lstStyle/>
                    <a:p>
                      <a:pPr algn="ctr"/>
                      <a:r>
                        <a:rPr lang="en-US" sz="1100" b="1" dirty="0" smtClean="0">
                          <a:solidFill>
                            <a:schemeClr val="bg1"/>
                          </a:solidFill>
                        </a:rPr>
                        <a:t>Features</a:t>
                      </a:r>
                      <a:endParaRPr lang="en-US" sz="1100" b="1" dirty="0">
                        <a:solidFill>
                          <a:schemeClr val="bg1"/>
                        </a:solidFill>
                      </a:endParaRPr>
                    </a:p>
                  </a:txBody>
                  <a:tcPr marL="121888" marR="121888"/>
                </a:tc>
                <a:tc>
                  <a:txBody>
                    <a:bodyPr/>
                    <a:lstStyle/>
                    <a:p>
                      <a:pPr algn="ctr"/>
                      <a:r>
                        <a:rPr lang="en-US" sz="1100" dirty="0" smtClean="0">
                          <a:solidFill>
                            <a:schemeClr val="bg1"/>
                          </a:solidFill>
                        </a:rPr>
                        <a:t>WS 2008</a:t>
                      </a:r>
                      <a:r>
                        <a:rPr lang="en-US" sz="1100" baseline="0" dirty="0" smtClean="0">
                          <a:solidFill>
                            <a:schemeClr val="bg1"/>
                          </a:solidFill>
                        </a:rPr>
                        <a:t> R2 SP1  with Hyper-V</a:t>
                      </a:r>
                    </a:p>
                    <a:p>
                      <a:pPr algn="ctr"/>
                      <a:r>
                        <a:rPr lang="en-US" sz="1100" baseline="0" dirty="0" smtClean="0">
                          <a:solidFill>
                            <a:schemeClr val="bg1"/>
                          </a:solidFill>
                        </a:rPr>
                        <a:t>Standard</a:t>
                      </a:r>
                      <a:endParaRPr lang="en-US" sz="1100" dirty="0">
                        <a:solidFill>
                          <a:schemeClr val="bg1"/>
                        </a:solidFill>
                      </a:endParaRPr>
                    </a:p>
                  </a:txBody>
                  <a:tcPr marL="121888" marR="121888">
                    <a:solidFill>
                      <a:schemeClr val="tx2">
                        <a:lumMod val="40000"/>
                        <a:lumOff val="60000"/>
                      </a:schemeClr>
                    </a:solidFill>
                  </a:tcPr>
                </a:tc>
                <a:tc>
                  <a:txBody>
                    <a:bodyPr/>
                    <a:lstStyle/>
                    <a:p>
                      <a:pPr algn="ctr"/>
                      <a:r>
                        <a:rPr lang="en-US" sz="1100" dirty="0" smtClean="0">
                          <a:solidFill>
                            <a:schemeClr val="bg1"/>
                          </a:solidFill>
                        </a:rPr>
                        <a:t>WS 2008 R2 SP1 </a:t>
                      </a:r>
                      <a:r>
                        <a:rPr lang="en-US" sz="1100" baseline="0" dirty="0" smtClean="0">
                          <a:solidFill>
                            <a:schemeClr val="bg1"/>
                          </a:solidFill>
                        </a:rPr>
                        <a:t>with Hyper-V</a:t>
                      </a:r>
                    </a:p>
                    <a:p>
                      <a:pPr algn="ctr"/>
                      <a:r>
                        <a:rPr lang="en-US" sz="1100" baseline="0" dirty="0" smtClean="0">
                          <a:solidFill>
                            <a:schemeClr val="bg1"/>
                          </a:solidFill>
                        </a:rPr>
                        <a:t>Enterprise</a:t>
                      </a:r>
                      <a:endParaRPr lang="en-US" sz="1100" dirty="0">
                        <a:solidFill>
                          <a:schemeClr val="bg1"/>
                        </a:solidFill>
                      </a:endParaRPr>
                    </a:p>
                  </a:txBody>
                  <a:tcPr marL="121888" marR="121888">
                    <a:solidFill>
                      <a:schemeClr val="tx2">
                        <a:lumMod val="40000"/>
                        <a:lumOff val="60000"/>
                      </a:schemeClr>
                    </a:solidFill>
                  </a:tcPr>
                </a:tc>
                <a:tc>
                  <a:txBody>
                    <a:bodyPr/>
                    <a:lstStyle/>
                    <a:p>
                      <a:pPr algn="ctr"/>
                      <a:r>
                        <a:rPr lang="en-US" sz="1100" dirty="0" smtClean="0">
                          <a:solidFill>
                            <a:schemeClr val="bg1"/>
                          </a:solidFill>
                        </a:rPr>
                        <a:t>WS</a:t>
                      </a:r>
                      <a:r>
                        <a:rPr lang="en-US" sz="1100" baseline="0" dirty="0" smtClean="0">
                          <a:solidFill>
                            <a:schemeClr val="bg1"/>
                          </a:solidFill>
                        </a:rPr>
                        <a:t> 2008 R2 SP1 with Hyper-V</a:t>
                      </a:r>
                    </a:p>
                    <a:p>
                      <a:pPr algn="ctr"/>
                      <a:r>
                        <a:rPr lang="en-US" sz="1100" baseline="0" dirty="0" smtClean="0">
                          <a:solidFill>
                            <a:schemeClr val="bg1"/>
                          </a:solidFill>
                        </a:rPr>
                        <a:t>Datacenter</a:t>
                      </a:r>
                      <a:endParaRPr lang="en-US" sz="1100" dirty="0">
                        <a:solidFill>
                          <a:schemeClr val="bg1"/>
                        </a:solidFill>
                      </a:endParaRPr>
                    </a:p>
                  </a:txBody>
                  <a:tcPr marL="121888" marR="121888">
                    <a:solidFill>
                      <a:schemeClr val="tx2">
                        <a:lumMod val="40000"/>
                        <a:lumOff val="60000"/>
                      </a:schemeClr>
                    </a:solidFill>
                  </a:tcPr>
                </a:tc>
                <a:tc>
                  <a:txBody>
                    <a:bodyPr/>
                    <a:lstStyle/>
                    <a:p>
                      <a:pPr algn="ctr"/>
                      <a:r>
                        <a:rPr lang="en-US" sz="1100" dirty="0" smtClean="0">
                          <a:solidFill>
                            <a:schemeClr val="bg1"/>
                          </a:solidFill>
                        </a:rPr>
                        <a:t>Microsoft Hyper-V Server 2008 R2 SP1</a:t>
                      </a:r>
                      <a:endParaRPr lang="en-US" sz="1100" dirty="0">
                        <a:solidFill>
                          <a:schemeClr val="bg1"/>
                        </a:solidFill>
                      </a:endParaRPr>
                    </a:p>
                  </a:txBody>
                  <a:tcPr marL="121888" marR="121888">
                    <a:solidFill>
                      <a:schemeClr val="tx2">
                        <a:lumMod val="40000"/>
                        <a:lumOff val="60000"/>
                      </a:schemeClr>
                    </a:solidFill>
                  </a:tcPr>
                </a:tc>
              </a:tr>
              <a:tr h="321972">
                <a:tc>
                  <a:txBody>
                    <a:bodyPr/>
                    <a:lstStyle/>
                    <a:p>
                      <a:r>
                        <a:rPr lang="en-US" sz="1100" b="1" dirty="0" smtClean="0"/>
                        <a:t>Logical</a:t>
                      </a:r>
                      <a:r>
                        <a:rPr lang="en-US" sz="1100" b="1" baseline="0" dirty="0" smtClean="0"/>
                        <a:t> Processors</a:t>
                      </a:r>
                      <a:endParaRPr lang="en-US" sz="1100" b="1" dirty="0"/>
                    </a:p>
                  </a:txBody>
                  <a:tcPr marL="121888" marR="121888"/>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dirty="0" smtClean="0"/>
                        <a:t>64</a:t>
                      </a:r>
                      <a:r>
                        <a:rPr lang="en-US" sz="1100" baseline="0" dirty="0" smtClean="0"/>
                        <a:t> </a:t>
                      </a:r>
                      <a:endParaRPr lang="en-US" sz="1100" dirty="0"/>
                    </a:p>
                  </a:txBody>
                  <a:tcPr marL="121888" marR="121888">
                    <a:solidFill>
                      <a:schemeClr val="tx2">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dirty="0" smtClean="0"/>
                        <a:t>64</a:t>
                      </a:r>
                      <a:endParaRPr lang="en-US" sz="1100" dirty="0"/>
                    </a:p>
                  </a:txBody>
                  <a:tcPr marL="121888" marR="121888">
                    <a:solidFill>
                      <a:schemeClr val="tx2">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dirty="0" smtClean="0"/>
                        <a:t>64</a:t>
                      </a:r>
                      <a:endParaRPr lang="en-US" sz="1100" dirty="0"/>
                    </a:p>
                  </a:txBody>
                  <a:tcPr marL="121888" marR="121888">
                    <a:solidFill>
                      <a:schemeClr val="tx2">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dirty="0" smtClean="0"/>
                        <a:t>64</a:t>
                      </a:r>
                      <a:endParaRPr lang="en-US" sz="1100" dirty="0"/>
                    </a:p>
                  </a:txBody>
                  <a:tcPr marL="121888" marR="121888">
                    <a:solidFill>
                      <a:schemeClr val="tx2">
                        <a:lumMod val="40000"/>
                        <a:lumOff val="60000"/>
                      </a:schemeClr>
                    </a:solidFill>
                  </a:tcPr>
                </a:tc>
              </a:tr>
              <a:tr h="465786">
                <a:tc>
                  <a:txBody>
                    <a:bodyPr/>
                    <a:lstStyle/>
                    <a:p>
                      <a:r>
                        <a:rPr lang="en-US" sz="1100" b="1" dirty="0" smtClean="0"/>
                        <a:t>Virtual Processors per Logical Processor</a:t>
                      </a:r>
                      <a:endParaRPr lang="en-US" sz="1100" b="1" dirty="0"/>
                    </a:p>
                  </a:txBody>
                  <a:tcPr marL="121888" marR="121888"/>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dirty="0" smtClean="0"/>
                        <a:t>8:1</a:t>
                      </a:r>
                    </a:p>
                    <a:p>
                      <a:pPr marL="0" marR="0" indent="0" algn="ctr" defTabSz="914400" rtl="0" eaLnBrk="1" fontAlgn="auto" latinLnBrk="0" hangingPunct="1">
                        <a:lnSpc>
                          <a:spcPct val="100000"/>
                        </a:lnSpc>
                        <a:spcBef>
                          <a:spcPts val="0"/>
                        </a:spcBef>
                        <a:spcAft>
                          <a:spcPts val="0"/>
                        </a:spcAft>
                        <a:buClrTx/>
                        <a:buSzTx/>
                        <a:buFontTx/>
                        <a:buNone/>
                        <a:tabLst/>
                        <a:defRPr/>
                      </a:pPr>
                      <a:r>
                        <a:rPr lang="en-US" sz="1100" dirty="0" smtClean="0"/>
                        <a:t>12:1</a:t>
                      </a:r>
                      <a:r>
                        <a:rPr lang="en-US" sz="1100" b="1" dirty="0" smtClean="0"/>
                        <a:t>*</a:t>
                      </a:r>
                      <a:endParaRPr lang="en-US" sz="1100" b="1" dirty="0"/>
                    </a:p>
                  </a:txBody>
                  <a:tcPr marL="121888" marR="121888">
                    <a:solidFill>
                      <a:schemeClr val="tx2">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dirty="0" smtClean="0"/>
                        <a:t>8:1</a:t>
                      </a:r>
                    </a:p>
                    <a:p>
                      <a:pPr marL="0" marR="0" indent="0" algn="ctr" defTabSz="914400" rtl="0" eaLnBrk="1" fontAlgn="auto" latinLnBrk="0" hangingPunct="1">
                        <a:lnSpc>
                          <a:spcPct val="100000"/>
                        </a:lnSpc>
                        <a:spcBef>
                          <a:spcPts val="0"/>
                        </a:spcBef>
                        <a:spcAft>
                          <a:spcPts val="0"/>
                        </a:spcAft>
                        <a:buClrTx/>
                        <a:buSzTx/>
                        <a:buFontTx/>
                        <a:buNone/>
                        <a:tabLst/>
                        <a:defRPr/>
                      </a:pPr>
                      <a:r>
                        <a:rPr lang="en-US" sz="1100" dirty="0" smtClean="0"/>
                        <a:t>12:1</a:t>
                      </a:r>
                      <a:r>
                        <a:rPr lang="en-US" sz="1100" b="1" dirty="0" smtClean="0"/>
                        <a:t>*</a:t>
                      </a:r>
                      <a:endParaRPr lang="en-US" sz="1100" dirty="0"/>
                    </a:p>
                  </a:txBody>
                  <a:tcPr marL="121888" marR="121888">
                    <a:solidFill>
                      <a:schemeClr val="tx2">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dirty="0" smtClean="0"/>
                        <a:t>8:1</a:t>
                      </a:r>
                    </a:p>
                    <a:p>
                      <a:pPr marL="0" marR="0" indent="0" algn="ctr" defTabSz="914400" rtl="0" eaLnBrk="1" fontAlgn="auto" latinLnBrk="0" hangingPunct="1">
                        <a:lnSpc>
                          <a:spcPct val="100000"/>
                        </a:lnSpc>
                        <a:spcBef>
                          <a:spcPts val="0"/>
                        </a:spcBef>
                        <a:spcAft>
                          <a:spcPts val="0"/>
                        </a:spcAft>
                        <a:buClrTx/>
                        <a:buSzTx/>
                        <a:buFontTx/>
                        <a:buNone/>
                        <a:tabLst/>
                        <a:defRPr/>
                      </a:pPr>
                      <a:r>
                        <a:rPr lang="en-US" sz="1100" dirty="0" smtClean="0"/>
                        <a:t>12:1</a:t>
                      </a:r>
                      <a:r>
                        <a:rPr lang="en-US" sz="1100" b="1" dirty="0" smtClean="0"/>
                        <a:t>*</a:t>
                      </a:r>
                      <a:endParaRPr lang="en-US" sz="1100" dirty="0"/>
                    </a:p>
                  </a:txBody>
                  <a:tcPr marL="121888" marR="121888">
                    <a:solidFill>
                      <a:schemeClr val="tx2">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dirty="0" smtClean="0"/>
                        <a:t>8:1</a:t>
                      </a:r>
                    </a:p>
                    <a:p>
                      <a:pPr marL="0" marR="0" indent="0" algn="ctr" defTabSz="914400" rtl="0" eaLnBrk="1" fontAlgn="auto" latinLnBrk="0" hangingPunct="1">
                        <a:lnSpc>
                          <a:spcPct val="100000"/>
                        </a:lnSpc>
                        <a:spcBef>
                          <a:spcPts val="0"/>
                        </a:spcBef>
                        <a:spcAft>
                          <a:spcPts val="0"/>
                        </a:spcAft>
                        <a:buClrTx/>
                        <a:buSzTx/>
                        <a:buFontTx/>
                        <a:buNone/>
                        <a:tabLst/>
                        <a:defRPr/>
                      </a:pPr>
                      <a:r>
                        <a:rPr lang="en-US" sz="1100" dirty="0" smtClean="0"/>
                        <a:t>12:1</a:t>
                      </a:r>
                      <a:r>
                        <a:rPr lang="en-US" sz="1100" b="1" dirty="0" smtClean="0"/>
                        <a:t>*</a:t>
                      </a:r>
                      <a:endParaRPr lang="en-US" sz="1100" dirty="0"/>
                    </a:p>
                  </a:txBody>
                  <a:tcPr marL="121888" marR="121888">
                    <a:solidFill>
                      <a:schemeClr val="tx2">
                        <a:lumMod val="40000"/>
                        <a:lumOff val="60000"/>
                      </a:schemeClr>
                    </a:solidFill>
                  </a:tcPr>
                </a:tc>
              </a:tr>
              <a:tr h="321972">
                <a:tc>
                  <a:txBody>
                    <a:bodyPr/>
                    <a:lstStyle/>
                    <a:p>
                      <a:r>
                        <a:rPr lang="en-US" sz="1100" b="1" dirty="0" smtClean="0"/>
                        <a:t>Max # of VMs (Supported)</a:t>
                      </a:r>
                      <a:endParaRPr lang="en-US" sz="1100" b="1" dirty="0"/>
                    </a:p>
                  </a:txBody>
                  <a:tcPr marL="121888" marR="121888"/>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dirty="0" smtClean="0"/>
                        <a:t>192</a:t>
                      </a:r>
                      <a:endParaRPr lang="en-US" sz="1100" dirty="0"/>
                    </a:p>
                  </a:txBody>
                  <a:tcPr marL="121888" marR="121888">
                    <a:solidFill>
                      <a:schemeClr val="tx2">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dirty="0" smtClean="0"/>
                        <a:t>384</a:t>
                      </a:r>
                      <a:endParaRPr lang="en-US" sz="1100" dirty="0"/>
                    </a:p>
                  </a:txBody>
                  <a:tcPr marL="121888" marR="121888">
                    <a:solidFill>
                      <a:schemeClr val="tx2">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dirty="0" smtClean="0"/>
                        <a:t>384</a:t>
                      </a:r>
                      <a:endParaRPr lang="en-US" sz="1100" dirty="0"/>
                    </a:p>
                  </a:txBody>
                  <a:tcPr marL="121888" marR="121888">
                    <a:solidFill>
                      <a:schemeClr val="tx2">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dirty="0" smtClean="0"/>
                        <a:t>384</a:t>
                      </a:r>
                      <a:endParaRPr lang="en-US" sz="1100" dirty="0"/>
                    </a:p>
                  </a:txBody>
                  <a:tcPr marL="121888" marR="121888">
                    <a:solidFill>
                      <a:schemeClr val="tx2">
                        <a:lumMod val="40000"/>
                        <a:lumOff val="60000"/>
                      </a:schemeClr>
                    </a:solidFill>
                  </a:tcPr>
                </a:tc>
              </a:tr>
              <a:tr h="370268">
                <a:tc>
                  <a:txBody>
                    <a:bodyPr/>
                    <a:lstStyle/>
                    <a:p>
                      <a:r>
                        <a:rPr lang="en-US" sz="1100" b="1" dirty="0" smtClean="0"/>
                        <a:t>Virtual</a:t>
                      </a:r>
                      <a:r>
                        <a:rPr lang="en-US" sz="1100" b="1" baseline="0" dirty="0" smtClean="0"/>
                        <a:t> Networks</a:t>
                      </a:r>
                      <a:endParaRPr lang="en-US" sz="1100" b="1" dirty="0"/>
                    </a:p>
                  </a:txBody>
                  <a:tcPr marL="121888" marR="121888"/>
                </a:tc>
                <a:tc>
                  <a:txBody>
                    <a:bodyPr/>
                    <a:lstStyle/>
                    <a:p>
                      <a:pPr algn="ctr"/>
                      <a:r>
                        <a:rPr lang="en-US" sz="1100" dirty="0" smtClean="0"/>
                        <a:t>Unlimited</a:t>
                      </a:r>
                      <a:endParaRPr lang="en-US" sz="1100" dirty="0"/>
                    </a:p>
                  </a:txBody>
                  <a:tcPr marL="121888" marR="121888">
                    <a:solidFill>
                      <a:schemeClr val="tx2">
                        <a:lumMod val="40000"/>
                        <a:lumOff val="60000"/>
                      </a:schemeClr>
                    </a:solidFill>
                  </a:tcPr>
                </a:tc>
                <a:tc>
                  <a:txBody>
                    <a:bodyPr/>
                    <a:lstStyle/>
                    <a:p>
                      <a:pPr algn="ctr"/>
                      <a:r>
                        <a:rPr lang="en-US" sz="1100" dirty="0" smtClean="0"/>
                        <a:t>Unlimited</a:t>
                      </a:r>
                      <a:endParaRPr lang="en-US" sz="1100" dirty="0"/>
                    </a:p>
                  </a:txBody>
                  <a:tcPr marL="121888" marR="121888">
                    <a:solidFill>
                      <a:schemeClr val="tx2">
                        <a:lumMod val="40000"/>
                        <a:lumOff val="60000"/>
                      </a:schemeClr>
                    </a:solidFill>
                  </a:tcPr>
                </a:tc>
                <a:tc>
                  <a:txBody>
                    <a:bodyPr/>
                    <a:lstStyle/>
                    <a:p>
                      <a:pPr algn="ctr"/>
                      <a:r>
                        <a:rPr lang="en-US" sz="1100" dirty="0" smtClean="0"/>
                        <a:t>Unlimited</a:t>
                      </a:r>
                      <a:endParaRPr lang="en-US" sz="1100" dirty="0"/>
                    </a:p>
                  </a:txBody>
                  <a:tcPr marL="121888" marR="121888">
                    <a:solidFill>
                      <a:schemeClr val="tx2">
                        <a:lumMod val="40000"/>
                        <a:lumOff val="60000"/>
                      </a:schemeClr>
                    </a:solidFill>
                  </a:tcPr>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1100" dirty="0" smtClean="0"/>
                        <a:t>Unlimited</a:t>
                      </a:r>
                    </a:p>
                  </a:txBody>
                  <a:tcPr marL="121888" marR="121888">
                    <a:solidFill>
                      <a:schemeClr val="tx2">
                        <a:lumMod val="40000"/>
                        <a:lumOff val="60000"/>
                      </a:schemeClr>
                    </a:solidFill>
                  </a:tcPr>
                </a:tc>
              </a:tr>
              <a:tr h="432515">
                <a:tc>
                  <a:txBody>
                    <a:bodyPr/>
                    <a:lstStyle/>
                    <a:p>
                      <a:r>
                        <a:rPr lang="en-US" sz="1100" b="1" dirty="0" smtClean="0"/>
                        <a:t>Guest Virtual NICs</a:t>
                      </a:r>
                      <a:endParaRPr lang="en-US" sz="1100" b="1" dirty="0"/>
                    </a:p>
                  </a:txBody>
                  <a:tcPr marL="121888" marR="121888"/>
                </a:tc>
                <a:tc>
                  <a:txBody>
                    <a:bodyPr/>
                    <a:lstStyle/>
                    <a:p>
                      <a:pPr marL="0" marR="0" algn="ctr">
                        <a:lnSpc>
                          <a:spcPts val="1100"/>
                        </a:lnSpc>
                        <a:spcBef>
                          <a:spcPts val="0"/>
                        </a:spcBef>
                        <a:spcAft>
                          <a:spcPts val="200"/>
                        </a:spcAft>
                        <a:tabLst>
                          <a:tab pos="190500" algn="r"/>
                          <a:tab pos="304800" algn="l"/>
                        </a:tabLst>
                      </a:pPr>
                      <a:r>
                        <a:rPr lang="en-US" sz="1100" dirty="0" smtClean="0">
                          <a:solidFill>
                            <a:srgbClr val="000000"/>
                          </a:solidFill>
                          <a:latin typeface="+mn-lt"/>
                          <a:ea typeface="Times New Roman"/>
                          <a:cs typeface="Segoe"/>
                        </a:rPr>
                        <a:t>4 Legacy</a:t>
                      </a:r>
                    </a:p>
                    <a:p>
                      <a:pPr marL="0" marR="0" algn="ctr">
                        <a:lnSpc>
                          <a:spcPts val="1100"/>
                        </a:lnSpc>
                        <a:spcBef>
                          <a:spcPts val="0"/>
                        </a:spcBef>
                        <a:spcAft>
                          <a:spcPts val="200"/>
                        </a:spcAft>
                        <a:tabLst>
                          <a:tab pos="190500" algn="r"/>
                          <a:tab pos="304800" algn="l"/>
                        </a:tabLst>
                      </a:pPr>
                      <a:r>
                        <a:rPr lang="en-US" sz="1100" dirty="0" smtClean="0">
                          <a:solidFill>
                            <a:srgbClr val="000000"/>
                          </a:solidFill>
                          <a:latin typeface="+mn-lt"/>
                          <a:ea typeface="Times New Roman"/>
                          <a:cs typeface="Segoe"/>
                        </a:rPr>
                        <a:t>8 Synthetic</a:t>
                      </a:r>
                      <a:endParaRPr lang="en-US" sz="1100" dirty="0">
                        <a:solidFill>
                          <a:srgbClr val="000000"/>
                        </a:solidFill>
                        <a:latin typeface="+mn-lt"/>
                        <a:ea typeface="Times New Roman"/>
                        <a:cs typeface="Segoe"/>
                      </a:endParaRPr>
                    </a:p>
                  </a:txBody>
                  <a:tcPr marL="121888" marR="121888">
                    <a:solidFill>
                      <a:schemeClr val="tx2">
                        <a:lumMod val="40000"/>
                        <a:lumOff val="60000"/>
                      </a:schemeClr>
                    </a:solidFill>
                  </a:tcPr>
                </a:tc>
                <a:tc>
                  <a:txBody>
                    <a:bodyPr/>
                    <a:lstStyle/>
                    <a:p>
                      <a:pPr marL="0" marR="0" algn="ctr">
                        <a:lnSpc>
                          <a:spcPts val="1100"/>
                        </a:lnSpc>
                        <a:spcBef>
                          <a:spcPts val="0"/>
                        </a:spcBef>
                        <a:spcAft>
                          <a:spcPts val="200"/>
                        </a:spcAft>
                        <a:tabLst>
                          <a:tab pos="190500" algn="r"/>
                          <a:tab pos="304800" algn="l"/>
                        </a:tabLst>
                      </a:pPr>
                      <a:r>
                        <a:rPr lang="en-US" sz="1100" dirty="0" smtClean="0">
                          <a:solidFill>
                            <a:srgbClr val="000000"/>
                          </a:solidFill>
                          <a:latin typeface="+mn-lt"/>
                          <a:ea typeface="Times New Roman"/>
                          <a:cs typeface="Segoe"/>
                        </a:rPr>
                        <a:t>4 Legacy</a:t>
                      </a:r>
                    </a:p>
                    <a:p>
                      <a:pPr marL="0" marR="0" algn="ctr">
                        <a:lnSpc>
                          <a:spcPts val="1100"/>
                        </a:lnSpc>
                        <a:spcBef>
                          <a:spcPts val="0"/>
                        </a:spcBef>
                        <a:spcAft>
                          <a:spcPts val="200"/>
                        </a:spcAft>
                        <a:tabLst>
                          <a:tab pos="190500" algn="r"/>
                          <a:tab pos="304800" algn="l"/>
                        </a:tabLst>
                      </a:pPr>
                      <a:r>
                        <a:rPr lang="en-US" sz="1100" dirty="0" smtClean="0">
                          <a:solidFill>
                            <a:srgbClr val="000000"/>
                          </a:solidFill>
                          <a:latin typeface="+mn-lt"/>
                          <a:ea typeface="Times New Roman"/>
                          <a:cs typeface="Segoe"/>
                        </a:rPr>
                        <a:t>8 Synthetic</a:t>
                      </a:r>
                      <a:endParaRPr lang="en-US" sz="1100" dirty="0">
                        <a:solidFill>
                          <a:srgbClr val="000000"/>
                        </a:solidFill>
                        <a:latin typeface="+mn-lt"/>
                        <a:ea typeface="Times New Roman"/>
                        <a:cs typeface="Segoe"/>
                      </a:endParaRPr>
                    </a:p>
                  </a:txBody>
                  <a:tcPr marL="121888" marR="121888">
                    <a:solidFill>
                      <a:schemeClr val="tx2">
                        <a:lumMod val="40000"/>
                        <a:lumOff val="60000"/>
                      </a:schemeClr>
                    </a:solidFill>
                  </a:tcPr>
                </a:tc>
                <a:tc>
                  <a:txBody>
                    <a:bodyPr/>
                    <a:lstStyle/>
                    <a:p>
                      <a:pPr marL="0" marR="0" algn="ctr">
                        <a:lnSpc>
                          <a:spcPts val="1100"/>
                        </a:lnSpc>
                        <a:spcBef>
                          <a:spcPts val="0"/>
                        </a:spcBef>
                        <a:spcAft>
                          <a:spcPts val="200"/>
                        </a:spcAft>
                        <a:tabLst>
                          <a:tab pos="190500" algn="r"/>
                          <a:tab pos="304800" algn="l"/>
                        </a:tabLst>
                      </a:pPr>
                      <a:r>
                        <a:rPr lang="en-US" sz="1100" dirty="0" smtClean="0">
                          <a:solidFill>
                            <a:srgbClr val="000000"/>
                          </a:solidFill>
                          <a:latin typeface="+mn-lt"/>
                          <a:ea typeface="Times New Roman"/>
                          <a:cs typeface="Segoe"/>
                        </a:rPr>
                        <a:t>4 Legacy</a:t>
                      </a:r>
                    </a:p>
                    <a:p>
                      <a:pPr marL="0" marR="0" algn="ctr">
                        <a:lnSpc>
                          <a:spcPts val="1100"/>
                        </a:lnSpc>
                        <a:spcBef>
                          <a:spcPts val="0"/>
                        </a:spcBef>
                        <a:spcAft>
                          <a:spcPts val="200"/>
                        </a:spcAft>
                        <a:tabLst>
                          <a:tab pos="190500" algn="r"/>
                          <a:tab pos="304800" algn="l"/>
                        </a:tabLst>
                      </a:pPr>
                      <a:r>
                        <a:rPr lang="en-US" sz="1100" dirty="0" smtClean="0">
                          <a:solidFill>
                            <a:srgbClr val="000000"/>
                          </a:solidFill>
                          <a:latin typeface="+mn-lt"/>
                          <a:ea typeface="Times New Roman"/>
                          <a:cs typeface="Segoe"/>
                        </a:rPr>
                        <a:t>8 Synthetic</a:t>
                      </a:r>
                      <a:endParaRPr lang="en-US" sz="1100" dirty="0">
                        <a:solidFill>
                          <a:srgbClr val="000000"/>
                        </a:solidFill>
                        <a:latin typeface="+mn-lt"/>
                        <a:ea typeface="Times New Roman"/>
                        <a:cs typeface="Segoe"/>
                      </a:endParaRPr>
                    </a:p>
                  </a:txBody>
                  <a:tcPr marL="121888" marR="121888">
                    <a:solidFill>
                      <a:schemeClr val="tx2">
                        <a:lumMod val="40000"/>
                        <a:lumOff val="60000"/>
                      </a:schemeClr>
                    </a:solidFill>
                  </a:tcPr>
                </a:tc>
                <a:tc>
                  <a:txBody>
                    <a:bodyPr/>
                    <a:lstStyle/>
                    <a:p>
                      <a:pPr marL="0" marR="0" algn="ctr">
                        <a:lnSpc>
                          <a:spcPts val="1100"/>
                        </a:lnSpc>
                        <a:spcBef>
                          <a:spcPts val="0"/>
                        </a:spcBef>
                        <a:spcAft>
                          <a:spcPts val="200"/>
                        </a:spcAft>
                        <a:tabLst>
                          <a:tab pos="190500" algn="r"/>
                          <a:tab pos="304800" algn="l"/>
                        </a:tabLst>
                      </a:pPr>
                      <a:r>
                        <a:rPr lang="en-US" sz="1100" dirty="0" smtClean="0">
                          <a:solidFill>
                            <a:srgbClr val="000000"/>
                          </a:solidFill>
                          <a:latin typeface="+mn-lt"/>
                          <a:ea typeface="Times New Roman"/>
                          <a:cs typeface="Segoe"/>
                        </a:rPr>
                        <a:t>4 Legacy</a:t>
                      </a:r>
                    </a:p>
                    <a:p>
                      <a:pPr marL="0" marR="0" algn="ctr">
                        <a:lnSpc>
                          <a:spcPts val="1100"/>
                        </a:lnSpc>
                        <a:spcBef>
                          <a:spcPts val="0"/>
                        </a:spcBef>
                        <a:spcAft>
                          <a:spcPts val="200"/>
                        </a:spcAft>
                        <a:tabLst>
                          <a:tab pos="190500" algn="r"/>
                          <a:tab pos="304800" algn="l"/>
                        </a:tabLst>
                      </a:pPr>
                      <a:r>
                        <a:rPr lang="en-US" sz="1100" dirty="0" smtClean="0">
                          <a:solidFill>
                            <a:srgbClr val="000000"/>
                          </a:solidFill>
                          <a:latin typeface="+mn-lt"/>
                          <a:ea typeface="Times New Roman"/>
                          <a:cs typeface="Segoe"/>
                        </a:rPr>
                        <a:t>8 Synthetic</a:t>
                      </a:r>
                      <a:endParaRPr lang="en-US" sz="1100" dirty="0"/>
                    </a:p>
                  </a:txBody>
                  <a:tcPr marL="121888" marR="121888">
                    <a:solidFill>
                      <a:schemeClr val="tx2">
                        <a:lumMod val="40000"/>
                        <a:lumOff val="60000"/>
                      </a:schemeClr>
                    </a:solidFill>
                  </a:tcPr>
                </a:tc>
              </a:tr>
              <a:tr h="432515">
                <a:tc>
                  <a:txBody>
                    <a:bodyPr/>
                    <a:lstStyle/>
                    <a:p>
                      <a:r>
                        <a:rPr lang="en-US" sz="1100" b="1" dirty="0" smtClean="0"/>
                        <a:t>Guest Storage Adapters</a:t>
                      </a:r>
                      <a:endParaRPr lang="en-US" sz="1100" b="1" dirty="0"/>
                    </a:p>
                  </a:txBody>
                  <a:tcPr marL="121888" marR="121888"/>
                </a:tc>
                <a:tc>
                  <a:txBody>
                    <a:bodyPr/>
                    <a:lstStyle/>
                    <a:p>
                      <a:pPr marL="0" marR="0" algn="ctr">
                        <a:lnSpc>
                          <a:spcPts val="1100"/>
                        </a:lnSpc>
                        <a:spcBef>
                          <a:spcPts val="0"/>
                        </a:spcBef>
                        <a:spcAft>
                          <a:spcPts val="200"/>
                        </a:spcAft>
                        <a:tabLst>
                          <a:tab pos="190500" algn="r"/>
                          <a:tab pos="304800" algn="l"/>
                        </a:tabLst>
                      </a:pPr>
                      <a:r>
                        <a:rPr lang="en-US" sz="1100" dirty="0" smtClean="0">
                          <a:solidFill>
                            <a:srgbClr val="000000"/>
                          </a:solidFill>
                          <a:latin typeface="+mn-lt"/>
                          <a:ea typeface="Times New Roman"/>
                          <a:cs typeface="Segoe"/>
                        </a:rPr>
                        <a:t>2 IDE</a:t>
                      </a:r>
                    </a:p>
                    <a:p>
                      <a:pPr marL="0" marR="0" algn="ctr">
                        <a:lnSpc>
                          <a:spcPts val="1100"/>
                        </a:lnSpc>
                        <a:spcBef>
                          <a:spcPts val="0"/>
                        </a:spcBef>
                        <a:spcAft>
                          <a:spcPts val="200"/>
                        </a:spcAft>
                        <a:tabLst>
                          <a:tab pos="190500" algn="r"/>
                          <a:tab pos="304800" algn="l"/>
                        </a:tabLst>
                      </a:pPr>
                      <a:r>
                        <a:rPr lang="en-US" sz="1100" dirty="0" smtClean="0">
                          <a:solidFill>
                            <a:srgbClr val="000000"/>
                          </a:solidFill>
                          <a:latin typeface="+mn-lt"/>
                          <a:ea typeface="Times New Roman"/>
                          <a:cs typeface="Segoe"/>
                        </a:rPr>
                        <a:t>4 SCSI</a:t>
                      </a:r>
                    </a:p>
                  </a:txBody>
                  <a:tcPr marL="121888" marR="121888">
                    <a:solidFill>
                      <a:schemeClr val="tx2">
                        <a:lumMod val="40000"/>
                        <a:lumOff val="60000"/>
                      </a:schemeClr>
                    </a:solidFill>
                  </a:tcPr>
                </a:tc>
                <a:tc>
                  <a:txBody>
                    <a:bodyPr/>
                    <a:lstStyle/>
                    <a:p>
                      <a:pPr marL="0" marR="0" algn="ctr">
                        <a:lnSpc>
                          <a:spcPts val="1100"/>
                        </a:lnSpc>
                        <a:spcBef>
                          <a:spcPts val="0"/>
                        </a:spcBef>
                        <a:spcAft>
                          <a:spcPts val="200"/>
                        </a:spcAft>
                        <a:tabLst>
                          <a:tab pos="190500" algn="r"/>
                          <a:tab pos="304800" algn="l"/>
                        </a:tabLst>
                      </a:pPr>
                      <a:r>
                        <a:rPr lang="en-US" sz="1100" dirty="0" smtClean="0">
                          <a:solidFill>
                            <a:srgbClr val="000000"/>
                          </a:solidFill>
                          <a:latin typeface="+mn-lt"/>
                          <a:ea typeface="Times New Roman"/>
                          <a:cs typeface="Segoe"/>
                        </a:rPr>
                        <a:t>2 IDE</a:t>
                      </a:r>
                    </a:p>
                    <a:p>
                      <a:pPr marL="0" marR="0" algn="ctr">
                        <a:lnSpc>
                          <a:spcPts val="1100"/>
                        </a:lnSpc>
                        <a:spcBef>
                          <a:spcPts val="0"/>
                        </a:spcBef>
                        <a:spcAft>
                          <a:spcPts val="200"/>
                        </a:spcAft>
                        <a:tabLst>
                          <a:tab pos="190500" algn="r"/>
                          <a:tab pos="304800" algn="l"/>
                        </a:tabLst>
                      </a:pPr>
                      <a:r>
                        <a:rPr lang="en-US" sz="1100" dirty="0" smtClean="0">
                          <a:solidFill>
                            <a:srgbClr val="000000"/>
                          </a:solidFill>
                          <a:latin typeface="+mn-lt"/>
                          <a:ea typeface="Times New Roman"/>
                          <a:cs typeface="Segoe"/>
                        </a:rPr>
                        <a:t>4 SCSI</a:t>
                      </a:r>
                      <a:endParaRPr lang="en-US" sz="1100" dirty="0"/>
                    </a:p>
                  </a:txBody>
                  <a:tcPr marL="121888" marR="121888">
                    <a:solidFill>
                      <a:schemeClr val="tx2">
                        <a:lumMod val="40000"/>
                        <a:lumOff val="60000"/>
                      </a:schemeClr>
                    </a:solidFill>
                  </a:tcPr>
                </a:tc>
                <a:tc>
                  <a:txBody>
                    <a:bodyPr/>
                    <a:lstStyle/>
                    <a:p>
                      <a:pPr marL="0" marR="0" algn="ctr">
                        <a:lnSpc>
                          <a:spcPts val="1100"/>
                        </a:lnSpc>
                        <a:spcBef>
                          <a:spcPts val="0"/>
                        </a:spcBef>
                        <a:spcAft>
                          <a:spcPts val="200"/>
                        </a:spcAft>
                        <a:tabLst>
                          <a:tab pos="190500" algn="r"/>
                          <a:tab pos="304800" algn="l"/>
                        </a:tabLst>
                      </a:pPr>
                      <a:r>
                        <a:rPr lang="en-US" sz="1100" dirty="0" smtClean="0">
                          <a:solidFill>
                            <a:srgbClr val="000000"/>
                          </a:solidFill>
                          <a:latin typeface="+mn-lt"/>
                          <a:ea typeface="Times New Roman"/>
                          <a:cs typeface="Segoe"/>
                        </a:rPr>
                        <a:t>2 IDE</a:t>
                      </a:r>
                    </a:p>
                    <a:p>
                      <a:pPr marL="0" marR="0" algn="ctr">
                        <a:lnSpc>
                          <a:spcPts val="1100"/>
                        </a:lnSpc>
                        <a:spcBef>
                          <a:spcPts val="0"/>
                        </a:spcBef>
                        <a:spcAft>
                          <a:spcPts val="200"/>
                        </a:spcAft>
                        <a:tabLst>
                          <a:tab pos="190500" algn="r"/>
                          <a:tab pos="304800" algn="l"/>
                        </a:tabLst>
                      </a:pPr>
                      <a:r>
                        <a:rPr lang="en-US" sz="1100" dirty="0" smtClean="0">
                          <a:solidFill>
                            <a:srgbClr val="000000"/>
                          </a:solidFill>
                          <a:latin typeface="+mn-lt"/>
                          <a:ea typeface="Times New Roman"/>
                          <a:cs typeface="Segoe"/>
                        </a:rPr>
                        <a:t>4 SCSI</a:t>
                      </a:r>
                      <a:endParaRPr lang="en-US" sz="1100" dirty="0">
                        <a:solidFill>
                          <a:srgbClr val="000000"/>
                        </a:solidFill>
                        <a:latin typeface="+mn-lt"/>
                        <a:ea typeface="Times New Roman"/>
                        <a:cs typeface="Segoe"/>
                      </a:endParaRPr>
                    </a:p>
                  </a:txBody>
                  <a:tcPr marL="121888" marR="121888">
                    <a:solidFill>
                      <a:schemeClr val="tx2">
                        <a:lumMod val="40000"/>
                        <a:lumOff val="60000"/>
                      </a:schemeClr>
                    </a:solidFill>
                  </a:tcPr>
                </a:tc>
                <a:tc>
                  <a:txBody>
                    <a:bodyPr/>
                    <a:lstStyle/>
                    <a:p>
                      <a:pPr marL="0" marR="0" algn="ctr">
                        <a:lnSpc>
                          <a:spcPts val="1100"/>
                        </a:lnSpc>
                        <a:spcBef>
                          <a:spcPts val="0"/>
                        </a:spcBef>
                        <a:spcAft>
                          <a:spcPts val="200"/>
                        </a:spcAft>
                        <a:tabLst>
                          <a:tab pos="190500" algn="r"/>
                          <a:tab pos="304800" algn="l"/>
                        </a:tabLst>
                      </a:pPr>
                      <a:r>
                        <a:rPr lang="en-US" sz="1100" dirty="0" smtClean="0">
                          <a:solidFill>
                            <a:srgbClr val="000000"/>
                          </a:solidFill>
                          <a:latin typeface="+mn-lt"/>
                          <a:ea typeface="Times New Roman"/>
                          <a:cs typeface="Segoe"/>
                        </a:rPr>
                        <a:t>2 IDE</a:t>
                      </a:r>
                    </a:p>
                    <a:p>
                      <a:pPr marL="0" marR="0" algn="ctr">
                        <a:lnSpc>
                          <a:spcPts val="1100"/>
                        </a:lnSpc>
                        <a:spcBef>
                          <a:spcPts val="0"/>
                        </a:spcBef>
                        <a:spcAft>
                          <a:spcPts val="200"/>
                        </a:spcAft>
                        <a:tabLst>
                          <a:tab pos="190500" algn="r"/>
                          <a:tab pos="304800" algn="l"/>
                        </a:tabLst>
                      </a:pPr>
                      <a:r>
                        <a:rPr lang="en-US" sz="1100" dirty="0" smtClean="0">
                          <a:solidFill>
                            <a:srgbClr val="000000"/>
                          </a:solidFill>
                          <a:latin typeface="+mn-lt"/>
                          <a:ea typeface="Times New Roman"/>
                          <a:cs typeface="Segoe"/>
                        </a:rPr>
                        <a:t>4 SCSI</a:t>
                      </a:r>
                      <a:endParaRPr lang="en-US" sz="1100" dirty="0">
                        <a:solidFill>
                          <a:srgbClr val="000000"/>
                        </a:solidFill>
                        <a:latin typeface="+mn-lt"/>
                        <a:ea typeface="Times New Roman"/>
                        <a:cs typeface="Segoe"/>
                      </a:endParaRPr>
                    </a:p>
                  </a:txBody>
                  <a:tcPr marL="121888" marR="121888">
                    <a:solidFill>
                      <a:schemeClr val="tx2">
                        <a:lumMod val="40000"/>
                        <a:lumOff val="60000"/>
                      </a:schemeClr>
                    </a:solidFill>
                  </a:tcPr>
                </a:tc>
              </a:tr>
              <a:tr h="432515">
                <a:tc>
                  <a:txBody>
                    <a:bodyPr/>
                    <a:lstStyle/>
                    <a:p>
                      <a:r>
                        <a:rPr lang="en-US" sz="1100" b="1" dirty="0" smtClean="0"/>
                        <a:t>Guest Storage Devices</a:t>
                      </a:r>
                      <a:endParaRPr lang="en-US" sz="1100" b="1" dirty="0"/>
                    </a:p>
                  </a:txBody>
                  <a:tcPr marL="121888" marR="121888"/>
                </a:tc>
                <a:tc>
                  <a:txBody>
                    <a:bodyPr/>
                    <a:lstStyle/>
                    <a:p>
                      <a:pPr marL="0" marR="0" algn="ctr">
                        <a:lnSpc>
                          <a:spcPts val="1100"/>
                        </a:lnSpc>
                        <a:spcBef>
                          <a:spcPts val="0"/>
                        </a:spcBef>
                        <a:spcAft>
                          <a:spcPts val="200"/>
                        </a:spcAft>
                        <a:tabLst>
                          <a:tab pos="190500" algn="r"/>
                          <a:tab pos="304800" algn="l"/>
                        </a:tabLst>
                      </a:pPr>
                      <a:r>
                        <a:rPr lang="en-US" sz="1100" dirty="0" smtClean="0">
                          <a:solidFill>
                            <a:srgbClr val="000000"/>
                          </a:solidFill>
                          <a:latin typeface="+mn-lt"/>
                          <a:ea typeface="Times New Roman"/>
                          <a:cs typeface="Segoe"/>
                        </a:rPr>
                        <a:t>4 IDE</a:t>
                      </a:r>
                    </a:p>
                    <a:p>
                      <a:pPr marL="0" marR="0" algn="ctr">
                        <a:lnSpc>
                          <a:spcPts val="1100"/>
                        </a:lnSpc>
                        <a:spcBef>
                          <a:spcPts val="0"/>
                        </a:spcBef>
                        <a:spcAft>
                          <a:spcPts val="200"/>
                        </a:spcAft>
                        <a:tabLst>
                          <a:tab pos="190500" algn="r"/>
                          <a:tab pos="304800" algn="l"/>
                        </a:tabLst>
                      </a:pPr>
                      <a:r>
                        <a:rPr lang="en-US" sz="1100" dirty="0" smtClean="0">
                          <a:solidFill>
                            <a:srgbClr val="000000"/>
                          </a:solidFill>
                          <a:latin typeface="+mn-lt"/>
                          <a:ea typeface="Times New Roman"/>
                          <a:cs typeface="Segoe"/>
                        </a:rPr>
                        <a:t>256 SCSI</a:t>
                      </a:r>
                    </a:p>
                  </a:txBody>
                  <a:tcPr marL="121888" marR="121888">
                    <a:solidFill>
                      <a:schemeClr val="tx2">
                        <a:lumMod val="40000"/>
                        <a:lumOff val="60000"/>
                      </a:schemeClr>
                    </a:solidFill>
                  </a:tcPr>
                </a:tc>
                <a:tc>
                  <a:txBody>
                    <a:bodyPr/>
                    <a:lstStyle/>
                    <a:p>
                      <a:pPr marL="0" marR="0" algn="ctr">
                        <a:lnSpc>
                          <a:spcPts val="1100"/>
                        </a:lnSpc>
                        <a:spcBef>
                          <a:spcPts val="0"/>
                        </a:spcBef>
                        <a:spcAft>
                          <a:spcPts val="200"/>
                        </a:spcAft>
                        <a:tabLst>
                          <a:tab pos="190500" algn="r"/>
                          <a:tab pos="304800" algn="l"/>
                        </a:tabLst>
                      </a:pPr>
                      <a:r>
                        <a:rPr lang="en-US" sz="1100" dirty="0" smtClean="0">
                          <a:solidFill>
                            <a:srgbClr val="000000"/>
                          </a:solidFill>
                          <a:latin typeface="+mn-lt"/>
                          <a:ea typeface="Times New Roman"/>
                          <a:cs typeface="Segoe"/>
                        </a:rPr>
                        <a:t>4 IDE</a:t>
                      </a:r>
                    </a:p>
                    <a:p>
                      <a:pPr marL="0" marR="0" algn="ctr">
                        <a:lnSpc>
                          <a:spcPts val="1100"/>
                        </a:lnSpc>
                        <a:spcBef>
                          <a:spcPts val="0"/>
                        </a:spcBef>
                        <a:spcAft>
                          <a:spcPts val="200"/>
                        </a:spcAft>
                        <a:tabLst>
                          <a:tab pos="190500" algn="r"/>
                          <a:tab pos="304800" algn="l"/>
                        </a:tabLst>
                      </a:pPr>
                      <a:r>
                        <a:rPr lang="en-US" sz="1100" dirty="0" smtClean="0">
                          <a:solidFill>
                            <a:srgbClr val="000000"/>
                          </a:solidFill>
                          <a:latin typeface="+mn-lt"/>
                          <a:ea typeface="Times New Roman"/>
                          <a:cs typeface="Segoe"/>
                        </a:rPr>
                        <a:t>256 SCSI</a:t>
                      </a:r>
                      <a:endParaRPr lang="en-US" sz="1100" dirty="0"/>
                    </a:p>
                  </a:txBody>
                  <a:tcPr marL="121888" marR="121888">
                    <a:solidFill>
                      <a:schemeClr val="tx2">
                        <a:lumMod val="40000"/>
                        <a:lumOff val="60000"/>
                      </a:schemeClr>
                    </a:solidFill>
                  </a:tcPr>
                </a:tc>
                <a:tc>
                  <a:txBody>
                    <a:bodyPr/>
                    <a:lstStyle/>
                    <a:p>
                      <a:pPr marL="0" marR="0" algn="ctr">
                        <a:lnSpc>
                          <a:spcPts val="1100"/>
                        </a:lnSpc>
                        <a:spcBef>
                          <a:spcPts val="0"/>
                        </a:spcBef>
                        <a:spcAft>
                          <a:spcPts val="200"/>
                        </a:spcAft>
                        <a:tabLst>
                          <a:tab pos="190500" algn="r"/>
                          <a:tab pos="304800" algn="l"/>
                        </a:tabLst>
                      </a:pPr>
                      <a:r>
                        <a:rPr lang="en-US" sz="1100" dirty="0" smtClean="0">
                          <a:solidFill>
                            <a:srgbClr val="000000"/>
                          </a:solidFill>
                          <a:latin typeface="+mn-lt"/>
                          <a:ea typeface="Times New Roman"/>
                          <a:cs typeface="Segoe"/>
                        </a:rPr>
                        <a:t>4 IDE</a:t>
                      </a:r>
                    </a:p>
                    <a:p>
                      <a:pPr marL="0" marR="0" algn="ctr">
                        <a:lnSpc>
                          <a:spcPts val="1100"/>
                        </a:lnSpc>
                        <a:spcBef>
                          <a:spcPts val="0"/>
                        </a:spcBef>
                        <a:spcAft>
                          <a:spcPts val="200"/>
                        </a:spcAft>
                        <a:tabLst>
                          <a:tab pos="190500" algn="r"/>
                          <a:tab pos="304800" algn="l"/>
                        </a:tabLst>
                      </a:pPr>
                      <a:r>
                        <a:rPr lang="en-US" sz="1100" dirty="0" smtClean="0">
                          <a:solidFill>
                            <a:srgbClr val="000000"/>
                          </a:solidFill>
                          <a:latin typeface="+mn-lt"/>
                          <a:ea typeface="Times New Roman"/>
                          <a:cs typeface="Segoe"/>
                        </a:rPr>
                        <a:t>256 SCSI</a:t>
                      </a:r>
                      <a:endParaRPr lang="en-US" sz="1100" dirty="0"/>
                    </a:p>
                  </a:txBody>
                  <a:tcPr marL="121888" marR="121888">
                    <a:solidFill>
                      <a:schemeClr val="tx2">
                        <a:lumMod val="40000"/>
                        <a:lumOff val="60000"/>
                      </a:schemeClr>
                    </a:solidFill>
                  </a:tcPr>
                </a:tc>
                <a:tc>
                  <a:txBody>
                    <a:bodyPr/>
                    <a:lstStyle/>
                    <a:p>
                      <a:pPr marL="0" marR="0" algn="ctr">
                        <a:lnSpc>
                          <a:spcPts val="1100"/>
                        </a:lnSpc>
                        <a:spcBef>
                          <a:spcPts val="0"/>
                        </a:spcBef>
                        <a:spcAft>
                          <a:spcPts val="200"/>
                        </a:spcAft>
                        <a:tabLst>
                          <a:tab pos="190500" algn="r"/>
                          <a:tab pos="304800" algn="l"/>
                        </a:tabLst>
                      </a:pPr>
                      <a:r>
                        <a:rPr lang="en-US" sz="1100" dirty="0" smtClean="0">
                          <a:solidFill>
                            <a:srgbClr val="000000"/>
                          </a:solidFill>
                          <a:latin typeface="+mn-lt"/>
                          <a:ea typeface="Times New Roman"/>
                          <a:cs typeface="Segoe"/>
                        </a:rPr>
                        <a:t>4 IDE</a:t>
                      </a:r>
                    </a:p>
                    <a:p>
                      <a:pPr marL="0" marR="0" algn="ctr">
                        <a:lnSpc>
                          <a:spcPts val="1100"/>
                        </a:lnSpc>
                        <a:spcBef>
                          <a:spcPts val="0"/>
                        </a:spcBef>
                        <a:spcAft>
                          <a:spcPts val="200"/>
                        </a:spcAft>
                        <a:tabLst>
                          <a:tab pos="190500" algn="r"/>
                          <a:tab pos="304800" algn="l"/>
                        </a:tabLst>
                      </a:pPr>
                      <a:r>
                        <a:rPr lang="en-US" sz="1100" dirty="0" smtClean="0">
                          <a:solidFill>
                            <a:srgbClr val="000000"/>
                          </a:solidFill>
                          <a:latin typeface="+mn-lt"/>
                          <a:ea typeface="Times New Roman"/>
                          <a:cs typeface="Segoe"/>
                        </a:rPr>
                        <a:t>256 SCSI</a:t>
                      </a:r>
                      <a:endParaRPr lang="en-US" sz="1100" dirty="0">
                        <a:solidFill>
                          <a:srgbClr val="000000"/>
                        </a:solidFill>
                        <a:latin typeface="+mn-lt"/>
                        <a:ea typeface="Times New Roman"/>
                        <a:cs typeface="Segoe"/>
                      </a:endParaRPr>
                    </a:p>
                  </a:txBody>
                  <a:tcPr marL="121888" marR="121888">
                    <a:solidFill>
                      <a:schemeClr val="tx2">
                        <a:lumMod val="40000"/>
                        <a:lumOff val="60000"/>
                      </a:schemeClr>
                    </a:solidFill>
                  </a:tcPr>
                </a:tc>
              </a:tr>
              <a:tr h="3219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b="1" dirty="0" smtClean="0"/>
                        <a:t>Virtual Floppy Devices</a:t>
                      </a:r>
                    </a:p>
                  </a:txBody>
                  <a:tcPr marL="121888" marR="121888"/>
                </a:tc>
                <a:tc>
                  <a:txBody>
                    <a:bodyPr/>
                    <a:lstStyle/>
                    <a:p>
                      <a:pPr algn="ctr"/>
                      <a:r>
                        <a:rPr lang="en-US" sz="1100" dirty="0" smtClean="0">
                          <a:sym typeface="Wingdings"/>
                        </a:rPr>
                        <a:t>1</a:t>
                      </a:r>
                      <a:endParaRPr lang="en-US" sz="1100" dirty="0"/>
                    </a:p>
                  </a:txBody>
                  <a:tcPr marL="121888" marR="121888">
                    <a:solidFill>
                      <a:schemeClr val="tx2">
                        <a:lumMod val="40000"/>
                        <a:lumOff val="60000"/>
                      </a:schemeClr>
                    </a:solidFill>
                  </a:tcPr>
                </a:tc>
                <a:tc>
                  <a:txBody>
                    <a:bodyPr/>
                    <a:lstStyle/>
                    <a:p>
                      <a:pPr algn="ctr"/>
                      <a:r>
                        <a:rPr lang="en-US" sz="1100" dirty="0" smtClean="0">
                          <a:sym typeface="Wingdings"/>
                        </a:rPr>
                        <a:t>1</a:t>
                      </a:r>
                      <a:endParaRPr lang="en-US" sz="1100" dirty="0"/>
                    </a:p>
                  </a:txBody>
                  <a:tcPr marL="121888" marR="121888">
                    <a:solidFill>
                      <a:schemeClr val="tx2">
                        <a:lumMod val="40000"/>
                        <a:lumOff val="60000"/>
                      </a:schemeClr>
                    </a:solidFill>
                  </a:tcPr>
                </a:tc>
                <a:tc>
                  <a:txBody>
                    <a:bodyPr/>
                    <a:lstStyle/>
                    <a:p>
                      <a:pPr algn="ctr"/>
                      <a:r>
                        <a:rPr lang="en-US" sz="1100" dirty="0" smtClean="0">
                          <a:sym typeface="Wingdings"/>
                        </a:rPr>
                        <a:t>1</a:t>
                      </a:r>
                      <a:endParaRPr lang="en-US" sz="1100" dirty="0"/>
                    </a:p>
                  </a:txBody>
                  <a:tcPr marL="121888" marR="121888">
                    <a:solidFill>
                      <a:schemeClr val="tx2">
                        <a:lumMod val="40000"/>
                        <a:lumOff val="60000"/>
                      </a:schemeClr>
                    </a:solidFill>
                  </a:tcPr>
                </a:tc>
                <a:tc>
                  <a:txBody>
                    <a:bodyPr/>
                    <a:lstStyle/>
                    <a:p>
                      <a:pPr algn="ctr"/>
                      <a:r>
                        <a:rPr lang="en-US" sz="1100" dirty="0" smtClean="0"/>
                        <a:t>1</a:t>
                      </a:r>
                      <a:endParaRPr lang="en-US" sz="1100" dirty="0"/>
                    </a:p>
                  </a:txBody>
                  <a:tcPr marL="121888" marR="121888">
                    <a:solidFill>
                      <a:schemeClr val="tx2">
                        <a:lumMod val="40000"/>
                        <a:lumOff val="60000"/>
                      </a:schemeClr>
                    </a:solidFill>
                  </a:tcPr>
                </a:tc>
              </a:tr>
              <a:tr h="3219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b="1" dirty="0" smtClean="0"/>
                        <a:t>Serial</a:t>
                      </a:r>
                      <a:r>
                        <a:rPr lang="en-US" sz="1100" b="1" baseline="0" dirty="0" smtClean="0"/>
                        <a:t> (COM) Ports</a:t>
                      </a:r>
                      <a:endParaRPr lang="en-US" sz="1100" b="1" dirty="0" smtClean="0"/>
                    </a:p>
                  </a:txBody>
                  <a:tcPr marL="121888" marR="121888"/>
                </a:tc>
                <a:tc>
                  <a:txBody>
                    <a:bodyPr/>
                    <a:lstStyle/>
                    <a:p>
                      <a:pPr algn="ctr"/>
                      <a:r>
                        <a:rPr lang="en-US" sz="1100" dirty="0" smtClean="0"/>
                        <a:t>2</a:t>
                      </a:r>
                      <a:endParaRPr lang="en-US" sz="1100" dirty="0"/>
                    </a:p>
                  </a:txBody>
                  <a:tcPr marL="121888" marR="121888">
                    <a:solidFill>
                      <a:schemeClr val="tx2">
                        <a:lumMod val="40000"/>
                        <a:lumOff val="60000"/>
                      </a:schemeClr>
                    </a:solidFill>
                  </a:tcPr>
                </a:tc>
                <a:tc>
                  <a:txBody>
                    <a:bodyPr/>
                    <a:lstStyle/>
                    <a:p>
                      <a:pPr algn="ctr"/>
                      <a:r>
                        <a:rPr lang="en-US" sz="1100" dirty="0" smtClean="0"/>
                        <a:t>2</a:t>
                      </a:r>
                      <a:endParaRPr lang="en-US" sz="1100" dirty="0"/>
                    </a:p>
                  </a:txBody>
                  <a:tcPr marL="121888" marR="121888">
                    <a:solidFill>
                      <a:schemeClr val="tx2">
                        <a:lumMod val="40000"/>
                        <a:lumOff val="60000"/>
                      </a:schemeClr>
                    </a:solidFill>
                  </a:tcPr>
                </a:tc>
                <a:tc>
                  <a:txBody>
                    <a:bodyPr/>
                    <a:lstStyle/>
                    <a:p>
                      <a:pPr algn="ctr"/>
                      <a:r>
                        <a:rPr lang="en-US" sz="1100" dirty="0" smtClean="0"/>
                        <a:t>2</a:t>
                      </a:r>
                      <a:endParaRPr lang="en-US" sz="1100" dirty="0"/>
                    </a:p>
                  </a:txBody>
                  <a:tcPr marL="121888" marR="121888">
                    <a:solidFill>
                      <a:schemeClr val="tx2">
                        <a:lumMod val="40000"/>
                        <a:lumOff val="60000"/>
                      </a:schemeClr>
                    </a:solidFill>
                  </a:tcPr>
                </a:tc>
                <a:tc>
                  <a:txBody>
                    <a:bodyPr/>
                    <a:lstStyle/>
                    <a:p>
                      <a:pPr algn="ctr"/>
                      <a:r>
                        <a:rPr lang="en-US" sz="1100" dirty="0" smtClean="0"/>
                        <a:t>2</a:t>
                      </a:r>
                      <a:endParaRPr lang="en-US" sz="1100" dirty="0"/>
                    </a:p>
                  </a:txBody>
                  <a:tcPr marL="121888" marR="121888">
                    <a:solidFill>
                      <a:schemeClr val="tx2">
                        <a:lumMod val="40000"/>
                        <a:lumOff val="60000"/>
                      </a:schemeClr>
                    </a:solidFill>
                  </a:tcPr>
                </a:tc>
              </a:tr>
              <a:tr h="33270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b="1" dirty="0" smtClean="0"/>
                        <a:t>Included Use Rights</a:t>
                      </a:r>
                    </a:p>
                  </a:txBody>
                  <a:tcPr marL="121888" marR="121888"/>
                </a:tc>
                <a:tc>
                  <a:txBody>
                    <a:bodyPr/>
                    <a:lstStyle>
                      <a:defPPr>
                        <a:defRPr lang="en-US"/>
                      </a:defPPr>
                      <a:lvl1pPr marL="0" algn="l" defTabSz="914363" rtl="0" eaLnBrk="1" latinLnBrk="0" hangingPunct="1">
                        <a:defRPr sz="1800" kern="1200">
                          <a:solidFill>
                            <a:schemeClr val="dk1"/>
                          </a:solidFill>
                          <a:latin typeface="Verdana"/>
                        </a:defRPr>
                      </a:lvl1pPr>
                      <a:lvl2pPr marL="457182" algn="l" defTabSz="914363" rtl="0" eaLnBrk="1" latinLnBrk="0" hangingPunct="1">
                        <a:defRPr sz="1800" kern="1200">
                          <a:solidFill>
                            <a:schemeClr val="dk1"/>
                          </a:solidFill>
                          <a:latin typeface="Verdana"/>
                        </a:defRPr>
                      </a:lvl2pPr>
                      <a:lvl3pPr marL="914363" algn="l" defTabSz="914363" rtl="0" eaLnBrk="1" latinLnBrk="0" hangingPunct="1">
                        <a:defRPr sz="1800" kern="1200">
                          <a:solidFill>
                            <a:schemeClr val="dk1"/>
                          </a:solidFill>
                          <a:latin typeface="Verdana"/>
                        </a:defRPr>
                      </a:lvl3pPr>
                      <a:lvl4pPr marL="1371545" algn="l" defTabSz="914363" rtl="0" eaLnBrk="1" latinLnBrk="0" hangingPunct="1">
                        <a:defRPr sz="1800" kern="1200">
                          <a:solidFill>
                            <a:schemeClr val="dk1"/>
                          </a:solidFill>
                          <a:latin typeface="Verdana"/>
                        </a:defRPr>
                      </a:lvl4pPr>
                      <a:lvl5pPr marL="1828727" algn="l" defTabSz="914363" rtl="0" eaLnBrk="1" latinLnBrk="0" hangingPunct="1">
                        <a:defRPr sz="1800" kern="1200">
                          <a:solidFill>
                            <a:schemeClr val="dk1"/>
                          </a:solidFill>
                          <a:latin typeface="Verdana"/>
                        </a:defRPr>
                      </a:lvl5pPr>
                      <a:lvl6pPr marL="2285909" algn="l" defTabSz="914363" rtl="0" eaLnBrk="1" latinLnBrk="0" hangingPunct="1">
                        <a:defRPr sz="1800" kern="1200">
                          <a:solidFill>
                            <a:schemeClr val="dk1"/>
                          </a:solidFill>
                          <a:latin typeface="Verdana"/>
                        </a:defRPr>
                      </a:lvl6pPr>
                      <a:lvl7pPr marL="2743090" algn="l" defTabSz="914363" rtl="0" eaLnBrk="1" latinLnBrk="0" hangingPunct="1">
                        <a:defRPr sz="1800" kern="1200">
                          <a:solidFill>
                            <a:schemeClr val="dk1"/>
                          </a:solidFill>
                          <a:latin typeface="Verdana"/>
                        </a:defRPr>
                      </a:lvl7pPr>
                      <a:lvl8pPr marL="3200272" algn="l" defTabSz="914363" rtl="0" eaLnBrk="1" latinLnBrk="0" hangingPunct="1">
                        <a:defRPr sz="1800" kern="1200">
                          <a:solidFill>
                            <a:schemeClr val="dk1"/>
                          </a:solidFill>
                          <a:latin typeface="Verdana"/>
                        </a:defRPr>
                      </a:lvl8pPr>
                      <a:lvl9pPr marL="3657454" algn="l" defTabSz="914363" rtl="0" eaLnBrk="1" latinLnBrk="0" hangingPunct="1">
                        <a:defRPr sz="1800" kern="1200">
                          <a:solidFill>
                            <a:schemeClr val="dk1"/>
                          </a:solidFill>
                          <a:latin typeface="Verdana"/>
                        </a:defRPr>
                      </a:lvl9pPr>
                    </a:lstStyle>
                    <a:p>
                      <a:pPr marL="0" marR="0" algn="ctr">
                        <a:lnSpc>
                          <a:spcPts val="1100"/>
                        </a:lnSpc>
                        <a:spcBef>
                          <a:spcPts val="0"/>
                        </a:spcBef>
                        <a:spcAft>
                          <a:spcPts val="200"/>
                        </a:spcAft>
                        <a:tabLst>
                          <a:tab pos="190500" algn="r"/>
                          <a:tab pos="304800" algn="l"/>
                        </a:tabLst>
                      </a:pPr>
                      <a:r>
                        <a:rPr lang="en-US" sz="1100" dirty="0">
                          <a:solidFill>
                            <a:srgbClr val="000000"/>
                          </a:solidFill>
                          <a:latin typeface="+mn-lt"/>
                          <a:ea typeface="Times New Roman"/>
                          <a:cs typeface="Segoe"/>
                        </a:rPr>
                        <a:t>1 Physical</a:t>
                      </a:r>
                    </a:p>
                    <a:p>
                      <a:pPr marL="0" marR="0" algn="ctr">
                        <a:lnSpc>
                          <a:spcPts val="1100"/>
                        </a:lnSpc>
                        <a:spcBef>
                          <a:spcPts val="0"/>
                        </a:spcBef>
                        <a:spcAft>
                          <a:spcPts val="200"/>
                        </a:spcAft>
                        <a:tabLst>
                          <a:tab pos="190500" algn="r"/>
                          <a:tab pos="304800" algn="l"/>
                        </a:tabLst>
                      </a:pPr>
                      <a:r>
                        <a:rPr lang="en-US" sz="1100" dirty="0">
                          <a:solidFill>
                            <a:srgbClr val="000000"/>
                          </a:solidFill>
                          <a:latin typeface="+mn-lt"/>
                          <a:ea typeface="Times New Roman"/>
                          <a:cs typeface="Segoe"/>
                        </a:rPr>
                        <a:t>1 VM</a:t>
                      </a:r>
                    </a:p>
                  </a:txBody>
                  <a:tcPr marL="64928" marR="64928" marT="0" marB="0" anchor="ctr">
                    <a:solidFill>
                      <a:schemeClr val="tx2">
                        <a:lumMod val="40000"/>
                        <a:lumOff val="60000"/>
                      </a:schemeClr>
                    </a:solidFill>
                  </a:tcPr>
                </a:tc>
                <a:tc>
                  <a:txBody>
                    <a:bodyPr/>
                    <a:lstStyle>
                      <a:defPPr>
                        <a:defRPr lang="en-US"/>
                      </a:defPPr>
                      <a:lvl1pPr marL="0" algn="l" defTabSz="914363" rtl="0" eaLnBrk="1" latinLnBrk="0" hangingPunct="1">
                        <a:defRPr sz="1800" kern="1200">
                          <a:solidFill>
                            <a:schemeClr val="dk1"/>
                          </a:solidFill>
                          <a:latin typeface="Verdana"/>
                        </a:defRPr>
                      </a:lvl1pPr>
                      <a:lvl2pPr marL="457182" algn="l" defTabSz="914363" rtl="0" eaLnBrk="1" latinLnBrk="0" hangingPunct="1">
                        <a:defRPr sz="1800" kern="1200">
                          <a:solidFill>
                            <a:schemeClr val="dk1"/>
                          </a:solidFill>
                          <a:latin typeface="Verdana"/>
                        </a:defRPr>
                      </a:lvl2pPr>
                      <a:lvl3pPr marL="914363" algn="l" defTabSz="914363" rtl="0" eaLnBrk="1" latinLnBrk="0" hangingPunct="1">
                        <a:defRPr sz="1800" kern="1200">
                          <a:solidFill>
                            <a:schemeClr val="dk1"/>
                          </a:solidFill>
                          <a:latin typeface="Verdana"/>
                        </a:defRPr>
                      </a:lvl3pPr>
                      <a:lvl4pPr marL="1371545" algn="l" defTabSz="914363" rtl="0" eaLnBrk="1" latinLnBrk="0" hangingPunct="1">
                        <a:defRPr sz="1800" kern="1200">
                          <a:solidFill>
                            <a:schemeClr val="dk1"/>
                          </a:solidFill>
                          <a:latin typeface="Verdana"/>
                        </a:defRPr>
                      </a:lvl4pPr>
                      <a:lvl5pPr marL="1828727" algn="l" defTabSz="914363" rtl="0" eaLnBrk="1" latinLnBrk="0" hangingPunct="1">
                        <a:defRPr sz="1800" kern="1200">
                          <a:solidFill>
                            <a:schemeClr val="dk1"/>
                          </a:solidFill>
                          <a:latin typeface="Verdana"/>
                        </a:defRPr>
                      </a:lvl5pPr>
                      <a:lvl6pPr marL="2285909" algn="l" defTabSz="914363" rtl="0" eaLnBrk="1" latinLnBrk="0" hangingPunct="1">
                        <a:defRPr sz="1800" kern="1200">
                          <a:solidFill>
                            <a:schemeClr val="dk1"/>
                          </a:solidFill>
                          <a:latin typeface="Verdana"/>
                        </a:defRPr>
                      </a:lvl6pPr>
                      <a:lvl7pPr marL="2743090" algn="l" defTabSz="914363" rtl="0" eaLnBrk="1" latinLnBrk="0" hangingPunct="1">
                        <a:defRPr sz="1800" kern="1200">
                          <a:solidFill>
                            <a:schemeClr val="dk1"/>
                          </a:solidFill>
                          <a:latin typeface="Verdana"/>
                        </a:defRPr>
                      </a:lvl7pPr>
                      <a:lvl8pPr marL="3200272" algn="l" defTabSz="914363" rtl="0" eaLnBrk="1" latinLnBrk="0" hangingPunct="1">
                        <a:defRPr sz="1800" kern="1200">
                          <a:solidFill>
                            <a:schemeClr val="dk1"/>
                          </a:solidFill>
                          <a:latin typeface="Verdana"/>
                        </a:defRPr>
                      </a:lvl8pPr>
                      <a:lvl9pPr marL="3657454" algn="l" defTabSz="914363" rtl="0" eaLnBrk="1" latinLnBrk="0" hangingPunct="1">
                        <a:defRPr sz="1800" kern="1200">
                          <a:solidFill>
                            <a:schemeClr val="dk1"/>
                          </a:solidFill>
                          <a:latin typeface="Verdana"/>
                        </a:defRPr>
                      </a:lvl9pPr>
                    </a:lstStyle>
                    <a:p>
                      <a:pPr marL="0" marR="0" algn="ctr">
                        <a:lnSpc>
                          <a:spcPts val="1100"/>
                        </a:lnSpc>
                        <a:spcBef>
                          <a:spcPts val="0"/>
                        </a:spcBef>
                        <a:spcAft>
                          <a:spcPts val="200"/>
                        </a:spcAft>
                        <a:tabLst>
                          <a:tab pos="190500" algn="r"/>
                          <a:tab pos="304800" algn="l"/>
                        </a:tabLst>
                      </a:pPr>
                      <a:r>
                        <a:rPr lang="en-US" sz="1100" dirty="0">
                          <a:solidFill>
                            <a:srgbClr val="000000"/>
                          </a:solidFill>
                          <a:latin typeface="+mn-lt"/>
                          <a:ea typeface="Times New Roman"/>
                          <a:cs typeface="Segoe"/>
                        </a:rPr>
                        <a:t>1 Physical</a:t>
                      </a:r>
                    </a:p>
                    <a:p>
                      <a:pPr marL="0" marR="0" algn="ctr">
                        <a:lnSpc>
                          <a:spcPts val="1100"/>
                        </a:lnSpc>
                        <a:spcBef>
                          <a:spcPts val="0"/>
                        </a:spcBef>
                        <a:spcAft>
                          <a:spcPts val="200"/>
                        </a:spcAft>
                        <a:tabLst>
                          <a:tab pos="190500" algn="r"/>
                          <a:tab pos="304800" algn="l"/>
                        </a:tabLst>
                      </a:pPr>
                      <a:r>
                        <a:rPr lang="en-US" sz="1100" dirty="0">
                          <a:solidFill>
                            <a:srgbClr val="000000"/>
                          </a:solidFill>
                          <a:latin typeface="+mn-lt"/>
                          <a:ea typeface="Times New Roman"/>
                          <a:cs typeface="Segoe"/>
                        </a:rPr>
                        <a:t>4 VMs</a:t>
                      </a:r>
                    </a:p>
                  </a:txBody>
                  <a:tcPr marL="64928" marR="64928" marT="0" marB="0" anchor="ctr">
                    <a:solidFill>
                      <a:schemeClr val="tx2">
                        <a:lumMod val="40000"/>
                        <a:lumOff val="60000"/>
                      </a:schemeClr>
                    </a:solidFill>
                  </a:tcPr>
                </a:tc>
                <a:tc>
                  <a:txBody>
                    <a:bodyPr/>
                    <a:lstStyle>
                      <a:defPPr>
                        <a:defRPr lang="en-US"/>
                      </a:defPPr>
                      <a:lvl1pPr marL="0" algn="l" defTabSz="914363" rtl="0" eaLnBrk="1" latinLnBrk="0" hangingPunct="1">
                        <a:defRPr sz="1800" kern="1200">
                          <a:solidFill>
                            <a:schemeClr val="dk1"/>
                          </a:solidFill>
                          <a:latin typeface="Verdana"/>
                        </a:defRPr>
                      </a:lvl1pPr>
                      <a:lvl2pPr marL="457182" algn="l" defTabSz="914363" rtl="0" eaLnBrk="1" latinLnBrk="0" hangingPunct="1">
                        <a:defRPr sz="1800" kern="1200">
                          <a:solidFill>
                            <a:schemeClr val="dk1"/>
                          </a:solidFill>
                          <a:latin typeface="Verdana"/>
                        </a:defRPr>
                      </a:lvl2pPr>
                      <a:lvl3pPr marL="914363" algn="l" defTabSz="914363" rtl="0" eaLnBrk="1" latinLnBrk="0" hangingPunct="1">
                        <a:defRPr sz="1800" kern="1200">
                          <a:solidFill>
                            <a:schemeClr val="dk1"/>
                          </a:solidFill>
                          <a:latin typeface="Verdana"/>
                        </a:defRPr>
                      </a:lvl3pPr>
                      <a:lvl4pPr marL="1371545" algn="l" defTabSz="914363" rtl="0" eaLnBrk="1" latinLnBrk="0" hangingPunct="1">
                        <a:defRPr sz="1800" kern="1200">
                          <a:solidFill>
                            <a:schemeClr val="dk1"/>
                          </a:solidFill>
                          <a:latin typeface="Verdana"/>
                        </a:defRPr>
                      </a:lvl4pPr>
                      <a:lvl5pPr marL="1828727" algn="l" defTabSz="914363" rtl="0" eaLnBrk="1" latinLnBrk="0" hangingPunct="1">
                        <a:defRPr sz="1800" kern="1200">
                          <a:solidFill>
                            <a:schemeClr val="dk1"/>
                          </a:solidFill>
                          <a:latin typeface="Verdana"/>
                        </a:defRPr>
                      </a:lvl5pPr>
                      <a:lvl6pPr marL="2285909" algn="l" defTabSz="914363" rtl="0" eaLnBrk="1" latinLnBrk="0" hangingPunct="1">
                        <a:defRPr sz="1800" kern="1200">
                          <a:solidFill>
                            <a:schemeClr val="dk1"/>
                          </a:solidFill>
                          <a:latin typeface="Verdana"/>
                        </a:defRPr>
                      </a:lvl6pPr>
                      <a:lvl7pPr marL="2743090" algn="l" defTabSz="914363" rtl="0" eaLnBrk="1" latinLnBrk="0" hangingPunct="1">
                        <a:defRPr sz="1800" kern="1200">
                          <a:solidFill>
                            <a:schemeClr val="dk1"/>
                          </a:solidFill>
                          <a:latin typeface="Verdana"/>
                        </a:defRPr>
                      </a:lvl7pPr>
                      <a:lvl8pPr marL="3200272" algn="l" defTabSz="914363" rtl="0" eaLnBrk="1" latinLnBrk="0" hangingPunct="1">
                        <a:defRPr sz="1800" kern="1200">
                          <a:solidFill>
                            <a:schemeClr val="dk1"/>
                          </a:solidFill>
                          <a:latin typeface="Verdana"/>
                        </a:defRPr>
                      </a:lvl8pPr>
                      <a:lvl9pPr marL="3657454" algn="l" defTabSz="914363" rtl="0" eaLnBrk="1" latinLnBrk="0" hangingPunct="1">
                        <a:defRPr sz="1800" kern="1200">
                          <a:solidFill>
                            <a:schemeClr val="dk1"/>
                          </a:solidFill>
                          <a:latin typeface="Verdana"/>
                        </a:defRPr>
                      </a:lvl9pPr>
                    </a:lstStyle>
                    <a:p>
                      <a:pPr marL="0" marR="0" algn="ctr">
                        <a:lnSpc>
                          <a:spcPts val="1100"/>
                        </a:lnSpc>
                        <a:spcBef>
                          <a:spcPts val="0"/>
                        </a:spcBef>
                        <a:spcAft>
                          <a:spcPts val="200"/>
                        </a:spcAft>
                        <a:tabLst>
                          <a:tab pos="190500" algn="r"/>
                          <a:tab pos="304800" algn="l"/>
                        </a:tabLst>
                      </a:pPr>
                      <a:r>
                        <a:rPr lang="en-US" sz="1100" dirty="0">
                          <a:solidFill>
                            <a:srgbClr val="000000"/>
                          </a:solidFill>
                          <a:latin typeface="+mn-lt"/>
                          <a:ea typeface="Times New Roman"/>
                          <a:cs typeface="Segoe"/>
                        </a:rPr>
                        <a:t>1 Physical</a:t>
                      </a:r>
                    </a:p>
                    <a:p>
                      <a:pPr marL="0" marR="0" algn="ctr">
                        <a:lnSpc>
                          <a:spcPts val="1100"/>
                        </a:lnSpc>
                        <a:spcBef>
                          <a:spcPts val="0"/>
                        </a:spcBef>
                        <a:spcAft>
                          <a:spcPts val="200"/>
                        </a:spcAft>
                        <a:tabLst>
                          <a:tab pos="190500" algn="r"/>
                          <a:tab pos="304800" algn="l"/>
                        </a:tabLst>
                      </a:pPr>
                      <a:r>
                        <a:rPr lang="en-US" sz="1100" dirty="0">
                          <a:solidFill>
                            <a:srgbClr val="000000"/>
                          </a:solidFill>
                          <a:latin typeface="+mn-lt"/>
                          <a:ea typeface="Times New Roman"/>
                          <a:cs typeface="Segoe"/>
                        </a:rPr>
                        <a:t>Unlimited VMs</a:t>
                      </a:r>
                    </a:p>
                  </a:txBody>
                  <a:tcPr marL="64928" marR="64928" marT="0" marB="0" anchor="ctr">
                    <a:solidFill>
                      <a:schemeClr val="tx2">
                        <a:lumMod val="40000"/>
                        <a:lumOff val="60000"/>
                      </a:schemeClr>
                    </a:solidFill>
                  </a:tcPr>
                </a:tc>
                <a:tc>
                  <a:txBody>
                    <a:bodyPr/>
                    <a:lstStyle>
                      <a:defPPr>
                        <a:defRPr lang="en-US"/>
                      </a:defPPr>
                      <a:lvl1pPr marL="0" algn="l" defTabSz="914363" rtl="0" eaLnBrk="1" latinLnBrk="0" hangingPunct="1">
                        <a:defRPr sz="1800" kern="1200">
                          <a:solidFill>
                            <a:schemeClr val="dk1"/>
                          </a:solidFill>
                          <a:latin typeface="Verdana"/>
                        </a:defRPr>
                      </a:lvl1pPr>
                      <a:lvl2pPr marL="457182" algn="l" defTabSz="914363" rtl="0" eaLnBrk="1" latinLnBrk="0" hangingPunct="1">
                        <a:defRPr sz="1800" kern="1200">
                          <a:solidFill>
                            <a:schemeClr val="dk1"/>
                          </a:solidFill>
                          <a:latin typeface="Verdana"/>
                        </a:defRPr>
                      </a:lvl2pPr>
                      <a:lvl3pPr marL="914363" algn="l" defTabSz="914363" rtl="0" eaLnBrk="1" latinLnBrk="0" hangingPunct="1">
                        <a:defRPr sz="1800" kern="1200">
                          <a:solidFill>
                            <a:schemeClr val="dk1"/>
                          </a:solidFill>
                          <a:latin typeface="Verdana"/>
                        </a:defRPr>
                      </a:lvl3pPr>
                      <a:lvl4pPr marL="1371545" algn="l" defTabSz="914363" rtl="0" eaLnBrk="1" latinLnBrk="0" hangingPunct="1">
                        <a:defRPr sz="1800" kern="1200">
                          <a:solidFill>
                            <a:schemeClr val="dk1"/>
                          </a:solidFill>
                          <a:latin typeface="Verdana"/>
                        </a:defRPr>
                      </a:lvl4pPr>
                      <a:lvl5pPr marL="1828727" algn="l" defTabSz="914363" rtl="0" eaLnBrk="1" latinLnBrk="0" hangingPunct="1">
                        <a:defRPr sz="1800" kern="1200">
                          <a:solidFill>
                            <a:schemeClr val="dk1"/>
                          </a:solidFill>
                          <a:latin typeface="Verdana"/>
                        </a:defRPr>
                      </a:lvl5pPr>
                      <a:lvl6pPr marL="2285909" algn="l" defTabSz="914363" rtl="0" eaLnBrk="1" latinLnBrk="0" hangingPunct="1">
                        <a:defRPr sz="1800" kern="1200">
                          <a:solidFill>
                            <a:schemeClr val="dk1"/>
                          </a:solidFill>
                          <a:latin typeface="Verdana"/>
                        </a:defRPr>
                      </a:lvl6pPr>
                      <a:lvl7pPr marL="2743090" algn="l" defTabSz="914363" rtl="0" eaLnBrk="1" latinLnBrk="0" hangingPunct="1">
                        <a:defRPr sz="1800" kern="1200">
                          <a:solidFill>
                            <a:schemeClr val="dk1"/>
                          </a:solidFill>
                          <a:latin typeface="Verdana"/>
                        </a:defRPr>
                      </a:lvl7pPr>
                      <a:lvl8pPr marL="3200272" algn="l" defTabSz="914363" rtl="0" eaLnBrk="1" latinLnBrk="0" hangingPunct="1">
                        <a:defRPr sz="1800" kern="1200">
                          <a:solidFill>
                            <a:schemeClr val="dk1"/>
                          </a:solidFill>
                          <a:latin typeface="Verdana"/>
                        </a:defRPr>
                      </a:lvl8pPr>
                      <a:lvl9pPr marL="3657454" algn="l" defTabSz="914363" rtl="0" eaLnBrk="1" latinLnBrk="0" hangingPunct="1">
                        <a:defRPr sz="1800" kern="1200">
                          <a:solidFill>
                            <a:schemeClr val="dk1"/>
                          </a:solidFill>
                          <a:latin typeface="Verdana"/>
                        </a:defRPr>
                      </a:lvl9pPr>
                    </a:lstStyle>
                    <a:p>
                      <a:pPr marL="0" marR="0" algn="ctr">
                        <a:lnSpc>
                          <a:spcPts val="1100"/>
                        </a:lnSpc>
                        <a:spcBef>
                          <a:spcPts val="0"/>
                        </a:spcBef>
                        <a:spcAft>
                          <a:spcPts val="200"/>
                        </a:spcAft>
                        <a:tabLst>
                          <a:tab pos="190500" algn="r"/>
                          <a:tab pos="304800" algn="l"/>
                        </a:tabLst>
                      </a:pPr>
                      <a:r>
                        <a:rPr lang="en-US" sz="1100" dirty="0" smtClean="0">
                          <a:solidFill>
                            <a:srgbClr val="000000"/>
                          </a:solidFill>
                          <a:latin typeface="+mn-lt"/>
                          <a:ea typeface="Times New Roman"/>
                          <a:cs typeface="Segoe"/>
                        </a:rPr>
                        <a:t>None</a:t>
                      </a:r>
                      <a:endParaRPr lang="en-US" sz="1100" dirty="0">
                        <a:solidFill>
                          <a:srgbClr val="000000"/>
                        </a:solidFill>
                        <a:latin typeface="+mn-lt"/>
                        <a:ea typeface="Times New Roman"/>
                        <a:cs typeface="Segoe"/>
                      </a:endParaRPr>
                    </a:p>
                  </a:txBody>
                  <a:tcPr marL="64928" marR="64928" marT="0" marB="0" anchor="ctr">
                    <a:solidFill>
                      <a:schemeClr val="tx2">
                        <a:lumMod val="40000"/>
                        <a:lumOff val="60000"/>
                      </a:schemeClr>
                    </a:solidFill>
                  </a:tcPr>
                </a:tc>
              </a:tr>
            </a:tbl>
          </a:graphicData>
        </a:graphic>
      </p:graphicFrame>
    </p:spTree>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Autofit/>
          </a:bodyPr>
          <a:lstStyle/>
          <a:p>
            <a:r>
              <a:rPr lang="en-US" dirty="0" smtClean="0">
                <a:solidFill>
                  <a:schemeClr val="tx1"/>
                </a:solidFill>
              </a:rPr>
              <a:t>Hyper-V Feature </a:t>
            </a:r>
            <a:r>
              <a:rPr lang="en-US" dirty="0">
                <a:solidFill>
                  <a:schemeClr val="tx1"/>
                </a:solidFill>
              </a:rPr>
              <a:t>Differentiation</a:t>
            </a:r>
            <a:br>
              <a:rPr lang="en-US" dirty="0">
                <a:solidFill>
                  <a:schemeClr val="tx1"/>
                </a:solidFill>
              </a:rPr>
            </a:br>
            <a:endParaRPr lang="en-US" dirty="0">
              <a:solidFill>
                <a:schemeClr val="tx1"/>
              </a:solidFill>
            </a:endParaRPr>
          </a:p>
        </p:txBody>
      </p:sp>
      <p:sp>
        <p:nvSpPr>
          <p:cNvPr id="6" name="Text Placeholder 5"/>
          <p:cNvSpPr>
            <a:spLocks noGrp="1"/>
          </p:cNvSpPr>
          <p:nvPr>
            <p:ph type="body" sz="quarter" idx="10"/>
          </p:nvPr>
        </p:nvSpPr>
        <p:spPr>
          <a:xfrm>
            <a:off x="381000" y="1219200"/>
            <a:ext cx="8382000" cy="929485"/>
          </a:xfrm>
        </p:spPr>
        <p:txBody>
          <a:bodyPr/>
          <a:lstStyle/>
          <a:p>
            <a:pPr lvl="1"/>
            <a:endParaRPr lang="en-US" dirty="0" smtClean="0">
              <a:solidFill>
                <a:schemeClr val="tx1"/>
              </a:solidFill>
            </a:endParaRPr>
          </a:p>
          <a:p>
            <a:endParaRPr lang="en-US" dirty="0" smtClean="0"/>
          </a:p>
        </p:txBody>
      </p:sp>
      <p:graphicFrame>
        <p:nvGraphicFramePr>
          <p:cNvPr id="7" name="Table 6"/>
          <p:cNvGraphicFramePr>
            <a:graphicFrameLocks noGrp="1"/>
          </p:cNvGraphicFramePr>
          <p:nvPr/>
        </p:nvGraphicFramePr>
        <p:xfrm>
          <a:off x="381000" y="2057400"/>
          <a:ext cx="8153399" cy="3681690"/>
        </p:xfrm>
        <a:graphic>
          <a:graphicData uri="http://schemas.openxmlformats.org/drawingml/2006/table">
            <a:tbl>
              <a:tblPr firstRow="1" bandRow="1">
                <a:tableStyleId>{5C22544A-7EE6-4342-B048-85BDC9FD1C3A}</a:tableStyleId>
              </a:tblPr>
              <a:tblGrid>
                <a:gridCol w="1676400"/>
                <a:gridCol w="914400"/>
                <a:gridCol w="1066800"/>
                <a:gridCol w="990600"/>
                <a:gridCol w="1143000"/>
                <a:gridCol w="1066800"/>
                <a:gridCol w="1295399"/>
              </a:tblGrid>
              <a:tr h="575187">
                <a:tc>
                  <a:txBody>
                    <a:bodyPr/>
                    <a:lstStyle/>
                    <a:p>
                      <a:pPr algn="ctr"/>
                      <a:r>
                        <a:rPr lang="en-US" sz="1100" b="1" dirty="0" smtClean="0">
                          <a:solidFill>
                            <a:schemeClr val="bg1"/>
                          </a:solidFill>
                        </a:rPr>
                        <a:t>Features</a:t>
                      </a:r>
                      <a:endParaRPr lang="en-US" sz="1100" b="1" dirty="0">
                        <a:solidFill>
                          <a:schemeClr val="bg1"/>
                        </a:solidFill>
                      </a:endParaRPr>
                    </a:p>
                  </a:txBody>
                  <a:tcPr marL="121888" marR="121888"/>
                </a:tc>
                <a:tc>
                  <a:txBody>
                    <a:bodyPr/>
                    <a:lstStyle/>
                    <a:p>
                      <a:pPr algn="ctr"/>
                      <a:r>
                        <a:rPr lang="en-US" sz="1100" dirty="0" smtClean="0">
                          <a:solidFill>
                            <a:schemeClr val="bg1"/>
                          </a:solidFill>
                        </a:rPr>
                        <a:t>vSphere Standard</a:t>
                      </a:r>
                      <a:endParaRPr lang="en-US" sz="1100" dirty="0">
                        <a:solidFill>
                          <a:schemeClr val="bg1"/>
                        </a:solidFill>
                      </a:endParaRPr>
                    </a:p>
                  </a:txBody>
                  <a:tcPr marL="121888" marR="121888"/>
                </a:tc>
                <a:tc>
                  <a:txBody>
                    <a:bodyPr/>
                    <a:lstStyle/>
                    <a:p>
                      <a:pPr algn="ctr"/>
                      <a:r>
                        <a:rPr lang="en-US" sz="1100" dirty="0" smtClean="0">
                          <a:solidFill>
                            <a:schemeClr val="bg1"/>
                          </a:solidFill>
                        </a:rPr>
                        <a:t>WS 2008</a:t>
                      </a:r>
                      <a:r>
                        <a:rPr lang="en-US" sz="1100" baseline="0" dirty="0" smtClean="0">
                          <a:solidFill>
                            <a:schemeClr val="bg1"/>
                          </a:solidFill>
                        </a:rPr>
                        <a:t> R2 SP1  with Hyper-V</a:t>
                      </a:r>
                    </a:p>
                    <a:p>
                      <a:pPr algn="ctr"/>
                      <a:r>
                        <a:rPr lang="en-US" sz="1100" baseline="0" dirty="0" smtClean="0">
                          <a:solidFill>
                            <a:schemeClr val="bg1"/>
                          </a:solidFill>
                        </a:rPr>
                        <a:t>Standard</a:t>
                      </a:r>
                      <a:endParaRPr lang="en-US" sz="1100" dirty="0">
                        <a:solidFill>
                          <a:schemeClr val="bg1"/>
                        </a:solidFill>
                      </a:endParaRPr>
                    </a:p>
                  </a:txBody>
                  <a:tcPr marL="121888" marR="121888">
                    <a:solidFill>
                      <a:schemeClr val="tx2">
                        <a:lumMod val="40000"/>
                        <a:lumOff val="60000"/>
                      </a:schemeClr>
                    </a:solidFill>
                  </a:tcPr>
                </a:tc>
                <a:tc>
                  <a:txBody>
                    <a:bodyPr/>
                    <a:lstStyle/>
                    <a:p>
                      <a:pPr algn="ctr"/>
                      <a:r>
                        <a:rPr lang="en-US" sz="1100" dirty="0" smtClean="0">
                          <a:solidFill>
                            <a:schemeClr val="bg1"/>
                          </a:solidFill>
                        </a:rPr>
                        <a:t>vSphere Enterprise</a:t>
                      </a:r>
                      <a:endParaRPr lang="en-US" sz="1100" dirty="0">
                        <a:solidFill>
                          <a:schemeClr val="bg1"/>
                        </a:solidFill>
                      </a:endParaRPr>
                    </a:p>
                  </a:txBody>
                  <a:tcPr marL="121888" marR="121888"/>
                </a:tc>
                <a:tc>
                  <a:txBody>
                    <a:bodyPr/>
                    <a:lstStyle/>
                    <a:p>
                      <a:pPr algn="ctr"/>
                      <a:r>
                        <a:rPr lang="en-US" sz="1100" dirty="0" smtClean="0">
                          <a:solidFill>
                            <a:schemeClr val="bg1"/>
                          </a:solidFill>
                        </a:rPr>
                        <a:t>WS 2008 R2 SP1 </a:t>
                      </a:r>
                      <a:r>
                        <a:rPr lang="en-US" sz="1100" baseline="0" dirty="0" smtClean="0">
                          <a:solidFill>
                            <a:schemeClr val="bg1"/>
                          </a:solidFill>
                        </a:rPr>
                        <a:t>with Hyper-V</a:t>
                      </a:r>
                    </a:p>
                    <a:p>
                      <a:pPr algn="ctr"/>
                      <a:r>
                        <a:rPr lang="en-US" sz="1100" baseline="0" dirty="0" smtClean="0">
                          <a:solidFill>
                            <a:schemeClr val="bg1"/>
                          </a:solidFill>
                        </a:rPr>
                        <a:t>Enterprise</a:t>
                      </a:r>
                      <a:endParaRPr lang="en-US" sz="1100" dirty="0">
                        <a:solidFill>
                          <a:schemeClr val="bg1"/>
                        </a:solidFill>
                      </a:endParaRPr>
                    </a:p>
                  </a:txBody>
                  <a:tcPr marL="121888" marR="121888">
                    <a:solidFill>
                      <a:schemeClr val="tx2">
                        <a:lumMod val="40000"/>
                        <a:lumOff val="60000"/>
                      </a:schemeClr>
                    </a:solidFill>
                  </a:tcPr>
                </a:tc>
                <a:tc>
                  <a:txBody>
                    <a:bodyPr/>
                    <a:lstStyle/>
                    <a:p>
                      <a:pPr algn="ctr"/>
                      <a:r>
                        <a:rPr lang="en-US" sz="1100" dirty="0" smtClean="0">
                          <a:solidFill>
                            <a:schemeClr val="bg1"/>
                          </a:solidFill>
                        </a:rPr>
                        <a:t>vSphere</a:t>
                      </a:r>
                      <a:r>
                        <a:rPr lang="en-US" sz="1100" baseline="0" dirty="0" smtClean="0">
                          <a:solidFill>
                            <a:schemeClr val="bg1"/>
                          </a:solidFill>
                        </a:rPr>
                        <a:t> Enterprise</a:t>
                      </a:r>
                    </a:p>
                    <a:p>
                      <a:pPr algn="ctr"/>
                      <a:r>
                        <a:rPr lang="en-US" sz="1100" baseline="0" dirty="0" smtClean="0">
                          <a:solidFill>
                            <a:schemeClr val="bg1"/>
                          </a:solidFill>
                        </a:rPr>
                        <a:t>Plus</a:t>
                      </a:r>
                      <a:endParaRPr lang="en-US" sz="1100" dirty="0">
                        <a:solidFill>
                          <a:schemeClr val="bg1"/>
                        </a:solidFill>
                      </a:endParaRPr>
                    </a:p>
                  </a:txBody>
                  <a:tcPr marL="121888" marR="121888"/>
                </a:tc>
                <a:tc>
                  <a:txBody>
                    <a:bodyPr/>
                    <a:lstStyle/>
                    <a:p>
                      <a:pPr algn="ctr"/>
                      <a:r>
                        <a:rPr lang="en-US" sz="1100" dirty="0" smtClean="0">
                          <a:solidFill>
                            <a:schemeClr val="bg1"/>
                          </a:solidFill>
                        </a:rPr>
                        <a:t>WS</a:t>
                      </a:r>
                      <a:r>
                        <a:rPr lang="en-US" sz="1100" baseline="0" dirty="0" smtClean="0">
                          <a:solidFill>
                            <a:schemeClr val="bg1"/>
                          </a:solidFill>
                        </a:rPr>
                        <a:t> 2008 R2 SP1 with Hyper-V</a:t>
                      </a:r>
                    </a:p>
                    <a:p>
                      <a:pPr algn="ctr"/>
                      <a:r>
                        <a:rPr lang="en-US" sz="1100" baseline="0" dirty="0" smtClean="0">
                          <a:solidFill>
                            <a:schemeClr val="bg1"/>
                          </a:solidFill>
                        </a:rPr>
                        <a:t>Datacenter</a:t>
                      </a:r>
                      <a:endParaRPr lang="en-US" sz="1100" dirty="0">
                        <a:solidFill>
                          <a:schemeClr val="bg1"/>
                        </a:solidFill>
                      </a:endParaRPr>
                    </a:p>
                  </a:txBody>
                  <a:tcPr marL="121888" marR="121888">
                    <a:solidFill>
                      <a:schemeClr val="tx2">
                        <a:lumMod val="40000"/>
                        <a:lumOff val="60000"/>
                      </a:schemeClr>
                    </a:solidFill>
                  </a:tcPr>
                </a:tc>
              </a:tr>
              <a:tr h="294968">
                <a:tc>
                  <a:txBody>
                    <a:bodyPr/>
                    <a:lstStyle/>
                    <a:p>
                      <a:r>
                        <a:rPr lang="en-US" sz="1100" b="1" dirty="0" smtClean="0"/>
                        <a:t>Host</a:t>
                      </a:r>
                      <a:r>
                        <a:rPr lang="en-US" sz="1100" b="1" baseline="0" dirty="0" smtClean="0"/>
                        <a:t> Memory</a:t>
                      </a:r>
                      <a:endParaRPr lang="en-US" sz="1100" b="1" dirty="0"/>
                    </a:p>
                  </a:txBody>
                  <a:tcPr marL="121888" marR="121888"/>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dirty="0" smtClean="0"/>
                        <a:t>256GB</a:t>
                      </a:r>
                    </a:p>
                  </a:txBody>
                  <a:tcPr marL="121888" marR="121888"/>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dirty="0" smtClean="0"/>
                        <a:t>32 GB</a:t>
                      </a:r>
                      <a:endParaRPr lang="en-US" sz="1100" dirty="0"/>
                    </a:p>
                  </a:txBody>
                  <a:tcPr marL="121888" marR="121888">
                    <a:solidFill>
                      <a:schemeClr val="tx2">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dirty="0" smtClean="0"/>
                        <a:t>256GB</a:t>
                      </a:r>
                    </a:p>
                  </a:txBody>
                  <a:tcPr marL="121888" marR="121888"/>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dirty="0" smtClean="0"/>
                        <a:t>1TB</a:t>
                      </a:r>
                      <a:endParaRPr lang="en-US" sz="1100" dirty="0"/>
                    </a:p>
                  </a:txBody>
                  <a:tcPr marL="121888" marR="121888">
                    <a:solidFill>
                      <a:schemeClr val="tx2">
                        <a:lumMod val="40000"/>
                        <a:lumOff val="60000"/>
                      </a:schemeClr>
                    </a:solidFill>
                  </a:tcPr>
                </a:tc>
                <a:tc>
                  <a:txBody>
                    <a:bodyPr/>
                    <a:lstStyle/>
                    <a:p>
                      <a:pPr algn="ctr"/>
                      <a:r>
                        <a:rPr lang="en-US" sz="1100" dirty="0" smtClean="0"/>
                        <a:t>1TB</a:t>
                      </a:r>
                      <a:endParaRPr lang="en-US" sz="1100" dirty="0"/>
                    </a:p>
                  </a:txBody>
                  <a:tcPr marL="121888" marR="121888"/>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dirty="0" smtClean="0"/>
                        <a:t>1TB</a:t>
                      </a:r>
                      <a:endParaRPr lang="en-US" sz="1100" dirty="0"/>
                    </a:p>
                  </a:txBody>
                  <a:tcPr marL="121888" marR="121888">
                    <a:solidFill>
                      <a:schemeClr val="tx2">
                        <a:lumMod val="40000"/>
                        <a:lumOff val="60000"/>
                      </a:schemeClr>
                    </a:solidFill>
                  </a:tcPr>
                </a:tc>
              </a:tr>
              <a:tr h="339213">
                <a:tc>
                  <a:txBody>
                    <a:bodyPr/>
                    <a:lstStyle/>
                    <a:p>
                      <a:r>
                        <a:rPr lang="en-US" sz="1100" b="1" dirty="0" smtClean="0"/>
                        <a:t>Guest</a:t>
                      </a:r>
                      <a:r>
                        <a:rPr lang="en-US" sz="1100" b="1" baseline="0" dirty="0" smtClean="0"/>
                        <a:t> Processors</a:t>
                      </a:r>
                      <a:endParaRPr lang="en-US" sz="1100" b="1" dirty="0"/>
                    </a:p>
                  </a:txBody>
                  <a:tcPr marL="121888" marR="121888"/>
                </a:tc>
                <a:tc>
                  <a:txBody>
                    <a:bodyPr/>
                    <a:lstStyle/>
                    <a:p>
                      <a:pPr algn="ctr"/>
                      <a:r>
                        <a:rPr lang="en-US" sz="1100" dirty="0" smtClean="0"/>
                        <a:t>4-way</a:t>
                      </a:r>
                      <a:endParaRPr lang="en-US" sz="1100" dirty="0"/>
                    </a:p>
                  </a:txBody>
                  <a:tcPr marL="121888" marR="121888"/>
                </a:tc>
                <a:tc>
                  <a:txBody>
                    <a:bodyPr/>
                    <a:lstStyle/>
                    <a:p>
                      <a:pPr algn="ctr"/>
                      <a:r>
                        <a:rPr lang="en-US" sz="1100" dirty="0" smtClean="0"/>
                        <a:t>4-way</a:t>
                      </a:r>
                      <a:endParaRPr lang="en-US" sz="1100" dirty="0"/>
                    </a:p>
                  </a:txBody>
                  <a:tcPr marL="121888" marR="121888">
                    <a:solidFill>
                      <a:schemeClr val="tx2">
                        <a:lumMod val="40000"/>
                        <a:lumOff val="60000"/>
                      </a:schemeClr>
                    </a:solidFill>
                  </a:tcPr>
                </a:tc>
                <a:tc>
                  <a:txBody>
                    <a:bodyPr/>
                    <a:lstStyle/>
                    <a:p>
                      <a:pPr algn="ctr"/>
                      <a:r>
                        <a:rPr lang="en-US" sz="1100" dirty="0" smtClean="0"/>
                        <a:t>4-way</a:t>
                      </a:r>
                      <a:endParaRPr lang="en-US" sz="1100" dirty="0"/>
                    </a:p>
                  </a:txBody>
                  <a:tcPr marL="121888" marR="121888"/>
                </a:tc>
                <a:tc>
                  <a:txBody>
                    <a:bodyPr/>
                    <a:lstStyle/>
                    <a:p>
                      <a:pPr algn="ctr"/>
                      <a:r>
                        <a:rPr lang="en-US" sz="1100" dirty="0" smtClean="0"/>
                        <a:t>4-way</a:t>
                      </a:r>
                      <a:endParaRPr lang="en-US" sz="1100" dirty="0"/>
                    </a:p>
                  </a:txBody>
                  <a:tcPr marL="121888" marR="121888">
                    <a:solidFill>
                      <a:schemeClr val="tx2">
                        <a:lumMod val="40000"/>
                        <a:lumOff val="60000"/>
                      </a:schemeClr>
                    </a:solidFill>
                  </a:tcPr>
                </a:tc>
                <a:tc>
                  <a:txBody>
                    <a:bodyPr/>
                    <a:lstStyle/>
                    <a:p>
                      <a:pPr algn="ctr"/>
                      <a:r>
                        <a:rPr lang="en-US" sz="1100" dirty="0" smtClean="0"/>
                        <a:t>8-way</a:t>
                      </a:r>
                      <a:endParaRPr lang="en-US" sz="1100" dirty="0"/>
                    </a:p>
                  </a:txBody>
                  <a:tcPr marL="121888" marR="121888"/>
                </a:tc>
                <a:tc>
                  <a:txBody>
                    <a:bodyPr/>
                    <a:lstStyle/>
                    <a:p>
                      <a:pPr algn="ctr"/>
                      <a:r>
                        <a:rPr lang="en-US" sz="1100" dirty="0" smtClean="0"/>
                        <a:t>4-way</a:t>
                      </a:r>
                      <a:endParaRPr lang="en-US" sz="1100" dirty="0"/>
                    </a:p>
                  </a:txBody>
                  <a:tcPr marL="121888" marR="121888">
                    <a:solidFill>
                      <a:schemeClr val="tx2">
                        <a:lumMod val="40000"/>
                        <a:lumOff val="60000"/>
                      </a:schemeClr>
                    </a:solidFill>
                  </a:tcPr>
                </a:tc>
              </a:tr>
              <a:tr h="339213">
                <a:tc>
                  <a:txBody>
                    <a:bodyPr/>
                    <a:lstStyle/>
                    <a:p>
                      <a:r>
                        <a:rPr lang="en-US" sz="1100" b="1" dirty="0" smtClean="0"/>
                        <a:t>Guest </a:t>
                      </a:r>
                      <a:r>
                        <a:rPr lang="en-US" sz="1100" b="1" baseline="0" dirty="0" smtClean="0"/>
                        <a:t>Memory</a:t>
                      </a:r>
                      <a:endParaRPr lang="en-US" sz="1100" b="1" dirty="0"/>
                    </a:p>
                  </a:txBody>
                  <a:tcPr marL="121888" marR="121888"/>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dirty="0" smtClean="0"/>
                        <a:t>255 GB</a:t>
                      </a:r>
                    </a:p>
                  </a:txBody>
                  <a:tcPr marL="121888" marR="121888"/>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dirty="0" smtClean="0"/>
                        <a:t>31</a:t>
                      </a:r>
                      <a:r>
                        <a:rPr lang="en-US" sz="1100" baseline="0" dirty="0" smtClean="0"/>
                        <a:t> </a:t>
                      </a:r>
                      <a:r>
                        <a:rPr lang="en-US" sz="1100" dirty="0" smtClean="0"/>
                        <a:t>GB</a:t>
                      </a:r>
                      <a:endParaRPr lang="en-US" sz="1100" dirty="0"/>
                    </a:p>
                  </a:txBody>
                  <a:tcPr marL="121888" marR="121888">
                    <a:solidFill>
                      <a:schemeClr val="tx2">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dirty="0" smtClean="0"/>
                        <a:t>255 GB</a:t>
                      </a:r>
                    </a:p>
                  </a:txBody>
                  <a:tcPr marL="121888" marR="121888"/>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dirty="0" smtClean="0"/>
                        <a:t>64 GB</a:t>
                      </a:r>
                      <a:endParaRPr lang="en-US" sz="1100" dirty="0"/>
                    </a:p>
                  </a:txBody>
                  <a:tcPr marL="121888" marR="121888">
                    <a:solidFill>
                      <a:schemeClr val="tx2">
                        <a:lumMod val="40000"/>
                        <a:lumOff val="60000"/>
                      </a:schemeClr>
                    </a:solidFill>
                  </a:tcPr>
                </a:tc>
                <a:tc>
                  <a:txBody>
                    <a:bodyPr/>
                    <a:lstStyle/>
                    <a:p>
                      <a:pPr algn="ctr"/>
                      <a:r>
                        <a:rPr lang="en-US" sz="1100" dirty="0" smtClean="0"/>
                        <a:t>1 TB</a:t>
                      </a:r>
                      <a:endParaRPr lang="en-US" sz="1100" dirty="0"/>
                    </a:p>
                  </a:txBody>
                  <a:tcPr marL="121888" marR="121888"/>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dirty="0" smtClean="0"/>
                        <a:t>255 </a:t>
                      </a:r>
                      <a:r>
                        <a:rPr lang="en-US" sz="1100" baseline="0" dirty="0" smtClean="0"/>
                        <a:t>GB</a:t>
                      </a:r>
                      <a:endParaRPr lang="en-US" sz="1100" dirty="0"/>
                    </a:p>
                  </a:txBody>
                  <a:tcPr marL="121888" marR="121888">
                    <a:solidFill>
                      <a:schemeClr val="tx2">
                        <a:lumMod val="40000"/>
                        <a:lumOff val="60000"/>
                      </a:schemeClr>
                    </a:solidFill>
                  </a:tcPr>
                </a:tc>
              </a:tr>
              <a:tr h="294968">
                <a:tc>
                  <a:txBody>
                    <a:bodyPr/>
                    <a:lstStyle/>
                    <a:p>
                      <a:r>
                        <a:rPr lang="en-US" sz="1100" b="1" dirty="0" smtClean="0"/>
                        <a:t>Live</a:t>
                      </a:r>
                      <a:r>
                        <a:rPr lang="en-US" sz="1100" b="1" baseline="0" dirty="0" smtClean="0"/>
                        <a:t> Migration</a:t>
                      </a:r>
                      <a:endParaRPr lang="en-US" sz="1100" b="1" dirty="0"/>
                    </a:p>
                  </a:txBody>
                  <a:tcPr marL="121888" marR="121888"/>
                </a:tc>
                <a:tc>
                  <a:txBody>
                    <a:bodyPr/>
                    <a:lstStyle/>
                    <a:p>
                      <a:pPr algn="ctr"/>
                      <a:r>
                        <a:rPr lang="en-US" sz="1100" dirty="0" smtClean="0">
                          <a:sym typeface="Wingdings"/>
                        </a:rPr>
                        <a:t>vMotion</a:t>
                      </a:r>
                      <a:endParaRPr lang="en-US" sz="1100" dirty="0"/>
                    </a:p>
                  </a:txBody>
                  <a:tcPr marL="121888" marR="121888"/>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dirty="0" smtClean="0">
                          <a:sym typeface="Wingdings"/>
                        </a:rPr>
                        <a:t>None</a:t>
                      </a:r>
                      <a:endParaRPr lang="en-US" sz="1100" dirty="0"/>
                    </a:p>
                  </a:txBody>
                  <a:tcPr marL="121888" marR="121888">
                    <a:solidFill>
                      <a:schemeClr val="tx2">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dirty="0" smtClean="0">
                          <a:sym typeface="Wingdings"/>
                        </a:rPr>
                        <a:t>vMotion</a:t>
                      </a:r>
                      <a:endParaRPr lang="en-US" sz="1100" dirty="0"/>
                    </a:p>
                  </a:txBody>
                  <a:tcPr marL="121888" marR="121888"/>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dirty="0" smtClean="0">
                          <a:sym typeface="Wingdings"/>
                        </a:rPr>
                        <a:t></a:t>
                      </a:r>
                      <a:endParaRPr lang="en-US" sz="1100" dirty="0"/>
                    </a:p>
                  </a:txBody>
                  <a:tcPr marL="121888" marR="121888">
                    <a:solidFill>
                      <a:schemeClr val="tx2">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dirty="0" smtClean="0">
                          <a:sym typeface="Wingdings"/>
                        </a:rPr>
                        <a:t>vMotion</a:t>
                      </a:r>
                      <a:endParaRPr lang="en-US" sz="1100" dirty="0"/>
                    </a:p>
                  </a:txBody>
                  <a:tcPr marL="121888" marR="121888"/>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dirty="0" smtClean="0">
                          <a:sym typeface="Wingdings"/>
                        </a:rPr>
                        <a:t></a:t>
                      </a:r>
                      <a:endParaRPr lang="en-US" sz="1100" dirty="0"/>
                    </a:p>
                  </a:txBody>
                  <a:tcPr marL="121888" marR="121888">
                    <a:solidFill>
                      <a:schemeClr val="tx2">
                        <a:lumMod val="40000"/>
                        <a:lumOff val="60000"/>
                      </a:schemeClr>
                    </a:solidFill>
                  </a:tcPr>
                </a:tc>
              </a:tr>
              <a:tr h="294968">
                <a:tc>
                  <a:txBody>
                    <a:bodyPr/>
                    <a:lstStyle/>
                    <a:p>
                      <a:r>
                        <a:rPr lang="en-US" sz="1100" b="1" dirty="0" smtClean="0"/>
                        <a:t>Backup/Recovery</a:t>
                      </a:r>
                      <a:endParaRPr lang="en-US" sz="1100" b="1" dirty="0"/>
                    </a:p>
                  </a:txBody>
                  <a:tcPr marL="121888" marR="121888"/>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dirty="0" smtClean="0">
                          <a:sym typeface="Wingdings"/>
                        </a:rPr>
                        <a:t></a:t>
                      </a:r>
                      <a:endParaRPr lang="en-US" sz="1100" dirty="0"/>
                    </a:p>
                  </a:txBody>
                  <a:tcPr marL="121888" marR="121888"/>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dirty="0" smtClean="0">
                          <a:sym typeface="Wingdings"/>
                        </a:rPr>
                        <a:t>WSB</a:t>
                      </a:r>
                      <a:endParaRPr lang="en-US" sz="1100" dirty="0"/>
                    </a:p>
                  </a:txBody>
                  <a:tcPr marL="121888" marR="121888">
                    <a:solidFill>
                      <a:schemeClr val="tx2">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dirty="0" smtClean="0">
                          <a:sym typeface="Wingdings"/>
                        </a:rPr>
                        <a:t></a:t>
                      </a:r>
                      <a:endParaRPr lang="en-US" sz="1100" dirty="0"/>
                    </a:p>
                  </a:txBody>
                  <a:tcPr marL="121888" marR="121888"/>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dirty="0" smtClean="0">
                          <a:sym typeface="Wingdings"/>
                        </a:rPr>
                        <a:t>WSB</a:t>
                      </a:r>
                      <a:endParaRPr lang="en-US" sz="1100" dirty="0"/>
                    </a:p>
                  </a:txBody>
                  <a:tcPr marL="121888" marR="121888">
                    <a:solidFill>
                      <a:schemeClr val="tx2">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dirty="0" smtClean="0">
                          <a:sym typeface="Wingdings"/>
                        </a:rPr>
                        <a:t></a:t>
                      </a:r>
                      <a:endParaRPr lang="en-US" sz="1100" dirty="0" smtClean="0"/>
                    </a:p>
                  </a:txBody>
                  <a:tcPr marL="121888" marR="121888"/>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dirty="0" smtClean="0">
                          <a:sym typeface="Wingdings"/>
                        </a:rPr>
                        <a:t>WSB</a:t>
                      </a:r>
                      <a:endParaRPr lang="en-US" sz="1100" dirty="0"/>
                    </a:p>
                  </a:txBody>
                  <a:tcPr marL="121888" marR="121888">
                    <a:solidFill>
                      <a:schemeClr val="tx2">
                        <a:lumMod val="40000"/>
                        <a:lumOff val="60000"/>
                      </a:schemeClr>
                    </a:solidFill>
                  </a:tcPr>
                </a:tc>
              </a:tr>
              <a:tr h="29496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b="1" dirty="0" smtClean="0"/>
                        <a:t>Guest Hot Add </a:t>
                      </a:r>
                    </a:p>
                  </a:txBody>
                  <a:tcPr marL="121888" marR="121888"/>
                </a:tc>
                <a:tc>
                  <a:txBody>
                    <a:bodyPr/>
                    <a:lstStyle/>
                    <a:p>
                      <a:pPr algn="ctr"/>
                      <a:r>
                        <a:rPr lang="en-US" sz="1100" dirty="0" smtClean="0">
                          <a:sym typeface="Wingdings"/>
                        </a:rPr>
                        <a:t>Processor,</a:t>
                      </a:r>
                    </a:p>
                    <a:p>
                      <a:pPr algn="ctr"/>
                      <a:r>
                        <a:rPr lang="en-US" sz="1100" dirty="0" smtClean="0">
                          <a:sym typeface="Wingdings"/>
                        </a:rPr>
                        <a:t>Storage,</a:t>
                      </a:r>
                    </a:p>
                    <a:p>
                      <a:pPr algn="ctr"/>
                      <a:r>
                        <a:rPr lang="en-US" sz="1100" dirty="0" smtClean="0">
                          <a:sym typeface="Wingdings"/>
                        </a:rPr>
                        <a:t>Memory</a:t>
                      </a:r>
                      <a:endParaRPr lang="en-US" sz="1100" dirty="0" smtClean="0"/>
                    </a:p>
                    <a:p>
                      <a:pPr algn="ctr"/>
                      <a:endParaRPr lang="en-US" sz="1100" dirty="0"/>
                    </a:p>
                  </a:txBody>
                  <a:tcPr marL="121888" marR="121888"/>
                </a:tc>
                <a:tc>
                  <a:txBody>
                    <a:bodyPr/>
                    <a:lstStyle/>
                    <a:p>
                      <a:pPr algn="ctr"/>
                      <a:r>
                        <a:rPr lang="en-US" sz="1100" dirty="0" smtClean="0">
                          <a:sym typeface="Wingdings"/>
                        </a:rPr>
                        <a:t>Storage,</a:t>
                      </a:r>
                    </a:p>
                    <a:p>
                      <a:pPr algn="ctr"/>
                      <a:r>
                        <a:rPr lang="en-US" sz="1100" dirty="0" smtClean="0">
                          <a:sym typeface="Wingdings"/>
                        </a:rPr>
                        <a:t>Memory</a:t>
                      </a:r>
                      <a:endParaRPr lang="en-US" sz="1100" dirty="0"/>
                    </a:p>
                  </a:txBody>
                  <a:tcPr marL="121888" marR="121888">
                    <a:solidFill>
                      <a:schemeClr val="tx2">
                        <a:lumMod val="40000"/>
                        <a:lumOff val="60000"/>
                      </a:schemeClr>
                    </a:solidFill>
                  </a:tcPr>
                </a:tc>
                <a:tc>
                  <a:txBody>
                    <a:bodyPr/>
                    <a:lstStyle/>
                    <a:p>
                      <a:pPr algn="ctr"/>
                      <a:r>
                        <a:rPr lang="en-US" sz="1100" dirty="0" smtClean="0">
                          <a:sym typeface="Wingdings"/>
                        </a:rPr>
                        <a:t>Processor,</a:t>
                      </a:r>
                    </a:p>
                    <a:p>
                      <a:pPr algn="ctr"/>
                      <a:r>
                        <a:rPr lang="en-US" sz="1100" dirty="0" smtClean="0">
                          <a:sym typeface="Wingdings"/>
                        </a:rPr>
                        <a:t>Storage,</a:t>
                      </a:r>
                    </a:p>
                    <a:p>
                      <a:pPr algn="ctr"/>
                      <a:r>
                        <a:rPr lang="en-US" sz="1100" dirty="0" smtClean="0">
                          <a:sym typeface="Wingdings"/>
                        </a:rPr>
                        <a:t>Memory</a:t>
                      </a:r>
                      <a:endParaRPr lang="en-US" sz="1100" dirty="0" smtClean="0"/>
                    </a:p>
                    <a:p>
                      <a:pPr marL="0" marR="0" indent="0" algn="ctr" defTabSz="914400" rtl="0" eaLnBrk="1" fontAlgn="auto" latinLnBrk="0" hangingPunct="1">
                        <a:lnSpc>
                          <a:spcPct val="100000"/>
                        </a:lnSpc>
                        <a:spcBef>
                          <a:spcPts val="0"/>
                        </a:spcBef>
                        <a:spcAft>
                          <a:spcPts val="0"/>
                        </a:spcAft>
                        <a:buClrTx/>
                        <a:buSzTx/>
                        <a:buFontTx/>
                        <a:buNone/>
                        <a:tabLst/>
                        <a:defRPr/>
                      </a:pPr>
                      <a:endParaRPr lang="en-US" sz="1100" dirty="0" smtClean="0"/>
                    </a:p>
                  </a:txBody>
                  <a:tcPr marL="121888" marR="121888"/>
                </a:tc>
                <a:tc>
                  <a:txBody>
                    <a:bodyPr/>
                    <a:lstStyle/>
                    <a:p>
                      <a:pPr algn="ctr"/>
                      <a:r>
                        <a:rPr lang="en-US" sz="1100" dirty="0" smtClean="0">
                          <a:sym typeface="Wingdings"/>
                        </a:rPr>
                        <a:t>Storage,</a:t>
                      </a:r>
                    </a:p>
                    <a:p>
                      <a:pPr algn="ctr"/>
                      <a:r>
                        <a:rPr lang="en-US" sz="1100" dirty="0" smtClean="0">
                          <a:sym typeface="Wingdings"/>
                        </a:rPr>
                        <a:t>Memory</a:t>
                      </a:r>
                      <a:endParaRPr lang="en-US" sz="1100" dirty="0"/>
                    </a:p>
                  </a:txBody>
                  <a:tcPr marL="121888" marR="121888">
                    <a:solidFill>
                      <a:schemeClr val="tx2">
                        <a:lumMod val="40000"/>
                        <a:lumOff val="60000"/>
                      </a:schemeClr>
                    </a:solidFill>
                  </a:tcPr>
                </a:tc>
                <a:tc>
                  <a:txBody>
                    <a:bodyPr/>
                    <a:lstStyle/>
                    <a:p>
                      <a:pPr algn="ctr"/>
                      <a:r>
                        <a:rPr lang="en-US" sz="1100" dirty="0" smtClean="0">
                          <a:sym typeface="Wingdings"/>
                        </a:rPr>
                        <a:t>Processor,</a:t>
                      </a:r>
                    </a:p>
                    <a:p>
                      <a:pPr algn="ctr"/>
                      <a:r>
                        <a:rPr lang="en-US" sz="1100" dirty="0" smtClean="0">
                          <a:sym typeface="Wingdings"/>
                        </a:rPr>
                        <a:t>Storage,</a:t>
                      </a:r>
                    </a:p>
                    <a:p>
                      <a:pPr algn="ctr"/>
                      <a:r>
                        <a:rPr lang="en-US" sz="1100" dirty="0" smtClean="0">
                          <a:sym typeface="Wingdings"/>
                        </a:rPr>
                        <a:t>Memory</a:t>
                      </a:r>
                      <a:endParaRPr lang="en-US" sz="1100" dirty="0" smtClean="0"/>
                    </a:p>
                    <a:p>
                      <a:pPr marL="0" marR="0" indent="0" algn="ctr" defTabSz="914400" rtl="0" eaLnBrk="1" fontAlgn="auto" latinLnBrk="0" hangingPunct="1">
                        <a:lnSpc>
                          <a:spcPct val="100000"/>
                        </a:lnSpc>
                        <a:spcBef>
                          <a:spcPts val="0"/>
                        </a:spcBef>
                        <a:spcAft>
                          <a:spcPts val="0"/>
                        </a:spcAft>
                        <a:buClrTx/>
                        <a:buSzTx/>
                        <a:buFontTx/>
                        <a:buNone/>
                        <a:tabLst/>
                        <a:defRPr/>
                      </a:pPr>
                      <a:endParaRPr lang="en-US" sz="1100" dirty="0" smtClean="0"/>
                    </a:p>
                  </a:txBody>
                  <a:tcPr marL="121888" marR="121888"/>
                </a:tc>
                <a:tc>
                  <a:txBody>
                    <a:bodyPr/>
                    <a:lstStyle/>
                    <a:p>
                      <a:pPr algn="ctr"/>
                      <a:r>
                        <a:rPr lang="en-US" sz="1100" dirty="0" smtClean="0">
                          <a:sym typeface="Wingdings"/>
                        </a:rPr>
                        <a:t>Storage,</a:t>
                      </a:r>
                    </a:p>
                    <a:p>
                      <a:pPr algn="ctr"/>
                      <a:r>
                        <a:rPr lang="en-US" sz="1100" dirty="0" smtClean="0">
                          <a:sym typeface="Wingdings"/>
                        </a:rPr>
                        <a:t>Memory</a:t>
                      </a:r>
                      <a:endParaRPr lang="en-US" sz="1100" dirty="0"/>
                    </a:p>
                  </a:txBody>
                  <a:tcPr marL="121888" marR="121888">
                    <a:solidFill>
                      <a:schemeClr val="tx2">
                        <a:lumMod val="40000"/>
                        <a:lumOff val="60000"/>
                      </a:schemeClr>
                    </a:solidFill>
                  </a:tcPr>
                </a:tc>
              </a:tr>
              <a:tr h="29496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b="1" dirty="0" smtClean="0"/>
                        <a:t>Remote Management</a:t>
                      </a:r>
                    </a:p>
                  </a:txBody>
                  <a:tcPr marL="121888" marR="121888"/>
                </a:tc>
                <a:tc>
                  <a:txBody>
                    <a:bodyPr/>
                    <a:lstStyle/>
                    <a:p>
                      <a:pPr algn="ctr"/>
                      <a:r>
                        <a:rPr lang="en-US" sz="1100" dirty="0" smtClean="0"/>
                        <a:t>VI</a:t>
                      </a:r>
                      <a:r>
                        <a:rPr lang="en-US" sz="1100" baseline="0" dirty="0" smtClean="0"/>
                        <a:t> Client</a:t>
                      </a:r>
                      <a:endParaRPr lang="en-US" sz="1100" dirty="0"/>
                    </a:p>
                  </a:txBody>
                  <a:tcPr marL="121888" marR="121888"/>
                </a:tc>
                <a:tc>
                  <a:txBody>
                    <a:bodyPr/>
                    <a:lstStyle/>
                    <a:p>
                      <a:pPr algn="ctr"/>
                      <a:r>
                        <a:rPr lang="en-US" sz="1100" dirty="0" smtClean="0"/>
                        <a:t>Hyper-V Manager</a:t>
                      </a:r>
                      <a:endParaRPr lang="en-US" sz="1100" dirty="0"/>
                    </a:p>
                  </a:txBody>
                  <a:tcPr marL="121888" marR="121888">
                    <a:solidFill>
                      <a:schemeClr val="tx2">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dirty="0" smtClean="0"/>
                        <a:t>VI</a:t>
                      </a:r>
                      <a:r>
                        <a:rPr lang="en-US" sz="1100" baseline="0" dirty="0" smtClean="0"/>
                        <a:t> Client</a:t>
                      </a:r>
                      <a:endParaRPr lang="en-US" sz="1100" dirty="0" smtClean="0"/>
                    </a:p>
                    <a:p>
                      <a:pPr marL="0" marR="0" indent="0" algn="ctr" defTabSz="914400" rtl="0" eaLnBrk="1" fontAlgn="auto" latinLnBrk="0" hangingPunct="1">
                        <a:lnSpc>
                          <a:spcPct val="100000"/>
                        </a:lnSpc>
                        <a:spcBef>
                          <a:spcPts val="0"/>
                        </a:spcBef>
                        <a:spcAft>
                          <a:spcPts val="0"/>
                        </a:spcAft>
                        <a:buClrTx/>
                        <a:buSzTx/>
                        <a:buFontTx/>
                        <a:buNone/>
                        <a:tabLst/>
                        <a:defRPr/>
                      </a:pPr>
                      <a:endParaRPr lang="en-US" sz="1100" dirty="0" smtClean="0"/>
                    </a:p>
                  </a:txBody>
                  <a:tcPr marL="121888" marR="121888"/>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1100" dirty="0" smtClean="0"/>
                        <a:t>Hyper-V Manager</a:t>
                      </a:r>
                    </a:p>
                    <a:p>
                      <a:pPr algn="ctr"/>
                      <a:endParaRPr lang="en-US" sz="1100" dirty="0"/>
                    </a:p>
                  </a:txBody>
                  <a:tcPr marL="121888" marR="121888">
                    <a:solidFill>
                      <a:schemeClr val="tx2">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dirty="0" smtClean="0"/>
                        <a:t>VI</a:t>
                      </a:r>
                      <a:r>
                        <a:rPr lang="en-US" sz="1100" baseline="0" dirty="0" smtClean="0"/>
                        <a:t> Client</a:t>
                      </a:r>
                      <a:endParaRPr lang="en-US" sz="1100" dirty="0" smtClean="0"/>
                    </a:p>
                    <a:p>
                      <a:pPr marL="0" marR="0" indent="0" algn="ctr" defTabSz="914400" rtl="0" eaLnBrk="1" fontAlgn="auto" latinLnBrk="0" hangingPunct="1">
                        <a:lnSpc>
                          <a:spcPct val="100000"/>
                        </a:lnSpc>
                        <a:spcBef>
                          <a:spcPts val="0"/>
                        </a:spcBef>
                        <a:spcAft>
                          <a:spcPts val="0"/>
                        </a:spcAft>
                        <a:buClrTx/>
                        <a:buSzTx/>
                        <a:buFontTx/>
                        <a:buNone/>
                        <a:tabLst/>
                        <a:defRPr/>
                      </a:pPr>
                      <a:endParaRPr lang="en-US" sz="1100" dirty="0" smtClean="0"/>
                    </a:p>
                  </a:txBody>
                  <a:tcPr marL="121888" marR="121888"/>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1100" dirty="0" smtClean="0"/>
                        <a:t>Hyper-V Manager</a:t>
                      </a:r>
                    </a:p>
                    <a:p>
                      <a:pPr algn="ctr"/>
                      <a:endParaRPr lang="en-US" sz="1100" dirty="0"/>
                    </a:p>
                  </a:txBody>
                  <a:tcPr marL="121888" marR="121888">
                    <a:solidFill>
                      <a:schemeClr val="tx2">
                        <a:lumMod val="40000"/>
                        <a:lumOff val="60000"/>
                      </a:schemeClr>
                    </a:solidFill>
                  </a:tcPr>
                </a:tc>
              </a:tr>
            </a:tbl>
          </a:graphicData>
        </a:graphic>
      </p:graphicFrame>
    </p:spTree>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381000" y="228612"/>
            <a:ext cx="8534400" cy="666385"/>
          </a:xfrm>
        </p:spPr>
        <p:txBody>
          <a:bodyPr>
            <a:noAutofit/>
          </a:bodyPr>
          <a:lstStyle/>
          <a:p>
            <a:r>
              <a:rPr lang="en-US" dirty="0">
                <a:solidFill>
                  <a:schemeClr val="tx1"/>
                </a:solidFill>
              </a:rPr>
              <a:t>Free Hypervisor Feature Differentiation</a:t>
            </a:r>
            <a:br>
              <a:rPr lang="en-US" dirty="0">
                <a:solidFill>
                  <a:schemeClr val="tx1"/>
                </a:solidFill>
              </a:rPr>
            </a:br>
            <a:endParaRPr lang="en-US" dirty="0">
              <a:solidFill>
                <a:schemeClr val="tx1"/>
              </a:solidFill>
            </a:endParaRPr>
          </a:p>
        </p:txBody>
      </p:sp>
      <p:sp>
        <p:nvSpPr>
          <p:cNvPr id="6" name="Text Placeholder 5"/>
          <p:cNvSpPr>
            <a:spLocks noGrp="1"/>
          </p:cNvSpPr>
          <p:nvPr>
            <p:ph type="body" sz="quarter" idx="10"/>
          </p:nvPr>
        </p:nvSpPr>
        <p:spPr>
          <a:xfrm>
            <a:off x="381000" y="1219200"/>
            <a:ext cx="8382000" cy="929485"/>
          </a:xfrm>
        </p:spPr>
        <p:txBody>
          <a:bodyPr/>
          <a:lstStyle/>
          <a:p>
            <a:pPr lvl="1"/>
            <a:endParaRPr lang="en-US" dirty="0" smtClean="0">
              <a:solidFill>
                <a:schemeClr val="tx1"/>
              </a:solidFill>
            </a:endParaRPr>
          </a:p>
          <a:p>
            <a:endParaRPr lang="en-US" dirty="0" smtClean="0"/>
          </a:p>
        </p:txBody>
      </p:sp>
      <p:graphicFrame>
        <p:nvGraphicFramePr>
          <p:cNvPr id="4" name="Table 3"/>
          <p:cNvGraphicFramePr>
            <a:graphicFrameLocks noGrp="1"/>
          </p:cNvGraphicFramePr>
          <p:nvPr/>
        </p:nvGraphicFramePr>
        <p:xfrm>
          <a:off x="914400" y="2057400"/>
          <a:ext cx="6619032" cy="2889295"/>
        </p:xfrm>
        <a:graphic>
          <a:graphicData uri="http://schemas.openxmlformats.org/drawingml/2006/table">
            <a:tbl>
              <a:tblPr firstRow="1" bandRow="1">
                <a:tableStyleId>{5C22544A-7EE6-4342-B048-85BDC9FD1C3A}</a:tableStyleId>
              </a:tblPr>
              <a:tblGrid>
                <a:gridCol w="2050143"/>
                <a:gridCol w="1288661"/>
                <a:gridCol w="1288661"/>
                <a:gridCol w="1991567"/>
              </a:tblGrid>
              <a:tr h="568001">
                <a:tc>
                  <a:txBody>
                    <a:bodyPr/>
                    <a:lstStyle/>
                    <a:p>
                      <a:pPr algn="ctr"/>
                      <a:r>
                        <a:rPr lang="en-US" sz="1100" b="1" dirty="0" smtClean="0">
                          <a:solidFill>
                            <a:schemeClr val="bg1"/>
                          </a:solidFill>
                        </a:rPr>
                        <a:t>Features</a:t>
                      </a:r>
                      <a:endParaRPr lang="en-US" sz="1100" b="1" dirty="0">
                        <a:solidFill>
                          <a:schemeClr val="bg1"/>
                        </a:solidFill>
                      </a:endParaRPr>
                    </a:p>
                  </a:txBody>
                  <a:tcPr marL="121888" marR="121888"/>
                </a:tc>
                <a:tc>
                  <a:txBody>
                    <a:bodyPr/>
                    <a:lstStyle/>
                    <a:p>
                      <a:pPr algn="ctr"/>
                      <a:r>
                        <a:rPr lang="en-US" sz="1100" dirty="0" smtClean="0">
                          <a:solidFill>
                            <a:schemeClr val="bg1"/>
                          </a:solidFill>
                        </a:rPr>
                        <a:t>VMware ESXi 3</a:t>
                      </a:r>
                      <a:endParaRPr lang="en-US" sz="1100" dirty="0">
                        <a:solidFill>
                          <a:schemeClr val="bg1"/>
                        </a:solidFill>
                      </a:endParaRPr>
                    </a:p>
                  </a:txBody>
                  <a:tcPr marL="121888" marR="121888"/>
                </a:tc>
                <a:tc>
                  <a:txBody>
                    <a:bodyPr/>
                    <a:lstStyle/>
                    <a:p>
                      <a:pPr algn="ctr"/>
                      <a:r>
                        <a:rPr lang="en-US" sz="1100" dirty="0" smtClean="0">
                          <a:solidFill>
                            <a:schemeClr val="bg1"/>
                          </a:solidFill>
                        </a:rPr>
                        <a:t>VMware vSphere  Hypervisor</a:t>
                      </a:r>
                      <a:endParaRPr lang="en-US" sz="1100" dirty="0">
                        <a:solidFill>
                          <a:schemeClr val="bg1"/>
                        </a:solidFill>
                      </a:endParaRPr>
                    </a:p>
                  </a:txBody>
                  <a:tcPr marL="121888" marR="121888"/>
                </a:tc>
                <a:tc>
                  <a:txBody>
                    <a:bodyPr/>
                    <a:lstStyle/>
                    <a:p>
                      <a:pPr algn="ctr"/>
                      <a:r>
                        <a:rPr lang="en-US" sz="1100" b="1" dirty="0" smtClean="0">
                          <a:solidFill>
                            <a:schemeClr val="bg1"/>
                          </a:solidFill>
                        </a:rPr>
                        <a:t>Microsoft </a:t>
                      </a:r>
                    </a:p>
                    <a:p>
                      <a:pPr algn="ctr"/>
                      <a:r>
                        <a:rPr lang="en-US" sz="1100" b="1" dirty="0" smtClean="0">
                          <a:solidFill>
                            <a:schemeClr val="bg1"/>
                          </a:solidFill>
                        </a:rPr>
                        <a:t>Hyper-V Server 2008 R2 SP1</a:t>
                      </a:r>
                      <a:endParaRPr lang="en-US" sz="1100" b="1" dirty="0">
                        <a:solidFill>
                          <a:schemeClr val="bg1"/>
                        </a:solidFill>
                      </a:endParaRPr>
                    </a:p>
                  </a:txBody>
                  <a:tcPr marL="121888" marR="121888">
                    <a:solidFill>
                      <a:schemeClr val="tx2">
                        <a:lumMod val="40000"/>
                        <a:lumOff val="60000"/>
                      </a:schemeClr>
                    </a:solidFill>
                  </a:tcPr>
                </a:tc>
              </a:tr>
              <a:tr h="355355">
                <a:tc>
                  <a:txBody>
                    <a:bodyPr/>
                    <a:lstStyle/>
                    <a:p>
                      <a:r>
                        <a:rPr lang="en-US" sz="1100" b="1" dirty="0" smtClean="0"/>
                        <a:t>Bare-metal Hypervisor</a:t>
                      </a:r>
                      <a:endParaRPr lang="en-US" sz="1100" b="1" dirty="0"/>
                    </a:p>
                  </a:txBody>
                  <a:tcPr marL="121888" marR="121888"/>
                </a:tc>
                <a:tc>
                  <a:txBody>
                    <a:bodyPr/>
                    <a:lstStyle/>
                    <a:p>
                      <a:pPr algn="ctr"/>
                      <a:r>
                        <a:rPr lang="en-US" sz="1100" dirty="0" smtClean="0"/>
                        <a:t>32-bit</a:t>
                      </a:r>
                      <a:endParaRPr lang="en-US" sz="1100" dirty="0"/>
                    </a:p>
                  </a:txBody>
                  <a:tcPr marL="121888" marR="121888"/>
                </a:tc>
                <a:tc>
                  <a:txBody>
                    <a:bodyPr/>
                    <a:lstStyle/>
                    <a:p>
                      <a:pPr algn="ctr"/>
                      <a:r>
                        <a:rPr lang="en-US" sz="1100" dirty="0" smtClean="0"/>
                        <a:t>64-bit</a:t>
                      </a:r>
                      <a:endParaRPr lang="en-US" sz="1100" dirty="0"/>
                    </a:p>
                  </a:txBody>
                  <a:tcPr marL="121888" marR="121888"/>
                </a:tc>
                <a:tc>
                  <a:txBody>
                    <a:bodyPr/>
                    <a:lstStyle/>
                    <a:p>
                      <a:pPr algn="ctr"/>
                      <a:r>
                        <a:rPr lang="en-US" sz="1100" dirty="0" smtClean="0">
                          <a:sym typeface="Wingdings" pitchFamily="2" charset="2"/>
                        </a:rPr>
                        <a:t>64-bit</a:t>
                      </a:r>
                      <a:endParaRPr lang="en-US" sz="1100" dirty="0"/>
                    </a:p>
                  </a:txBody>
                  <a:tcPr marL="121888" marR="121888">
                    <a:solidFill>
                      <a:schemeClr val="tx2">
                        <a:lumMod val="40000"/>
                        <a:lumOff val="60000"/>
                      </a:schemeClr>
                    </a:solidFill>
                  </a:tcPr>
                </a:tc>
              </a:tr>
              <a:tr h="355355">
                <a:tc>
                  <a:txBody>
                    <a:bodyPr/>
                    <a:lstStyle/>
                    <a:p>
                      <a:r>
                        <a:rPr lang="en-US" sz="1100" b="1" dirty="0" smtClean="0"/>
                        <a:t>vSMP Support</a:t>
                      </a:r>
                      <a:endParaRPr lang="en-US" sz="1100" b="1" dirty="0"/>
                    </a:p>
                  </a:txBody>
                  <a:tcPr marL="121888" marR="121888"/>
                </a:tc>
                <a:tc>
                  <a:txBody>
                    <a:bodyPr/>
                    <a:lstStyle/>
                    <a:p>
                      <a:pPr algn="ctr"/>
                      <a:r>
                        <a:rPr lang="en-US" sz="1100" dirty="0" smtClean="0"/>
                        <a:t>4-way</a:t>
                      </a:r>
                      <a:endParaRPr lang="en-US" sz="1100" dirty="0"/>
                    </a:p>
                  </a:txBody>
                  <a:tcPr marL="121888" marR="121888"/>
                </a:tc>
                <a:tc>
                  <a:txBody>
                    <a:bodyPr/>
                    <a:lstStyle/>
                    <a:p>
                      <a:pPr algn="ctr"/>
                      <a:r>
                        <a:rPr lang="en-US" sz="1100" dirty="0" smtClean="0"/>
                        <a:t>4-way</a:t>
                      </a:r>
                      <a:endParaRPr lang="en-US" sz="1100" dirty="0"/>
                    </a:p>
                  </a:txBody>
                  <a:tcPr marL="121888" marR="121888"/>
                </a:tc>
                <a:tc>
                  <a:txBody>
                    <a:bodyPr/>
                    <a:lstStyle/>
                    <a:p>
                      <a:pPr algn="ctr"/>
                      <a:r>
                        <a:rPr lang="en-US" sz="1100" dirty="0" smtClean="0"/>
                        <a:t>4-way</a:t>
                      </a:r>
                      <a:endParaRPr lang="en-US" sz="1100" dirty="0"/>
                    </a:p>
                  </a:txBody>
                  <a:tcPr marL="121888" marR="121888">
                    <a:solidFill>
                      <a:schemeClr val="tx2">
                        <a:lumMod val="40000"/>
                        <a:lumOff val="60000"/>
                      </a:schemeClr>
                    </a:solidFill>
                  </a:tcPr>
                </a:tc>
              </a:tr>
              <a:tr h="355355">
                <a:tc>
                  <a:txBody>
                    <a:bodyPr/>
                    <a:lstStyle/>
                    <a:p>
                      <a:r>
                        <a:rPr lang="en-US" sz="1100" b="1" dirty="0" smtClean="0"/>
                        <a:t>Host Physical</a:t>
                      </a:r>
                      <a:r>
                        <a:rPr lang="en-US" sz="1100" b="1" baseline="0" dirty="0" smtClean="0"/>
                        <a:t> Memory</a:t>
                      </a:r>
                      <a:endParaRPr lang="en-US" sz="1100" b="1" dirty="0"/>
                    </a:p>
                  </a:txBody>
                  <a:tcPr marL="121888" marR="121888"/>
                </a:tc>
                <a:tc>
                  <a:txBody>
                    <a:bodyPr/>
                    <a:lstStyle/>
                    <a:p>
                      <a:pPr algn="ctr"/>
                      <a:r>
                        <a:rPr lang="en-US" sz="1100" dirty="0" smtClean="0"/>
                        <a:t>256GB</a:t>
                      </a:r>
                      <a:endParaRPr lang="en-US" sz="1100" dirty="0"/>
                    </a:p>
                  </a:txBody>
                  <a:tcPr marL="121888" marR="121888"/>
                </a:tc>
                <a:tc>
                  <a:txBody>
                    <a:bodyPr/>
                    <a:lstStyle/>
                    <a:p>
                      <a:pPr algn="ctr"/>
                      <a:r>
                        <a:rPr lang="en-US" sz="1100" dirty="0" smtClean="0"/>
                        <a:t>256GB</a:t>
                      </a:r>
                      <a:endParaRPr lang="en-US" sz="1100" dirty="0"/>
                    </a:p>
                  </a:txBody>
                  <a:tcPr marL="121888" marR="121888"/>
                </a:tc>
                <a:tc>
                  <a:txBody>
                    <a:bodyPr/>
                    <a:lstStyle/>
                    <a:p>
                      <a:pPr algn="ctr"/>
                      <a:r>
                        <a:rPr lang="en-US" sz="1100" dirty="0" smtClean="0"/>
                        <a:t>1TB</a:t>
                      </a:r>
                      <a:endParaRPr lang="en-US" sz="1100" dirty="0"/>
                    </a:p>
                  </a:txBody>
                  <a:tcPr marL="121888" marR="121888">
                    <a:solidFill>
                      <a:schemeClr val="tx2">
                        <a:lumMod val="40000"/>
                        <a:lumOff val="60000"/>
                      </a:schemeClr>
                    </a:solidFill>
                  </a:tcPr>
                </a:tc>
              </a:tr>
              <a:tr h="355355">
                <a:tc>
                  <a:txBody>
                    <a:bodyPr/>
                    <a:lstStyle/>
                    <a:p>
                      <a:r>
                        <a:rPr lang="en-US" sz="1100" b="1" dirty="0" smtClean="0"/>
                        <a:t>Virtual</a:t>
                      </a:r>
                      <a:r>
                        <a:rPr lang="en-US" sz="1100" b="1" baseline="0" dirty="0" smtClean="0"/>
                        <a:t> Machine Memory</a:t>
                      </a:r>
                      <a:endParaRPr lang="en-US" sz="1100" b="1" dirty="0"/>
                    </a:p>
                  </a:txBody>
                  <a:tcPr marL="121888" marR="121888"/>
                </a:tc>
                <a:tc>
                  <a:txBody>
                    <a:bodyPr/>
                    <a:lstStyle/>
                    <a:p>
                      <a:pPr algn="ctr"/>
                      <a:r>
                        <a:rPr lang="en-US" sz="1100" dirty="0" smtClean="0"/>
                        <a:t>64GB</a:t>
                      </a:r>
                      <a:endParaRPr lang="en-US" sz="1100" dirty="0"/>
                    </a:p>
                  </a:txBody>
                  <a:tcPr marL="121888" marR="121888"/>
                </a:tc>
                <a:tc>
                  <a:txBody>
                    <a:bodyPr/>
                    <a:lstStyle/>
                    <a:p>
                      <a:pPr algn="ctr"/>
                      <a:r>
                        <a:rPr lang="en-US" sz="1100" dirty="0" smtClean="0"/>
                        <a:t>255GB</a:t>
                      </a:r>
                      <a:endParaRPr lang="en-US" sz="1100" dirty="0"/>
                    </a:p>
                  </a:txBody>
                  <a:tcPr marL="121888" marR="121888"/>
                </a:tc>
                <a:tc>
                  <a:txBody>
                    <a:bodyPr/>
                    <a:lstStyle/>
                    <a:p>
                      <a:pPr algn="ctr"/>
                      <a:r>
                        <a:rPr lang="en-US" sz="1100" dirty="0" smtClean="0"/>
                        <a:t>64GB</a:t>
                      </a:r>
                      <a:endParaRPr lang="en-US" sz="1100" dirty="0"/>
                    </a:p>
                  </a:txBody>
                  <a:tcPr marL="121888" marR="121888">
                    <a:solidFill>
                      <a:schemeClr val="tx2">
                        <a:lumMod val="40000"/>
                        <a:lumOff val="60000"/>
                      </a:schemeClr>
                    </a:solidFill>
                  </a:tcPr>
                </a:tc>
              </a:tr>
              <a:tr h="215751">
                <a:tc>
                  <a:txBody>
                    <a:bodyPr/>
                    <a:lstStyle/>
                    <a:p>
                      <a:r>
                        <a:rPr lang="en-US" sz="1100" b="1" dirty="0" smtClean="0"/>
                        <a:t>Remote Management</a:t>
                      </a:r>
                      <a:endParaRPr lang="en-US" sz="1100" b="1" dirty="0"/>
                    </a:p>
                  </a:txBody>
                  <a:tcPr marL="121888" marR="121888"/>
                </a:tc>
                <a:tc>
                  <a:txBody>
                    <a:bodyPr/>
                    <a:lstStyle/>
                    <a:p>
                      <a:pPr algn="ctr"/>
                      <a:r>
                        <a:rPr lang="en-US" sz="1100" dirty="0" smtClean="0">
                          <a:sym typeface="Wingdings"/>
                        </a:rPr>
                        <a:t>VI Client</a:t>
                      </a:r>
                      <a:endParaRPr lang="en-US" sz="1100" dirty="0"/>
                    </a:p>
                  </a:txBody>
                  <a:tcPr marL="121888" marR="121888"/>
                </a:tc>
                <a:tc>
                  <a:txBody>
                    <a:bodyPr/>
                    <a:lstStyle/>
                    <a:p>
                      <a:pPr algn="ctr"/>
                      <a:r>
                        <a:rPr lang="en-US" sz="1100" dirty="0" smtClean="0">
                          <a:sym typeface="Wingdings"/>
                        </a:rPr>
                        <a:t>vSphere Client</a:t>
                      </a:r>
                      <a:endParaRPr lang="en-US" sz="1100" dirty="0"/>
                    </a:p>
                  </a:txBody>
                  <a:tcPr marL="121888" marR="121888"/>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dirty="0" smtClean="0">
                          <a:sym typeface="Wingdings"/>
                        </a:rPr>
                        <a:t>Hyper-V Manager</a:t>
                      </a:r>
                      <a:endParaRPr lang="en-US" sz="1100" dirty="0" smtClean="0"/>
                    </a:p>
                  </a:txBody>
                  <a:tcPr marL="121888" marR="121888">
                    <a:solidFill>
                      <a:schemeClr val="tx2">
                        <a:lumMod val="40000"/>
                        <a:lumOff val="60000"/>
                      </a:schemeClr>
                    </a:solidFill>
                  </a:tcPr>
                </a:tc>
              </a:tr>
              <a:tr h="215751">
                <a:tc>
                  <a:txBody>
                    <a:bodyPr/>
                    <a:lstStyle/>
                    <a:p>
                      <a:r>
                        <a:rPr lang="en-US" sz="1100" b="1" dirty="0" smtClean="0"/>
                        <a:t>Live Migration</a:t>
                      </a:r>
                      <a:endParaRPr lang="en-US" sz="1100" b="1" dirty="0"/>
                    </a:p>
                  </a:txBody>
                  <a:tcPr marL="121888" marR="121888"/>
                </a:tc>
                <a:tc>
                  <a:txBody>
                    <a:bodyPr/>
                    <a:lstStyle/>
                    <a:p>
                      <a:pPr algn="ctr"/>
                      <a:r>
                        <a:rPr lang="en-US" sz="1100" dirty="0" smtClean="0"/>
                        <a:t>None</a:t>
                      </a:r>
                      <a:endParaRPr lang="en-US" sz="1100" dirty="0"/>
                    </a:p>
                  </a:txBody>
                  <a:tcPr marL="121888" marR="121888"/>
                </a:tc>
                <a:tc>
                  <a:txBody>
                    <a:bodyPr/>
                    <a:lstStyle/>
                    <a:p>
                      <a:pPr algn="ctr"/>
                      <a:r>
                        <a:rPr lang="en-US" sz="1100" dirty="0" smtClean="0"/>
                        <a:t>None</a:t>
                      </a:r>
                      <a:endParaRPr lang="en-US" sz="1100" dirty="0"/>
                    </a:p>
                  </a:txBody>
                  <a:tcPr marL="121888" marR="121888"/>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dirty="0" smtClean="0">
                          <a:sym typeface="Wingdings"/>
                        </a:rPr>
                        <a:t></a:t>
                      </a:r>
                      <a:endParaRPr lang="en-US" sz="1100" dirty="0" smtClean="0"/>
                    </a:p>
                  </a:txBody>
                  <a:tcPr marL="121888" marR="121888">
                    <a:solidFill>
                      <a:schemeClr val="tx2">
                        <a:lumMod val="40000"/>
                        <a:lumOff val="60000"/>
                      </a:schemeClr>
                    </a:solidFill>
                  </a:tcPr>
                </a:tc>
              </a:tr>
              <a:tr h="355355">
                <a:tc>
                  <a:txBody>
                    <a:bodyPr/>
                    <a:lstStyle/>
                    <a:p>
                      <a:r>
                        <a:rPr lang="en-US" sz="1100" b="1" dirty="0" smtClean="0"/>
                        <a:t>High Availability</a:t>
                      </a:r>
                      <a:endParaRPr lang="en-US" sz="1100" b="1" dirty="0"/>
                    </a:p>
                  </a:txBody>
                  <a:tcPr marL="121888" marR="121888"/>
                </a:tc>
                <a:tc>
                  <a:txBody>
                    <a:bodyPr/>
                    <a:lstStyle/>
                    <a:p>
                      <a:pPr algn="ctr"/>
                      <a:r>
                        <a:rPr lang="en-US" sz="1100" dirty="0" smtClean="0"/>
                        <a:t>None</a:t>
                      </a:r>
                      <a:endParaRPr lang="en-US" sz="1100" dirty="0"/>
                    </a:p>
                  </a:txBody>
                  <a:tcPr marL="121888" marR="121888"/>
                </a:tc>
                <a:tc>
                  <a:txBody>
                    <a:bodyPr/>
                    <a:lstStyle/>
                    <a:p>
                      <a:pPr algn="ctr"/>
                      <a:r>
                        <a:rPr lang="en-US" sz="1100" dirty="0" smtClean="0"/>
                        <a:t>None</a:t>
                      </a:r>
                      <a:endParaRPr lang="en-US" sz="1100" dirty="0"/>
                    </a:p>
                  </a:txBody>
                  <a:tcPr marL="121888" marR="121888"/>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dirty="0" smtClean="0">
                          <a:sym typeface="Wingdings"/>
                        </a:rPr>
                        <a:t></a:t>
                      </a:r>
                      <a:endParaRPr lang="en-US" sz="1100" dirty="0" smtClean="0"/>
                    </a:p>
                  </a:txBody>
                  <a:tcPr marL="121888" marR="121888">
                    <a:solidFill>
                      <a:schemeClr val="tx2">
                        <a:lumMod val="40000"/>
                        <a:lumOff val="60000"/>
                      </a:schemeClr>
                    </a:solidFill>
                  </a:tcPr>
                </a:tc>
              </a:tr>
            </a:tbl>
          </a:graphicData>
        </a:graphic>
      </p:graphicFrame>
    </p:spTree>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Autofit/>
          </a:bodyPr>
          <a:lstStyle/>
          <a:p>
            <a:r>
              <a:rPr lang="en-US" dirty="0">
                <a:solidFill>
                  <a:schemeClr val="tx1"/>
                </a:solidFill>
              </a:rPr>
              <a:t>Hyper-V </a:t>
            </a:r>
            <a:r>
              <a:rPr lang="en-US" dirty="0" smtClean="0">
                <a:solidFill>
                  <a:schemeClr val="tx1"/>
                </a:solidFill>
              </a:rPr>
              <a:t>Guest Support (1)</a:t>
            </a:r>
            <a:r>
              <a:rPr lang="en-US" sz="3200" dirty="0">
                <a:solidFill>
                  <a:schemeClr val="tx1"/>
                </a:solidFill>
              </a:rPr>
              <a:t/>
            </a:r>
            <a:br>
              <a:rPr lang="en-US" sz="3200" dirty="0">
                <a:solidFill>
                  <a:schemeClr val="tx1"/>
                </a:solidFill>
              </a:rPr>
            </a:br>
            <a:endParaRPr lang="en-US" sz="3200" dirty="0">
              <a:solidFill>
                <a:schemeClr val="tx1"/>
              </a:solidFill>
            </a:endParaRPr>
          </a:p>
        </p:txBody>
      </p:sp>
      <p:graphicFrame>
        <p:nvGraphicFramePr>
          <p:cNvPr id="11" name="Table 10"/>
          <p:cNvGraphicFramePr>
            <a:graphicFrameLocks noGrp="1"/>
          </p:cNvGraphicFramePr>
          <p:nvPr/>
        </p:nvGraphicFramePr>
        <p:xfrm>
          <a:off x="838200" y="1143003"/>
          <a:ext cx="7543799" cy="5325933"/>
        </p:xfrm>
        <a:graphic>
          <a:graphicData uri="http://schemas.openxmlformats.org/drawingml/2006/table">
            <a:tbl>
              <a:tblPr firstRow="1" bandRow="1">
                <a:tableStyleId>{5C22544A-7EE6-4342-B048-85BDC9FD1C3A}</a:tableStyleId>
              </a:tblPr>
              <a:tblGrid>
                <a:gridCol w="3276600"/>
                <a:gridCol w="2004059"/>
                <a:gridCol w="2263140"/>
              </a:tblGrid>
              <a:tr h="380997">
                <a:tc>
                  <a:txBody>
                    <a:bodyPr/>
                    <a:lstStyle/>
                    <a:p>
                      <a:pPr marL="0" marR="0" lvl="0" indent="0" algn="ctr" defTabSz="914363"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dirty="0" smtClean="0">
                          <a:ln>
                            <a:noFill/>
                          </a:ln>
                          <a:solidFill>
                            <a:srgbClr val="000000"/>
                          </a:solidFill>
                          <a:effectLst/>
                          <a:uLnTx/>
                          <a:uFillTx/>
                          <a:latin typeface="+mn-lt"/>
                          <a:ea typeface="+mn-ea"/>
                          <a:cs typeface="+mn-cs"/>
                        </a:rPr>
                        <a:t>Windows Server Operating Systems</a:t>
                      </a:r>
                    </a:p>
                  </a:txBody>
                  <a:tcPr marL="121888" marR="121888"/>
                </a:tc>
                <a:tc>
                  <a:txBody>
                    <a:bodyPr/>
                    <a:lstStyle/>
                    <a:p>
                      <a:pPr algn="ctr"/>
                      <a:r>
                        <a:rPr lang="en-US" sz="1100" dirty="0" smtClean="0">
                          <a:solidFill>
                            <a:schemeClr val="bg1"/>
                          </a:solidFill>
                        </a:rPr>
                        <a:t>Virtual</a:t>
                      </a:r>
                      <a:r>
                        <a:rPr lang="en-US" sz="1100" baseline="0" dirty="0" smtClean="0">
                          <a:solidFill>
                            <a:schemeClr val="bg1"/>
                          </a:solidFill>
                        </a:rPr>
                        <a:t> processors</a:t>
                      </a:r>
                      <a:endParaRPr lang="en-US" sz="1100" dirty="0">
                        <a:solidFill>
                          <a:schemeClr val="bg1"/>
                        </a:solidFill>
                      </a:endParaRPr>
                    </a:p>
                  </a:txBody>
                  <a:tcPr marL="121888" marR="121888">
                    <a:solidFill>
                      <a:schemeClr val="tx2">
                        <a:lumMod val="40000"/>
                        <a:lumOff val="60000"/>
                      </a:schemeClr>
                    </a:solidFill>
                  </a:tcPr>
                </a:tc>
                <a:tc>
                  <a:txBody>
                    <a:bodyPr/>
                    <a:lstStyle/>
                    <a:p>
                      <a:pPr algn="ctr"/>
                      <a:r>
                        <a:rPr lang="en-US" sz="1100" dirty="0" smtClean="0">
                          <a:solidFill>
                            <a:schemeClr val="bg1"/>
                          </a:solidFill>
                        </a:rPr>
                        <a:t>Supported editions</a:t>
                      </a:r>
                      <a:endParaRPr lang="en-US" sz="1100" dirty="0">
                        <a:solidFill>
                          <a:schemeClr val="bg1"/>
                        </a:solidFill>
                      </a:endParaRPr>
                    </a:p>
                  </a:txBody>
                  <a:tcPr marL="121888" marR="121888">
                    <a:solidFill>
                      <a:schemeClr val="tx2">
                        <a:lumMod val="40000"/>
                        <a:lumOff val="60000"/>
                      </a:schemeClr>
                    </a:solidFill>
                  </a:tcPr>
                </a:tc>
              </a:tr>
              <a:tr h="381000">
                <a:tc>
                  <a:txBody>
                    <a:bodyPr/>
                    <a:lstStyle/>
                    <a:p>
                      <a:r>
                        <a:rPr lang="en-US" sz="1100" b="0" dirty="0" smtClean="0"/>
                        <a:t>Windows Server 2008 R2</a:t>
                      </a:r>
                      <a:endParaRPr lang="en-US" sz="1100" b="0" dirty="0"/>
                    </a:p>
                  </a:txBody>
                  <a:tcPr marL="121888" marR="121888"/>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dirty="0" smtClean="0"/>
                        <a:t>1, 2, or 4</a:t>
                      </a:r>
                      <a:endParaRPr lang="en-US" sz="1100" b="1" dirty="0"/>
                    </a:p>
                  </a:txBody>
                  <a:tcPr marL="121888" marR="121888">
                    <a:solidFill>
                      <a:schemeClr val="tx2">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dirty="0" smtClean="0"/>
                        <a:t>All editions</a:t>
                      </a:r>
                      <a:endParaRPr lang="en-US" sz="1100" dirty="0"/>
                    </a:p>
                  </a:txBody>
                  <a:tcPr marL="121888" marR="121888">
                    <a:solidFill>
                      <a:schemeClr val="tx2">
                        <a:lumMod val="40000"/>
                        <a:lumOff val="60000"/>
                      </a:schemeClr>
                    </a:solidFill>
                  </a:tcPr>
                </a:tc>
              </a:tr>
              <a:tr h="381000">
                <a:tc>
                  <a:txBody>
                    <a:bodyPr/>
                    <a:lstStyle/>
                    <a:p>
                      <a:r>
                        <a:rPr lang="en-US" sz="1100" b="0" dirty="0" smtClean="0"/>
                        <a:t>Windows Server 2008 x64</a:t>
                      </a:r>
                      <a:endParaRPr lang="en-US" sz="1100" b="0" dirty="0"/>
                    </a:p>
                  </a:txBody>
                  <a:tcPr marL="121888" marR="121888"/>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dirty="0" smtClean="0"/>
                        <a:t>1, 2, or 4</a:t>
                      </a:r>
                      <a:endParaRPr lang="en-US" sz="1100" b="1" dirty="0"/>
                    </a:p>
                  </a:txBody>
                  <a:tcPr marL="121888" marR="121888">
                    <a:solidFill>
                      <a:schemeClr val="tx2">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100" dirty="0" smtClean="0"/>
                        <a:t>All editions, including editions without Hyper-V</a:t>
                      </a:r>
                      <a:endParaRPr lang="en-US" sz="1100" dirty="0"/>
                    </a:p>
                  </a:txBody>
                  <a:tcPr marL="121888" marR="121888">
                    <a:solidFill>
                      <a:schemeClr val="tx2">
                        <a:lumMod val="40000"/>
                        <a:lumOff val="60000"/>
                      </a:schemeClr>
                    </a:solidFill>
                  </a:tcPr>
                </a:tc>
              </a:tr>
              <a:tr h="427723">
                <a:tc>
                  <a:txBody>
                    <a:bodyPr/>
                    <a:lstStyle/>
                    <a:p>
                      <a:r>
                        <a:rPr lang="en-US" sz="1100" b="0" dirty="0" smtClean="0"/>
                        <a:t>Windows Server 2008 x86</a:t>
                      </a:r>
                      <a:endParaRPr lang="en-US" sz="1100" b="0" dirty="0"/>
                    </a:p>
                  </a:txBody>
                  <a:tcPr marL="121888" marR="121888"/>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dirty="0" smtClean="0"/>
                        <a:t>1, 2, or 4</a:t>
                      </a:r>
                      <a:endParaRPr lang="en-US" sz="1100" b="1" dirty="0"/>
                    </a:p>
                  </a:txBody>
                  <a:tcPr marL="121888" marR="121888">
                    <a:solidFill>
                      <a:schemeClr val="tx2">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100" dirty="0" smtClean="0"/>
                        <a:t>All editions, including editions without Hyper-V</a:t>
                      </a:r>
                      <a:endParaRPr lang="en-US" sz="1100" dirty="0"/>
                    </a:p>
                  </a:txBody>
                  <a:tcPr marL="121888" marR="121888">
                    <a:solidFill>
                      <a:schemeClr val="tx2">
                        <a:lumMod val="40000"/>
                        <a:lumOff val="60000"/>
                      </a:schemeClr>
                    </a:solidFill>
                  </a:tcPr>
                </a:tc>
              </a:tr>
              <a:tr h="364757">
                <a:tc>
                  <a:txBody>
                    <a:bodyPr/>
                    <a:lstStyle/>
                    <a:p>
                      <a:r>
                        <a:rPr lang="en-US" sz="1100" b="0" dirty="0" smtClean="0"/>
                        <a:t>Windows Home Server 2011</a:t>
                      </a:r>
                      <a:endParaRPr lang="en-US" sz="1100" b="0" dirty="0"/>
                    </a:p>
                  </a:txBody>
                  <a:tcPr marL="121888" marR="121888"/>
                </a:tc>
                <a:tc>
                  <a:txBody>
                    <a:bodyPr/>
                    <a:lstStyle/>
                    <a:p>
                      <a:pPr marL="0" marR="0" indent="0" algn="ctr" defTabSz="914363" rtl="0" eaLnBrk="1" fontAlgn="auto" latinLnBrk="0" hangingPunct="1">
                        <a:lnSpc>
                          <a:spcPts val="1100"/>
                        </a:lnSpc>
                        <a:spcBef>
                          <a:spcPts val="0"/>
                        </a:spcBef>
                        <a:spcAft>
                          <a:spcPts val="200"/>
                        </a:spcAft>
                        <a:buClrTx/>
                        <a:buSzTx/>
                        <a:buFontTx/>
                        <a:buNone/>
                        <a:tabLst>
                          <a:tab pos="190500" algn="r"/>
                          <a:tab pos="304800" algn="l"/>
                        </a:tabLst>
                        <a:defRPr/>
                      </a:pPr>
                      <a:r>
                        <a:rPr lang="en-US" sz="1100" dirty="0" smtClean="0"/>
                        <a:t>1, 2, or 4</a:t>
                      </a:r>
                      <a:endParaRPr lang="en-US" sz="1100" b="1" dirty="0" smtClean="0"/>
                    </a:p>
                    <a:p>
                      <a:pPr marL="0" marR="0" algn="ctr">
                        <a:lnSpc>
                          <a:spcPts val="1100"/>
                        </a:lnSpc>
                        <a:spcBef>
                          <a:spcPts val="0"/>
                        </a:spcBef>
                        <a:spcAft>
                          <a:spcPts val="200"/>
                        </a:spcAft>
                        <a:tabLst>
                          <a:tab pos="190500" algn="r"/>
                          <a:tab pos="304800" algn="l"/>
                        </a:tabLst>
                      </a:pPr>
                      <a:endParaRPr lang="en-US" sz="1100" dirty="0">
                        <a:solidFill>
                          <a:srgbClr val="000000"/>
                        </a:solidFill>
                        <a:latin typeface="+mn-lt"/>
                        <a:ea typeface="Times New Roman"/>
                        <a:cs typeface="Segoe"/>
                      </a:endParaRPr>
                    </a:p>
                  </a:txBody>
                  <a:tcPr marL="121888" marR="121888">
                    <a:solidFill>
                      <a:schemeClr val="tx2">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dirty="0" smtClean="0"/>
                        <a:t>N/A</a:t>
                      </a:r>
                      <a:endParaRPr lang="en-US" sz="1100" dirty="0"/>
                    </a:p>
                  </a:txBody>
                  <a:tcPr marL="121888" marR="121888">
                    <a:solidFill>
                      <a:schemeClr val="tx2">
                        <a:lumMod val="40000"/>
                        <a:lumOff val="60000"/>
                      </a:schemeClr>
                    </a:solidFill>
                  </a:tcPr>
                </a:tc>
              </a:tr>
              <a:tr h="425717">
                <a:tc>
                  <a:txBody>
                    <a:bodyPr/>
                    <a:lstStyle/>
                    <a:p>
                      <a:r>
                        <a:rPr lang="en-GB" sz="1100" b="0" dirty="0" smtClean="0"/>
                        <a:t>Windows Storage Server 2008 R2 Essentials</a:t>
                      </a:r>
                      <a:endParaRPr lang="en-US" sz="1100" b="0" dirty="0"/>
                    </a:p>
                  </a:txBody>
                  <a:tcPr marL="121888" marR="121888"/>
                </a:tc>
                <a:tc>
                  <a:txBody>
                    <a:bodyPr/>
                    <a:lstStyle/>
                    <a:p>
                      <a:pPr marL="0" marR="0" indent="0" algn="ctr" defTabSz="914363" rtl="0" eaLnBrk="1" fontAlgn="auto" latinLnBrk="0" hangingPunct="1">
                        <a:lnSpc>
                          <a:spcPts val="1100"/>
                        </a:lnSpc>
                        <a:spcBef>
                          <a:spcPts val="0"/>
                        </a:spcBef>
                        <a:spcAft>
                          <a:spcPts val="200"/>
                        </a:spcAft>
                        <a:buClrTx/>
                        <a:buSzTx/>
                        <a:buFontTx/>
                        <a:buNone/>
                        <a:tabLst>
                          <a:tab pos="190500" algn="r"/>
                          <a:tab pos="304800" algn="l"/>
                        </a:tabLst>
                        <a:defRPr/>
                      </a:pPr>
                      <a:r>
                        <a:rPr lang="en-US" sz="1100" dirty="0" smtClean="0"/>
                        <a:t>1, 2, or 4</a:t>
                      </a:r>
                      <a:endParaRPr lang="en-US" sz="1100" b="1" dirty="0" smtClean="0"/>
                    </a:p>
                    <a:p>
                      <a:pPr marL="0" marR="0" algn="ctr">
                        <a:lnSpc>
                          <a:spcPts val="1100"/>
                        </a:lnSpc>
                        <a:spcBef>
                          <a:spcPts val="0"/>
                        </a:spcBef>
                        <a:spcAft>
                          <a:spcPts val="200"/>
                        </a:spcAft>
                        <a:tabLst>
                          <a:tab pos="190500" algn="r"/>
                          <a:tab pos="304800" algn="l"/>
                        </a:tabLst>
                      </a:pPr>
                      <a:endParaRPr lang="en-US" sz="1100" dirty="0">
                        <a:solidFill>
                          <a:srgbClr val="000000"/>
                        </a:solidFill>
                        <a:latin typeface="+mn-lt"/>
                        <a:ea typeface="Times New Roman"/>
                        <a:cs typeface="Segoe"/>
                      </a:endParaRPr>
                    </a:p>
                  </a:txBody>
                  <a:tcPr marL="121888" marR="121888">
                    <a:solidFill>
                      <a:schemeClr val="tx2">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dirty="0" smtClean="0"/>
                        <a:t>N/A</a:t>
                      </a:r>
                    </a:p>
                    <a:p>
                      <a:pPr marL="0" marR="0" indent="0" algn="ctr" defTabSz="914400" rtl="0" eaLnBrk="1" fontAlgn="auto" latinLnBrk="0" hangingPunct="1">
                        <a:lnSpc>
                          <a:spcPct val="100000"/>
                        </a:lnSpc>
                        <a:spcBef>
                          <a:spcPts val="0"/>
                        </a:spcBef>
                        <a:spcAft>
                          <a:spcPts val="0"/>
                        </a:spcAft>
                        <a:buClrTx/>
                        <a:buSzTx/>
                        <a:buFontTx/>
                        <a:buNone/>
                        <a:tabLst/>
                        <a:defRPr/>
                      </a:pPr>
                      <a:endParaRPr lang="en-US" sz="1100" dirty="0"/>
                    </a:p>
                  </a:txBody>
                  <a:tcPr marL="121888" marR="121888">
                    <a:solidFill>
                      <a:schemeClr val="tx2">
                        <a:lumMod val="40000"/>
                        <a:lumOff val="60000"/>
                      </a:schemeClr>
                    </a:solidFill>
                  </a:tcPr>
                </a:tc>
              </a:tr>
              <a:tr h="381000">
                <a:tc>
                  <a:txBody>
                    <a:bodyPr/>
                    <a:lstStyle/>
                    <a:p>
                      <a:r>
                        <a:rPr lang="en-GB" sz="1100" b="0" dirty="0" smtClean="0"/>
                        <a:t>Windows Small Business Server 2011 Essentials</a:t>
                      </a:r>
                      <a:endParaRPr lang="en-US" sz="1100" b="0" dirty="0"/>
                    </a:p>
                  </a:txBody>
                  <a:tcPr marL="121888" marR="121888"/>
                </a:tc>
                <a:tc>
                  <a:txBody>
                    <a:bodyPr/>
                    <a:lstStyle/>
                    <a:p>
                      <a:pPr marL="0" marR="0" indent="0" algn="ctr" defTabSz="914363" rtl="0" eaLnBrk="1" fontAlgn="auto" latinLnBrk="0" hangingPunct="1">
                        <a:lnSpc>
                          <a:spcPts val="1100"/>
                        </a:lnSpc>
                        <a:spcBef>
                          <a:spcPts val="0"/>
                        </a:spcBef>
                        <a:spcAft>
                          <a:spcPts val="200"/>
                        </a:spcAft>
                        <a:buClrTx/>
                        <a:buSzTx/>
                        <a:buFontTx/>
                        <a:buNone/>
                        <a:tabLst>
                          <a:tab pos="190500" algn="r"/>
                          <a:tab pos="304800" algn="l"/>
                        </a:tabLst>
                        <a:defRPr/>
                      </a:pPr>
                      <a:r>
                        <a:rPr lang="en-US" sz="1100" dirty="0" smtClean="0">
                          <a:solidFill>
                            <a:srgbClr val="000000"/>
                          </a:solidFill>
                          <a:latin typeface="+mn-lt"/>
                          <a:ea typeface="Times New Roman"/>
                          <a:cs typeface="Segoe"/>
                        </a:rPr>
                        <a:t>1 or 2</a:t>
                      </a:r>
                    </a:p>
                    <a:p>
                      <a:pPr marL="0" marR="0" algn="ctr">
                        <a:lnSpc>
                          <a:spcPts val="1100"/>
                        </a:lnSpc>
                        <a:spcBef>
                          <a:spcPts val="0"/>
                        </a:spcBef>
                        <a:spcAft>
                          <a:spcPts val="200"/>
                        </a:spcAft>
                        <a:tabLst>
                          <a:tab pos="190500" algn="r"/>
                          <a:tab pos="304800" algn="l"/>
                        </a:tabLst>
                      </a:pPr>
                      <a:endParaRPr lang="en-US" sz="1100" dirty="0">
                        <a:solidFill>
                          <a:srgbClr val="000000"/>
                        </a:solidFill>
                        <a:latin typeface="+mn-lt"/>
                        <a:ea typeface="Times New Roman"/>
                        <a:cs typeface="Segoe"/>
                      </a:endParaRPr>
                    </a:p>
                  </a:txBody>
                  <a:tcPr marL="121888" marR="121888">
                    <a:solidFill>
                      <a:schemeClr val="tx2">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dirty="0" smtClean="0"/>
                        <a:t>N/A</a:t>
                      </a:r>
                    </a:p>
                    <a:p>
                      <a:pPr marL="0" marR="0" indent="0" algn="ctr" defTabSz="914400" rtl="0" eaLnBrk="1" fontAlgn="auto" latinLnBrk="0" hangingPunct="1">
                        <a:lnSpc>
                          <a:spcPct val="100000"/>
                        </a:lnSpc>
                        <a:spcBef>
                          <a:spcPts val="0"/>
                        </a:spcBef>
                        <a:spcAft>
                          <a:spcPts val="0"/>
                        </a:spcAft>
                        <a:buClrTx/>
                        <a:buSzTx/>
                        <a:buFontTx/>
                        <a:buNone/>
                        <a:tabLst/>
                        <a:defRPr/>
                      </a:pPr>
                      <a:endParaRPr lang="en-US" sz="1100" dirty="0"/>
                    </a:p>
                  </a:txBody>
                  <a:tcPr marL="121888" marR="121888">
                    <a:solidFill>
                      <a:schemeClr val="tx2">
                        <a:lumMod val="40000"/>
                        <a:lumOff val="60000"/>
                      </a:schemeClr>
                    </a:solidFill>
                  </a:tcPr>
                </a:tc>
              </a:tr>
              <a:tr h="441960">
                <a:tc>
                  <a:txBody>
                    <a:bodyPr/>
                    <a:lstStyle/>
                    <a:p>
                      <a:r>
                        <a:rPr lang="en-GB" sz="1100" b="0" dirty="0" smtClean="0"/>
                        <a:t>Windows Small Business Server 2011 Standard</a:t>
                      </a:r>
                      <a:endParaRPr lang="en-US" sz="1100" b="0" dirty="0"/>
                    </a:p>
                  </a:txBody>
                  <a:tcPr marL="121888" marR="121888"/>
                </a:tc>
                <a:tc>
                  <a:txBody>
                    <a:bodyPr/>
                    <a:lstStyle/>
                    <a:p>
                      <a:pPr marL="0" marR="0" indent="0" algn="ctr" defTabSz="914363" rtl="0" eaLnBrk="1" fontAlgn="auto" latinLnBrk="0" hangingPunct="1">
                        <a:lnSpc>
                          <a:spcPts val="1100"/>
                        </a:lnSpc>
                        <a:spcBef>
                          <a:spcPts val="0"/>
                        </a:spcBef>
                        <a:spcAft>
                          <a:spcPts val="200"/>
                        </a:spcAft>
                        <a:buClrTx/>
                        <a:buSzTx/>
                        <a:buFontTx/>
                        <a:buNone/>
                        <a:tabLst>
                          <a:tab pos="190500" algn="r"/>
                          <a:tab pos="304800" algn="l"/>
                        </a:tabLst>
                        <a:defRPr/>
                      </a:pPr>
                      <a:r>
                        <a:rPr lang="en-US" sz="1100" dirty="0" smtClean="0"/>
                        <a:t>1, 2, or 4</a:t>
                      </a:r>
                      <a:endParaRPr lang="en-US" sz="1100" b="1" dirty="0" smtClean="0"/>
                    </a:p>
                    <a:p>
                      <a:pPr marL="0" marR="0" algn="ctr">
                        <a:lnSpc>
                          <a:spcPts val="1100"/>
                        </a:lnSpc>
                        <a:spcBef>
                          <a:spcPts val="0"/>
                        </a:spcBef>
                        <a:spcAft>
                          <a:spcPts val="200"/>
                        </a:spcAft>
                        <a:tabLst>
                          <a:tab pos="190500" algn="r"/>
                          <a:tab pos="304800" algn="l"/>
                        </a:tabLst>
                      </a:pPr>
                      <a:endParaRPr lang="en-US" sz="1100" dirty="0">
                        <a:solidFill>
                          <a:srgbClr val="000000"/>
                        </a:solidFill>
                        <a:latin typeface="+mn-lt"/>
                        <a:ea typeface="Times New Roman"/>
                        <a:cs typeface="Segoe"/>
                      </a:endParaRPr>
                    </a:p>
                  </a:txBody>
                  <a:tcPr marL="121888" marR="121888">
                    <a:solidFill>
                      <a:schemeClr val="tx2">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dirty="0" smtClean="0"/>
                        <a:t>N/A</a:t>
                      </a:r>
                    </a:p>
                    <a:p>
                      <a:pPr marL="0" marR="0" indent="0" algn="ctr" defTabSz="914400" rtl="0" eaLnBrk="1" fontAlgn="auto" latinLnBrk="0" hangingPunct="1">
                        <a:lnSpc>
                          <a:spcPct val="100000"/>
                        </a:lnSpc>
                        <a:spcBef>
                          <a:spcPts val="0"/>
                        </a:spcBef>
                        <a:spcAft>
                          <a:spcPts val="0"/>
                        </a:spcAft>
                        <a:buClrTx/>
                        <a:buSzTx/>
                        <a:buFontTx/>
                        <a:buNone/>
                        <a:tabLst/>
                        <a:defRPr/>
                      </a:pPr>
                      <a:endParaRPr lang="en-US" sz="1100" dirty="0"/>
                    </a:p>
                  </a:txBody>
                  <a:tcPr marL="121888" marR="121888">
                    <a:solidFill>
                      <a:schemeClr val="tx2">
                        <a:lumMod val="40000"/>
                        <a:lumOff val="60000"/>
                      </a:schemeClr>
                    </a:solidFill>
                  </a:tcPr>
                </a:tc>
              </a:tr>
              <a:tr h="457200">
                <a:tc>
                  <a:txBody>
                    <a:bodyPr/>
                    <a:lstStyle/>
                    <a:p>
                      <a:r>
                        <a:rPr lang="en-GB" sz="1100" b="0" dirty="0" smtClean="0"/>
                        <a:t>Windows Server 2003 R2 x64 with Service Pack 2</a:t>
                      </a:r>
                      <a:endParaRPr lang="en-US" sz="1100" b="0" dirty="0"/>
                    </a:p>
                  </a:txBody>
                  <a:tcPr marL="121888" marR="121888"/>
                </a:tc>
                <a:tc>
                  <a:txBody>
                    <a:bodyPr/>
                    <a:lstStyle/>
                    <a:p>
                      <a:pPr marL="0" marR="0" algn="ctr">
                        <a:lnSpc>
                          <a:spcPts val="1100"/>
                        </a:lnSpc>
                        <a:spcBef>
                          <a:spcPts val="0"/>
                        </a:spcBef>
                        <a:spcAft>
                          <a:spcPts val="200"/>
                        </a:spcAft>
                        <a:tabLst>
                          <a:tab pos="190500" algn="r"/>
                          <a:tab pos="304800" algn="l"/>
                        </a:tabLst>
                      </a:pPr>
                      <a:r>
                        <a:rPr lang="en-US" sz="1100" dirty="0" smtClean="0">
                          <a:solidFill>
                            <a:srgbClr val="000000"/>
                          </a:solidFill>
                          <a:latin typeface="+mn-lt"/>
                          <a:ea typeface="Times New Roman"/>
                          <a:cs typeface="Segoe"/>
                        </a:rPr>
                        <a:t>1 or 2</a:t>
                      </a:r>
                      <a:endParaRPr lang="en-US" sz="1100" dirty="0">
                        <a:solidFill>
                          <a:srgbClr val="000000"/>
                        </a:solidFill>
                        <a:latin typeface="+mn-lt"/>
                        <a:ea typeface="Times New Roman"/>
                        <a:cs typeface="Segoe"/>
                      </a:endParaRPr>
                    </a:p>
                  </a:txBody>
                  <a:tcPr marL="121888" marR="121888">
                    <a:solidFill>
                      <a:schemeClr val="tx2">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dirty="0" smtClean="0"/>
                        <a:t>All editions</a:t>
                      </a:r>
                      <a:endParaRPr lang="en-US" sz="1100" dirty="0"/>
                    </a:p>
                  </a:txBody>
                  <a:tcPr marL="121888" marR="121888">
                    <a:solidFill>
                      <a:schemeClr val="tx2">
                        <a:lumMod val="40000"/>
                        <a:lumOff val="60000"/>
                      </a:schemeClr>
                    </a:solidFill>
                  </a:tcPr>
                </a:tc>
              </a:tr>
              <a:tr h="381000">
                <a:tc>
                  <a:txBody>
                    <a:bodyPr/>
                    <a:lstStyle/>
                    <a:p>
                      <a:r>
                        <a:rPr lang="en-GB" sz="1100" b="0" dirty="0" smtClean="0"/>
                        <a:t>Windows Server 2003 R2 x86 with  Service Pack 2</a:t>
                      </a:r>
                      <a:endParaRPr lang="en-US" sz="1100" b="0" dirty="0"/>
                    </a:p>
                  </a:txBody>
                  <a:tcPr marL="121888" marR="121888"/>
                </a:tc>
                <a:tc>
                  <a:txBody>
                    <a:bodyPr/>
                    <a:lstStyle/>
                    <a:p>
                      <a:pPr marL="0" marR="0" algn="ctr">
                        <a:lnSpc>
                          <a:spcPts val="1100"/>
                        </a:lnSpc>
                        <a:spcBef>
                          <a:spcPts val="0"/>
                        </a:spcBef>
                        <a:spcAft>
                          <a:spcPts val="200"/>
                        </a:spcAft>
                        <a:tabLst>
                          <a:tab pos="190500" algn="r"/>
                          <a:tab pos="304800" algn="l"/>
                        </a:tabLst>
                      </a:pPr>
                      <a:r>
                        <a:rPr lang="en-US" sz="1100" dirty="0" smtClean="0">
                          <a:solidFill>
                            <a:srgbClr val="000000"/>
                          </a:solidFill>
                          <a:latin typeface="+mn-lt"/>
                          <a:ea typeface="Times New Roman"/>
                          <a:cs typeface="Segoe"/>
                        </a:rPr>
                        <a:t>1 or 2</a:t>
                      </a:r>
                    </a:p>
                  </a:txBody>
                  <a:tcPr marL="121888" marR="121888">
                    <a:solidFill>
                      <a:schemeClr val="tx2">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dirty="0" smtClean="0"/>
                        <a:t>All editions</a:t>
                      </a:r>
                      <a:endParaRPr lang="en-US" sz="1100" dirty="0"/>
                    </a:p>
                  </a:txBody>
                  <a:tcPr marL="121888" marR="121888">
                    <a:solidFill>
                      <a:schemeClr val="tx2">
                        <a:lumMod val="40000"/>
                        <a:lumOff val="60000"/>
                      </a:schemeClr>
                    </a:solidFill>
                  </a:tcPr>
                </a:tc>
              </a:tr>
              <a:tr h="381000">
                <a:tc>
                  <a:txBody>
                    <a:bodyPr/>
                    <a:lstStyle/>
                    <a:p>
                      <a:r>
                        <a:rPr lang="en-GB" sz="1100" b="0" dirty="0" smtClean="0"/>
                        <a:t>Windows Server 2003 x64 with  Service Pack 2</a:t>
                      </a:r>
                      <a:endParaRPr lang="en-US" sz="1100" b="0" dirty="0"/>
                    </a:p>
                  </a:txBody>
                  <a:tcPr marL="121888" marR="121888"/>
                </a:tc>
                <a:tc>
                  <a:txBody>
                    <a:bodyPr/>
                    <a:lstStyle/>
                    <a:p>
                      <a:pPr marL="0" marR="0" algn="ctr">
                        <a:lnSpc>
                          <a:spcPts val="1100"/>
                        </a:lnSpc>
                        <a:spcBef>
                          <a:spcPts val="0"/>
                        </a:spcBef>
                        <a:spcAft>
                          <a:spcPts val="200"/>
                        </a:spcAft>
                        <a:tabLst>
                          <a:tab pos="190500" algn="r"/>
                          <a:tab pos="304800" algn="l"/>
                        </a:tabLst>
                      </a:pPr>
                      <a:r>
                        <a:rPr lang="en-US" sz="1100" dirty="0" smtClean="0">
                          <a:solidFill>
                            <a:srgbClr val="000000"/>
                          </a:solidFill>
                          <a:latin typeface="+mn-lt"/>
                          <a:ea typeface="Times New Roman"/>
                          <a:cs typeface="Segoe"/>
                        </a:rPr>
                        <a:t>1 or 2</a:t>
                      </a:r>
                    </a:p>
                  </a:txBody>
                  <a:tcPr marL="121888" marR="121888">
                    <a:solidFill>
                      <a:schemeClr val="tx2">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dirty="0" smtClean="0"/>
                        <a:t>All editions</a:t>
                      </a:r>
                      <a:endParaRPr lang="en-US" sz="1100" dirty="0"/>
                    </a:p>
                  </a:txBody>
                  <a:tcPr marL="121888" marR="121888">
                    <a:solidFill>
                      <a:schemeClr val="tx2">
                        <a:lumMod val="40000"/>
                        <a:lumOff val="60000"/>
                      </a:schemeClr>
                    </a:solidFill>
                  </a:tcPr>
                </a:tc>
              </a:tr>
              <a:tr h="37193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100" b="0" dirty="0" smtClean="0"/>
                        <a:t>Windows Server 2003 x86 with  Service Pack 2</a:t>
                      </a:r>
                      <a:endParaRPr lang="en-US" sz="1100" b="0" dirty="0" smtClean="0"/>
                    </a:p>
                  </a:txBody>
                  <a:tcPr marL="121888" marR="121888"/>
                </a:tc>
                <a:tc>
                  <a:txBody>
                    <a:bodyPr/>
                    <a:lstStyle/>
                    <a:p>
                      <a:pPr algn="ctr"/>
                      <a:r>
                        <a:rPr lang="en-US" sz="1100" dirty="0" smtClean="0">
                          <a:sym typeface="Wingdings"/>
                        </a:rPr>
                        <a:t>1 or 2</a:t>
                      </a:r>
                      <a:endParaRPr lang="en-US" sz="1100" dirty="0"/>
                    </a:p>
                  </a:txBody>
                  <a:tcPr marL="121888" marR="121888">
                    <a:solidFill>
                      <a:schemeClr val="tx2">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dirty="0" smtClean="0"/>
                        <a:t>All editions</a:t>
                      </a:r>
                      <a:endParaRPr lang="en-US" sz="1100" dirty="0"/>
                    </a:p>
                  </a:txBody>
                  <a:tcPr marL="121888" marR="121888">
                    <a:solidFill>
                      <a:schemeClr val="tx2">
                        <a:lumMod val="40000"/>
                        <a:lumOff val="60000"/>
                      </a:schemeClr>
                    </a:solidFill>
                  </a:tcPr>
                </a:tc>
              </a:tr>
              <a:tr h="37193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100" b="0" dirty="0" smtClean="0"/>
                        <a:t>Windows 2000 Server with Service Pack 4</a:t>
                      </a:r>
                      <a:endParaRPr lang="en-US" sz="1100" b="0" dirty="0" smtClean="0"/>
                    </a:p>
                  </a:txBody>
                  <a:tcPr marL="121888" marR="121888"/>
                </a:tc>
                <a:tc>
                  <a:txBody>
                    <a:bodyPr/>
                    <a:lstStyle/>
                    <a:p>
                      <a:pPr algn="ctr"/>
                      <a:r>
                        <a:rPr lang="en-US" sz="1100" dirty="0" smtClean="0"/>
                        <a:t>1</a:t>
                      </a:r>
                      <a:endParaRPr lang="en-US" sz="1100" dirty="0"/>
                    </a:p>
                  </a:txBody>
                  <a:tcPr marL="121888" marR="121888">
                    <a:solidFill>
                      <a:schemeClr val="tx2">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dirty="0" smtClean="0"/>
                        <a:t>N/A</a:t>
                      </a:r>
                    </a:p>
                    <a:p>
                      <a:pPr marL="0" marR="0" indent="0" algn="ctr" defTabSz="914400" rtl="0" eaLnBrk="1" fontAlgn="auto" latinLnBrk="0" hangingPunct="1">
                        <a:lnSpc>
                          <a:spcPct val="100000"/>
                        </a:lnSpc>
                        <a:spcBef>
                          <a:spcPts val="0"/>
                        </a:spcBef>
                        <a:spcAft>
                          <a:spcPts val="0"/>
                        </a:spcAft>
                        <a:buClrTx/>
                        <a:buSzTx/>
                        <a:buFontTx/>
                        <a:buNone/>
                        <a:tabLst/>
                        <a:defRPr/>
                      </a:pPr>
                      <a:endParaRPr lang="en-US" sz="1100" dirty="0"/>
                    </a:p>
                  </a:txBody>
                  <a:tcPr marL="121888" marR="121888">
                    <a:solidFill>
                      <a:schemeClr val="tx2">
                        <a:lumMod val="40000"/>
                        <a:lumOff val="60000"/>
                      </a:schemeClr>
                    </a:solidFill>
                  </a:tcPr>
                </a:tc>
              </a:tr>
            </a:tbl>
          </a:graphicData>
        </a:graphic>
      </p:graphicFrame>
    </p:spTree>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Autofit/>
          </a:bodyPr>
          <a:lstStyle/>
          <a:p>
            <a:r>
              <a:rPr lang="en-US" dirty="0">
                <a:solidFill>
                  <a:schemeClr val="tx1"/>
                </a:solidFill>
              </a:rPr>
              <a:t>Hyper-V </a:t>
            </a:r>
            <a:r>
              <a:rPr lang="en-US" dirty="0" smtClean="0">
                <a:solidFill>
                  <a:schemeClr val="tx1"/>
                </a:solidFill>
              </a:rPr>
              <a:t>Guest Support (2)</a:t>
            </a:r>
            <a:r>
              <a:rPr lang="en-US" sz="3200" dirty="0">
                <a:solidFill>
                  <a:schemeClr val="tx1"/>
                </a:solidFill>
              </a:rPr>
              <a:t/>
            </a:r>
            <a:br>
              <a:rPr lang="en-US" sz="3200" dirty="0">
                <a:solidFill>
                  <a:schemeClr val="tx1"/>
                </a:solidFill>
              </a:rPr>
            </a:br>
            <a:endParaRPr lang="en-US" sz="3200" dirty="0">
              <a:solidFill>
                <a:schemeClr val="tx1"/>
              </a:solidFill>
            </a:endParaRPr>
          </a:p>
        </p:txBody>
      </p:sp>
      <p:graphicFrame>
        <p:nvGraphicFramePr>
          <p:cNvPr id="11" name="Table 10"/>
          <p:cNvGraphicFramePr>
            <a:graphicFrameLocks noGrp="1"/>
          </p:cNvGraphicFramePr>
          <p:nvPr/>
        </p:nvGraphicFramePr>
        <p:xfrm>
          <a:off x="838200" y="1143003"/>
          <a:ext cx="6705600" cy="3688077"/>
        </p:xfrm>
        <a:graphic>
          <a:graphicData uri="http://schemas.openxmlformats.org/drawingml/2006/table">
            <a:tbl>
              <a:tblPr firstRow="1" bandRow="1">
                <a:tableStyleId>{5C22544A-7EE6-4342-B048-85BDC9FD1C3A}</a:tableStyleId>
              </a:tblPr>
              <a:tblGrid>
                <a:gridCol w="4114800"/>
                <a:gridCol w="2590800"/>
              </a:tblGrid>
              <a:tr h="380997">
                <a:tc>
                  <a:txBody>
                    <a:bodyPr/>
                    <a:lstStyle/>
                    <a:p>
                      <a:pPr marL="0" marR="0" lvl="0" indent="0" algn="ctr" defTabSz="914363"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dirty="0" smtClean="0">
                          <a:ln>
                            <a:noFill/>
                          </a:ln>
                          <a:solidFill>
                            <a:srgbClr val="000000"/>
                          </a:solidFill>
                          <a:effectLst/>
                          <a:uLnTx/>
                          <a:uFillTx/>
                          <a:latin typeface="+mn-lt"/>
                          <a:ea typeface="+mn-ea"/>
                          <a:cs typeface="+mn-cs"/>
                        </a:rPr>
                        <a:t>Linux Server Distributions</a:t>
                      </a:r>
                    </a:p>
                  </a:txBody>
                  <a:tcPr marL="121888" marR="121888"/>
                </a:tc>
                <a:tc>
                  <a:txBody>
                    <a:bodyPr/>
                    <a:lstStyle/>
                    <a:p>
                      <a:pPr algn="ctr"/>
                      <a:r>
                        <a:rPr lang="en-US" sz="1100" dirty="0" smtClean="0">
                          <a:solidFill>
                            <a:schemeClr val="bg1"/>
                          </a:solidFill>
                        </a:rPr>
                        <a:t>Virtual</a:t>
                      </a:r>
                      <a:r>
                        <a:rPr lang="en-US" sz="1100" baseline="0" dirty="0" smtClean="0">
                          <a:solidFill>
                            <a:schemeClr val="bg1"/>
                          </a:solidFill>
                        </a:rPr>
                        <a:t> processors</a:t>
                      </a:r>
                      <a:endParaRPr lang="en-US" sz="1100" dirty="0">
                        <a:solidFill>
                          <a:schemeClr val="bg1"/>
                        </a:solidFill>
                      </a:endParaRPr>
                    </a:p>
                  </a:txBody>
                  <a:tcPr marL="121888" marR="121888">
                    <a:solidFill>
                      <a:schemeClr val="tx2">
                        <a:lumMod val="40000"/>
                        <a:lumOff val="60000"/>
                      </a:schemeClr>
                    </a:solidFill>
                  </a:tcPr>
                </a:tc>
              </a:tr>
              <a:tr h="381000">
                <a:tc>
                  <a:txBody>
                    <a:bodyPr/>
                    <a:lstStyle/>
                    <a:p>
                      <a:pPr marL="0" algn="l" defTabSz="914363" rtl="0" eaLnBrk="1" fontAlgn="b" latinLnBrk="0" hangingPunct="1"/>
                      <a:r>
                        <a:rPr lang="fr-FR" sz="1100" b="0" kern="1200" dirty="0" smtClean="0">
                          <a:solidFill>
                            <a:schemeClr val="dk1"/>
                          </a:solidFill>
                          <a:latin typeface="+mn-lt"/>
                          <a:ea typeface="+mn-ea"/>
                          <a:cs typeface="+mn-cs"/>
                        </a:rPr>
                        <a:t>SUSE Linux Enterprise Server 11 x64</a:t>
                      </a:r>
                    </a:p>
                  </a:txBody>
                  <a:tcPr marL="122400" marR="122400" marT="46800" marB="46800"/>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dirty="0" smtClean="0"/>
                        <a:t>1, 2, or 4</a:t>
                      </a:r>
                      <a:endParaRPr lang="en-US" sz="1100" b="1" dirty="0"/>
                    </a:p>
                  </a:txBody>
                  <a:tcPr marL="121888" marR="121888">
                    <a:solidFill>
                      <a:schemeClr val="tx2">
                        <a:lumMod val="40000"/>
                        <a:lumOff val="60000"/>
                      </a:schemeClr>
                    </a:solidFill>
                  </a:tcPr>
                </a:tc>
              </a:tr>
              <a:tr h="381000">
                <a:tc>
                  <a:txBody>
                    <a:bodyPr/>
                    <a:lstStyle/>
                    <a:p>
                      <a:pPr marL="0" algn="l" defTabSz="914363" rtl="0" eaLnBrk="1" fontAlgn="b" latinLnBrk="0" hangingPunct="1"/>
                      <a:r>
                        <a:rPr lang="fr-FR" sz="1100" b="0" kern="1200" dirty="0" smtClean="0">
                          <a:solidFill>
                            <a:schemeClr val="dk1"/>
                          </a:solidFill>
                          <a:latin typeface="+mn-lt"/>
                          <a:ea typeface="+mn-ea"/>
                          <a:cs typeface="+mn-cs"/>
                        </a:rPr>
                        <a:t>SUSE Linux Enterprise Server 11 x86</a:t>
                      </a:r>
                    </a:p>
                  </a:txBody>
                  <a:tcPr marL="122400" marR="122400" marT="46800" marB="46800"/>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dirty="0" smtClean="0"/>
                        <a:t>1, 2, or 4</a:t>
                      </a:r>
                      <a:endParaRPr lang="en-US" sz="1100" b="1" dirty="0"/>
                    </a:p>
                  </a:txBody>
                  <a:tcPr marL="121888" marR="121888">
                    <a:solidFill>
                      <a:schemeClr val="tx2">
                        <a:lumMod val="40000"/>
                        <a:lumOff val="60000"/>
                      </a:schemeClr>
                    </a:solidFill>
                  </a:tcPr>
                </a:tc>
              </a:tr>
              <a:tr h="427723">
                <a:tc>
                  <a:txBody>
                    <a:bodyPr/>
                    <a:lstStyle/>
                    <a:p>
                      <a:pPr marL="0" algn="l" defTabSz="914363" rtl="0" eaLnBrk="1" fontAlgn="b" latinLnBrk="0" hangingPunct="1"/>
                      <a:r>
                        <a:rPr lang="en-GB" sz="1100" b="0" kern="1200" dirty="0" smtClean="0">
                          <a:solidFill>
                            <a:schemeClr val="dk1"/>
                          </a:solidFill>
                          <a:latin typeface="+mn-lt"/>
                          <a:ea typeface="+mn-ea"/>
                          <a:cs typeface="+mn-cs"/>
                        </a:rPr>
                        <a:t>SUSE Linux Enterprise Server 10 x64 with Service Pack 3</a:t>
                      </a:r>
                    </a:p>
                  </a:txBody>
                  <a:tcPr marL="122400" marR="122400" marT="46800" marB="46800"/>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dirty="0" smtClean="0"/>
                        <a:t>1, 2, or 4</a:t>
                      </a:r>
                      <a:endParaRPr lang="en-US" sz="1100" b="1" dirty="0"/>
                    </a:p>
                  </a:txBody>
                  <a:tcPr marL="121888" marR="121888">
                    <a:solidFill>
                      <a:schemeClr val="tx2">
                        <a:lumMod val="40000"/>
                        <a:lumOff val="60000"/>
                      </a:schemeClr>
                    </a:solidFill>
                  </a:tcPr>
                </a:tc>
              </a:tr>
              <a:tr h="364757">
                <a:tc>
                  <a:txBody>
                    <a:bodyPr/>
                    <a:lstStyle/>
                    <a:p>
                      <a:pPr marL="0" algn="l" defTabSz="914363" rtl="0" eaLnBrk="1" fontAlgn="b" latinLnBrk="0" hangingPunct="1"/>
                      <a:r>
                        <a:rPr lang="en-GB" sz="1100" b="0" kern="1200" dirty="0" smtClean="0">
                          <a:solidFill>
                            <a:schemeClr val="dk1"/>
                          </a:solidFill>
                          <a:latin typeface="+mn-lt"/>
                          <a:ea typeface="+mn-ea"/>
                          <a:cs typeface="+mn-cs"/>
                        </a:rPr>
                        <a:t>SUSE Linux Enterprise Server 10 x86 with Service Pack 3</a:t>
                      </a:r>
                    </a:p>
                  </a:txBody>
                  <a:tcPr marL="122400" marR="122400" marT="46800" marB="46800"/>
                </a:tc>
                <a:tc>
                  <a:txBody>
                    <a:bodyPr/>
                    <a:lstStyle/>
                    <a:p>
                      <a:pPr marL="0" marR="0" indent="0" algn="ctr" defTabSz="914363" rtl="0" eaLnBrk="1" fontAlgn="auto" latinLnBrk="0" hangingPunct="1">
                        <a:lnSpc>
                          <a:spcPts val="1100"/>
                        </a:lnSpc>
                        <a:spcBef>
                          <a:spcPts val="0"/>
                        </a:spcBef>
                        <a:spcAft>
                          <a:spcPts val="200"/>
                        </a:spcAft>
                        <a:buClrTx/>
                        <a:buSzTx/>
                        <a:buFontTx/>
                        <a:buNone/>
                        <a:tabLst>
                          <a:tab pos="190500" algn="r"/>
                          <a:tab pos="304800" algn="l"/>
                        </a:tabLst>
                        <a:defRPr/>
                      </a:pPr>
                      <a:r>
                        <a:rPr lang="en-US" sz="1100" dirty="0" smtClean="0"/>
                        <a:t>1, 2, or 4</a:t>
                      </a:r>
                      <a:endParaRPr lang="en-US" sz="1100" b="1" dirty="0" smtClean="0"/>
                    </a:p>
                    <a:p>
                      <a:pPr marL="0" marR="0" algn="ctr">
                        <a:lnSpc>
                          <a:spcPts val="1100"/>
                        </a:lnSpc>
                        <a:spcBef>
                          <a:spcPts val="0"/>
                        </a:spcBef>
                        <a:spcAft>
                          <a:spcPts val="200"/>
                        </a:spcAft>
                        <a:tabLst>
                          <a:tab pos="190500" algn="r"/>
                          <a:tab pos="304800" algn="l"/>
                        </a:tabLst>
                      </a:pPr>
                      <a:endParaRPr lang="en-US" sz="1100" dirty="0">
                        <a:solidFill>
                          <a:srgbClr val="000000"/>
                        </a:solidFill>
                        <a:latin typeface="+mn-lt"/>
                        <a:ea typeface="Times New Roman"/>
                        <a:cs typeface="Segoe"/>
                      </a:endParaRPr>
                    </a:p>
                  </a:txBody>
                  <a:tcPr marL="121888" marR="121888">
                    <a:solidFill>
                      <a:schemeClr val="tx2">
                        <a:lumMod val="40000"/>
                        <a:lumOff val="60000"/>
                      </a:schemeClr>
                    </a:solidFill>
                  </a:tcPr>
                </a:tc>
              </a:tr>
              <a:tr h="425717">
                <a:tc>
                  <a:txBody>
                    <a:bodyPr/>
                    <a:lstStyle/>
                    <a:p>
                      <a:pPr marL="0" algn="l" defTabSz="914363" rtl="0" eaLnBrk="1" fontAlgn="b" latinLnBrk="0" hangingPunct="1"/>
                      <a:r>
                        <a:rPr lang="en-GB" sz="1100" b="0" kern="1200" dirty="0" smtClean="0">
                          <a:solidFill>
                            <a:schemeClr val="dk1"/>
                          </a:solidFill>
                          <a:latin typeface="+mn-lt"/>
                          <a:ea typeface="+mn-ea"/>
                          <a:cs typeface="+mn-cs"/>
                        </a:rPr>
                        <a:t>Red Hat Enterprise Linux (RHEL) 5.2, 5.3 , 5.4 and 5.5 x64</a:t>
                      </a:r>
                    </a:p>
                  </a:txBody>
                  <a:tcPr marL="122400" marR="122400" marT="46800" marB="46800"/>
                </a:tc>
                <a:tc>
                  <a:txBody>
                    <a:bodyPr/>
                    <a:lstStyle/>
                    <a:p>
                      <a:pPr marL="0" marR="0" indent="0" algn="ctr" defTabSz="914363" rtl="0" eaLnBrk="1" fontAlgn="auto" latinLnBrk="0" hangingPunct="1">
                        <a:lnSpc>
                          <a:spcPts val="1100"/>
                        </a:lnSpc>
                        <a:spcBef>
                          <a:spcPts val="0"/>
                        </a:spcBef>
                        <a:spcAft>
                          <a:spcPts val="200"/>
                        </a:spcAft>
                        <a:buClrTx/>
                        <a:buSzTx/>
                        <a:buFontTx/>
                        <a:buNone/>
                        <a:tabLst>
                          <a:tab pos="190500" algn="r"/>
                          <a:tab pos="304800" algn="l"/>
                        </a:tabLst>
                        <a:defRPr/>
                      </a:pPr>
                      <a:r>
                        <a:rPr lang="en-US" sz="1100" dirty="0" smtClean="0"/>
                        <a:t>1, 2, or 4</a:t>
                      </a:r>
                      <a:endParaRPr lang="en-US" sz="1100" b="1" dirty="0" smtClean="0"/>
                    </a:p>
                    <a:p>
                      <a:pPr marL="0" marR="0" algn="ctr">
                        <a:lnSpc>
                          <a:spcPts val="1100"/>
                        </a:lnSpc>
                        <a:spcBef>
                          <a:spcPts val="0"/>
                        </a:spcBef>
                        <a:spcAft>
                          <a:spcPts val="200"/>
                        </a:spcAft>
                        <a:tabLst>
                          <a:tab pos="190500" algn="r"/>
                          <a:tab pos="304800" algn="l"/>
                        </a:tabLst>
                      </a:pPr>
                      <a:endParaRPr lang="en-US" sz="1100" dirty="0">
                        <a:solidFill>
                          <a:srgbClr val="000000"/>
                        </a:solidFill>
                        <a:latin typeface="+mn-lt"/>
                        <a:ea typeface="Times New Roman"/>
                        <a:cs typeface="Segoe"/>
                      </a:endParaRPr>
                    </a:p>
                  </a:txBody>
                  <a:tcPr marL="121888" marR="121888">
                    <a:solidFill>
                      <a:schemeClr val="tx2">
                        <a:lumMod val="40000"/>
                        <a:lumOff val="60000"/>
                      </a:schemeClr>
                    </a:solidFill>
                  </a:tcPr>
                </a:tc>
              </a:tr>
              <a:tr h="381000">
                <a:tc>
                  <a:txBody>
                    <a:bodyPr/>
                    <a:lstStyle/>
                    <a:p>
                      <a:pPr marL="0" algn="l" defTabSz="914363" rtl="0" eaLnBrk="1" fontAlgn="b" latinLnBrk="0" hangingPunct="1"/>
                      <a:r>
                        <a:rPr lang="en-GB" sz="1100" b="0" kern="1200" dirty="0" smtClean="0">
                          <a:solidFill>
                            <a:schemeClr val="dk1"/>
                          </a:solidFill>
                          <a:latin typeface="+mn-lt"/>
                          <a:ea typeface="+mn-ea"/>
                          <a:cs typeface="+mn-cs"/>
                        </a:rPr>
                        <a:t>Red Hat Enterprise Linux (RHEL) 5.2, 5.3 , 5.4 and 5.5 x86</a:t>
                      </a:r>
                    </a:p>
                  </a:txBody>
                  <a:tcPr marL="122400" marR="122400" marT="46800" marB="46800"/>
                </a:tc>
                <a:tc>
                  <a:txBody>
                    <a:bodyPr/>
                    <a:lstStyle/>
                    <a:p>
                      <a:pPr marL="0" marR="0" indent="0" algn="ctr" defTabSz="914363" rtl="0" eaLnBrk="1" fontAlgn="auto" latinLnBrk="0" hangingPunct="1">
                        <a:lnSpc>
                          <a:spcPts val="1100"/>
                        </a:lnSpc>
                        <a:spcBef>
                          <a:spcPts val="0"/>
                        </a:spcBef>
                        <a:spcAft>
                          <a:spcPts val="200"/>
                        </a:spcAft>
                        <a:buClrTx/>
                        <a:buSzTx/>
                        <a:buFontTx/>
                        <a:buNone/>
                        <a:tabLst>
                          <a:tab pos="190500" algn="r"/>
                          <a:tab pos="304800" algn="l"/>
                        </a:tabLst>
                        <a:defRPr/>
                      </a:pPr>
                      <a:r>
                        <a:rPr lang="en-US" sz="1100" dirty="0" smtClean="0"/>
                        <a:t>1, 2, or 4</a:t>
                      </a:r>
                      <a:endParaRPr lang="en-US" sz="1100" b="1" dirty="0" smtClean="0"/>
                    </a:p>
                    <a:p>
                      <a:pPr marL="0" marR="0" algn="ctr">
                        <a:lnSpc>
                          <a:spcPts val="1100"/>
                        </a:lnSpc>
                        <a:spcBef>
                          <a:spcPts val="0"/>
                        </a:spcBef>
                        <a:spcAft>
                          <a:spcPts val="200"/>
                        </a:spcAft>
                        <a:tabLst>
                          <a:tab pos="190500" algn="r"/>
                          <a:tab pos="304800" algn="l"/>
                        </a:tabLst>
                      </a:pPr>
                      <a:endParaRPr lang="en-US" sz="1100" dirty="0">
                        <a:solidFill>
                          <a:srgbClr val="000000"/>
                        </a:solidFill>
                        <a:latin typeface="+mn-lt"/>
                        <a:ea typeface="Times New Roman"/>
                        <a:cs typeface="Segoe"/>
                      </a:endParaRPr>
                    </a:p>
                  </a:txBody>
                  <a:tcPr marL="121888" marR="121888">
                    <a:solidFill>
                      <a:schemeClr val="tx2">
                        <a:lumMod val="40000"/>
                        <a:lumOff val="60000"/>
                      </a:schemeClr>
                    </a:solidFill>
                  </a:tcPr>
                </a:tc>
              </a:tr>
              <a:tr h="441960">
                <a:tc>
                  <a:txBody>
                    <a:bodyPr/>
                    <a:lstStyle/>
                    <a:p>
                      <a:pPr marL="0" algn="l" defTabSz="914363" rtl="0" eaLnBrk="1" fontAlgn="b" latinLnBrk="0" hangingPunct="1"/>
                      <a:r>
                        <a:rPr lang="en-GB" sz="1100" b="0" kern="1200" dirty="0" smtClean="0">
                          <a:solidFill>
                            <a:schemeClr val="dk1"/>
                          </a:solidFill>
                          <a:latin typeface="+mn-lt"/>
                          <a:ea typeface="+mn-ea"/>
                          <a:cs typeface="+mn-cs"/>
                        </a:rPr>
                        <a:t>CentOS 5.2 - 5.6 x64</a:t>
                      </a:r>
                    </a:p>
                  </a:txBody>
                  <a:tcPr marL="122400" marR="122400" marT="46800" marB="46800"/>
                </a:tc>
                <a:tc>
                  <a:txBody>
                    <a:bodyPr/>
                    <a:lstStyle/>
                    <a:p>
                      <a:pPr marL="0" marR="0" indent="0" algn="ctr" defTabSz="914363" rtl="0" eaLnBrk="1" fontAlgn="auto" latinLnBrk="0" hangingPunct="1">
                        <a:lnSpc>
                          <a:spcPts val="1100"/>
                        </a:lnSpc>
                        <a:spcBef>
                          <a:spcPts val="0"/>
                        </a:spcBef>
                        <a:spcAft>
                          <a:spcPts val="200"/>
                        </a:spcAft>
                        <a:buClrTx/>
                        <a:buSzTx/>
                        <a:buFontTx/>
                        <a:buNone/>
                        <a:tabLst>
                          <a:tab pos="190500" algn="r"/>
                          <a:tab pos="304800" algn="l"/>
                        </a:tabLst>
                        <a:defRPr/>
                      </a:pPr>
                      <a:r>
                        <a:rPr lang="en-US" sz="1100" dirty="0" smtClean="0"/>
                        <a:t>1, 2, or 4</a:t>
                      </a:r>
                      <a:endParaRPr lang="en-US" sz="1100" b="1" dirty="0" smtClean="0"/>
                    </a:p>
                    <a:p>
                      <a:pPr marL="0" marR="0" algn="ctr">
                        <a:lnSpc>
                          <a:spcPts val="1100"/>
                        </a:lnSpc>
                        <a:spcBef>
                          <a:spcPts val="0"/>
                        </a:spcBef>
                        <a:spcAft>
                          <a:spcPts val="200"/>
                        </a:spcAft>
                        <a:tabLst>
                          <a:tab pos="190500" algn="r"/>
                          <a:tab pos="304800" algn="l"/>
                        </a:tabLst>
                      </a:pPr>
                      <a:endParaRPr lang="en-US" sz="1100" dirty="0">
                        <a:solidFill>
                          <a:srgbClr val="000000"/>
                        </a:solidFill>
                        <a:latin typeface="+mn-lt"/>
                        <a:ea typeface="Times New Roman"/>
                        <a:cs typeface="Segoe"/>
                      </a:endParaRPr>
                    </a:p>
                  </a:txBody>
                  <a:tcPr marL="121888" marR="121888">
                    <a:solidFill>
                      <a:schemeClr val="tx2">
                        <a:lumMod val="40000"/>
                        <a:lumOff val="60000"/>
                      </a:schemeClr>
                    </a:solidFill>
                  </a:tcPr>
                </a:tc>
              </a:tr>
              <a:tr h="457200">
                <a:tc>
                  <a:txBody>
                    <a:bodyPr/>
                    <a:lstStyle/>
                    <a:p>
                      <a:pPr marL="0" algn="l" defTabSz="914363" rtl="0" eaLnBrk="1" fontAlgn="b" latinLnBrk="0" hangingPunct="1"/>
                      <a:r>
                        <a:rPr lang="en-GB" sz="1100" b="0" kern="1200" dirty="0" smtClean="0">
                          <a:solidFill>
                            <a:schemeClr val="dk1"/>
                          </a:solidFill>
                          <a:latin typeface="+mn-lt"/>
                          <a:ea typeface="+mn-ea"/>
                          <a:cs typeface="+mn-cs"/>
                        </a:rPr>
                        <a:t>CentOS 5.2 - 5.6 x86</a:t>
                      </a:r>
                    </a:p>
                  </a:txBody>
                  <a:tcPr marL="122400" marR="122400" marT="46800" marB="46800"/>
                </a:tc>
                <a:tc>
                  <a:txBody>
                    <a:bodyPr/>
                    <a:lstStyle/>
                    <a:p>
                      <a:pPr marL="0" marR="0" indent="0" algn="ctr" defTabSz="914363" rtl="0" eaLnBrk="1" fontAlgn="auto" latinLnBrk="0" hangingPunct="1">
                        <a:lnSpc>
                          <a:spcPts val="1100"/>
                        </a:lnSpc>
                        <a:spcBef>
                          <a:spcPts val="0"/>
                        </a:spcBef>
                        <a:spcAft>
                          <a:spcPts val="200"/>
                        </a:spcAft>
                        <a:buClrTx/>
                        <a:buSzTx/>
                        <a:buFontTx/>
                        <a:buNone/>
                        <a:tabLst>
                          <a:tab pos="190500" algn="r"/>
                          <a:tab pos="304800" algn="l"/>
                        </a:tabLst>
                        <a:defRPr/>
                      </a:pPr>
                      <a:r>
                        <a:rPr lang="en-US" sz="1100" dirty="0" smtClean="0"/>
                        <a:t>1, 2, or 4</a:t>
                      </a:r>
                      <a:endParaRPr lang="en-US" sz="1100" b="1" dirty="0" smtClean="0"/>
                    </a:p>
                  </a:txBody>
                  <a:tcPr marL="121888" marR="121888">
                    <a:solidFill>
                      <a:schemeClr val="tx2">
                        <a:lumMod val="40000"/>
                        <a:lumOff val="60000"/>
                      </a:schemeClr>
                    </a:solidFill>
                  </a:tcPr>
                </a:tc>
              </a:tr>
            </a:tbl>
          </a:graphicData>
        </a:graphic>
      </p:graphicFrame>
    </p:spTree>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Class Schedule</a:t>
            </a:r>
            <a:endParaRPr lang="en-US" dirty="0"/>
          </a:p>
        </p:txBody>
      </p:sp>
      <p:sp>
        <p:nvSpPr>
          <p:cNvPr id="3" name="Text Placeholder 2"/>
          <p:cNvSpPr>
            <a:spLocks noGrp="1"/>
          </p:cNvSpPr>
          <p:nvPr>
            <p:ph type="body" sz="quarter" idx="10"/>
          </p:nvPr>
        </p:nvSpPr>
        <p:spPr>
          <a:xfrm>
            <a:off x="381000" y="1447800"/>
            <a:ext cx="8382000" cy="3114699"/>
          </a:xfrm>
        </p:spPr>
        <p:txBody>
          <a:bodyPr/>
          <a:lstStyle/>
          <a:p>
            <a:r>
              <a:rPr lang="en-US" dirty="0"/>
              <a:t>Day 1</a:t>
            </a:r>
          </a:p>
          <a:p>
            <a:pPr lvl="1"/>
            <a:r>
              <a:rPr lang="en-US" dirty="0"/>
              <a:t>Module 1: Course Orientation</a:t>
            </a:r>
          </a:p>
          <a:p>
            <a:pPr lvl="1"/>
            <a:r>
              <a:rPr lang="en-US" dirty="0">
                <a:solidFill>
                  <a:srgbClr val="FFFF00"/>
                </a:solidFill>
              </a:rPr>
              <a:t>Module 2: Microsoft Hyper-V and System Center Comparison to vSphere and vCenter</a:t>
            </a:r>
          </a:p>
          <a:p>
            <a:pPr lvl="1"/>
            <a:r>
              <a:rPr lang="en-GB" dirty="0"/>
              <a:t>Module 3: Managing and Protecting Storage in Hyper-V </a:t>
            </a:r>
          </a:p>
          <a:p>
            <a:pPr lvl="1"/>
            <a:r>
              <a:rPr lang="en-US" dirty="0"/>
              <a:t>Module 4: High Availability</a:t>
            </a:r>
          </a:p>
        </p:txBody>
      </p:sp>
    </p:spTree>
  </p:cSld>
  <p:clrMapOvr>
    <a:masterClrMapping/>
  </p:clrMapOvr>
  <p:transition>
    <p:fad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Autofit/>
          </a:bodyPr>
          <a:lstStyle/>
          <a:p>
            <a:r>
              <a:rPr lang="en-US" dirty="0">
                <a:solidFill>
                  <a:schemeClr val="tx1"/>
                </a:solidFill>
              </a:rPr>
              <a:t>Hyper-V </a:t>
            </a:r>
            <a:r>
              <a:rPr lang="en-US" dirty="0" smtClean="0">
                <a:solidFill>
                  <a:schemeClr val="tx1"/>
                </a:solidFill>
              </a:rPr>
              <a:t>Guest Support (3)</a:t>
            </a:r>
            <a:r>
              <a:rPr lang="en-US" sz="3200" dirty="0">
                <a:solidFill>
                  <a:schemeClr val="tx1"/>
                </a:solidFill>
              </a:rPr>
              <a:t/>
            </a:r>
            <a:br>
              <a:rPr lang="en-US" sz="3200" dirty="0">
                <a:solidFill>
                  <a:schemeClr val="tx1"/>
                </a:solidFill>
              </a:rPr>
            </a:br>
            <a:endParaRPr lang="en-US" sz="3200" dirty="0">
              <a:solidFill>
                <a:schemeClr val="tx1"/>
              </a:solidFill>
            </a:endParaRPr>
          </a:p>
        </p:txBody>
      </p:sp>
      <p:graphicFrame>
        <p:nvGraphicFramePr>
          <p:cNvPr id="11" name="Table 10"/>
          <p:cNvGraphicFramePr>
            <a:graphicFrameLocks noGrp="1"/>
          </p:cNvGraphicFramePr>
          <p:nvPr/>
        </p:nvGraphicFramePr>
        <p:xfrm>
          <a:off x="838200" y="1143003"/>
          <a:ext cx="7543799" cy="5227317"/>
        </p:xfrm>
        <a:graphic>
          <a:graphicData uri="http://schemas.openxmlformats.org/drawingml/2006/table">
            <a:tbl>
              <a:tblPr firstRow="1" bandRow="1">
                <a:tableStyleId>{5C22544A-7EE6-4342-B048-85BDC9FD1C3A}</a:tableStyleId>
              </a:tblPr>
              <a:tblGrid>
                <a:gridCol w="3276600"/>
                <a:gridCol w="2004059"/>
                <a:gridCol w="2263140"/>
              </a:tblGrid>
              <a:tr h="380997">
                <a:tc>
                  <a:txBody>
                    <a:bodyPr/>
                    <a:lstStyle/>
                    <a:p>
                      <a:pPr marL="0" marR="0" lvl="0" indent="0" algn="ctr" defTabSz="914363"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dirty="0" smtClean="0">
                          <a:ln>
                            <a:noFill/>
                          </a:ln>
                          <a:solidFill>
                            <a:srgbClr val="000000"/>
                          </a:solidFill>
                          <a:effectLst/>
                          <a:uLnTx/>
                          <a:uFillTx/>
                          <a:latin typeface="+mn-lt"/>
                          <a:ea typeface="+mn-ea"/>
                          <a:cs typeface="+mn-cs"/>
                        </a:rPr>
                        <a:t>Windows Client Operating Systems</a:t>
                      </a:r>
                    </a:p>
                  </a:txBody>
                  <a:tcPr marL="121888" marR="121888"/>
                </a:tc>
                <a:tc>
                  <a:txBody>
                    <a:bodyPr/>
                    <a:lstStyle/>
                    <a:p>
                      <a:pPr algn="ctr"/>
                      <a:r>
                        <a:rPr lang="en-US" sz="1100" dirty="0" smtClean="0">
                          <a:solidFill>
                            <a:schemeClr val="bg1"/>
                          </a:solidFill>
                        </a:rPr>
                        <a:t>Virtual</a:t>
                      </a:r>
                      <a:r>
                        <a:rPr lang="en-US" sz="1100" baseline="0" dirty="0" smtClean="0">
                          <a:solidFill>
                            <a:schemeClr val="bg1"/>
                          </a:solidFill>
                        </a:rPr>
                        <a:t> processors</a:t>
                      </a:r>
                      <a:endParaRPr lang="en-US" sz="1100" dirty="0">
                        <a:solidFill>
                          <a:schemeClr val="bg1"/>
                        </a:solidFill>
                      </a:endParaRPr>
                    </a:p>
                  </a:txBody>
                  <a:tcPr marL="121888" marR="121888">
                    <a:solidFill>
                      <a:schemeClr val="tx2">
                        <a:lumMod val="40000"/>
                        <a:lumOff val="60000"/>
                      </a:schemeClr>
                    </a:solidFill>
                  </a:tcPr>
                </a:tc>
                <a:tc>
                  <a:txBody>
                    <a:bodyPr/>
                    <a:lstStyle/>
                    <a:p>
                      <a:pPr algn="ctr"/>
                      <a:r>
                        <a:rPr lang="en-US" sz="1100" dirty="0" smtClean="0">
                          <a:solidFill>
                            <a:schemeClr val="bg1"/>
                          </a:solidFill>
                        </a:rPr>
                        <a:t>Supported editions</a:t>
                      </a:r>
                      <a:endParaRPr lang="en-US" sz="1100" dirty="0">
                        <a:solidFill>
                          <a:schemeClr val="bg1"/>
                        </a:solidFill>
                      </a:endParaRPr>
                    </a:p>
                  </a:txBody>
                  <a:tcPr marL="121888" marR="121888">
                    <a:solidFill>
                      <a:schemeClr val="tx2">
                        <a:lumMod val="40000"/>
                        <a:lumOff val="60000"/>
                      </a:schemeClr>
                    </a:solidFill>
                  </a:tcPr>
                </a:tc>
              </a:tr>
              <a:tr h="381000">
                <a:tc>
                  <a:txBody>
                    <a:bodyPr/>
                    <a:lstStyle/>
                    <a:p>
                      <a:r>
                        <a:rPr lang="en-GB" sz="1100" b="0" dirty="0" smtClean="0"/>
                        <a:t>Windows 7 x64 with Service Pack 1</a:t>
                      </a:r>
                      <a:endParaRPr lang="en-US" sz="1100" b="0" dirty="0"/>
                    </a:p>
                  </a:txBody>
                  <a:tcPr marL="121888" marR="121888"/>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dirty="0" smtClean="0"/>
                        <a:t>1, 2, or 4</a:t>
                      </a:r>
                      <a:endParaRPr lang="en-US" sz="1100" b="1" dirty="0"/>
                    </a:p>
                  </a:txBody>
                  <a:tcPr marL="121888" marR="121888">
                    <a:solidFill>
                      <a:schemeClr val="tx2">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100" dirty="0" smtClean="0"/>
                        <a:t>Professional, Enterprise, and Ultimate editions (including N and KN editions)</a:t>
                      </a:r>
                      <a:endParaRPr lang="en-US" sz="1100" dirty="0"/>
                    </a:p>
                  </a:txBody>
                  <a:tcPr marL="121888" marR="121888">
                    <a:solidFill>
                      <a:schemeClr val="tx2">
                        <a:lumMod val="40000"/>
                        <a:lumOff val="60000"/>
                      </a:schemeClr>
                    </a:solidFill>
                  </a:tcPr>
                </a:tc>
              </a:tr>
              <a:tr h="381000">
                <a:tc>
                  <a:txBody>
                    <a:bodyPr/>
                    <a:lstStyle/>
                    <a:p>
                      <a:r>
                        <a:rPr lang="en-GB" sz="1100" b="0" dirty="0" smtClean="0"/>
                        <a:t>Windows 7 x86 with Service Pack 1</a:t>
                      </a:r>
                      <a:endParaRPr lang="en-US" sz="1100" b="0" dirty="0"/>
                    </a:p>
                  </a:txBody>
                  <a:tcPr marL="121888" marR="121888"/>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dirty="0" smtClean="0"/>
                        <a:t>1, 2, or 4</a:t>
                      </a:r>
                      <a:endParaRPr lang="en-US" sz="1100" b="1" dirty="0"/>
                    </a:p>
                  </a:txBody>
                  <a:tcPr marL="121888" marR="121888">
                    <a:solidFill>
                      <a:schemeClr val="tx2">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100" dirty="0" smtClean="0"/>
                        <a:t>Professional, Enterprise, and Ultimate editions (including N and KN editions)</a:t>
                      </a:r>
                      <a:endParaRPr lang="en-US" sz="1100" dirty="0"/>
                    </a:p>
                  </a:txBody>
                  <a:tcPr marL="121888" marR="121888">
                    <a:solidFill>
                      <a:schemeClr val="tx2">
                        <a:lumMod val="40000"/>
                        <a:lumOff val="60000"/>
                      </a:schemeClr>
                    </a:solidFill>
                  </a:tcPr>
                </a:tc>
              </a:tr>
              <a:tr h="427723">
                <a:tc>
                  <a:txBody>
                    <a:bodyPr/>
                    <a:lstStyle/>
                    <a:p>
                      <a:r>
                        <a:rPr lang="en-GB" sz="1100" b="0" dirty="0" smtClean="0"/>
                        <a:t>Windows 7 x64</a:t>
                      </a:r>
                      <a:endParaRPr lang="en-US" sz="1100" b="0" dirty="0"/>
                    </a:p>
                  </a:txBody>
                  <a:tcPr marL="121888" marR="121888"/>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dirty="0" smtClean="0"/>
                        <a:t>1, 2, or 4</a:t>
                      </a:r>
                      <a:endParaRPr lang="en-US" sz="1100" b="1" dirty="0"/>
                    </a:p>
                  </a:txBody>
                  <a:tcPr marL="121888" marR="121888">
                    <a:solidFill>
                      <a:schemeClr val="tx2">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100" dirty="0" smtClean="0"/>
                        <a:t>Professional, Enterprise, and Ultimate editions (including N and KN editions)</a:t>
                      </a:r>
                      <a:endParaRPr lang="en-US" sz="1100" dirty="0"/>
                    </a:p>
                  </a:txBody>
                  <a:tcPr marL="121888" marR="121888">
                    <a:solidFill>
                      <a:schemeClr val="tx2">
                        <a:lumMod val="40000"/>
                        <a:lumOff val="60000"/>
                      </a:schemeClr>
                    </a:solidFill>
                  </a:tcPr>
                </a:tc>
              </a:tr>
              <a:tr h="364757">
                <a:tc>
                  <a:txBody>
                    <a:bodyPr/>
                    <a:lstStyle/>
                    <a:p>
                      <a:r>
                        <a:rPr lang="en-GB" sz="1100" b="0" dirty="0" smtClean="0"/>
                        <a:t>Windows 7 x86</a:t>
                      </a:r>
                      <a:endParaRPr lang="en-US" sz="1100" b="0" dirty="0"/>
                    </a:p>
                  </a:txBody>
                  <a:tcPr marL="121888" marR="121888"/>
                </a:tc>
                <a:tc>
                  <a:txBody>
                    <a:bodyPr/>
                    <a:lstStyle/>
                    <a:p>
                      <a:pPr marL="0" marR="0" indent="0" algn="ctr" defTabSz="914363" rtl="0" eaLnBrk="1" fontAlgn="auto" latinLnBrk="0" hangingPunct="1">
                        <a:lnSpc>
                          <a:spcPts val="1100"/>
                        </a:lnSpc>
                        <a:spcBef>
                          <a:spcPts val="0"/>
                        </a:spcBef>
                        <a:spcAft>
                          <a:spcPts val="200"/>
                        </a:spcAft>
                        <a:buClrTx/>
                        <a:buSzTx/>
                        <a:buFontTx/>
                        <a:buNone/>
                        <a:tabLst>
                          <a:tab pos="190500" algn="r"/>
                          <a:tab pos="304800" algn="l"/>
                        </a:tabLst>
                        <a:defRPr/>
                      </a:pPr>
                      <a:r>
                        <a:rPr lang="en-US" sz="1100" dirty="0" smtClean="0"/>
                        <a:t>1, 2, or 4</a:t>
                      </a:r>
                      <a:endParaRPr lang="en-US" sz="1100" b="1" dirty="0" smtClean="0"/>
                    </a:p>
                    <a:p>
                      <a:pPr marL="0" marR="0" algn="ctr">
                        <a:lnSpc>
                          <a:spcPts val="1100"/>
                        </a:lnSpc>
                        <a:spcBef>
                          <a:spcPts val="0"/>
                        </a:spcBef>
                        <a:spcAft>
                          <a:spcPts val="200"/>
                        </a:spcAft>
                        <a:tabLst>
                          <a:tab pos="190500" algn="r"/>
                          <a:tab pos="304800" algn="l"/>
                        </a:tabLst>
                      </a:pPr>
                      <a:endParaRPr lang="en-US" sz="1100" dirty="0">
                        <a:solidFill>
                          <a:srgbClr val="000000"/>
                        </a:solidFill>
                        <a:latin typeface="+mn-lt"/>
                        <a:ea typeface="Times New Roman"/>
                        <a:cs typeface="Segoe"/>
                      </a:endParaRPr>
                    </a:p>
                  </a:txBody>
                  <a:tcPr marL="121888" marR="121888">
                    <a:solidFill>
                      <a:schemeClr val="tx2">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100" dirty="0" smtClean="0"/>
                        <a:t>Professional, Enterprise, and Ultimate editions (including N and KN editions)</a:t>
                      </a:r>
                      <a:endParaRPr lang="en-US" sz="1100" dirty="0"/>
                    </a:p>
                  </a:txBody>
                  <a:tcPr marL="121888" marR="121888">
                    <a:solidFill>
                      <a:schemeClr val="tx2">
                        <a:lumMod val="40000"/>
                        <a:lumOff val="60000"/>
                      </a:schemeClr>
                    </a:solidFill>
                  </a:tcPr>
                </a:tc>
              </a:tr>
              <a:tr h="425717">
                <a:tc>
                  <a:txBody>
                    <a:bodyPr/>
                    <a:lstStyle/>
                    <a:p>
                      <a:r>
                        <a:rPr lang="en-GB" sz="1100" b="0" dirty="0" smtClean="0"/>
                        <a:t>Windows Vista x64</a:t>
                      </a:r>
                      <a:endParaRPr lang="en-US" sz="1100" b="0" dirty="0"/>
                    </a:p>
                  </a:txBody>
                  <a:tcPr marL="121888" marR="121888"/>
                </a:tc>
                <a:tc>
                  <a:txBody>
                    <a:bodyPr/>
                    <a:lstStyle/>
                    <a:p>
                      <a:pPr marL="0" marR="0" indent="0" algn="ctr" defTabSz="914363" rtl="0" eaLnBrk="1" fontAlgn="auto" latinLnBrk="0" hangingPunct="1">
                        <a:lnSpc>
                          <a:spcPts val="1100"/>
                        </a:lnSpc>
                        <a:spcBef>
                          <a:spcPts val="0"/>
                        </a:spcBef>
                        <a:spcAft>
                          <a:spcPts val="200"/>
                        </a:spcAft>
                        <a:buClrTx/>
                        <a:buSzTx/>
                        <a:buFontTx/>
                        <a:buNone/>
                        <a:tabLst>
                          <a:tab pos="190500" algn="r"/>
                          <a:tab pos="304800" algn="l"/>
                        </a:tabLst>
                        <a:defRPr/>
                      </a:pPr>
                      <a:r>
                        <a:rPr lang="en-US" sz="1100" dirty="0" smtClean="0">
                          <a:solidFill>
                            <a:srgbClr val="000000"/>
                          </a:solidFill>
                          <a:latin typeface="+mn-lt"/>
                          <a:ea typeface="Times New Roman"/>
                          <a:cs typeface="Segoe"/>
                        </a:rPr>
                        <a:t>1 or 2</a:t>
                      </a:r>
                    </a:p>
                    <a:p>
                      <a:pPr marL="0" marR="0" algn="ctr">
                        <a:lnSpc>
                          <a:spcPts val="1100"/>
                        </a:lnSpc>
                        <a:spcBef>
                          <a:spcPts val="0"/>
                        </a:spcBef>
                        <a:spcAft>
                          <a:spcPts val="200"/>
                        </a:spcAft>
                        <a:tabLst>
                          <a:tab pos="190500" algn="r"/>
                          <a:tab pos="304800" algn="l"/>
                        </a:tabLst>
                      </a:pPr>
                      <a:endParaRPr lang="en-US" sz="1100" dirty="0">
                        <a:solidFill>
                          <a:srgbClr val="000000"/>
                        </a:solidFill>
                        <a:latin typeface="+mn-lt"/>
                        <a:ea typeface="Times New Roman"/>
                        <a:cs typeface="Segoe"/>
                      </a:endParaRPr>
                    </a:p>
                  </a:txBody>
                  <a:tcPr marL="121888" marR="121888">
                    <a:solidFill>
                      <a:schemeClr val="tx2">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100" dirty="0" smtClean="0"/>
                        <a:t>Business, Enterprise, and Ultimate editions (including N and KN editions)</a:t>
                      </a:r>
                      <a:endParaRPr lang="en-US" sz="1100" dirty="0"/>
                    </a:p>
                  </a:txBody>
                  <a:tcPr marL="121888" marR="121888">
                    <a:solidFill>
                      <a:schemeClr val="tx2">
                        <a:lumMod val="40000"/>
                        <a:lumOff val="60000"/>
                      </a:schemeClr>
                    </a:solidFill>
                  </a:tcPr>
                </a:tc>
              </a:tr>
              <a:tr h="381000">
                <a:tc>
                  <a:txBody>
                    <a:bodyPr/>
                    <a:lstStyle/>
                    <a:p>
                      <a:r>
                        <a:rPr lang="en-GB" sz="1100" b="0" dirty="0" smtClean="0"/>
                        <a:t>Windows Vista x86</a:t>
                      </a:r>
                      <a:endParaRPr lang="en-US" sz="1100" b="0" dirty="0"/>
                    </a:p>
                  </a:txBody>
                  <a:tcPr marL="121888" marR="121888"/>
                </a:tc>
                <a:tc>
                  <a:txBody>
                    <a:bodyPr/>
                    <a:lstStyle/>
                    <a:p>
                      <a:pPr marL="0" marR="0" indent="0" algn="ctr" defTabSz="914363" rtl="0" eaLnBrk="1" fontAlgn="auto" latinLnBrk="0" hangingPunct="1">
                        <a:lnSpc>
                          <a:spcPts val="1100"/>
                        </a:lnSpc>
                        <a:spcBef>
                          <a:spcPts val="0"/>
                        </a:spcBef>
                        <a:spcAft>
                          <a:spcPts val="200"/>
                        </a:spcAft>
                        <a:buClrTx/>
                        <a:buSzTx/>
                        <a:buFontTx/>
                        <a:buNone/>
                        <a:tabLst>
                          <a:tab pos="190500" algn="r"/>
                          <a:tab pos="304800" algn="l"/>
                        </a:tabLst>
                        <a:defRPr/>
                      </a:pPr>
                      <a:r>
                        <a:rPr lang="en-US" sz="1100" dirty="0" smtClean="0">
                          <a:solidFill>
                            <a:srgbClr val="000000"/>
                          </a:solidFill>
                          <a:latin typeface="+mn-lt"/>
                          <a:ea typeface="Times New Roman"/>
                          <a:cs typeface="Segoe"/>
                        </a:rPr>
                        <a:t>1 or 2</a:t>
                      </a:r>
                    </a:p>
                    <a:p>
                      <a:pPr marL="0" marR="0" algn="ctr">
                        <a:lnSpc>
                          <a:spcPts val="1100"/>
                        </a:lnSpc>
                        <a:spcBef>
                          <a:spcPts val="0"/>
                        </a:spcBef>
                        <a:spcAft>
                          <a:spcPts val="200"/>
                        </a:spcAft>
                        <a:tabLst>
                          <a:tab pos="190500" algn="r"/>
                          <a:tab pos="304800" algn="l"/>
                        </a:tabLst>
                      </a:pPr>
                      <a:endParaRPr lang="en-US" sz="1100" dirty="0">
                        <a:solidFill>
                          <a:srgbClr val="000000"/>
                        </a:solidFill>
                        <a:latin typeface="+mn-lt"/>
                        <a:ea typeface="Times New Roman"/>
                        <a:cs typeface="Segoe"/>
                      </a:endParaRPr>
                    </a:p>
                  </a:txBody>
                  <a:tcPr marL="121888" marR="121888">
                    <a:solidFill>
                      <a:schemeClr val="tx2">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100" dirty="0" smtClean="0"/>
                        <a:t>Business, Enterprise, and Ultimate editions (including N and KN editions)</a:t>
                      </a:r>
                      <a:endParaRPr lang="en-US" sz="1100" dirty="0"/>
                    </a:p>
                  </a:txBody>
                  <a:tcPr marL="121888" marR="121888">
                    <a:solidFill>
                      <a:schemeClr val="tx2">
                        <a:lumMod val="40000"/>
                        <a:lumOff val="60000"/>
                      </a:schemeClr>
                    </a:solidFill>
                  </a:tcPr>
                </a:tc>
              </a:tr>
              <a:tr h="441960">
                <a:tc>
                  <a:txBody>
                    <a:bodyPr/>
                    <a:lstStyle/>
                    <a:p>
                      <a:r>
                        <a:rPr lang="en-GB" sz="1100" b="0" dirty="0" smtClean="0"/>
                        <a:t>Windows XP Professional x64 with Service Pack 2</a:t>
                      </a:r>
                      <a:endParaRPr lang="en-US" sz="1100" b="0" dirty="0"/>
                    </a:p>
                  </a:txBody>
                  <a:tcPr marL="121888" marR="121888"/>
                </a:tc>
                <a:tc>
                  <a:txBody>
                    <a:bodyPr/>
                    <a:lstStyle/>
                    <a:p>
                      <a:pPr marL="0" marR="0" algn="ctr">
                        <a:lnSpc>
                          <a:spcPts val="1100"/>
                        </a:lnSpc>
                        <a:spcBef>
                          <a:spcPts val="0"/>
                        </a:spcBef>
                        <a:spcAft>
                          <a:spcPts val="200"/>
                        </a:spcAft>
                        <a:tabLst>
                          <a:tab pos="190500" algn="r"/>
                          <a:tab pos="304800" algn="l"/>
                        </a:tabLst>
                      </a:pPr>
                      <a:r>
                        <a:rPr lang="en-US" sz="1100" dirty="0" smtClean="0">
                          <a:solidFill>
                            <a:srgbClr val="000000"/>
                          </a:solidFill>
                          <a:latin typeface="+mn-lt"/>
                          <a:ea typeface="Times New Roman"/>
                          <a:cs typeface="Segoe"/>
                        </a:rPr>
                        <a:t>1 or 2</a:t>
                      </a:r>
                    </a:p>
                    <a:p>
                      <a:pPr marL="0" marR="0" algn="ctr">
                        <a:lnSpc>
                          <a:spcPts val="1100"/>
                        </a:lnSpc>
                        <a:spcBef>
                          <a:spcPts val="0"/>
                        </a:spcBef>
                        <a:spcAft>
                          <a:spcPts val="200"/>
                        </a:spcAft>
                        <a:tabLst>
                          <a:tab pos="190500" algn="r"/>
                          <a:tab pos="304800" algn="l"/>
                        </a:tabLst>
                      </a:pPr>
                      <a:endParaRPr lang="en-US" sz="1100" dirty="0">
                        <a:solidFill>
                          <a:srgbClr val="000000"/>
                        </a:solidFill>
                        <a:latin typeface="+mn-lt"/>
                        <a:ea typeface="Times New Roman"/>
                        <a:cs typeface="Segoe"/>
                      </a:endParaRPr>
                    </a:p>
                  </a:txBody>
                  <a:tcPr marL="121888" marR="121888">
                    <a:solidFill>
                      <a:schemeClr val="tx2">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dirty="0" smtClean="0"/>
                        <a:t>N/A</a:t>
                      </a:r>
                    </a:p>
                    <a:p>
                      <a:pPr marL="0" marR="0" indent="0" algn="ctr" defTabSz="914400" rtl="0" eaLnBrk="1" fontAlgn="auto" latinLnBrk="0" hangingPunct="1">
                        <a:lnSpc>
                          <a:spcPct val="100000"/>
                        </a:lnSpc>
                        <a:spcBef>
                          <a:spcPts val="0"/>
                        </a:spcBef>
                        <a:spcAft>
                          <a:spcPts val="0"/>
                        </a:spcAft>
                        <a:buClrTx/>
                        <a:buSzTx/>
                        <a:buFontTx/>
                        <a:buNone/>
                        <a:tabLst/>
                        <a:defRPr/>
                      </a:pPr>
                      <a:endParaRPr lang="en-US" sz="1100" dirty="0"/>
                    </a:p>
                  </a:txBody>
                  <a:tcPr marL="121888" marR="121888">
                    <a:solidFill>
                      <a:schemeClr val="tx2">
                        <a:lumMod val="40000"/>
                        <a:lumOff val="60000"/>
                      </a:schemeClr>
                    </a:solidFill>
                  </a:tcPr>
                </a:tc>
              </a:tr>
              <a:tr h="457200">
                <a:tc>
                  <a:txBody>
                    <a:bodyPr/>
                    <a:lstStyle/>
                    <a:p>
                      <a:r>
                        <a:rPr lang="en-GB" sz="1100" b="0" dirty="0" smtClean="0"/>
                        <a:t>Windows XP Professional x86 with Service Pack 3</a:t>
                      </a:r>
                      <a:endParaRPr lang="en-US" sz="1100" b="0" dirty="0"/>
                    </a:p>
                  </a:txBody>
                  <a:tcPr marL="121888" marR="121888"/>
                </a:tc>
                <a:tc>
                  <a:txBody>
                    <a:bodyPr/>
                    <a:lstStyle/>
                    <a:p>
                      <a:pPr marL="0" marR="0" algn="ctr">
                        <a:lnSpc>
                          <a:spcPts val="1100"/>
                        </a:lnSpc>
                        <a:spcBef>
                          <a:spcPts val="0"/>
                        </a:spcBef>
                        <a:spcAft>
                          <a:spcPts val="200"/>
                        </a:spcAft>
                        <a:tabLst>
                          <a:tab pos="190500" algn="r"/>
                          <a:tab pos="304800" algn="l"/>
                        </a:tabLst>
                      </a:pPr>
                      <a:r>
                        <a:rPr lang="en-US" sz="1100" dirty="0" smtClean="0">
                          <a:solidFill>
                            <a:srgbClr val="000000"/>
                          </a:solidFill>
                          <a:latin typeface="+mn-lt"/>
                          <a:ea typeface="Times New Roman"/>
                          <a:cs typeface="Segoe"/>
                        </a:rPr>
                        <a:t>1 or 2</a:t>
                      </a:r>
                      <a:endParaRPr lang="en-US" sz="1100" dirty="0">
                        <a:solidFill>
                          <a:srgbClr val="000000"/>
                        </a:solidFill>
                        <a:latin typeface="+mn-lt"/>
                        <a:ea typeface="Times New Roman"/>
                        <a:cs typeface="Segoe"/>
                      </a:endParaRPr>
                    </a:p>
                  </a:txBody>
                  <a:tcPr marL="121888" marR="121888">
                    <a:solidFill>
                      <a:schemeClr val="tx2">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dirty="0" smtClean="0"/>
                        <a:t>N/A</a:t>
                      </a:r>
                    </a:p>
                  </a:txBody>
                  <a:tcPr marL="121888" marR="121888">
                    <a:solidFill>
                      <a:schemeClr val="tx2">
                        <a:lumMod val="40000"/>
                        <a:lumOff val="60000"/>
                      </a:schemeClr>
                    </a:solidFill>
                  </a:tcPr>
                </a:tc>
              </a:tr>
              <a:tr h="381000">
                <a:tc>
                  <a:txBody>
                    <a:bodyPr/>
                    <a:lstStyle/>
                    <a:p>
                      <a:r>
                        <a:rPr lang="en-GB" sz="1100" b="0" dirty="0" smtClean="0"/>
                        <a:t>Windows XP Professional x86 with Service Pack 2</a:t>
                      </a:r>
                      <a:endParaRPr lang="en-US" sz="1100" b="0" dirty="0"/>
                    </a:p>
                  </a:txBody>
                  <a:tcPr marL="121888" marR="121888"/>
                </a:tc>
                <a:tc>
                  <a:txBody>
                    <a:bodyPr/>
                    <a:lstStyle/>
                    <a:p>
                      <a:pPr marL="0" marR="0" algn="ctr">
                        <a:lnSpc>
                          <a:spcPts val="1100"/>
                        </a:lnSpc>
                        <a:spcBef>
                          <a:spcPts val="0"/>
                        </a:spcBef>
                        <a:spcAft>
                          <a:spcPts val="200"/>
                        </a:spcAft>
                        <a:tabLst>
                          <a:tab pos="190500" algn="r"/>
                          <a:tab pos="304800" algn="l"/>
                        </a:tabLst>
                      </a:pPr>
                      <a:r>
                        <a:rPr lang="en-US" sz="1100" dirty="0" smtClean="0">
                          <a:solidFill>
                            <a:srgbClr val="000000"/>
                          </a:solidFill>
                          <a:latin typeface="+mn-lt"/>
                          <a:ea typeface="Times New Roman"/>
                          <a:cs typeface="Segoe"/>
                        </a:rPr>
                        <a:t>1</a:t>
                      </a:r>
                    </a:p>
                  </a:txBody>
                  <a:tcPr marL="121888" marR="121888">
                    <a:solidFill>
                      <a:schemeClr val="tx2">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dirty="0" smtClean="0"/>
                        <a:t>N/A</a:t>
                      </a:r>
                    </a:p>
                  </a:txBody>
                  <a:tcPr marL="121888" marR="121888">
                    <a:solidFill>
                      <a:schemeClr val="tx2">
                        <a:lumMod val="40000"/>
                        <a:lumOff val="60000"/>
                      </a:schemeClr>
                    </a:solidFill>
                  </a:tcPr>
                </a:tc>
              </a:tr>
            </a:tbl>
          </a:graphicData>
        </a:graphic>
      </p:graphicFrame>
    </p:spTree>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Autofit/>
          </a:bodyPr>
          <a:lstStyle/>
          <a:p>
            <a:r>
              <a:rPr lang="en-US" dirty="0">
                <a:solidFill>
                  <a:schemeClr val="tx1"/>
                </a:solidFill>
              </a:rPr>
              <a:t>Windows Server 2008 R2 SP1</a:t>
            </a:r>
          </a:p>
        </p:txBody>
      </p:sp>
      <p:sp>
        <p:nvSpPr>
          <p:cNvPr id="6" name="Text Placeholder 5"/>
          <p:cNvSpPr>
            <a:spLocks noGrp="1"/>
          </p:cNvSpPr>
          <p:nvPr>
            <p:ph type="body" sz="quarter" idx="10"/>
          </p:nvPr>
        </p:nvSpPr>
        <p:spPr>
          <a:xfrm>
            <a:off x="381000" y="1295400"/>
            <a:ext cx="8382000" cy="3280898"/>
          </a:xfrm>
        </p:spPr>
        <p:txBody>
          <a:bodyPr/>
          <a:lstStyle/>
          <a:p>
            <a:pPr lvl="1"/>
            <a:endParaRPr lang="en-US" dirty="0" smtClean="0"/>
          </a:p>
          <a:p>
            <a:pPr lvl="1"/>
            <a:r>
              <a:rPr lang="en-US" dirty="0" smtClean="0"/>
              <a:t>All Windows Server 2008 R2 editions compatible, including Itanium for Server</a:t>
            </a:r>
          </a:p>
          <a:p>
            <a:pPr lvl="1"/>
            <a:endParaRPr lang="en-US" sz="1600" dirty="0" smtClean="0"/>
          </a:p>
          <a:p>
            <a:pPr lvl="1"/>
            <a:r>
              <a:rPr lang="en-US" dirty="0" smtClean="0"/>
              <a:t>New Feature: Dynamic Memory</a:t>
            </a:r>
          </a:p>
          <a:p>
            <a:pPr lvl="1"/>
            <a:endParaRPr lang="en-US" sz="1600" dirty="0" smtClean="0"/>
          </a:p>
          <a:p>
            <a:pPr lvl="1"/>
            <a:r>
              <a:rPr lang="en-US" dirty="0" smtClean="0"/>
              <a:t>New Feature: RemoteFX</a:t>
            </a:r>
          </a:p>
          <a:p>
            <a:endParaRPr lang="en-US" dirty="0" smtClean="0"/>
          </a:p>
        </p:txBody>
      </p:sp>
    </p:spTree>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Autofit/>
          </a:bodyPr>
          <a:lstStyle/>
          <a:p>
            <a:r>
              <a:rPr lang="en-US" sz="4400" dirty="0">
                <a:solidFill>
                  <a:schemeClr val="tx1"/>
                </a:solidFill>
              </a:rPr>
              <a:t>Dynamic Memory Guest OS </a:t>
            </a:r>
            <a:r>
              <a:rPr lang="en-US" sz="4400" dirty="0" smtClean="0">
                <a:solidFill>
                  <a:schemeClr val="tx1"/>
                </a:solidFill>
              </a:rPr>
              <a:t>Support</a:t>
            </a:r>
            <a:endParaRPr lang="en-US" sz="4400" dirty="0">
              <a:solidFill>
                <a:schemeClr val="tx1"/>
              </a:solidFill>
            </a:endParaRPr>
          </a:p>
        </p:txBody>
      </p:sp>
      <p:sp>
        <p:nvSpPr>
          <p:cNvPr id="6" name="Text Placeholder 5"/>
          <p:cNvSpPr>
            <a:spLocks noGrp="1"/>
          </p:cNvSpPr>
          <p:nvPr>
            <p:ph type="body" sz="quarter" idx="10"/>
          </p:nvPr>
        </p:nvSpPr>
        <p:spPr>
          <a:xfrm>
            <a:off x="381000" y="1219201"/>
            <a:ext cx="8382000" cy="4382738"/>
          </a:xfrm>
        </p:spPr>
        <p:txBody>
          <a:bodyPr/>
          <a:lstStyle/>
          <a:p>
            <a:pPr lvl="1"/>
            <a:r>
              <a:rPr lang="en-US" dirty="0" smtClean="0"/>
              <a:t>Windows Server 2003, 2008 &amp; 2008 R2</a:t>
            </a:r>
          </a:p>
          <a:p>
            <a:pPr lvl="2"/>
            <a:r>
              <a:rPr lang="en-US" dirty="0" smtClean="0"/>
              <a:t>32-bit &amp; 64-bit</a:t>
            </a:r>
          </a:p>
          <a:p>
            <a:pPr lvl="2"/>
            <a:r>
              <a:rPr lang="en-US" dirty="0" smtClean="0"/>
              <a:t>Enterprise and Datacenter Editions</a:t>
            </a:r>
          </a:p>
          <a:p>
            <a:pPr lvl="2"/>
            <a:endParaRPr lang="en-US" dirty="0" smtClean="0"/>
          </a:p>
          <a:p>
            <a:pPr lvl="1"/>
            <a:r>
              <a:rPr lang="en-US" dirty="0" smtClean="0"/>
              <a:t>Windows Vista and Windows 7</a:t>
            </a:r>
          </a:p>
          <a:p>
            <a:pPr lvl="2"/>
            <a:r>
              <a:rPr lang="en-US" dirty="0" smtClean="0"/>
              <a:t>32-bit &amp; 64-bit</a:t>
            </a:r>
          </a:p>
          <a:p>
            <a:pPr lvl="2"/>
            <a:r>
              <a:rPr lang="en-US" dirty="0" smtClean="0"/>
              <a:t>Enterprise and Ultimate Editions</a:t>
            </a:r>
          </a:p>
          <a:p>
            <a:pPr lvl="1"/>
            <a:endParaRPr lang="en-US" dirty="0" smtClean="0"/>
          </a:p>
          <a:p>
            <a:pPr lvl="1"/>
            <a:endParaRPr lang="en-US" dirty="0" smtClean="0"/>
          </a:p>
          <a:p>
            <a:endParaRPr lang="en-US" dirty="0" smtClean="0"/>
          </a:p>
        </p:txBody>
      </p:sp>
    </p:spTree>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Autofit/>
          </a:bodyPr>
          <a:lstStyle/>
          <a:p>
            <a:r>
              <a:rPr lang="en-US" dirty="0">
                <a:solidFill>
                  <a:schemeClr val="tx1"/>
                </a:solidFill>
              </a:rPr>
              <a:t>Dynamic</a:t>
            </a:r>
            <a:r>
              <a:rPr lang="en-US" sz="4000" dirty="0">
                <a:solidFill>
                  <a:schemeClr val="tx1"/>
                </a:solidFill>
              </a:rPr>
              <a:t> </a:t>
            </a:r>
            <a:r>
              <a:rPr lang="en-US" dirty="0">
                <a:solidFill>
                  <a:schemeClr val="tx1"/>
                </a:solidFill>
              </a:rPr>
              <a:t>Memory Architecture</a:t>
            </a:r>
            <a:r>
              <a:rPr lang="en-US" sz="4000" dirty="0">
                <a:solidFill>
                  <a:schemeClr val="tx1"/>
                </a:solidFill>
              </a:rPr>
              <a:t/>
            </a:r>
            <a:br>
              <a:rPr lang="en-US" sz="4000" dirty="0">
                <a:solidFill>
                  <a:schemeClr val="tx1"/>
                </a:solidFill>
              </a:rPr>
            </a:br>
            <a:endParaRPr lang="en-US" sz="4000" dirty="0">
              <a:solidFill>
                <a:schemeClr val="tx1"/>
              </a:solidFill>
            </a:endParaRPr>
          </a:p>
        </p:txBody>
      </p:sp>
      <p:sp>
        <p:nvSpPr>
          <p:cNvPr id="6" name="Text Placeholder 5"/>
          <p:cNvSpPr>
            <a:spLocks noGrp="1"/>
          </p:cNvSpPr>
          <p:nvPr>
            <p:ph type="body" sz="quarter" idx="10"/>
          </p:nvPr>
        </p:nvSpPr>
        <p:spPr>
          <a:xfrm>
            <a:off x="381000" y="1219201"/>
            <a:ext cx="8382000" cy="1932837"/>
          </a:xfrm>
        </p:spPr>
        <p:txBody>
          <a:bodyPr/>
          <a:lstStyle/>
          <a:p>
            <a:endParaRPr lang="en-US" dirty="0" smtClean="0">
              <a:solidFill>
                <a:schemeClr val="tx1"/>
              </a:solidFill>
            </a:endParaRPr>
          </a:p>
          <a:p>
            <a:pPr lvl="1"/>
            <a:endParaRPr lang="en-US" dirty="0" smtClean="0"/>
          </a:p>
          <a:p>
            <a:pPr lvl="1"/>
            <a:endParaRPr lang="en-US" dirty="0" smtClean="0"/>
          </a:p>
          <a:p>
            <a:endParaRPr lang="en-US" dirty="0" smtClean="0"/>
          </a:p>
        </p:txBody>
      </p:sp>
      <p:graphicFrame>
        <p:nvGraphicFramePr>
          <p:cNvPr id="1026" name="Object 2"/>
          <p:cNvGraphicFramePr>
            <a:graphicFrameLocks noChangeAspect="1"/>
          </p:cNvGraphicFramePr>
          <p:nvPr/>
        </p:nvGraphicFramePr>
        <p:xfrm>
          <a:off x="152400" y="1676400"/>
          <a:ext cx="8863013" cy="4800600"/>
        </p:xfrm>
        <a:graphic>
          <a:graphicData uri="http://schemas.openxmlformats.org/presentationml/2006/ole">
            <mc:AlternateContent xmlns:mc="http://schemas.openxmlformats.org/markup-compatibility/2006">
              <mc:Choice xmlns:v="urn:schemas-microsoft-com:vml" Requires="v">
                <p:oleObj spid="_x0000_s1035" name="Visio" r:id="rId4" imgW="9922319" imgH="5366887" progId="">
                  <p:embed/>
                </p:oleObj>
              </mc:Choice>
              <mc:Fallback>
                <p:oleObj name="Visio" r:id="rId4" imgW="9922319" imgH="5366887" progId="">
                  <p:embed/>
                  <p:pic>
                    <p:nvPicPr>
                      <p:cNvPr id="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2400" y="1676400"/>
                        <a:ext cx="8863013" cy="48006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Autofit/>
          </a:bodyPr>
          <a:lstStyle/>
          <a:p>
            <a:r>
              <a:rPr lang="en-US" sz="4400" dirty="0">
                <a:solidFill>
                  <a:schemeClr val="tx1"/>
                </a:solidFill>
              </a:rPr>
              <a:t>Dynamic Memory Settings</a:t>
            </a:r>
          </a:p>
        </p:txBody>
      </p:sp>
      <p:sp>
        <p:nvSpPr>
          <p:cNvPr id="6" name="Text Placeholder 5"/>
          <p:cNvSpPr>
            <a:spLocks noGrp="1"/>
          </p:cNvSpPr>
          <p:nvPr>
            <p:ph type="body" sz="quarter" idx="10"/>
          </p:nvPr>
        </p:nvSpPr>
        <p:spPr>
          <a:xfrm>
            <a:off x="381000" y="1219201"/>
            <a:ext cx="8382000" cy="1932837"/>
          </a:xfrm>
        </p:spPr>
        <p:txBody>
          <a:bodyPr/>
          <a:lstStyle/>
          <a:p>
            <a:endParaRPr lang="en-US" dirty="0" smtClean="0">
              <a:solidFill>
                <a:schemeClr val="tx1"/>
              </a:solidFill>
            </a:endParaRPr>
          </a:p>
          <a:p>
            <a:pPr lvl="1"/>
            <a:endParaRPr lang="en-US" dirty="0" smtClean="0"/>
          </a:p>
          <a:p>
            <a:pPr lvl="1"/>
            <a:endParaRPr lang="en-US" dirty="0" smtClean="0"/>
          </a:p>
          <a:p>
            <a:endParaRPr lang="en-US" dirty="0" smtClean="0"/>
          </a:p>
        </p:txBody>
      </p:sp>
      <p:sp>
        <p:nvSpPr>
          <p:cNvPr id="7" name="Content Placeholder 2"/>
          <p:cNvSpPr txBox="1">
            <a:spLocks/>
          </p:cNvSpPr>
          <p:nvPr/>
        </p:nvSpPr>
        <p:spPr>
          <a:xfrm>
            <a:off x="381000" y="1295400"/>
            <a:ext cx="3124200" cy="4724400"/>
          </a:xfrm>
          <a:prstGeom prst="rect">
            <a:avLst/>
          </a:prstGeom>
        </p:spPr>
        <p:txBody>
          <a:bodyPr>
            <a:normAutofit fontScale="55000" lnSpcReduction="20000"/>
          </a:bodyPr>
          <a:lstStyle/>
          <a:p>
            <a:pPr marL="460375" marR="0" lvl="0" indent="-460375" algn="l" defTabSz="914363" rtl="0" eaLnBrk="1" fontAlgn="auto" latinLnBrk="0" hangingPunct="1">
              <a:lnSpc>
                <a:spcPct val="90000"/>
              </a:lnSpc>
              <a:spcBef>
                <a:spcPct val="20000"/>
              </a:spcBef>
              <a:spcAft>
                <a:spcPts val="0"/>
              </a:spcAft>
              <a:buClrTx/>
              <a:buSzPct val="85000"/>
              <a:buFontTx/>
              <a:buBlip>
                <a:blip r:embed="rId3"/>
              </a:buBlip>
              <a:tabLst/>
              <a:defRPr/>
            </a:pPr>
            <a:r>
              <a:rPr kumimoji="0" lang="en-US" sz="3200" b="0" i="0" u="none" strike="noStrike" kern="1200" cap="none" spc="0" normalizeH="0" baseline="0" noProof="0" dirty="0" smtClean="0">
                <a:ln>
                  <a:noFill/>
                </a:ln>
                <a:gradFill>
                  <a:gsLst>
                    <a:gs pos="0">
                      <a:schemeClr val="tx1"/>
                    </a:gs>
                    <a:gs pos="86000">
                      <a:schemeClr val="tx1"/>
                    </a:gs>
                  </a:gsLst>
                  <a:lin ang="5400000" scaled="0"/>
                </a:gradFill>
                <a:effectLst/>
                <a:uLnTx/>
                <a:uFillTx/>
                <a:latin typeface="+mn-lt"/>
                <a:ea typeface="+mn-ea"/>
                <a:cs typeface="+mn-cs"/>
              </a:rPr>
              <a:t>Startup RAM: Memory needed to boot VM</a:t>
            </a:r>
          </a:p>
          <a:p>
            <a:pPr marL="855663" marR="0" lvl="1" indent="-395288" algn="l" defTabSz="914363" rtl="0" eaLnBrk="1" fontAlgn="auto" latinLnBrk="0" hangingPunct="1">
              <a:lnSpc>
                <a:spcPct val="90000"/>
              </a:lnSpc>
              <a:spcBef>
                <a:spcPct val="20000"/>
              </a:spcBef>
              <a:spcAft>
                <a:spcPts val="0"/>
              </a:spcAft>
              <a:buClrTx/>
              <a:buSzPct val="85000"/>
              <a:buFontTx/>
              <a:buBlip>
                <a:blip r:embed="rId3"/>
              </a:buBlip>
              <a:tabLst/>
              <a:defRPr/>
            </a:pPr>
            <a:r>
              <a:rPr kumimoji="0" lang="en-US" sz="2700" b="0" i="0" u="none" strike="noStrike" kern="1200" cap="none" spc="0" normalizeH="0" baseline="0" noProof="0" dirty="0" smtClean="0">
                <a:ln>
                  <a:noFill/>
                </a:ln>
                <a:gradFill>
                  <a:gsLst>
                    <a:gs pos="0">
                      <a:schemeClr val="tx1"/>
                    </a:gs>
                    <a:gs pos="86000">
                      <a:schemeClr val="tx1"/>
                    </a:gs>
                  </a:gsLst>
                  <a:lin ang="5400000" scaled="0"/>
                </a:gradFill>
                <a:effectLst/>
                <a:uLnTx/>
                <a:uFillTx/>
                <a:latin typeface="+mn-lt"/>
                <a:ea typeface="+mn-ea"/>
                <a:cs typeface="+mn-cs"/>
              </a:rPr>
              <a:t>Guest OS + Apps</a:t>
            </a:r>
          </a:p>
          <a:p>
            <a:pPr marL="855663" marR="0" lvl="1" indent="-395288" algn="l" defTabSz="914363" rtl="0" eaLnBrk="1" fontAlgn="auto" latinLnBrk="0" hangingPunct="1">
              <a:lnSpc>
                <a:spcPct val="90000"/>
              </a:lnSpc>
              <a:spcBef>
                <a:spcPct val="20000"/>
              </a:spcBef>
              <a:spcAft>
                <a:spcPts val="0"/>
              </a:spcAft>
              <a:buClrTx/>
              <a:buSzPct val="85000"/>
              <a:buFontTx/>
              <a:buBlip>
                <a:blip r:embed="rId3"/>
              </a:buBlip>
              <a:tabLst/>
              <a:defRPr/>
            </a:pPr>
            <a:r>
              <a:rPr kumimoji="0" lang="en-US" sz="2700" b="0" i="0" u="none" strike="noStrike" kern="1200" cap="none" spc="0" normalizeH="0" baseline="0" noProof="0" dirty="0" smtClean="0">
                <a:ln>
                  <a:noFill/>
                </a:ln>
                <a:gradFill>
                  <a:gsLst>
                    <a:gs pos="0">
                      <a:schemeClr val="tx1"/>
                    </a:gs>
                    <a:gs pos="86000">
                      <a:schemeClr val="tx1"/>
                    </a:gs>
                  </a:gsLst>
                  <a:lin ang="5400000" scaled="0"/>
                </a:gradFill>
                <a:effectLst/>
                <a:uLnTx/>
                <a:uFillTx/>
                <a:latin typeface="+mn-lt"/>
                <a:ea typeface="+mn-ea"/>
                <a:cs typeface="+mn-cs"/>
              </a:rPr>
              <a:t>Default: 512MB</a:t>
            </a:r>
          </a:p>
          <a:p>
            <a:pPr marL="460375" marR="0" lvl="0" indent="-460375" algn="l" defTabSz="914363" rtl="0" eaLnBrk="1" fontAlgn="auto" latinLnBrk="0" hangingPunct="1">
              <a:lnSpc>
                <a:spcPct val="90000"/>
              </a:lnSpc>
              <a:spcBef>
                <a:spcPct val="20000"/>
              </a:spcBef>
              <a:spcAft>
                <a:spcPts val="0"/>
              </a:spcAft>
              <a:buClrTx/>
              <a:buSzPct val="85000"/>
              <a:buFontTx/>
              <a:buBlip>
                <a:blip r:embed="rId3"/>
              </a:buBlip>
              <a:tabLst/>
              <a:defRPr/>
            </a:pPr>
            <a:endParaRPr kumimoji="0" lang="en-US" sz="1200" b="0" i="0" u="none" strike="noStrike" kern="1200" cap="none" spc="0" normalizeH="0" baseline="0" noProof="0" dirty="0" smtClean="0">
              <a:ln>
                <a:noFill/>
              </a:ln>
              <a:gradFill>
                <a:gsLst>
                  <a:gs pos="0">
                    <a:schemeClr val="tx1"/>
                  </a:gs>
                  <a:gs pos="86000">
                    <a:schemeClr val="tx1"/>
                  </a:gs>
                </a:gsLst>
                <a:lin ang="5400000" scaled="0"/>
              </a:gradFill>
              <a:effectLst/>
              <a:uLnTx/>
              <a:uFillTx/>
              <a:latin typeface="+mn-lt"/>
              <a:ea typeface="+mn-ea"/>
              <a:cs typeface="+mn-cs"/>
            </a:endParaRPr>
          </a:p>
          <a:p>
            <a:pPr marL="460375" marR="0" lvl="0" indent="-460375" algn="l" defTabSz="914363" rtl="0" eaLnBrk="1" fontAlgn="auto" latinLnBrk="0" hangingPunct="1">
              <a:lnSpc>
                <a:spcPct val="90000"/>
              </a:lnSpc>
              <a:spcBef>
                <a:spcPct val="20000"/>
              </a:spcBef>
              <a:spcAft>
                <a:spcPts val="0"/>
              </a:spcAft>
              <a:buClrTx/>
              <a:buSzPct val="85000"/>
              <a:buFontTx/>
              <a:buBlip>
                <a:blip r:embed="rId3"/>
              </a:buBlip>
              <a:tabLst/>
              <a:defRPr/>
            </a:pPr>
            <a:r>
              <a:rPr kumimoji="0" lang="en-US" sz="3200" b="0" i="0" u="none" strike="noStrike" kern="1200" cap="none" spc="0" normalizeH="0" baseline="0" noProof="0" dirty="0" smtClean="0">
                <a:ln>
                  <a:noFill/>
                </a:ln>
                <a:gradFill>
                  <a:gsLst>
                    <a:gs pos="0">
                      <a:schemeClr val="tx1"/>
                    </a:gs>
                    <a:gs pos="86000">
                      <a:schemeClr val="tx1"/>
                    </a:gs>
                  </a:gsLst>
                  <a:lin ang="5400000" scaled="0"/>
                </a:gradFill>
                <a:effectLst/>
                <a:uLnTx/>
                <a:uFillTx/>
                <a:latin typeface="+mn-lt"/>
                <a:ea typeface="+mn-ea"/>
                <a:cs typeface="+mn-cs"/>
              </a:rPr>
              <a:t>Maximum RAM: Memory limit for the VM</a:t>
            </a:r>
          </a:p>
          <a:p>
            <a:pPr marL="855663" marR="0" lvl="1" indent="-395288" algn="l" defTabSz="914363" rtl="0" eaLnBrk="1" fontAlgn="auto" latinLnBrk="0" hangingPunct="1">
              <a:lnSpc>
                <a:spcPct val="90000"/>
              </a:lnSpc>
              <a:spcBef>
                <a:spcPct val="20000"/>
              </a:spcBef>
              <a:spcAft>
                <a:spcPts val="0"/>
              </a:spcAft>
              <a:buClrTx/>
              <a:buSzPct val="85000"/>
              <a:buFontTx/>
              <a:buBlip>
                <a:blip r:embed="rId3"/>
              </a:buBlip>
              <a:tabLst/>
              <a:defRPr/>
            </a:pPr>
            <a:r>
              <a:rPr kumimoji="0" lang="en-US" sz="2800" b="0" i="0" u="none" strike="noStrike" kern="1200" cap="none" spc="0" normalizeH="0" baseline="0" noProof="0" dirty="0" smtClean="0">
                <a:ln>
                  <a:noFill/>
                </a:ln>
                <a:gradFill>
                  <a:gsLst>
                    <a:gs pos="0">
                      <a:schemeClr val="tx1"/>
                    </a:gs>
                    <a:gs pos="86000">
                      <a:schemeClr val="tx1"/>
                    </a:gs>
                  </a:gsLst>
                  <a:lin ang="5400000" scaled="0"/>
                </a:gradFill>
                <a:effectLst/>
                <a:uLnTx/>
                <a:uFillTx/>
                <a:latin typeface="+mn-lt"/>
                <a:ea typeface="+mn-ea"/>
                <a:cs typeface="+mn-cs"/>
              </a:rPr>
              <a:t>Default: 64GB</a:t>
            </a:r>
          </a:p>
          <a:p>
            <a:pPr marL="855663" marR="0" lvl="1" indent="-395288" algn="l" defTabSz="914363" rtl="0" eaLnBrk="1" fontAlgn="auto" latinLnBrk="0" hangingPunct="1">
              <a:lnSpc>
                <a:spcPct val="90000"/>
              </a:lnSpc>
              <a:spcBef>
                <a:spcPct val="20000"/>
              </a:spcBef>
              <a:spcAft>
                <a:spcPts val="0"/>
              </a:spcAft>
              <a:buClrTx/>
              <a:buSzPct val="85000"/>
              <a:buFontTx/>
              <a:buBlip>
                <a:blip r:embed="rId3"/>
              </a:buBlip>
              <a:tabLst/>
              <a:defRPr/>
            </a:pPr>
            <a:endParaRPr kumimoji="0" lang="en-US" sz="1400" b="0" i="0" u="none" strike="noStrike" kern="1200" cap="none" spc="0" normalizeH="0" baseline="0" noProof="0" dirty="0" smtClean="0">
              <a:ln>
                <a:noFill/>
              </a:ln>
              <a:gradFill>
                <a:gsLst>
                  <a:gs pos="0">
                    <a:schemeClr val="tx1"/>
                  </a:gs>
                  <a:gs pos="86000">
                    <a:schemeClr val="tx1"/>
                  </a:gs>
                </a:gsLst>
                <a:lin ang="5400000" scaled="0"/>
              </a:gradFill>
              <a:effectLst/>
              <a:uLnTx/>
              <a:uFillTx/>
              <a:latin typeface="+mn-lt"/>
              <a:ea typeface="+mn-ea"/>
              <a:cs typeface="+mn-cs"/>
            </a:endParaRPr>
          </a:p>
          <a:p>
            <a:pPr marL="460375" marR="0" lvl="0" indent="-460375" algn="l" defTabSz="914363" rtl="0" eaLnBrk="1" fontAlgn="auto" latinLnBrk="0" hangingPunct="1">
              <a:lnSpc>
                <a:spcPct val="90000"/>
              </a:lnSpc>
              <a:spcBef>
                <a:spcPct val="20000"/>
              </a:spcBef>
              <a:spcAft>
                <a:spcPts val="0"/>
              </a:spcAft>
              <a:buClrTx/>
              <a:buSzPct val="85000"/>
              <a:buFontTx/>
              <a:buBlip>
                <a:blip r:embed="rId3"/>
              </a:buBlip>
              <a:tabLst/>
              <a:defRPr/>
            </a:pPr>
            <a:r>
              <a:rPr kumimoji="0" lang="en-US" sz="3200" b="0" i="0" u="none" strike="noStrike" kern="1200" cap="none" spc="0" normalizeH="0" baseline="0" noProof="0" dirty="0" smtClean="0">
                <a:ln>
                  <a:noFill/>
                </a:ln>
                <a:gradFill>
                  <a:gsLst>
                    <a:gs pos="0">
                      <a:schemeClr val="tx1"/>
                    </a:gs>
                    <a:gs pos="86000">
                      <a:schemeClr val="tx1"/>
                    </a:gs>
                  </a:gsLst>
                  <a:lin ang="5400000" scaled="0"/>
                </a:gradFill>
                <a:effectLst/>
                <a:uLnTx/>
                <a:uFillTx/>
                <a:latin typeface="+mn-lt"/>
                <a:ea typeface="+mn-ea"/>
                <a:cs typeface="+mn-cs"/>
              </a:rPr>
              <a:t>Memory Buffer: Free memory to try to maintain in the VM</a:t>
            </a:r>
          </a:p>
          <a:p>
            <a:pPr marL="855663" marR="0" lvl="1" indent="-395288" algn="l" defTabSz="914363" rtl="0" eaLnBrk="1" fontAlgn="auto" latinLnBrk="0" hangingPunct="1">
              <a:lnSpc>
                <a:spcPct val="90000"/>
              </a:lnSpc>
              <a:spcBef>
                <a:spcPct val="20000"/>
              </a:spcBef>
              <a:spcAft>
                <a:spcPts val="0"/>
              </a:spcAft>
              <a:buClrTx/>
              <a:buSzPct val="85000"/>
              <a:buFontTx/>
              <a:buBlip>
                <a:blip r:embed="rId3"/>
              </a:buBlip>
              <a:tabLst/>
              <a:defRPr/>
            </a:pPr>
            <a:r>
              <a:rPr kumimoji="0" lang="en-US" sz="2800" b="0" i="0" u="none" strike="noStrike" kern="1200" cap="none" spc="0" normalizeH="0" baseline="0" noProof="0" dirty="0" smtClean="0">
                <a:ln>
                  <a:noFill/>
                </a:ln>
                <a:gradFill>
                  <a:gsLst>
                    <a:gs pos="0">
                      <a:schemeClr val="tx1"/>
                    </a:gs>
                    <a:gs pos="86000">
                      <a:schemeClr val="tx1"/>
                    </a:gs>
                  </a:gsLst>
                  <a:lin ang="5400000" scaled="0"/>
                </a:gradFill>
                <a:effectLst/>
                <a:uLnTx/>
                <a:uFillTx/>
                <a:latin typeface="+mn-lt"/>
                <a:ea typeface="+mn-ea"/>
                <a:cs typeface="+mn-cs"/>
              </a:rPr>
              <a:t>Enables responsiveness for workload bursts</a:t>
            </a:r>
          </a:p>
          <a:p>
            <a:pPr marL="855663" marR="0" lvl="1" indent="-395288" algn="l" defTabSz="914363" rtl="0" eaLnBrk="1" fontAlgn="auto" latinLnBrk="0" hangingPunct="1">
              <a:lnSpc>
                <a:spcPct val="90000"/>
              </a:lnSpc>
              <a:spcBef>
                <a:spcPct val="20000"/>
              </a:spcBef>
              <a:spcAft>
                <a:spcPts val="0"/>
              </a:spcAft>
              <a:buClrTx/>
              <a:buSzPct val="85000"/>
              <a:buFontTx/>
              <a:buBlip>
                <a:blip r:embed="rId3"/>
              </a:buBlip>
              <a:tabLst/>
              <a:defRPr/>
            </a:pPr>
            <a:r>
              <a:rPr kumimoji="0" lang="en-US" sz="2800" b="0" i="0" u="none" strike="noStrike" kern="1200" cap="none" spc="0" normalizeH="0" baseline="0" noProof="0" dirty="0" smtClean="0">
                <a:ln>
                  <a:noFill/>
                </a:ln>
                <a:gradFill>
                  <a:gsLst>
                    <a:gs pos="0">
                      <a:schemeClr val="tx1"/>
                    </a:gs>
                    <a:gs pos="86000">
                      <a:schemeClr val="tx1"/>
                    </a:gs>
                  </a:gsLst>
                  <a:lin ang="5400000" scaled="0"/>
                </a:gradFill>
                <a:effectLst/>
                <a:uLnTx/>
                <a:uFillTx/>
                <a:latin typeface="+mn-lt"/>
                <a:ea typeface="+mn-ea"/>
                <a:cs typeface="+mn-cs"/>
              </a:rPr>
              <a:t>Allows use for file cache</a:t>
            </a:r>
          </a:p>
          <a:p>
            <a:pPr marL="460375" marR="0" lvl="0" indent="-460375" algn="l" defTabSz="914363" rtl="0" eaLnBrk="1" fontAlgn="auto" latinLnBrk="0" hangingPunct="1">
              <a:lnSpc>
                <a:spcPct val="90000"/>
              </a:lnSpc>
              <a:spcBef>
                <a:spcPct val="20000"/>
              </a:spcBef>
              <a:spcAft>
                <a:spcPts val="0"/>
              </a:spcAft>
              <a:buClrTx/>
              <a:buSzPct val="85000"/>
              <a:buFontTx/>
              <a:buBlip>
                <a:blip r:embed="rId3"/>
              </a:buBlip>
              <a:tabLst/>
              <a:defRPr/>
            </a:pPr>
            <a:endParaRPr kumimoji="0" lang="en-US" sz="3200" b="0" i="0" u="none" strike="noStrike" kern="1200" cap="none" spc="0" normalizeH="0" baseline="0" noProof="0" dirty="0" smtClean="0">
              <a:ln>
                <a:noFill/>
              </a:ln>
              <a:gradFill>
                <a:gsLst>
                  <a:gs pos="0">
                    <a:schemeClr val="tx1"/>
                  </a:gs>
                  <a:gs pos="86000">
                    <a:schemeClr val="tx1"/>
                  </a:gs>
                </a:gsLst>
                <a:lin ang="5400000" scaled="0"/>
              </a:gradFill>
              <a:effectLst/>
              <a:uLnTx/>
              <a:uFillTx/>
              <a:latin typeface="+mn-lt"/>
              <a:ea typeface="+mn-ea"/>
              <a:cs typeface="+mn-cs"/>
            </a:endParaRPr>
          </a:p>
          <a:p>
            <a:pPr marL="460375" marR="0" lvl="0" indent="-460375" algn="l" defTabSz="914363" rtl="0" eaLnBrk="1" fontAlgn="auto" latinLnBrk="0" hangingPunct="1">
              <a:lnSpc>
                <a:spcPct val="90000"/>
              </a:lnSpc>
              <a:spcBef>
                <a:spcPct val="20000"/>
              </a:spcBef>
              <a:spcAft>
                <a:spcPts val="0"/>
              </a:spcAft>
              <a:buClrTx/>
              <a:buSzPct val="85000"/>
              <a:buFontTx/>
              <a:buBlip>
                <a:blip r:embed="rId3"/>
              </a:buBlip>
              <a:tabLst/>
              <a:defRPr/>
            </a:pPr>
            <a:r>
              <a:rPr kumimoji="0" lang="en-US" sz="3200" b="0" i="0" u="none" strike="noStrike" kern="1200" cap="none" spc="0" normalizeH="0" baseline="0" noProof="0" dirty="0" smtClean="0">
                <a:ln>
                  <a:noFill/>
                </a:ln>
                <a:gradFill>
                  <a:gsLst>
                    <a:gs pos="0">
                      <a:schemeClr val="tx1"/>
                    </a:gs>
                    <a:gs pos="86000">
                      <a:schemeClr val="tx1"/>
                    </a:gs>
                  </a:gsLst>
                  <a:lin ang="5400000" scaled="0"/>
                </a:gradFill>
                <a:effectLst/>
                <a:uLnTx/>
                <a:uFillTx/>
                <a:latin typeface="+mn-lt"/>
                <a:ea typeface="+mn-ea"/>
                <a:cs typeface="+mn-cs"/>
              </a:rPr>
              <a:t>Memory Priority: Order in which VMs may be allocated memory</a:t>
            </a:r>
          </a:p>
          <a:p>
            <a:pPr marL="855663" marR="0" lvl="1" indent="-395288" algn="l" defTabSz="914363" rtl="0" eaLnBrk="1" fontAlgn="auto" latinLnBrk="0" hangingPunct="1">
              <a:lnSpc>
                <a:spcPct val="90000"/>
              </a:lnSpc>
              <a:spcBef>
                <a:spcPct val="20000"/>
              </a:spcBef>
              <a:spcAft>
                <a:spcPts val="0"/>
              </a:spcAft>
              <a:buClrTx/>
              <a:buSzPct val="85000"/>
              <a:buFontTx/>
              <a:buBlip>
                <a:blip r:embed="rId3"/>
              </a:buBlip>
              <a:tabLst/>
              <a:defRPr/>
            </a:pPr>
            <a:r>
              <a:rPr kumimoji="0" lang="en-US" sz="2800" b="0" i="0" u="none" strike="noStrike" kern="1200" cap="none" spc="0" normalizeH="0" baseline="0" noProof="0" dirty="0" smtClean="0">
                <a:ln>
                  <a:noFill/>
                </a:ln>
                <a:gradFill>
                  <a:gsLst>
                    <a:gs pos="0">
                      <a:schemeClr val="tx1"/>
                    </a:gs>
                    <a:gs pos="86000">
                      <a:schemeClr val="tx1"/>
                    </a:gs>
                  </a:gsLst>
                  <a:lin ang="5400000" scaled="0"/>
                </a:gradFill>
                <a:effectLst/>
                <a:uLnTx/>
                <a:uFillTx/>
                <a:latin typeface="+mn-lt"/>
                <a:ea typeface="+mn-ea"/>
                <a:cs typeface="+mn-cs"/>
              </a:rPr>
              <a:t>Range: 1-10,000</a:t>
            </a:r>
          </a:p>
          <a:p>
            <a:pPr marL="855663" marR="0" lvl="1" indent="-395288" algn="l" defTabSz="914363" rtl="0" eaLnBrk="1" fontAlgn="auto" latinLnBrk="0" hangingPunct="1">
              <a:lnSpc>
                <a:spcPct val="90000"/>
              </a:lnSpc>
              <a:spcBef>
                <a:spcPct val="20000"/>
              </a:spcBef>
              <a:spcAft>
                <a:spcPts val="0"/>
              </a:spcAft>
              <a:buClrTx/>
              <a:buSzPct val="85000"/>
              <a:buFontTx/>
              <a:buBlip>
                <a:blip r:embed="rId3"/>
              </a:buBlip>
              <a:tabLst/>
              <a:defRPr/>
            </a:pPr>
            <a:r>
              <a:rPr kumimoji="0" lang="en-US" sz="2800" b="0" i="0" u="none" strike="noStrike" kern="1200" cap="none" spc="0" normalizeH="0" baseline="0" noProof="0" dirty="0" smtClean="0">
                <a:ln>
                  <a:noFill/>
                </a:ln>
                <a:gradFill>
                  <a:gsLst>
                    <a:gs pos="0">
                      <a:schemeClr val="tx1"/>
                    </a:gs>
                    <a:gs pos="86000">
                      <a:schemeClr val="tx1"/>
                    </a:gs>
                  </a:gsLst>
                  <a:lin ang="5400000" scaled="0"/>
                </a:gradFill>
                <a:effectLst/>
                <a:uLnTx/>
                <a:uFillTx/>
                <a:latin typeface="+mn-lt"/>
                <a:ea typeface="+mn-ea"/>
                <a:cs typeface="+mn-cs"/>
              </a:rPr>
              <a:t>Default: 5,000</a:t>
            </a:r>
          </a:p>
          <a:p>
            <a:pPr marL="460375" marR="0" lvl="0" indent="-460375" algn="l" defTabSz="914363" rtl="0" eaLnBrk="1" fontAlgn="auto" latinLnBrk="0" hangingPunct="1">
              <a:lnSpc>
                <a:spcPct val="90000"/>
              </a:lnSpc>
              <a:spcBef>
                <a:spcPct val="20000"/>
              </a:spcBef>
              <a:spcAft>
                <a:spcPts val="0"/>
              </a:spcAft>
              <a:buClrTx/>
              <a:buSzPct val="85000"/>
              <a:buFontTx/>
              <a:buBlip>
                <a:blip r:embed="rId3"/>
              </a:buBlip>
              <a:tabLst/>
              <a:defRPr/>
            </a:pPr>
            <a:endParaRPr kumimoji="0" lang="en-US" sz="3200" b="0" i="0" u="none" strike="noStrike" kern="1200" cap="none" spc="0" normalizeH="0" baseline="0" noProof="0" dirty="0" smtClean="0">
              <a:ln>
                <a:noFill/>
              </a:ln>
              <a:gradFill>
                <a:gsLst>
                  <a:gs pos="0">
                    <a:schemeClr val="tx1"/>
                  </a:gs>
                  <a:gs pos="86000">
                    <a:schemeClr val="tx1"/>
                  </a:gs>
                </a:gsLst>
                <a:lin ang="5400000" scaled="0"/>
              </a:gradFill>
              <a:effectLst/>
              <a:uLnTx/>
              <a:uFillTx/>
              <a:latin typeface="+mn-lt"/>
              <a:ea typeface="+mn-ea"/>
              <a:cs typeface="+mn-cs"/>
            </a:endParaRPr>
          </a:p>
          <a:p>
            <a:pPr marL="855663" marR="0" lvl="1" indent="-395288" algn="l" defTabSz="914363" rtl="0" eaLnBrk="1" fontAlgn="auto" latinLnBrk="0" hangingPunct="1">
              <a:lnSpc>
                <a:spcPct val="90000"/>
              </a:lnSpc>
              <a:spcBef>
                <a:spcPct val="20000"/>
              </a:spcBef>
              <a:spcAft>
                <a:spcPts val="0"/>
              </a:spcAft>
              <a:buClrTx/>
              <a:buSzPct val="85000"/>
              <a:buFontTx/>
              <a:buBlip>
                <a:blip r:embed="rId3"/>
              </a:buBlip>
              <a:tabLst/>
              <a:defRPr/>
            </a:pPr>
            <a:endParaRPr kumimoji="0" lang="en-US" sz="1400" b="0" i="0" u="none" strike="noStrike" kern="1200" cap="none" spc="0" normalizeH="0" baseline="0" noProof="0" dirty="0" smtClean="0">
              <a:ln>
                <a:noFill/>
              </a:ln>
              <a:gradFill>
                <a:gsLst>
                  <a:gs pos="0">
                    <a:schemeClr val="tx1"/>
                  </a:gs>
                  <a:gs pos="86000">
                    <a:schemeClr val="tx1"/>
                  </a:gs>
                </a:gsLst>
                <a:lin ang="5400000" scaled="0"/>
              </a:gradFill>
              <a:effectLst/>
              <a:uLnTx/>
              <a:uFillTx/>
              <a:latin typeface="+mn-lt"/>
              <a:ea typeface="+mn-ea"/>
              <a:cs typeface="+mn-cs"/>
            </a:endParaRPr>
          </a:p>
        </p:txBody>
      </p:sp>
      <p:pic>
        <p:nvPicPr>
          <p:cNvPr id="8"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05200" y="1371600"/>
            <a:ext cx="5437260" cy="3810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Autofit/>
          </a:bodyPr>
          <a:lstStyle/>
          <a:p>
            <a:r>
              <a:rPr lang="en-US" sz="4400" dirty="0">
                <a:solidFill>
                  <a:schemeClr val="tx1"/>
                </a:solidFill>
              </a:rPr>
              <a:t>Dynamic Memory Impact</a:t>
            </a:r>
          </a:p>
        </p:txBody>
      </p:sp>
      <p:sp>
        <p:nvSpPr>
          <p:cNvPr id="6" name="Text Placeholder 5"/>
          <p:cNvSpPr>
            <a:spLocks noGrp="1"/>
          </p:cNvSpPr>
          <p:nvPr>
            <p:ph type="body" sz="quarter" idx="10"/>
          </p:nvPr>
        </p:nvSpPr>
        <p:spPr>
          <a:xfrm>
            <a:off x="381000" y="1219201"/>
            <a:ext cx="8382000" cy="6820329"/>
          </a:xfrm>
        </p:spPr>
        <p:txBody>
          <a:bodyPr/>
          <a:lstStyle/>
          <a:p>
            <a:pPr>
              <a:buNone/>
            </a:pPr>
            <a:endParaRPr lang="en-US" dirty="0" smtClean="0">
              <a:solidFill>
                <a:schemeClr val="tx1"/>
              </a:solidFill>
            </a:endParaRPr>
          </a:p>
          <a:p>
            <a:pPr lvl="1"/>
            <a:r>
              <a:rPr lang="en-US" dirty="0" smtClean="0"/>
              <a:t>Minimal performance impact</a:t>
            </a:r>
          </a:p>
          <a:p>
            <a:pPr lvl="1"/>
            <a:endParaRPr lang="en-US" dirty="0" smtClean="0"/>
          </a:p>
          <a:p>
            <a:pPr lvl="1"/>
            <a:r>
              <a:rPr lang="en-US" dirty="0" smtClean="0"/>
              <a:t>Higher VM consolidation ratios on same hardware</a:t>
            </a:r>
          </a:p>
          <a:p>
            <a:pPr lvl="2"/>
            <a:endParaRPr lang="en-US" dirty="0" smtClean="0"/>
          </a:p>
          <a:p>
            <a:pPr lvl="1"/>
            <a:r>
              <a:rPr lang="en-US" dirty="0" smtClean="0"/>
              <a:t>Applicable to server virtualization and desktop virtualization workloads</a:t>
            </a:r>
          </a:p>
          <a:p>
            <a:pPr lvl="2"/>
            <a:endParaRPr lang="en-US" dirty="0" smtClean="0"/>
          </a:p>
          <a:p>
            <a:pPr lvl="1"/>
            <a:r>
              <a:rPr lang="en-US" dirty="0" smtClean="0"/>
              <a:t>Supported guest operating systems require Integration Components upgrade</a:t>
            </a:r>
          </a:p>
          <a:p>
            <a:endParaRPr lang="en-US" dirty="0" smtClean="0">
              <a:solidFill>
                <a:schemeClr val="tx1"/>
              </a:solidFill>
            </a:endParaRPr>
          </a:p>
          <a:p>
            <a:pPr lvl="1"/>
            <a:endParaRPr lang="en-US" dirty="0" smtClean="0"/>
          </a:p>
          <a:p>
            <a:pPr lvl="1"/>
            <a:endParaRPr lang="en-US" dirty="0" smtClean="0"/>
          </a:p>
          <a:p>
            <a:endParaRPr lang="en-US" dirty="0" smtClean="0"/>
          </a:p>
        </p:txBody>
      </p:sp>
    </p:spTree>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Autofit/>
          </a:bodyPr>
          <a:lstStyle/>
          <a:p>
            <a:r>
              <a:rPr lang="en-US" sz="4400" dirty="0">
                <a:solidFill>
                  <a:schemeClr val="tx1"/>
                </a:solidFill>
              </a:rPr>
              <a:t>RemoteFX System Requirements</a:t>
            </a:r>
            <a:br>
              <a:rPr lang="en-US" sz="4400" dirty="0">
                <a:solidFill>
                  <a:schemeClr val="tx1"/>
                </a:solidFill>
              </a:rPr>
            </a:br>
            <a:r>
              <a:rPr lang="en-US" sz="1400" dirty="0">
                <a:solidFill>
                  <a:schemeClr val="tx1"/>
                </a:solidFill>
              </a:rPr>
              <a:t/>
            </a:r>
            <a:br>
              <a:rPr lang="en-US" sz="1400" dirty="0">
                <a:solidFill>
                  <a:schemeClr val="tx1"/>
                </a:solidFill>
              </a:rPr>
            </a:br>
            <a:endParaRPr lang="en-US" sz="3200" dirty="0">
              <a:solidFill>
                <a:schemeClr val="tx1"/>
              </a:solidFill>
            </a:endParaRPr>
          </a:p>
        </p:txBody>
      </p:sp>
      <p:sp>
        <p:nvSpPr>
          <p:cNvPr id="6" name="Text Placeholder 5"/>
          <p:cNvSpPr>
            <a:spLocks noGrp="1"/>
          </p:cNvSpPr>
          <p:nvPr>
            <p:ph type="body" sz="quarter" idx="10"/>
          </p:nvPr>
        </p:nvSpPr>
        <p:spPr>
          <a:xfrm>
            <a:off x="381000" y="1219201"/>
            <a:ext cx="8382000" cy="6611041"/>
          </a:xfrm>
        </p:spPr>
        <p:txBody>
          <a:bodyPr/>
          <a:lstStyle/>
          <a:p>
            <a:pPr lvl="1"/>
            <a:r>
              <a:rPr lang="en-US" dirty="0" smtClean="0"/>
              <a:t>Hyper- V Host</a:t>
            </a:r>
          </a:p>
          <a:p>
            <a:pPr lvl="2"/>
            <a:r>
              <a:rPr lang="en-US" dirty="0" smtClean="0"/>
              <a:t>Windows Server 2008 R2 with SP1 for</a:t>
            </a:r>
          </a:p>
          <a:p>
            <a:pPr marL="863600" lvl="2" indent="0">
              <a:buNone/>
            </a:pPr>
            <a:r>
              <a:rPr lang="en-US" dirty="0" smtClean="0"/>
              <a:t>	(Hyper-V, Standard, Enterprise, and Datacenter editions)</a:t>
            </a:r>
          </a:p>
          <a:p>
            <a:pPr marL="460375" lvl="1" indent="0">
              <a:buNone/>
            </a:pPr>
            <a:endParaRPr lang="en-US" sz="1400" dirty="0" smtClean="0"/>
          </a:p>
          <a:p>
            <a:pPr lvl="1"/>
            <a:r>
              <a:rPr lang="en-US" dirty="0" smtClean="0"/>
              <a:t>VDI Virtual Machine</a:t>
            </a:r>
          </a:p>
          <a:p>
            <a:pPr lvl="2"/>
            <a:r>
              <a:rPr lang="en-US" dirty="0" smtClean="0"/>
              <a:t>Windows 7 Enterprise with SP1</a:t>
            </a:r>
          </a:p>
          <a:p>
            <a:pPr lvl="2"/>
            <a:r>
              <a:rPr lang="en-US" dirty="0" smtClean="0"/>
              <a:t>Windows 7 Ultimate with SP1</a:t>
            </a:r>
          </a:p>
          <a:p>
            <a:pPr lvl="1"/>
            <a:endParaRPr lang="en-US" sz="1400" dirty="0" smtClean="0"/>
          </a:p>
          <a:p>
            <a:pPr lvl="1"/>
            <a:r>
              <a:rPr lang="en-US" dirty="0" smtClean="0"/>
              <a:t>Remote Client Device</a:t>
            </a:r>
          </a:p>
          <a:p>
            <a:pPr lvl="2"/>
            <a:r>
              <a:rPr lang="en-US" dirty="0" smtClean="0"/>
              <a:t>Windows 7 with SP1</a:t>
            </a:r>
          </a:p>
          <a:p>
            <a:pPr lvl="2"/>
            <a:r>
              <a:rPr lang="en-US" dirty="0" smtClean="0"/>
              <a:t>Devices with RDP 7.1</a:t>
            </a:r>
          </a:p>
          <a:p>
            <a:endParaRPr lang="en-US" dirty="0" smtClean="0">
              <a:solidFill>
                <a:schemeClr val="tx1"/>
              </a:solidFill>
            </a:endParaRPr>
          </a:p>
          <a:p>
            <a:pPr lvl="1"/>
            <a:endParaRPr lang="en-US" dirty="0" smtClean="0"/>
          </a:p>
          <a:p>
            <a:pPr lvl="1"/>
            <a:endParaRPr lang="en-US" dirty="0" smtClean="0"/>
          </a:p>
          <a:p>
            <a:endParaRPr lang="en-US" dirty="0" smtClean="0"/>
          </a:p>
        </p:txBody>
      </p:sp>
    </p:spTree>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Autofit/>
          </a:bodyPr>
          <a:lstStyle/>
          <a:p>
            <a:r>
              <a:rPr lang="en-US" sz="4400" dirty="0">
                <a:solidFill>
                  <a:schemeClr val="tx1"/>
                </a:solidFill>
              </a:rPr>
              <a:t>RemoteFX Architecture</a:t>
            </a:r>
          </a:p>
        </p:txBody>
      </p:sp>
      <p:pic>
        <p:nvPicPr>
          <p:cNvPr id="7" name="Picture 3"/>
          <p:cNvPicPr>
            <a:picLocks noChangeAspect="1" noChangeArrowheads="1"/>
          </p:cNvPicPr>
          <p:nvPr/>
        </p:nvPicPr>
        <p:blipFill>
          <a:blip r:embed="rId3" cstate="print"/>
          <a:srcRect/>
          <a:stretch>
            <a:fillRect/>
          </a:stretch>
        </p:blipFill>
        <p:spPr bwMode="auto">
          <a:xfrm>
            <a:off x="457200" y="1981200"/>
            <a:ext cx="8488273" cy="3648075"/>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Autofit/>
          </a:bodyPr>
          <a:lstStyle/>
          <a:p>
            <a:r>
              <a:rPr lang="en-US" sz="4400" dirty="0">
                <a:solidFill>
                  <a:schemeClr val="tx1"/>
                </a:solidFill>
              </a:rPr>
              <a:t>RemoteFX Support</a:t>
            </a:r>
          </a:p>
        </p:txBody>
      </p:sp>
      <p:sp>
        <p:nvSpPr>
          <p:cNvPr id="6" name="Text Placeholder 5"/>
          <p:cNvSpPr>
            <a:spLocks noGrp="1"/>
          </p:cNvSpPr>
          <p:nvPr>
            <p:ph type="body" sz="quarter" idx="10"/>
          </p:nvPr>
        </p:nvSpPr>
        <p:spPr>
          <a:xfrm>
            <a:off x="381000" y="1219201"/>
            <a:ext cx="8382000" cy="2126736"/>
          </a:xfrm>
        </p:spPr>
        <p:txBody>
          <a:bodyPr/>
          <a:lstStyle/>
          <a:p>
            <a:pPr>
              <a:buNone/>
            </a:pPr>
            <a:r>
              <a:rPr lang="en-US" dirty="0" smtClean="0">
                <a:solidFill>
                  <a:schemeClr val="tx1"/>
                </a:solidFill>
              </a:rPr>
              <a:t/>
            </a:r>
            <a:br>
              <a:rPr lang="en-US" dirty="0" smtClean="0">
                <a:solidFill>
                  <a:schemeClr val="tx1"/>
                </a:solidFill>
              </a:rPr>
            </a:br>
            <a:endParaRPr lang="en-US" sz="1400" dirty="0" smtClean="0">
              <a:solidFill>
                <a:schemeClr val="tx1"/>
              </a:solidFill>
            </a:endParaRPr>
          </a:p>
          <a:p>
            <a:pPr lvl="1"/>
            <a:endParaRPr lang="en-US" dirty="0" smtClean="0"/>
          </a:p>
          <a:p>
            <a:pPr lvl="1"/>
            <a:endParaRPr lang="en-US" dirty="0" smtClean="0"/>
          </a:p>
          <a:p>
            <a:endParaRPr lang="en-US" dirty="0" smtClean="0"/>
          </a:p>
        </p:txBody>
      </p:sp>
      <p:sp>
        <p:nvSpPr>
          <p:cNvPr id="4" name="Content Placeholder 2"/>
          <p:cNvSpPr txBox="1">
            <a:spLocks/>
          </p:cNvSpPr>
          <p:nvPr/>
        </p:nvSpPr>
        <p:spPr>
          <a:xfrm>
            <a:off x="228600" y="1295400"/>
            <a:ext cx="3124200" cy="4953000"/>
          </a:xfrm>
          <a:prstGeom prst="rect">
            <a:avLst/>
          </a:prstGeom>
        </p:spPr>
        <p:txBody>
          <a:bodyPr>
            <a:normAutofit fontScale="62500" lnSpcReduction="20000"/>
          </a:bodyPr>
          <a:lstStyle/>
          <a:p>
            <a:pPr marL="460375" marR="0" lvl="0" indent="-460375" algn="l" defTabSz="914363" rtl="0" eaLnBrk="1" fontAlgn="auto" latinLnBrk="0" hangingPunct="1">
              <a:lnSpc>
                <a:spcPct val="90000"/>
              </a:lnSpc>
              <a:spcBef>
                <a:spcPct val="20000"/>
              </a:spcBef>
              <a:spcAft>
                <a:spcPts val="0"/>
              </a:spcAft>
              <a:buClrTx/>
              <a:buSzPct val="85000"/>
              <a:buFontTx/>
              <a:buBlip>
                <a:blip r:embed="rId3"/>
              </a:buBlip>
              <a:tabLst/>
              <a:defRPr/>
            </a:pPr>
            <a:r>
              <a:rPr kumimoji="0" lang="en-US" sz="2900" b="0" i="0" u="none" strike="noStrike" kern="1200" cap="none" spc="0" normalizeH="0" baseline="0" noProof="0" dirty="0" smtClean="0">
                <a:ln>
                  <a:noFill/>
                </a:ln>
                <a:gradFill>
                  <a:gsLst>
                    <a:gs pos="0">
                      <a:schemeClr val="tx1"/>
                    </a:gs>
                    <a:gs pos="86000">
                      <a:schemeClr val="tx1"/>
                    </a:gs>
                  </a:gsLst>
                  <a:lin ang="5400000" scaled="0"/>
                </a:gradFill>
                <a:effectLst/>
                <a:uLnTx/>
                <a:uFillTx/>
                <a:latin typeface="+mn-lt"/>
                <a:ea typeface="+mn-ea"/>
                <a:cs typeface="+mn-cs"/>
              </a:rPr>
              <a:t>Main Features</a:t>
            </a:r>
          </a:p>
          <a:p>
            <a:pPr marL="855663" marR="0" lvl="1" indent="-395288" algn="l" defTabSz="914363" rtl="0" eaLnBrk="1" fontAlgn="auto" latinLnBrk="0" hangingPunct="1">
              <a:lnSpc>
                <a:spcPct val="90000"/>
              </a:lnSpc>
              <a:spcBef>
                <a:spcPct val="20000"/>
              </a:spcBef>
              <a:spcAft>
                <a:spcPts val="0"/>
              </a:spcAft>
              <a:buClrTx/>
              <a:buSzPct val="85000"/>
              <a:buFontTx/>
              <a:buBlip>
                <a:blip r:embed="rId3"/>
              </a:buBlip>
              <a:tabLst/>
              <a:defRPr/>
            </a:pPr>
            <a:r>
              <a:rPr kumimoji="0" lang="en-US" sz="2000" b="0" i="0" u="none" strike="noStrike" kern="1200" cap="none" spc="0" normalizeH="0" baseline="0" noProof="0" dirty="0" smtClean="0">
                <a:ln>
                  <a:noFill/>
                </a:ln>
                <a:gradFill>
                  <a:gsLst>
                    <a:gs pos="0">
                      <a:schemeClr val="tx1"/>
                    </a:gs>
                    <a:gs pos="86000">
                      <a:schemeClr val="tx1"/>
                    </a:gs>
                  </a:gsLst>
                  <a:lin ang="5400000" scaled="0"/>
                </a:gradFill>
                <a:effectLst/>
                <a:uLnTx/>
                <a:uFillTx/>
                <a:latin typeface="+mn-lt"/>
                <a:ea typeface="+mn-ea"/>
                <a:cs typeface="+mn-cs"/>
              </a:rPr>
              <a:t>Improved Encode/Decode Pipeline</a:t>
            </a:r>
          </a:p>
          <a:p>
            <a:pPr marL="855663" marR="0" lvl="1" indent="-395288" algn="l" defTabSz="914363" rtl="0" eaLnBrk="1" fontAlgn="auto" latinLnBrk="0" hangingPunct="1">
              <a:lnSpc>
                <a:spcPct val="90000"/>
              </a:lnSpc>
              <a:spcBef>
                <a:spcPct val="20000"/>
              </a:spcBef>
              <a:spcAft>
                <a:spcPts val="0"/>
              </a:spcAft>
              <a:buClrTx/>
              <a:buSzPct val="85000"/>
              <a:buFontTx/>
              <a:buBlip>
                <a:blip r:embed="rId3"/>
              </a:buBlip>
              <a:tabLst/>
              <a:defRPr/>
            </a:pPr>
            <a:r>
              <a:rPr kumimoji="0" lang="en-US" sz="2000" b="0" i="0" u="none" strike="noStrike" kern="1200" cap="none" spc="0" normalizeH="0" baseline="0" noProof="0" dirty="0" smtClean="0">
                <a:ln>
                  <a:noFill/>
                </a:ln>
                <a:gradFill>
                  <a:gsLst>
                    <a:gs pos="0">
                      <a:schemeClr val="tx1"/>
                    </a:gs>
                    <a:gs pos="86000">
                      <a:schemeClr val="tx1"/>
                    </a:gs>
                  </a:gsLst>
                  <a:lin ang="5400000" scaled="0"/>
                </a:gradFill>
                <a:effectLst/>
                <a:uLnTx/>
                <a:uFillTx/>
                <a:latin typeface="+mn-lt"/>
                <a:ea typeface="+mn-ea"/>
                <a:cs typeface="+mn-cs"/>
              </a:rPr>
              <a:t>3D GPU Host side Rendering</a:t>
            </a:r>
          </a:p>
          <a:p>
            <a:pPr marL="855663" marR="0" lvl="1" indent="-395288" algn="l" defTabSz="914363" rtl="0" eaLnBrk="1" fontAlgn="auto" latinLnBrk="0" hangingPunct="1">
              <a:lnSpc>
                <a:spcPct val="90000"/>
              </a:lnSpc>
              <a:spcBef>
                <a:spcPct val="20000"/>
              </a:spcBef>
              <a:spcAft>
                <a:spcPts val="0"/>
              </a:spcAft>
              <a:buClrTx/>
              <a:buSzPct val="85000"/>
              <a:buFontTx/>
              <a:buBlip>
                <a:blip r:embed="rId3"/>
              </a:buBlip>
              <a:tabLst/>
              <a:defRPr/>
            </a:pPr>
            <a:r>
              <a:rPr kumimoji="0" lang="en-US" sz="2000" b="0" i="0" u="none" strike="noStrike" kern="1200" cap="none" spc="0" normalizeH="0" baseline="0" noProof="0" dirty="0" smtClean="0">
                <a:ln>
                  <a:noFill/>
                </a:ln>
                <a:gradFill>
                  <a:gsLst>
                    <a:gs pos="0">
                      <a:schemeClr val="tx1"/>
                    </a:gs>
                    <a:gs pos="86000">
                      <a:schemeClr val="tx1"/>
                    </a:gs>
                  </a:gsLst>
                  <a:lin ang="5400000" scaled="0"/>
                </a:gradFill>
                <a:effectLst/>
                <a:uLnTx/>
                <a:uFillTx/>
                <a:latin typeface="+mn-lt"/>
                <a:ea typeface="+mn-ea"/>
                <a:cs typeface="+mn-cs"/>
              </a:rPr>
              <a:t>USB Redirection</a:t>
            </a:r>
          </a:p>
          <a:p>
            <a:pPr marL="855663" marR="0" lvl="1" indent="-395288" algn="l" defTabSz="914363" rtl="0" eaLnBrk="1" fontAlgn="auto" latinLnBrk="0" hangingPunct="1">
              <a:lnSpc>
                <a:spcPct val="90000"/>
              </a:lnSpc>
              <a:spcBef>
                <a:spcPct val="20000"/>
              </a:spcBef>
              <a:spcAft>
                <a:spcPts val="0"/>
              </a:spcAft>
              <a:buClrTx/>
              <a:buSzPct val="85000"/>
              <a:buFontTx/>
              <a:buBlip>
                <a:blip r:embed="rId3"/>
              </a:buBlip>
              <a:tabLst/>
              <a:defRPr/>
            </a:pPr>
            <a:r>
              <a:rPr kumimoji="0" lang="en-US" sz="2000" b="0" i="0" u="none" strike="noStrike" kern="1200" cap="none" spc="0" normalizeH="0" baseline="0" noProof="0" dirty="0" smtClean="0">
                <a:ln>
                  <a:noFill/>
                </a:ln>
                <a:gradFill>
                  <a:gsLst>
                    <a:gs pos="0">
                      <a:schemeClr val="tx1"/>
                    </a:gs>
                    <a:gs pos="86000">
                      <a:schemeClr val="tx1"/>
                    </a:gs>
                  </a:gsLst>
                  <a:lin ang="5400000" scaled="0"/>
                </a:gradFill>
                <a:effectLst/>
                <a:uLnTx/>
                <a:uFillTx/>
                <a:latin typeface="+mn-lt"/>
                <a:ea typeface="+mn-ea"/>
                <a:cs typeface="+mn-cs"/>
              </a:rPr>
              <a:t>RDVH supports all 3 features, RDSH only supports 1 of these features</a:t>
            </a:r>
          </a:p>
          <a:p>
            <a:pPr marL="460375" marR="0" lvl="0" indent="-460375" algn="l" defTabSz="914363" rtl="0" eaLnBrk="1" fontAlgn="auto" latinLnBrk="0" hangingPunct="1">
              <a:lnSpc>
                <a:spcPct val="90000"/>
              </a:lnSpc>
              <a:spcBef>
                <a:spcPct val="20000"/>
              </a:spcBef>
              <a:spcAft>
                <a:spcPts val="0"/>
              </a:spcAft>
              <a:buClrTx/>
              <a:buSzPct val="85000"/>
              <a:buFontTx/>
              <a:buBlip>
                <a:blip r:embed="rId3"/>
              </a:buBlip>
              <a:tabLst/>
              <a:defRPr/>
            </a:pPr>
            <a:endParaRPr kumimoji="0" lang="en-US" sz="1200" b="0" i="0" u="none" strike="noStrike" kern="1200" cap="none" spc="0" normalizeH="0" baseline="0" noProof="0" dirty="0" smtClean="0">
              <a:ln>
                <a:noFill/>
              </a:ln>
              <a:gradFill>
                <a:gsLst>
                  <a:gs pos="0">
                    <a:schemeClr val="tx1"/>
                  </a:gs>
                  <a:gs pos="86000">
                    <a:schemeClr val="tx1"/>
                  </a:gs>
                </a:gsLst>
                <a:lin ang="5400000" scaled="0"/>
              </a:gradFill>
              <a:effectLst/>
              <a:uLnTx/>
              <a:uFillTx/>
              <a:latin typeface="+mn-lt"/>
              <a:ea typeface="+mn-ea"/>
              <a:cs typeface="+mn-cs"/>
            </a:endParaRPr>
          </a:p>
          <a:p>
            <a:pPr marL="460375" marR="0" lvl="0" indent="-460375" algn="l" defTabSz="914363" rtl="0" eaLnBrk="1" fontAlgn="auto" latinLnBrk="0" hangingPunct="1">
              <a:lnSpc>
                <a:spcPct val="90000"/>
              </a:lnSpc>
              <a:spcBef>
                <a:spcPct val="20000"/>
              </a:spcBef>
              <a:spcAft>
                <a:spcPts val="0"/>
              </a:spcAft>
              <a:buClrTx/>
              <a:buSzPct val="85000"/>
              <a:buFontTx/>
              <a:buBlip>
                <a:blip r:embed="rId3"/>
              </a:buBlip>
              <a:tabLst/>
              <a:defRPr/>
            </a:pPr>
            <a:r>
              <a:rPr kumimoji="0" lang="en-US" sz="2900" b="0" i="0" u="none" strike="noStrike" kern="1200" cap="none" spc="0" normalizeH="0" baseline="0" noProof="0" dirty="0" smtClean="0">
                <a:ln>
                  <a:noFill/>
                </a:ln>
                <a:gradFill>
                  <a:gsLst>
                    <a:gs pos="0">
                      <a:schemeClr val="tx1"/>
                    </a:gs>
                    <a:gs pos="86000">
                      <a:schemeClr val="tx1"/>
                    </a:gs>
                  </a:gsLst>
                  <a:lin ang="5400000" scaled="0"/>
                </a:gradFill>
                <a:effectLst/>
                <a:uLnTx/>
                <a:uFillTx/>
                <a:latin typeface="+mn-lt"/>
                <a:ea typeface="+mn-ea"/>
                <a:cs typeface="+mn-cs"/>
              </a:rPr>
              <a:t>SCVMM Library Server</a:t>
            </a:r>
          </a:p>
          <a:p>
            <a:pPr marL="855663" marR="0" lvl="1" indent="-395288" algn="l" defTabSz="914363" rtl="0" eaLnBrk="1" fontAlgn="auto" latinLnBrk="0" hangingPunct="1">
              <a:lnSpc>
                <a:spcPct val="90000"/>
              </a:lnSpc>
              <a:spcBef>
                <a:spcPct val="20000"/>
              </a:spcBef>
              <a:spcAft>
                <a:spcPts val="0"/>
              </a:spcAft>
              <a:buClrTx/>
              <a:buSzPct val="85000"/>
              <a:buFontTx/>
              <a:buBlip>
                <a:blip r:embed="rId3"/>
              </a:buBlip>
              <a:tabLst/>
              <a:defRPr/>
            </a:pPr>
            <a:r>
              <a:rPr kumimoji="0" lang="en-US" sz="2000" b="0" i="0" u="none" strike="noStrike" kern="1200" cap="none" spc="0" normalizeH="0" baseline="0" noProof="0" dirty="0" smtClean="0">
                <a:ln>
                  <a:noFill/>
                </a:ln>
                <a:gradFill>
                  <a:gsLst>
                    <a:gs pos="0">
                      <a:schemeClr val="tx1"/>
                    </a:gs>
                    <a:gs pos="86000">
                      <a:schemeClr val="tx1"/>
                    </a:gs>
                  </a:gsLst>
                  <a:lin ang="5400000" scaled="0"/>
                </a:gradFill>
                <a:effectLst/>
                <a:uLnTx/>
                <a:uFillTx/>
                <a:latin typeface="+mn-lt"/>
                <a:ea typeface="+mn-ea"/>
                <a:cs typeface="+mn-cs"/>
              </a:rPr>
              <a:t>Hardware Profiles</a:t>
            </a:r>
          </a:p>
          <a:p>
            <a:pPr marL="855663" marR="0" lvl="1" indent="-395288" algn="l" defTabSz="914363" rtl="0" eaLnBrk="1" fontAlgn="auto" latinLnBrk="0" hangingPunct="1">
              <a:lnSpc>
                <a:spcPct val="90000"/>
              </a:lnSpc>
              <a:spcBef>
                <a:spcPct val="20000"/>
              </a:spcBef>
              <a:spcAft>
                <a:spcPts val="0"/>
              </a:spcAft>
              <a:buClrTx/>
              <a:buSzPct val="85000"/>
              <a:buFontTx/>
              <a:buBlip>
                <a:blip r:embed="rId3"/>
              </a:buBlip>
              <a:tabLst/>
              <a:defRPr/>
            </a:pPr>
            <a:r>
              <a:rPr kumimoji="0" lang="en-US" sz="2000" b="0" i="0" u="none" strike="noStrike" kern="1200" cap="none" spc="0" normalizeH="0" baseline="0" noProof="0" dirty="0" smtClean="0">
                <a:ln>
                  <a:noFill/>
                </a:ln>
                <a:gradFill>
                  <a:gsLst>
                    <a:gs pos="0">
                      <a:schemeClr val="tx1"/>
                    </a:gs>
                    <a:gs pos="86000">
                      <a:schemeClr val="tx1"/>
                    </a:gs>
                  </a:gsLst>
                  <a:lin ang="5400000" scaled="0"/>
                </a:gradFill>
                <a:effectLst/>
                <a:uLnTx/>
                <a:uFillTx/>
                <a:latin typeface="+mn-lt"/>
                <a:ea typeface="+mn-ea"/>
                <a:cs typeface="+mn-cs"/>
              </a:rPr>
              <a:t>VM Templates</a:t>
            </a:r>
          </a:p>
          <a:p>
            <a:pPr marL="855663" marR="0" lvl="1" indent="-395288" algn="l" defTabSz="914363" rtl="0" eaLnBrk="1" fontAlgn="auto" latinLnBrk="0" hangingPunct="1">
              <a:lnSpc>
                <a:spcPct val="90000"/>
              </a:lnSpc>
              <a:spcBef>
                <a:spcPct val="20000"/>
              </a:spcBef>
              <a:spcAft>
                <a:spcPts val="0"/>
              </a:spcAft>
              <a:buClrTx/>
              <a:buSzPct val="85000"/>
              <a:buFontTx/>
              <a:buBlip>
                <a:blip r:embed="rId3"/>
              </a:buBlip>
              <a:tabLst/>
              <a:defRPr/>
            </a:pPr>
            <a:r>
              <a:rPr kumimoji="0" lang="en-US" sz="2000" b="0" i="0" u="none" strike="noStrike" kern="1200" cap="none" spc="0" normalizeH="0" baseline="0" noProof="0" dirty="0" smtClean="0">
                <a:ln>
                  <a:noFill/>
                </a:ln>
                <a:gradFill>
                  <a:gsLst>
                    <a:gs pos="0">
                      <a:schemeClr val="tx1"/>
                    </a:gs>
                    <a:gs pos="86000">
                      <a:schemeClr val="tx1"/>
                    </a:gs>
                  </a:gsLst>
                  <a:lin ang="5400000" scaled="0"/>
                </a:gradFill>
                <a:effectLst/>
                <a:uLnTx/>
                <a:uFillTx/>
                <a:latin typeface="+mn-lt"/>
                <a:ea typeface="+mn-ea"/>
                <a:cs typeface="+mn-cs"/>
              </a:rPr>
              <a:t>Virtual Machines</a:t>
            </a:r>
          </a:p>
          <a:p>
            <a:pPr marL="855663" marR="0" lvl="1" indent="-395288" algn="l" defTabSz="914363" rtl="0" eaLnBrk="1" fontAlgn="auto" latinLnBrk="0" hangingPunct="1">
              <a:lnSpc>
                <a:spcPct val="90000"/>
              </a:lnSpc>
              <a:spcBef>
                <a:spcPct val="20000"/>
              </a:spcBef>
              <a:spcAft>
                <a:spcPts val="0"/>
              </a:spcAft>
              <a:buClrTx/>
              <a:buSzPct val="85000"/>
              <a:buFontTx/>
              <a:buBlip>
                <a:blip r:embed="rId3"/>
              </a:buBlip>
              <a:tabLst/>
              <a:defRPr/>
            </a:pPr>
            <a:endParaRPr kumimoji="0" lang="en-US" sz="1400" b="0" i="0" u="none" strike="noStrike" kern="1200" cap="none" spc="0" normalizeH="0" baseline="0" noProof="0" dirty="0" smtClean="0">
              <a:ln>
                <a:noFill/>
              </a:ln>
              <a:gradFill>
                <a:gsLst>
                  <a:gs pos="0">
                    <a:schemeClr val="tx1"/>
                  </a:gs>
                  <a:gs pos="86000">
                    <a:schemeClr val="tx1"/>
                  </a:gs>
                </a:gsLst>
                <a:lin ang="5400000" scaled="0"/>
              </a:gradFill>
              <a:effectLst/>
              <a:uLnTx/>
              <a:uFillTx/>
              <a:latin typeface="+mn-lt"/>
              <a:ea typeface="+mn-ea"/>
              <a:cs typeface="+mn-cs"/>
            </a:endParaRPr>
          </a:p>
          <a:p>
            <a:pPr marL="460375" marR="0" lvl="0" indent="-460375" algn="l" defTabSz="914363" rtl="0" eaLnBrk="1" fontAlgn="auto" latinLnBrk="0" hangingPunct="1">
              <a:lnSpc>
                <a:spcPct val="90000"/>
              </a:lnSpc>
              <a:spcBef>
                <a:spcPct val="20000"/>
              </a:spcBef>
              <a:spcAft>
                <a:spcPts val="0"/>
              </a:spcAft>
              <a:buClrTx/>
              <a:buSzPct val="85000"/>
              <a:buFontTx/>
              <a:buBlip>
                <a:blip r:embed="rId3"/>
              </a:buBlip>
              <a:tabLst/>
              <a:defRPr/>
            </a:pPr>
            <a:r>
              <a:rPr kumimoji="0" lang="en-US" sz="2900" b="0" i="0" u="none" strike="noStrike" kern="1200" cap="none" spc="0" normalizeH="0" baseline="0" noProof="0" dirty="0" smtClean="0">
                <a:ln>
                  <a:noFill/>
                </a:ln>
                <a:gradFill>
                  <a:gsLst>
                    <a:gs pos="0">
                      <a:schemeClr val="tx1"/>
                    </a:gs>
                    <a:gs pos="86000">
                      <a:schemeClr val="tx1"/>
                    </a:gs>
                  </a:gsLst>
                  <a:lin ang="5400000" scaled="0"/>
                </a:gradFill>
                <a:effectLst/>
                <a:uLnTx/>
                <a:uFillTx/>
                <a:latin typeface="+mn-lt"/>
                <a:ea typeface="+mn-ea"/>
                <a:cs typeface="+mn-cs"/>
              </a:rPr>
              <a:t>SCVMM Intelligent Placement and VM Migration</a:t>
            </a:r>
          </a:p>
          <a:p>
            <a:pPr marL="855663" marR="0" lvl="1" indent="-395288" algn="l" defTabSz="914363" rtl="0" eaLnBrk="1" fontAlgn="auto" latinLnBrk="0" hangingPunct="1">
              <a:lnSpc>
                <a:spcPct val="90000"/>
              </a:lnSpc>
              <a:spcBef>
                <a:spcPct val="20000"/>
              </a:spcBef>
              <a:spcAft>
                <a:spcPts val="0"/>
              </a:spcAft>
              <a:buClrTx/>
              <a:buSzPct val="85000"/>
              <a:buFontTx/>
              <a:buBlip>
                <a:blip r:embed="rId3"/>
              </a:buBlip>
              <a:tabLst/>
              <a:defRPr/>
            </a:pPr>
            <a:r>
              <a:rPr kumimoji="0" lang="en-US" sz="2100" b="0" i="0" u="none" strike="noStrike" kern="1200" cap="none" spc="0" normalizeH="0" baseline="0" noProof="0" dirty="0" smtClean="0">
                <a:ln>
                  <a:noFill/>
                </a:ln>
                <a:gradFill>
                  <a:gsLst>
                    <a:gs pos="0">
                      <a:schemeClr val="tx1"/>
                    </a:gs>
                    <a:gs pos="86000">
                      <a:schemeClr val="tx1"/>
                    </a:gs>
                  </a:gsLst>
                  <a:lin ang="5400000" scaled="0"/>
                </a:gradFill>
                <a:effectLst/>
                <a:uLnTx/>
                <a:uFillTx/>
                <a:latin typeface="+mn-lt"/>
                <a:ea typeface="+mn-ea"/>
                <a:cs typeface="+mn-cs"/>
              </a:rPr>
              <a:t>Checks for RemoteFX support (including checkpoints)</a:t>
            </a:r>
          </a:p>
          <a:p>
            <a:pPr marL="460375" marR="0" lvl="0" indent="-460375" algn="l" defTabSz="914363" rtl="0" eaLnBrk="1" fontAlgn="auto" latinLnBrk="0" hangingPunct="1">
              <a:lnSpc>
                <a:spcPct val="90000"/>
              </a:lnSpc>
              <a:spcBef>
                <a:spcPct val="20000"/>
              </a:spcBef>
              <a:spcAft>
                <a:spcPts val="0"/>
              </a:spcAft>
              <a:buClrTx/>
              <a:buSzPct val="85000"/>
              <a:buFontTx/>
              <a:buBlip>
                <a:blip r:embed="rId3"/>
              </a:buBlip>
              <a:tabLst/>
              <a:defRPr/>
            </a:pPr>
            <a:endParaRPr kumimoji="0" lang="en-US" sz="2300" b="0" i="0" u="none" strike="noStrike" kern="1200" cap="none" spc="0" normalizeH="0" baseline="0" noProof="0" dirty="0" smtClean="0">
              <a:ln>
                <a:noFill/>
              </a:ln>
              <a:gradFill>
                <a:gsLst>
                  <a:gs pos="0">
                    <a:schemeClr val="tx1"/>
                  </a:gs>
                  <a:gs pos="86000">
                    <a:schemeClr val="tx1"/>
                  </a:gs>
                </a:gsLst>
                <a:lin ang="5400000" scaled="0"/>
              </a:gradFill>
              <a:effectLst/>
              <a:uLnTx/>
              <a:uFillTx/>
              <a:latin typeface="+mn-lt"/>
              <a:ea typeface="+mn-ea"/>
              <a:cs typeface="+mn-cs"/>
            </a:endParaRPr>
          </a:p>
          <a:p>
            <a:pPr marL="460375" marR="0" lvl="0" indent="-460375" algn="l" defTabSz="914363" rtl="0" eaLnBrk="1" fontAlgn="auto" latinLnBrk="0" hangingPunct="1">
              <a:lnSpc>
                <a:spcPct val="90000"/>
              </a:lnSpc>
              <a:spcBef>
                <a:spcPct val="20000"/>
              </a:spcBef>
              <a:spcAft>
                <a:spcPts val="0"/>
              </a:spcAft>
              <a:buClrTx/>
              <a:buSzPct val="85000"/>
              <a:buFontTx/>
              <a:buBlip>
                <a:blip r:embed="rId3"/>
              </a:buBlip>
              <a:tabLst/>
              <a:defRPr/>
            </a:pPr>
            <a:r>
              <a:rPr kumimoji="0" lang="en-US" sz="2900" b="0" i="0" u="none" strike="noStrike" kern="1200" cap="none" spc="0" normalizeH="0" baseline="0" noProof="0" dirty="0" smtClean="0">
                <a:ln>
                  <a:noFill/>
                </a:ln>
                <a:gradFill>
                  <a:gsLst>
                    <a:gs pos="0">
                      <a:schemeClr val="tx1"/>
                    </a:gs>
                    <a:gs pos="86000">
                      <a:schemeClr val="tx1"/>
                    </a:gs>
                  </a:gsLst>
                  <a:lin ang="5400000" scaled="0"/>
                </a:gradFill>
                <a:effectLst/>
                <a:uLnTx/>
                <a:uFillTx/>
                <a:latin typeface="+mn-lt"/>
                <a:ea typeface="+mn-ea"/>
                <a:cs typeface="+mn-cs"/>
              </a:rPr>
              <a:t>USB Redirection</a:t>
            </a:r>
          </a:p>
          <a:p>
            <a:pPr marL="855663" marR="0" lvl="1" indent="-395288" algn="l" defTabSz="914363" rtl="0" eaLnBrk="1" fontAlgn="auto" latinLnBrk="0" hangingPunct="1">
              <a:lnSpc>
                <a:spcPct val="90000"/>
              </a:lnSpc>
              <a:spcBef>
                <a:spcPct val="20000"/>
              </a:spcBef>
              <a:spcAft>
                <a:spcPts val="0"/>
              </a:spcAft>
              <a:buClrTx/>
              <a:buSzPct val="85000"/>
              <a:buFontTx/>
              <a:buBlip>
                <a:blip r:embed="rId3"/>
              </a:buBlip>
              <a:tabLst/>
              <a:defRPr/>
            </a:pPr>
            <a:r>
              <a:rPr kumimoji="0" lang="en-US" sz="2100" b="0" i="0" u="none" strike="noStrike" kern="1200" cap="none" spc="0" normalizeH="0" baseline="0" noProof="0" dirty="0" smtClean="0">
                <a:ln>
                  <a:noFill/>
                </a:ln>
                <a:gradFill>
                  <a:gsLst>
                    <a:gs pos="0">
                      <a:schemeClr val="tx1"/>
                    </a:gs>
                    <a:gs pos="86000">
                      <a:schemeClr val="tx1"/>
                    </a:gs>
                  </a:gsLst>
                  <a:lin ang="5400000" scaled="0"/>
                </a:gradFill>
                <a:effectLst/>
                <a:uLnTx/>
                <a:uFillTx/>
                <a:latin typeface="+mn-lt"/>
                <a:ea typeface="+mn-ea"/>
                <a:cs typeface="+mn-cs"/>
              </a:rPr>
              <a:t>Enable RemoteFX on a VM</a:t>
            </a:r>
          </a:p>
          <a:p>
            <a:pPr marL="855663" marR="0" lvl="1" indent="-395288" algn="l" defTabSz="914363" rtl="0" eaLnBrk="1" fontAlgn="auto" latinLnBrk="0" hangingPunct="1">
              <a:lnSpc>
                <a:spcPct val="90000"/>
              </a:lnSpc>
              <a:spcBef>
                <a:spcPct val="20000"/>
              </a:spcBef>
              <a:spcAft>
                <a:spcPts val="0"/>
              </a:spcAft>
              <a:buClrTx/>
              <a:buSzPct val="85000"/>
              <a:buFontTx/>
              <a:buBlip>
                <a:blip r:embed="rId3"/>
              </a:buBlip>
              <a:tabLst/>
              <a:defRPr/>
            </a:pPr>
            <a:r>
              <a:rPr kumimoji="0" lang="en-US" sz="2100" b="0" i="0" u="none" strike="noStrike" kern="1200" cap="none" spc="0" normalizeH="0" baseline="0" noProof="0" dirty="0" smtClean="0">
                <a:ln>
                  <a:noFill/>
                </a:ln>
                <a:gradFill>
                  <a:gsLst>
                    <a:gs pos="0">
                      <a:schemeClr val="tx1"/>
                    </a:gs>
                    <a:gs pos="86000">
                      <a:schemeClr val="tx1"/>
                    </a:gs>
                  </a:gsLst>
                  <a:lin ang="5400000" scaled="0"/>
                </a:gradFill>
                <a:effectLst/>
                <a:uLnTx/>
                <a:uFillTx/>
                <a:latin typeface="+mn-lt"/>
                <a:ea typeface="+mn-ea"/>
                <a:cs typeface="+mn-cs"/>
              </a:rPr>
              <a:t>Client must support RDP 7.1</a:t>
            </a:r>
          </a:p>
          <a:p>
            <a:pPr marL="855663" marR="0" lvl="1" indent="-395288" algn="l" defTabSz="914363" rtl="0" eaLnBrk="1" fontAlgn="auto" latinLnBrk="0" hangingPunct="1">
              <a:lnSpc>
                <a:spcPct val="90000"/>
              </a:lnSpc>
              <a:spcBef>
                <a:spcPct val="20000"/>
              </a:spcBef>
              <a:spcAft>
                <a:spcPts val="0"/>
              </a:spcAft>
              <a:buClrTx/>
              <a:buSzPct val="85000"/>
              <a:buFontTx/>
              <a:buBlip>
                <a:blip r:embed="rId3"/>
              </a:buBlip>
              <a:tabLst/>
              <a:defRPr/>
            </a:pPr>
            <a:r>
              <a:rPr kumimoji="0" lang="en-US" sz="2100" b="0" i="0" u="none" strike="noStrike" kern="1200" cap="none" spc="0" normalizeH="0" baseline="0" noProof="0" dirty="0" smtClean="0">
                <a:ln>
                  <a:noFill/>
                </a:ln>
                <a:gradFill>
                  <a:gsLst>
                    <a:gs pos="0">
                      <a:schemeClr val="tx1"/>
                    </a:gs>
                    <a:gs pos="86000">
                      <a:schemeClr val="tx1"/>
                    </a:gs>
                  </a:gsLst>
                  <a:lin ang="5400000" scaled="0"/>
                </a:gradFill>
                <a:effectLst/>
                <a:uLnTx/>
                <a:uFillTx/>
                <a:latin typeface="+mn-lt"/>
                <a:ea typeface="+mn-ea"/>
                <a:cs typeface="+mn-cs"/>
              </a:rPr>
              <a:t>USB redirection must be enabled via GP</a:t>
            </a:r>
          </a:p>
          <a:p>
            <a:pPr marL="855663" marR="0" lvl="1" indent="-395288" algn="l" defTabSz="914363" rtl="0" eaLnBrk="1" fontAlgn="auto" latinLnBrk="0" hangingPunct="1">
              <a:lnSpc>
                <a:spcPct val="90000"/>
              </a:lnSpc>
              <a:spcBef>
                <a:spcPct val="20000"/>
              </a:spcBef>
              <a:spcAft>
                <a:spcPts val="0"/>
              </a:spcAft>
              <a:buClrTx/>
              <a:buSzPct val="85000"/>
              <a:buFontTx/>
              <a:buBlip>
                <a:blip r:embed="rId3"/>
              </a:buBlip>
              <a:tabLst/>
              <a:defRPr/>
            </a:pPr>
            <a:r>
              <a:rPr kumimoji="0" lang="en-US" sz="2100" b="0" i="0" u="none" strike="noStrike" kern="1200" cap="none" spc="0" normalizeH="0" baseline="0" noProof="0" dirty="0" smtClean="0">
                <a:ln>
                  <a:noFill/>
                </a:ln>
                <a:gradFill>
                  <a:gsLst>
                    <a:gs pos="0">
                      <a:schemeClr val="tx1"/>
                    </a:gs>
                    <a:gs pos="86000">
                      <a:schemeClr val="tx1"/>
                    </a:gs>
                  </a:gsLst>
                  <a:lin ang="5400000" scaled="0"/>
                </a:gradFill>
                <a:effectLst/>
                <a:uLnTx/>
                <a:uFillTx/>
                <a:latin typeface="+mn-lt"/>
                <a:ea typeface="+mn-ea"/>
                <a:cs typeface="+mn-cs"/>
              </a:rPr>
              <a:t>GP update and reboot required</a:t>
            </a:r>
          </a:p>
        </p:txBody>
      </p:sp>
      <p:sp>
        <p:nvSpPr>
          <p:cNvPr id="7" name="Slide Number Placeholder 3"/>
          <p:cNvSpPr txBox="1">
            <a:spLocks/>
          </p:cNvSpPr>
          <p:nvPr/>
        </p:nvSpPr>
        <p:spPr>
          <a:xfrm>
            <a:off x="6781800" y="6934200"/>
            <a:ext cx="2133600" cy="365125"/>
          </a:xfrm>
          <a:prstGeom prst="rect">
            <a:avLst/>
          </a:prstGeom>
        </p:spPr>
        <p:txBody>
          <a:bodyPr/>
          <a:lstStyle/>
          <a:p>
            <a:pPr marL="0" marR="0" lvl="0" indent="0" algn="l" defTabSz="914363" rtl="0" eaLnBrk="1" fontAlgn="auto" latinLnBrk="0" hangingPunct="1">
              <a:lnSpc>
                <a:spcPct val="100000"/>
              </a:lnSpc>
              <a:spcBef>
                <a:spcPts val="0"/>
              </a:spcBef>
              <a:spcAft>
                <a:spcPts val="0"/>
              </a:spcAft>
              <a:buClrTx/>
              <a:buSzTx/>
              <a:buFontTx/>
              <a:buNone/>
              <a:tabLst/>
              <a:defRPr/>
            </a:pPr>
            <a:fld id="{AFCF9B66-B481-409E-8814-1EB36BDD7850}" type="slidenum">
              <a:rPr kumimoji="0" lang="en-US" sz="1800" b="0" i="0" u="none" strike="noStrike" kern="1200" cap="none" spc="0" normalizeH="0" baseline="0" noProof="0" smtClean="0">
                <a:ln>
                  <a:noFill/>
                </a:ln>
                <a:solidFill>
                  <a:schemeClr val="tx1"/>
                </a:solidFill>
                <a:effectLst/>
                <a:uLnTx/>
                <a:uFillTx/>
                <a:latin typeface="+mn-lt"/>
                <a:ea typeface="+mn-ea"/>
                <a:cs typeface="+mn-cs"/>
              </a:rPr>
              <a:pPr marL="0" marR="0" lvl="0" indent="0" algn="l" defTabSz="914363" rtl="0" eaLnBrk="1" fontAlgn="auto" latinLnBrk="0" hangingPunct="1">
                <a:lnSpc>
                  <a:spcPct val="100000"/>
                </a:lnSpc>
                <a:spcBef>
                  <a:spcPts val="0"/>
                </a:spcBef>
                <a:spcAft>
                  <a:spcPts val="0"/>
                </a:spcAft>
                <a:buClrTx/>
                <a:buSzTx/>
                <a:buFontTx/>
                <a:buNone/>
                <a:tabLst/>
                <a:defRPr/>
              </a:pPr>
              <a:t>28</a:t>
            </a:fld>
            <a:endParaRPr kumimoji="0" lang="en-US" sz="1800" b="0" i="0" u="none" strike="noStrike" kern="1200" cap="none" spc="0" normalizeH="0" baseline="0" noProof="0" dirty="0">
              <a:ln>
                <a:noFill/>
              </a:ln>
              <a:solidFill>
                <a:schemeClr val="tx1"/>
              </a:solidFill>
              <a:effectLst/>
              <a:uLnTx/>
              <a:uFillTx/>
              <a:latin typeface="+mn-lt"/>
              <a:ea typeface="+mn-ea"/>
              <a:cs typeface="+mn-cs"/>
            </a:endParaRPr>
          </a:p>
        </p:txBody>
      </p:sp>
      <p:pic>
        <p:nvPicPr>
          <p:cNvPr id="8"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429000" y="1524000"/>
            <a:ext cx="4504379" cy="2564773"/>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829300" y="2064761"/>
            <a:ext cx="3092258" cy="2697023"/>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 name="Picture 4"/>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562600" y="1752600"/>
            <a:ext cx="3254136" cy="1485376"/>
          </a:xfrm>
          <a:prstGeom prst="roundRect">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a:extLst>
            <a:ext uri="{909E8E84-426E-40DD-AFC4-6F175D3DCCD1}">
              <a14:hiddenFill xmlns:a14="http://schemas.microsoft.com/office/drawing/2010/main">
                <a:solidFill>
                  <a:schemeClr val="accent1"/>
                </a:solidFill>
              </a14:hiddenFill>
            </a:ext>
          </a:extLst>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53" presetClass="entr" presetSubtype="16" fill="hold" nodeType="click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500" fill="hold"/>
                                        <p:tgtEl>
                                          <p:spTgt spid="10"/>
                                        </p:tgtEl>
                                        <p:attrNameLst>
                                          <p:attrName>ppt_w</p:attrName>
                                        </p:attrNameLst>
                                      </p:cBhvr>
                                      <p:tavLst>
                                        <p:tav tm="0">
                                          <p:val>
                                            <p:fltVal val="0"/>
                                          </p:val>
                                        </p:tav>
                                        <p:tav tm="100000">
                                          <p:val>
                                            <p:strVal val="#ppt_w"/>
                                          </p:val>
                                        </p:tav>
                                      </p:tavLst>
                                    </p:anim>
                                    <p:anim calcmode="lin" valueType="num">
                                      <p:cBhvr>
                                        <p:cTn id="12" dur="500" fill="hold"/>
                                        <p:tgtEl>
                                          <p:spTgt spid="10"/>
                                        </p:tgtEl>
                                        <p:attrNameLst>
                                          <p:attrName>ppt_h</p:attrName>
                                        </p:attrNameLst>
                                      </p:cBhvr>
                                      <p:tavLst>
                                        <p:tav tm="0">
                                          <p:val>
                                            <p:fltVal val="0"/>
                                          </p:val>
                                        </p:tav>
                                        <p:tav tm="100000">
                                          <p:val>
                                            <p:strVal val="#ppt_h"/>
                                          </p:val>
                                        </p:tav>
                                      </p:tavLst>
                                    </p:anim>
                                    <p:animEffect transition="in" filter="fade">
                                      <p:cBhvr>
                                        <p:cTn id="13" dur="500"/>
                                        <p:tgtEl>
                                          <p:spTgt spid="10"/>
                                        </p:tgtEl>
                                      </p:cBhvr>
                                    </p:animEffect>
                                  </p:childTnLst>
                                </p:cTn>
                              </p:par>
                            </p:childTnLst>
                          </p:cTn>
                        </p:par>
                      </p:childTnLst>
                    </p:cTn>
                  </p:par>
                  <p:par>
                    <p:cTn id="14" fill="hold">
                      <p:stCondLst>
                        <p:cond delay="indefinite"/>
                      </p:stCondLst>
                      <p:childTnLst>
                        <p:par>
                          <p:cTn id="15" fill="hold">
                            <p:stCondLst>
                              <p:cond delay="0"/>
                            </p:stCondLst>
                            <p:childTnLst>
                              <p:par>
                                <p:cTn id="16" presetID="53" presetClass="exit" presetSubtype="32" fill="hold" nodeType="clickEffect">
                                  <p:stCondLst>
                                    <p:cond delay="0"/>
                                  </p:stCondLst>
                                  <p:childTnLst>
                                    <p:anim calcmode="lin" valueType="num">
                                      <p:cBhvr>
                                        <p:cTn id="17" dur="500"/>
                                        <p:tgtEl>
                                          <p:spTgt spid="10"/>
                                        </p:tgtEl>
                                        <p:attrNameLst>
                                          <p:attrName>ppt_w</p:attrName>
                                        </p:attrNameLst>
                                      </p:cBhvr>
                                      <p:tavLst>
                                        <p:tav tm="0">
                                          <p:val>
                                            <p:strVal val="ppt_w"/>
                                          </p:val>
                                        </p:tav>
                                        <p:tav tm="100000">
                                          <p:val>
                                            <p:fltVal val="0"/>
                                          </p:val>
                                        </p:tav>
                                      </p:tavLst>
                                    </p:anim>
                                    <p:anim calcmode="lin" valueType="num">
                                      <p:cBhvr>
                                        <p:cTn id="18" dur="500"/>
                                        <p:tgtEl>
                                          <p:spTgt spid="10"/>
                                        </p:tgtEl>
                                        <p:attrNameLst>
                                          <p:attrName>ppt_h</p:attrName>
                                        </p:attrNameLst>
                                      </p:cBhvr>
                                      <p:tavLst>
                                        <p:tav tm="0">
                                          <p:val>
                                            <p:strVal val="ppt_h"/>
                                          </p:val>
                                        </p:tav>
                                        <p:tav tm="100000">
                                          <p:val>
                                            <p:fltVal val="0"/>
                                          </p:val>
                                        </p:tav>
                                      </p:tavLst>
                                    </p:anim>
                                    <p:animEffect transition="out" filter="fade">
                                      <p:cBhvr>
                                        <p:cTn id="19" dur="500"/>
                                        <p:tgtEl>
                                          <p:spTgt spid="10"/>
                                        </p:tgtEl>
                                      </p:cBhvr>
                                    </p:animEffect>
                                    <p:set>
                                      <p:cBhvr>
                                        <p:cTn id="20"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Autofit/>
          </a:bodyPr>
          <a:lstStyle/>
          <a:p>
            <a:r>
              <a:rPr lang="en-US" sz="4400" dirty="0">
                <a:solidFill>
                  <a:schemeClr val="tx1"/>
                </a:solidFill>
              </a:rPr>
              <a:t>RemoteFX</a:t>
            </a:r>
            <a:r>
              <a:rPr lang="en-US" sz="3200" dirty="0">
                <a:solidFill>
                  <a:schemeClr val="tx1"/>
                </a:solidFill>
              </a:rPr>
              <a:t> </a:t>
            </a:r>
            <a:r>
              <a:rPr lang="en-US" sz="4400" dirty="0">
                <a:solidFill>
                  <a:schemeClr val="tx1"/>
                </a:solidFill>
              </a:rPr>
              <a:t>Impact</a:t>
            </a:r>
            <a:endParaRPr lang="en-US" sz="3200" dirty="0">
              <a:solidFill>
                <a:schemeClr val="tx1"/>
              </a:solidFill>
            </a:endParaRPr>
          </a:p>
        </p:txBody>
      </p:sp>
      <p:sp>
        <p:nvSpPr>
          <p:cNvPr id="6" name="Text Placeholder 5"/>
          <p:cNvSpPr>
            <a:spLocks noGrp="1"/>
          </p:cNvSpPr>
          <p:nvPr>
            <p:ph type="body" sz="quarter" idx="10"/>
          </p:nvPr>
        </p:nvSpPr>
        <p:spPr>
          <a:xfrm>
            <a:off x="381000" y="1066800"/>
            <a:ext cx="8382000" cy="7035772"/>
          </a:xfrm>
        </p:spPr>
        <p:txBody>
          <a:bodyPr/>
          <a:lstStyle/>
          <a:p>
            <a:pPr>
              <a:buNone/>
            </a:pPr>
            <a:endParaRPr lang="en-US" sz="1600" dirty="0" smtClean="0">
              <a:solidFill>
                <a:schemeClr val="tx1"/>
              </a:solidFill>
            </a:endParaRPr>
          </a:p>
          <a:p>
            <a:pPr lvl="1"/>
            <a:r>
              <a:rPr lang="en-US" dirty="0" smtClean="0"/>
              <a:t>RemoteFX for VDI targets new hardware deployments</a:t>
            </a:r>
          </a:p>
          <a:p>
            <a:pPr lvl="1"/>
            <a:r>
              <a:rPr lang="en-US" dirty="0" smtClean="0"/>
              <a:t>Need newer hardware (SLAT Processors, GPUs, PCI-E x16 motherboards)</a:t>
            </a:r>
          </a:p>
          <a:p>
            <a:pPr lvl="1"/>
            <a:r>
              <a:rPr lang="en-US" dirty="0" smtClean="0"/>
              <a:t>RemoteFX in SP1 only designed for LAN scenarios</a:t>
            </a:r>
          </a:p>
          <a:p>
            <a:pPr lvl="1"/>
            <a:r>
              <a:rPr lang="en-US" dirty="0" smtClean="0"/>
              <a:t>RemoteFX and non-RemoteFX VMs on the same server</a:t>
            </a:r>
          </a:p>
          <a:p>
            <a:pPr lvl="1"/>
            <a:r>
              <a:rPr lang="en-US" dirty="0" smtClean="0"/>
              <a:t>Live Migration across servers requires identical GPUs</a:t>
            </a:r>
          </a:p>
          <a:p>
            <a:pPr lvl="1"/>
            <a:r>
              <a:rPr lang="en-US" dirty="0" smtClean="0"/>
              <a:t>RDP 7.1 client deployment required</a:t>
            </a:r>
          </a:p>
          <a:p>
            <a:endParaRPr lang="en-US" dirty="0" smtClean="0">
              <a:solidFill>
                <a:schemeClr val="tx1"/>
              </a:solidFill>
            </a:endParaRPr>
          </a:p>
          <a:p>
            <a:pPr lvl="1"/>
            <a:endParaRPr lang="en-US" dirty="0" smtClean="0"/>
          </a:p>
          <a:p>
            <a:pPr lvl="1"/>
            <a:endParaRPr lang="en-US" dirty="0" smtClean="0"/>
          </a:p>
          <a:p>
            <a:endParaRPr lang="en-US" dirty="0" smtClean="0"/>
          </a:p>
        </p:txBody>
      </p:sp>
    </p:spTree>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026"/>
          <p:cNvSpPr txBox="1">
            <a:spLocks noChangeArrowheads="1"/>
          </p:cNvSpPr>
          <p:nvPr/>
        </p:nvSpPr>
        <p:spPr>
          <a:xfrm>
            <a:off x="757551" y="2805759"/>
            <a:ext cx="7681913" cy="1523495"/>
          </a:xfrm>
          <a:prstGeom prst="rect">
            <a:avLst/>
          </a:prstGeom>
        </p:spPr>
        <p:txBody>
          <a:bodyPr vert="horz" wrap="square" lIns="0" tIns="0" rIns="0" bIns="0" rtlCol="0" anchor="t">
            <a:noAutofit/>
          </a:bodyPr>
          <a:lstStyle/>
          <a:p>
            <a:pPr marL="0" marR="0" lvl="0" indent="0" algn="l" defTabSz="914363" rtl="0" eaLnBrk="1" fontAlgn="auto" latinLnBrk="0" hangingPunct="1">
              <a:lnSpc>
                <a:spcPct val="90000"/>
              </a:lnSpc>
              <a:spcBef>
                <a:spcPct val="0"/>
              </a:spcBef>
              <a:spcAft>
                <a:spcPts val="0"/>
              </a:spcAft>
              <a:buClrTx/>
              <a:buSzTx/>
              <a:buFontTx/>
              <a:buNone/>
              <a:tabLst/>
              <a:defRPr/>
            </a:pPr>
            <a:r>
              <a:rPr kumimoji="0" lang="en-US" sz="4900" b="0" i="0" u="none" strike="noStrike" kern="1200" cap="none" spc="-150" normalizeH="0" baseline="0" noProof="0" dirty="0" smtClean="0">
                <a:ln w="3175">
                  <a:noFill/>
                </a:ln>
                <a:solidFill>
                  <a:srgbClr val="FFFFFF"/>
                </a:solidFill>
                <a:effectLst>
                  <a:outerShdw blurRad="38100" dist="38100" dir="2700000" algn="tl">
                    <a:srgbClr val="000000">
                      <a:alpha val="43137"/>
                    </a:srgbClr>
                  </a:outerShdw>
                </a:effectLst>
                <a:uLnTx/>
                <a:uFillTx/>
                <a:latin typeface="Segoe" pitchFamily="34" charset="0"/>
                <a:ea typeface="+mn-ea"/>
                <a:cs typeface="Arial" charset="0"/>
              </a:rPr>
              <a:t>Module 2:</a:t>
            </a:r>
            <a:br>
              <a:rPr kumimoji="0" lang="en-US" sz="4900" b="0" i="0" u="none" strike="noStrike" kern="1200" cap="none" spc="-150" normalizeH="0" baseline="0" noProof="0" dirty="0" smtClean="0">
                <a:ln w="3175">
                  <a:noFill/>
                </a:ln>
                <a:solidFill>
                  <a:srgbClr val="FFFFFF"/>
                </a:solidFill>
                <a:effectLst>
                  <a:outerShdw blurRad="38100" dist="38100" dir="2700000" algn="tl">
                    <a:srgbClr val="000000">
                      <a:alpha val="43137"/>
                    </a:srgbClr>
                  </a:outerShdw>
                </a:effectLst>
                <a:uLnTx/>
                <a:uFillTx/>
                <a:latin typeface="Segoe" pitchFamily="34" charset="0"/>
                <a:ea typeface="+mn-ea"/>
                <a:cs typeface="Arial" charset="0"/>
              </a:rPr>
            </a:br>
            <a:r>
              <a:rPr kumimoji="0" lang="en-US" sz="4900" b="0" i="0" u="none" strike="noStrike" kern="1200" cap="none" spc="-150" normalizeH="0" baseline="0" noProof="0" dirty="0" smtClean="0">
                <a:ln w="3175">
                  <a:noFill/>
                </a:ln>
                <a:solidFill>
                  <a:srgbClr val="FFFFFF"/>
                </a:solidFill>
                <a:effectLst>
                  <a:outerShdw blurRad="38100" dist="38100" dir="2700000" algn="tl">
                    <a:srgbClr val="000000">
                      <a:alpha val="43137"/>
                    </a:srgbClr>
                  </a:outerShdw>
                </a:effectLst>
                <a:uLnTx/>
                <a:uFillTx/>
                <a:latin typeface="Segoe" pitchFamily="34" charset="0"/>
                <a:ea typeface="+mn-ea"/>
                <a:cs typeface="Arial" charset="0"/>
              </a:rPr>
              <a:t>Microsoft Hyper-V</a:t>
            </a:r>
            <a:r>
              <a:rPr kumimoji="0" lang="en-US" sz="4900" b="0" i="0" u="none" strike="noStrike" kern="1200" cap="none" spc="-150" normalizeH="0" noProof="0" dirty="0" smtClean="0">
                <a:ln w="3175">
                  <a:noFill/>
                </a:ln>
                <a:solidFill>
                  <a:srgbClr val="FFFFFF"/>
                </a:solidFill>
                <a:effectLst>
                  <a:outerShdw blurRad="38100" dist="38100" dir="2700000" algn="tl">
                    <a:srgbClr val="000000">
                      <a:alpha val="43137"/>
                    </a:srgbClr>
                  </a:outerShdw>
                </a:effectLst>
                <a:uLnTx/>
                <a:uFillTx/>
                <a:latin typeface="Segoe" pitchFamily="34" charset="0"/>
                <a:ea typeface="+mn-ea"/>
                <a:cs typeface="Arial" charset="0"/>
              </a:rPr>
              <a:t> and System Center Comparison to vSphere and vCenter</a:t>
            </a:r>
            <a:r>
              <a:rPr kumimoji="0" lang="en-US" sz="4900" b="0" i="0" u="none" strike="noStrike" kern="1200" cap="none" spc="-150" normalizeH="0" baseline="0" noProof="0" dirty="0" smtClean="0">
                <a:ln w="3175">
                  <a:noFill/>
                </a:ln>
                <a:solidFill>
                  <a:srgbClr val="FFFFFF"/>
                </a:solidFill>
                <a:effectLst>
                  <a:outerShdw blurRad="38100" dist="38100" dir="2700000" algn="tl">
                    <a:srgbClr val="000000">
                      <a:alpha val="43137"/>
                    </a:srgbClr>
                  </a:outerShdw>
                </a:effectLst>
                <a:uLnTx/>
                <a:uFillTx/>
                <a:latin typeface="Segoe" pitchFamily="34" charset="0"/>
                <a:ea typeface="+mn-ea"/>
                <a:cs typeface="Arial" charset="0"/>
              </a:rPr>
              <a:t/>
            </a:r>
            <a:br>
              <a:rPr kumimoji="0" lang="en-US" sz="4900" b="0" i="0" u="none" strike="noStrike" kern="1200" cap="none" spc="-150" normalizeH="0" baseline="0" noProof="0" dirty="0" smtClean="0">
                <a:ln w="3175">
                  <a:noFill/>
                </a:ln>
                <a:solidFill>
                  <a:srgbClr val="FFFFFF"/>
                </a:solidFill>
                <a:effectLst>
                  <a:outerShdw blurRad="38100" dist="38100" dir="2700000" algn="tl">
                    <a:srgbClr val="000000">
                      <a:alpha val="43137"/>
                    </a:srgbClr>
                  </a:outerShdw>
                </a:effectLst>
                <a:uLnTx/>
                <a:uFillTx/>
                <a:latin typeface="Segoe" pitchFamily="34" charset="0"/>
                <a:ea typeface="+mn-ea"/>
                <a:cs typeface="Arial" charset="0"/>
              </a:rPr>
            </a:br>
            <a:endParaRPr kumimoji="0" lang="en-US" sz="4900" b="0" i="0" u="none" strike="noStrike" kern="1200" cap="none" spc="-150" normalizeH="0" baseline="0" noProof="0" dirty="0" smtClean="0">
              <a:ln w="3175">
                <a:noFill/>
              </a:ln>
              <a:solidFill>
                <a:srgbClr val="FFFFFF"/>
              </a:solidFill>
              <a:effectLst>
                <a:outerShdw blurRad="38100" dist="38100" dir="2700000" algn="tl">
                  <a:srgbClr val="000000">
                    <a:alpha val="43137"/>
                  </a:srgbClr>
                </a:outerShdw>
              </a:effectLst>
              <a:uLnTx/>
              <a:uFillTx/>
              <a:latin typeface="Segoe" pitchFamily="34" charset="0"/>
              <a:ea typeface="+mn-ea"/>
              <a:cs typeface="Arial" charset="0"/>
            </a:endParaRPr>
          </a:p>
        </p:txBody>
      </p:sp>
    </p:spTree>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Autofit/>
          </a:bodyPr>
          <a:lstStyle/>
          <a:p>
            <a:r>
              <a:rPr lang="en-US" sz="4400" dirty="0" smtClean="0">
                <a:solidFill>
                  <a:schemeClr val="tx1"/>
                </a:solidFill>
              </a:rPr>
              <a:t>Hyper-V Networking</a:t>
            </a:r>
            <a:endParaRPr lang="en-US" sz="4400" dirty="0">
              <a:solidFill>
                <a:schemeClr val="tx1"/>
              </a:solidFill>
            </a:endParaRPr>
          </a:p>
        </p:txBody>
      </p:sp>
      <p:pic>
        <p:nvPicPr>
          <p:cNvPr id="31" name="Picture 30" descr="Picture1.png"/>
          <p:cNvPicPr>
            <a:picLocks noChangeAspect="1"/>
          </p:cNvPicPr>
          <p:nvPr/>
        </p:nvPicPr>
        <p:blipFill>
          <a:blip r:embed="rId3"/>
          <a:stretch>
            <a:fillRect/>
          </a:stretch>
        </p:blipFill>
        <p:spPr>
          <a:xfrm>
            <a:off x="0" y="1143000"/>
            <a:ext cx="9144000" cy="4889429"/>
          </a:xfrm>
          <a:prstGeom prst="rect">
            <a:avLst/>
          </a:prstGeom>
        </p:spPr>
      </p:pic>
    </p:spTree>
  </p:cSld>
  <p:clrMapOvr>
    <a:masterClrMapping/>
  </p:clrMapOvr>
  <p:transition>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Virtual Switch Architecture</a:t>
            </a:r>
            <a:endParaRPr lang="en-US" dirty="0"/>
          </a:p>
        </p:txBody>
      </p:sp>
      <p:sp>
        <p:nvSpPr>
          <p:cNvPr id="3" name="Text Placeholder 2"/>
          <p:cNvSpPr>
            <a:spLocks noGrp="1"/>
          </p:cNvSpPr>
          <p:nvPr>
            <p:ph type="body" sz="quarter" idx="10"/>
          </p:nvPr>
        </p:nvSpPr>
        <p:spPr>
          <a:xfrm>
            <a:off x="381000" y="1447799"/>
            <a:ext cx="8382000" cy="4302716"/>
          </a:xfrm>
        </p:spPr>
        <p:txBody>
          <a:bodyPr/>
          <a:lstStyle/>
          <a:p>
            <a:r>
              <a:rPr lang="en-US" dirty="0" smtClean="0"/>
              <a:t>Implemented as an NDIS 6.0 MUX Driver</a:t>
            </a:r>
          </a:p>
          <a:p>
            <a:pPr lvl="1"/>
            <a:r>
              <a:rPr lang="en-US" dirty="0" smtClean="0"/>
              <a:t>Binds To Network Adapters as a Protocol Driver</a:t>
            </a:r>
          </a:p>
          <a:p>
            <a:pPr lvl="1"/>
            <a:r>
              <a:rPr lang="en-US" dirty="0" smtClean="0"/>
              <a:t>Can Enumerate A Single Host Interface</a:t>
            </a:r>
          </a:p>
          <a:p>
            <a:r>
              <a:rPr lang="en-US" dirty="0" smtClean="0"/>
              <a:t>Basic Layer-2 Switch Functionality</a:t>
            </a:r>
          </a:p>
          <a:p>
            <a:pPr lvl="1"/>
            <a:r>
              <a:rPr lang="en-US" dirty="0" smtClean="0"/>
              <a:t>Dynamically “Learns” Port to MAC Mappings</a:t>
            </a:r>
          </a:p>
          <a:p>
            <a:pPr lvl="1"/>
            <a:r>
              <a:rPr lang="en-US" dirty="0" smtClean="0"/>
              <a:t>Implements VLANs</a:t>
            </a:r>
          </a:p>
          <a:p>
            <a:pPr lvl="1"/>
            <a:r>
              <a:rPr lang="en-US" dirty="0" smtClean="0"/>
              <a:t>Does Not Implement Spanning Tree</a:t>
            </a:r>
          </a:p>
          <a:p>
            <a:pPr lvl="1"/>
            <a:r>
              <a:rPr lang="en-US" dirty="0" smtClean="0"/>
              <a:t>Does Not Implement SPAN/Monitor Mode</a:t>
            </a:r>
          </a:p>
          <a:p>
            <a:pPr lvl="1"/>
            <a:r>
              <a:rPr lang="en-US" dirty="0" smtClean="0"/>
              <a:t>Does Not Implement Layer 3</a:t>
            </a:r>
            <a:endParaRPr lang="en-US" dirty="0"/>
          </a:p>
        </p:txBody>
      </p:sp>
    </p:spTree>
    <p:extLst>
      <p:ext uri="{BB962C8B-B14F-4D97-AF65-F5344CB8AC3E}">
        <p14:creationId xmlns:p14="http://schemas.microsoft.com/office/powerpoint/2010/main" val="3037211602"/>
      </p:ext>
    </p:extLst>
  </p:cSld>
  <p:clrMapOvr>
    <a:masterClrMapping/>
  </p:clrMapOvr>
  <p:transition>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idx="1"/>
          </p:nvPr>
        </p:nvSpPr>
        <p:spPr>
          <a:xfrm>
            <a:off x="381001" y="1066802"/>
            <a:ext cx="4114800" cy="346249"/>
          </a:xfrm>
        </p:spPr>
        <p:txBody>
          <a:bodyPr/>
          <a:lstStyle/>
          <a:p>
            <a:r>
              <a:rPr lang="en-US" dirty="0" smtClean="0"/>
              <a:t>Synthetic Adapters</a:t>
            </a:r>
            <a:endParaRPr lang="en-US" dirty="0"/>
          </a:p>
        </p:txBody>
      </p:sp>
      <p:sp>
        <p:nvSpPr>
          <p:cNvPr id="5" name="Content Placeholder 4"/>
          <p:cNvSpPr>
            <a:spLocks noGrp="1"/>
          </p:cNvSpPr>
          <p:nvPr>
            <p:ph sz="half" idx="2"/>
          </p:nvPr>
        </p:nvSpPr>
        <p:spPr>
          <a:xfrm>
            <a:off x="381000" y="1545409"/>
            <a:ext cx="4114800" cy="5353773"/>
          </a:xfrm>
        </p:spPr>
        <p:txBody>
          <a:bodyPr/>
          <a:lstStyle/>
          <a:p>
            <a:r>
              <a:rPr lang="en-US" dirty="0" smtClean="0"/>
              <a:t>No Physical Device</a:t>
            </a:r>
          </a:p>
          <a:p>
            <a:r>
              <a:rPr lang="en-US" dirty="0" smtClean="0"/>
              <a:t>Communicates via VMBus</a:t>
            </a:r>
            <a:r>
              <a:rPr lang="en-US" dirty="0"/>
              <a:t> </a:t>
            </a:r>
            <a:r>
              <a:rPr lang="en-US" dirty="0" smtClean="0"/>
              <a:t>to vmswitch.sys</a:t>
            </a:r>
            <a:endParaRPr lang="en-US" dirty="0"/>
          </a:p>
          <a:p>
            <a:r>
              <a:rPr lang="en-US" dirty="0" smtClean="0"/>
              <a:t>Does Not Support PXE Boot</a:t>
            </a:r>
          </a:p>
          <a:p>
            <a:r>
              <a:rPr lang="en-US" dirty="0" smtClean="0"/>
              <a:t>Significantly higher performance vs. Emulated</a:t>
            </a:r>
          </a:p>
          <a:p>
            <a:r>
              <a:rPr lang="en-US" dirty="0" smtClean="0"/>
              <a:t>Drivers Exist Only For Supported OS’s</a:t>
            </a:r>
          </a:p>
          <a:p>
            <a:pPr lvl="1"/>
            <a:r>
              <a:rPr lang="en-US" sz="1800" dirty="0" smtClean="0"/>
              <a:t>Windows Server 2003 SP2</a:t>
            </a:r>
          </a:p>
          <a:p>
            <a:pPr lvl="1"/>
            <a:r>
              <a:rPr lang="en-US" sz="1800" dirty="0" smtClean="0"/>
              <a:t>Windows Server 2008</a:t>
            </a:r>
          </a:p>
          <a:p>
            <a:pPr lvl="1"/>
            <a:r>
              <a:rPr lang="en-US" sz="1800" dirty="0" smtClean="0"/>
              <a:t>Windows Server 2008 R2</a:t>
            </a:r>
          </a:p>
          <a:p>
            <a:pPr lvl="1"/>
            <a:r>
              <a:rPr lang="en-US" sz="1800" dirty="0" smtClean="0"/>
              <a:t>Windows XP</a:t>
            </a:r>
          </a:p>
          <a:p>
            <a:pPr lvl="1"/>
            <a:r>
              <a:rPr lang="en-US" sz="1800" dirty="0" smtClean="0"/>
              <a:t>Windows Vista</a:t>
            </a:r>
          </a:p>
          <a:p>
            <a:pPr lvl="1"/>
            <a:r>
              <a:rPr lang="en-US" sz="1800" dirty="0" smtClean="0"/>
              <a:t>Windows 7</a:t>
            </a:r>
          </a:p>
          <a:p>
            <a:pPr lvl="1"/>
            <a:r>
              <a:rPr lang="en-US" sz="1800" dirty="0" smtClean="0"/>
              <a:t>Linux (SLES 10, 11). RHEL 5.x</a:t>
            </a:r>
          </a:p>
          <a:p>
            <a:endParaRPr lang="en-US" dirty="0" smtClean="0"/>
          </a:p>
        </p:txBody>
      </p:sp>
      <p:sp>
        <p:nvSpPr>
          <p:cNvPr id="6" name="Text Placeholder 5"/>
          <p:cNvSpPr>
            <a:spLocks noGrp="1"/>
          </p:cNvSpPr>
          <p:nvPr>
            <p:ph type="body" sz="quarter" idx="3"/>
          </p:nvPr>
        </p:nvSpPr>
        <p:spPr>
          <a:xfrm>
            <a:off x="4645982" y="1066802"/>
            <a:ext cx="4117019" cy="346249"/>
          </a:xfrm>
        </p:spPr>
        <p:txBody>
          <a:bodyPr/>
          <a:lstStyle/>
          <a:p>
            <a:r>
              <a:rPr lang="en-US" dirty="0" smtClean="0"/>
              <a:t>Emulated Adapters</a:t>
            </a:r>
            <a:endParaRPr lang="en-US" dirty="0"/>
          </a:p>
        </p:txBody>
      </p:sp>
      <p:sp>
        <p:nvSpPr>
          <p:cNvPr id="7" name="Content Placeholder 6"/>
          <p:cNvSpPr>
            <a:spLocks noGrp="1"/>
          </p:cNvSpPr>
          <p:nvPr>
            <p:ph sz="quarter" idx="4"/>
          </p:nvPr>
        </p:nvSpPr>
        <p:spPr>
          <a:xfrm>
            <a:off x="4645026" y="1545409"/>
            <a:ext cx="4117974" cy="2442207"/>
          </a:xfrm>
        </p:spPr>
        <p:txBody>
          <a:bodyPr/>
          <a:lstStyle/>
          <a:p>
            <a:r>
              <a:rPr lang="en-US" dirty="0" smtClean="0"/>
              <a:t>Emulates a physical  DEC21140 chipset</a:t>
            </a:r>
          </a:p>
          <a:p>
            <a:r>
              <a:rPr lang="en-US" dirty="0" smtClean="0"/>
              <a:t>Communicates via Interrupts to vmwp.exe then to vmswitch.sys</a:t>
            </a:r>
          </a:p>
          <a:p>
            <a:r>
              <a:rPr lang="en-US" dirty="0" smtClean="0"/>
              <a:t>Supports PXE Boot</a:t>
            </a:r>
          </a:p>
          <a:p>
            <a:r>
              <a:rPr lang="en-US" dirty="0" smtClean="0"/>
              <a:t>Drivers Exist For Most OS’s</a:t>
            </a:r>
            <a:endParaRPr lang="en-US" dirty="0"/>
          </a:p>
        </p:txBody>
      </p:sp>
      <p:sp>
        <p:nvSpPr>
          <p:cNvPr id="9" name="Title 8"/>
          <p:cNvSpPr>
            <a:spLocks noGrp="1"/>
          </p:cNvSpPr>
          <p:nvPr>
            <p:ph type="title"/>
          </p:nvPr>
        </p:nvSpPr>
        <p:spPr>
          <a:xfrm>
            <a:off x="381000" y="228610"/>
            <a:ext cx="8382000" cy="609398"/>
          </a:xfrm>
        </p:spPr>
        <p:txBody>
          <a:bodyPr/>
          <a:lstStyle/>
          <a:p>
            <a:r>
              <a:rPr lang="en-US" sz="4400" dirty="0" smtClean="0"/>
              <a:t>Virtual Network Adapters </a:t>
            </a:r>
            <a:endParaRPr lang="en-US" sz="4400" dirty="0"/>
          </a:p>
        </p:txBody>
      </p:sp>
    </p:spTree>
    <p:extLst>
      <p:ext uri="{BB962C8B-B14F-4D97-AF65-F5344CB8AC3E}">
        <p14:creationId xmlns:p14="http://schemas.microsoft.com/office/powerpoint/2010/main" val="2465436887"/>
      </p:ext>
    </p:extLst>
  </p:cSld>
  <p:clrMapOvr>
    <a:masterClrMapping/>
  </p:clrMapOvr>
  <p:transition>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Virtual LAN (VLAN)</a:t>
            </a:r>
            <a:endParaRPr lang="en-US" dirty="0"/>
          </a:p>
        </p:txBody>
      </p:sp>
      <p:sp>
        <p:nvSpPr>
          <p:cNvPr id="3" name="Text Placeholder 2"/>
          <p:cNvSpPr>
            <a:spLocks noGrp="1"/>
          </p:cNvSpPr>
          <p:nvPr>
            <p:ph type="body" sz="quarter" idx="10"/>
          </p:nvPr>
        </p:nvSpPr>
        <p:spPr>
          <a:xfrm>
            <a:off x="381000" y="1447801"/>
            <a:ext cx="8382000" cy="4924425"/>
          </a:xfrm>
        </p:spPr>
        <p:txBody>
          <a:bodyPr/>
          <a:lstStyle/>
          <a:p>
            <a:r>
              <a:rPr lang="en-US" dirty="0" smtClean="0"/>
              <a:t>IEEE 802.1Q - Layer 2 Extension Of Ethernet To Allow Multiple Bridged Networks to Share A Common Physical Link</a:t>
            </a:r>
          </a:p>
          <a:p>
            <a:pPr marL="0" indent="0">
              <a:buNone/>
            </a:pPr>
            <a:endParaRPr lang="en-US" dirty="0" smtClean="0"/>
          </a:p>
          <a:p>
            <a:r>
              <a:rPr lang="en-US" dirty="0" smtClean="0"/>
              <a:t>Egress (outbound) Network Frames Are “tagged” With a VLAN Identifier (tag)</a:t>
            </a:r>
          </a:p>
          <a:p>
            <a:pPr marL="0" indent="0">
              <a:buNone/>
            </a:pPr>
            <a:endParaRPr lang="en-US" dirty="0" smtClean="0"/>
          </a:p>
          <a:p>
            <a:r>
              <a:rPr lang="en-US" dirty="0" smtClean="0"/>
              <a:t>Ingress (inbound) Network Frames Are Stripped of there VLAN Identifier (tag)</a:t>
            </a:r>
          </a:p>
          <a:p>
            <a:pPr>
              <a:buNone/>
            </a:pPr>
            <a:endParaRPr lang="en-US" dirty="0"/>
          </a:p>
        </p:txBody>
      </p:sp>
    </p:spTree>
    <p:extLst>
      <p:ext uri="{BB962C8B-B14F-4D97-AF65-F5344CB8AC3E}">
        <p14:creationId xmlns:p14="http://schemas.microsoft.com/office/powerpoint/2010/main" val="939652810"/>
      </p:ext>
    </p:extLst>
  </p:cSld>
  <p:clrMapOvr>
    <a:masterClrMapping/>
  </p:clrMapOvr>
  <p:transition>
    <p:fad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VLAN Tagging Methods</a:t>
            </a:r>
            <a:endParaRPr lang="en-US" dirty="0"/>
          </a:p>
        </p:txBody>
      </p:sp>
      <p:sp>
        <p:nvSpPr>
          <p:cNvPr id="3" name="Text Placeholder 2"/>
          <p:cNvSpPr>
            <a:spLocks noGrp="1"/>
          </p:cNvSpPr>
          <p:nvPr>
            <p:ph type="body" sz="quarter" idx="10"/>
          </p:nvPr>
        </p:nvSpPr>
        <p:spPr>
          <a:xfrm>
            <a:off x="381000" y="1447800"/>
            <a:ext cx="8382000" cy="5386090"/>
          </a:xfrm>
        </p:spPr>
        <p:txBody>
          <a:bodyPr/>
          <a:lstStyle/>
          <a:p>
            <a:r>
              <a:rPr lang="en-US" dirty="0" smtClean="0"/>
              <a:t>Virtual NIC Tagging</a:t>
            </a:r>
          </a:p>
          <a:p>
            <a:pPr lvl="1"/>
            <a:r>
              <a:rPr lang="en-US" dirty="0" smtClean="0"/>
              <a:t>VLAN Specified Per Virtual NIC</a:t>
            </a:r>
          </a:p>
          <a:p>
            <a:pPr lvl="1"/>
            <a:r>
              <a:rPr lang="en-US" dirty="0" smtClean="0"/>
              <a:t>Configured In Hyper-V/SCVMM UI/API’s</a:t>
            </a:r>
          </a:p>
          <a:p>
            <a:r>
              <a:rPr lang="en-US" dirty="0" smtClean="0"/>
              <a:t>Static Switch Port Tags</a:t>
            </a:r>
          </a:p>
          <a:p>
            <a:pPr lvl="1"/>
            <a:r>
              <a:rPr lang="en-US" dirty="0" smtClean="0"/>
              <a:t>VLAN Specified Per Physical Switch Port</a:t>
            </a:r>
          </a:p>
          <a:p>
            <a:pPr lvl="1"/>
            <a:r>
              <a:rPr lang="en-US" dirty="0" smtClean="0"/>
              <a:t>Configured On Physical Network Switch</a:t>
            </a:r>
          </a:p>
          <a:p>
            <a:r>
              <a:rPr lang="en-US" dirty="0" smtClean="0"/>
              <a:t>MAC Address Tagging</a:t>
            </a:r>
          </a:p>
          <a:p>
            <a:pPr lvl="1"/>
            <a:r>
              <a:rPr lang="en-US" dirty="0" smtClean="0"/>
              <a:t>MAC Address to VLAN Mapping Created</a:t>
            </a:r>
          </a:p>
          <a:p>
            <a:pPr lvl="1"/>
            <a:r>
              <a:rPr lang="en-US" dirty="0" smtClean="0"/>
              <a:t>Configured On Physical Network Switch</a:t>
            </a:r>
          </a:p>
          <a:p>
            <a:r>
              <a:rPr lang="en-US" dirty="0" smtClean="0"/>
              <a:t>Physical NIC Tagging</a:t>
            </a:r>
          </a:p>
          <a:p>
            <a:pPr lvl="1"/>
            <a:r>
              <a:rPr lang="en-US" dirty="0" smtClean="0"/>
              <a:t>VLAN Specified On The Physical NIC</a:t>
            </a:r>
          </a:p>
        </p:txBody>
      </p:sp>
    </p:spTree>
    <p:extLst>
      <p:ext uri="{BB962C8B-B14F-4D97-AF65-F5344CB8AC3E}">
        <p14:creationId xmlns:p14="http://schemas.microsoft.com/office/powerpoint/2010/main" val="2159135191"/>
      </p:ext>
    </p:extLst>
  </p:cSld>
  <p:clrMapOvr>
    <a:masterClrMapping/>
  </p:clrMapOvr>
  <p:transition>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Network Teaming</a:t>
            </a:r>
            <a:endParaRPr lang="en-US" dirty="0"/>
          </a:p>
        </p:txBody>
      </p:sp>
      <p:sp>
        <p:nvSpPr>
          <p:cNvPr id="3" name="Text Placeholder 2"/>
          <p:cNvSpPr>
            <a:spLocks noGrp="1"/>
          </p:cNvSpPr>
          <p:nvPr>
            <p:ph type="body" sz="quarter" idx="10"/>
          </p:nvPr>
        </p:nvSpPr>
        <p:spPr>
          <a:xfrm>
            <a:off x="381000" y="1447800"/>
            <a:ext cx="8382000" cy="5078313"/>
          </a:xfrm>
        </p:spPr>
        <p:txBody>
          <a:bodyPr/>
          <a:lstStyle/>
          <a:p>
            <a:r>
              <a:rPr lang="en-US" dirty="0" smtClean="0"/>
              <a:t>Failover Teaming</a:t>
            </a:r>
          </a:p>
          <a:p>
            <a:pPr lvl="1"/>
            <a:r>
              <a:rPr lang="en-US" dirty="0" smtClean="0"/>
              <a:t>Typically Two Interfaces</a:t>
            </a:r>
          </a:p>
          <a:p>
            <a:pPr lvl="1"/>
            <a:r>
              <a:rPr lang="en-US" dirty="0" smtClean="0"/>
              <a:t>Typically Connected To Different Switches</a:t>
            </a:r>
          </a:p>
          <a:p>
            <a:pPr lvl="1"/>
            <a:r>
              <a:rPr lang="en-US" dirty="0" smtClean="0"/>
              <a:t>Provides Redundancy For NIC Card, Cable or Switch Failure</a:t>
            </a:r>
          </a:p>
          <a:p>
            <a:r>
              <a:rPr lang="en-US" dirty="0" smtClean="0"/>
              <a:t>Aggregation/Load Balancing Teams</a:t>
            </a:r>
          </a:p>
          <a:p>
            <a:pPr lvl="1"/>
            <a:r>
              <a:rPr lang="en-US" dirty="0" smtClean="0"/>
              <a:t>Two or More Interfaces</a:t>
            </a:r>
          </a:p>
          <a:p>
            <a:pPr lvl="1"/>
            <a:r>
              <a:rPr lang="en-US" dirty="0" smtClean="0"/>
              <a:t>Divides Network Traffic Between Active Interfaces By MAC/IP Address or Protocol </a:t>
            </a:r>
          </a:p>
          <a:p>
            <a:pPr lvl="1"/>
            <a:r>
              <a:rPr lang="en-US" dirty="0" smtClean="0"/>
              <a:t>Redundancy for NIC Card or Cable Failure</a:t>
            </a:r>
          </a:p>
          <a:p>
            <a:pPr lvl="1"/>
            <a:endParaRPr lang="en-US" dirty="0"/>
          </a:p>
        </p:txBody>
      </p:sp>
    </p:spTree>
    <p:extLst>
      <p:ext uri="{BB962C8B-B14F-4D97-AF65-F5344CB8AC3E}">
        <p14:creationId xmlns:p14="http://schemas.microsoft.com/office/powerpoint/2010/main" val="2853135810"/>
      </p:ext>
    </p:extLst>
  </p:cSld>
  <p:clrMapOvr>
    <a:masterClrMapping/>
  </p:clrMapOvr>
  <p:transition>
    <p:fad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Network Teaming Support</a:t>
            </a:r>
            <a:endParaRPr lang="en-US" dirty="0"/>
          </a:p>
        </p:txBody>
      </p:sp>
      <p:sp>
        <p:nvSpPr>
          <p:cNvPr id="3" name="Text Placeholder 2"/>
          <p:cNvSpPr>
            <a:spLocks noGrp="1"/>
          </p:cNvSpPr>
          <p:nvPr>
            <p:ph type="body" sz="quarter" idx="10"/>
          </p:nvPr>
        </p:nvSpPr>
        <p:spPr>
          <a:xfrm>
            <a:off x="381000" y="989013"/>
            <a:ext cx="8382000" cy="5804666"/>
          </a:xfrm>
        </p:spPr>
        <p:txBody>
          <a:bodyPr/>
          <a:lstStyle/>
          <a:p>
            <a:r>
              <a:rPr lang="en-US" dirty="0" smtClean="0"/>
              <a:t>Not Supported By Microsoft Support</a:t>
            </a:r>
          </a:p>
          <a:p>
            <a:pPr lvl="1"/>
            <a:r>
              <a:rPr lang="en-US" dirty="0" smtClean="0"/>
              <a:t>KB968703: Microsoft Support Policy For NIC Teaming with Hyper-V</a:t>
            </a:r>
          </a:p>
          <a:p>
            <a:pPr marL="460375" lvl="1" indent="0">
              <a:buNone/>
            </a:pPr>
            <a:r>
              <a:rPr lang="en-US" dirty="0" smtClean="0"/>
              <a:t>“Since Network Adapter Teaming is only provided by Hardware Vendors, Microsoft does not provide any support for this technology thru Microsoft Product Support Services. “</a:t>
            </a:r>
          </a:p>
          <a:p>
            <a:pPr marL="460375" lvl="1" indent="0">
              <a:buNone/>
            </a:pPr>
            <a:endParaRPr lang="en-US" dirty="0" smtClean="0"/>
          </a:p>
          <a:p>
            <a:r>
              <a:rPr lang="en-US" dirty="0" smtClean="0"/>
              <a:t>Hardware Offload Features May Be Disabled</a:t>
            </a:r>
          </a:p>
          <a:p>
            <a:pPr lvl="1"/>
            <a:r>
              <a:rPr lang="en-US" dirty="0" smtClean="0"/>
              <a:t>VMq, Chimney, IPSec Offload</a:t>
            </a:r>
            <a:br>
              <a:rPr lang="en-US" dirty="0" smtClean="0"/>
            </a:br>
            <a:endParaRPr lang="en-US" dirty="0" smtClean="0"/>
          </a:p>
          <a:p>
            <a:r>
              <a:rPr lang="en-US" dirty="0" smtClean="0"/>
              <a:t>VLAN Configuration Is Different</a:t>
            </a:r>
            <a:br>
              <a:rPr lang="en-US" dirty="0" smtClean="0"/>
            </a:br>
            <a:endParaRPr lang="en-US" dirty="0"/>
          </a:p>
        </p:txBody>
      </p:sp>
    </p:spTree>
    <p:extLst>
      <p:ext uri="{BB962C8B-B14F-4D97-AF65-F5344CB8AC3E}">
        <p14:creationId xmlns:p14="http://schemas.microsoft.com/office/powerpoint/2010/main" val="4266083197"/>
      </p:ext>
    </p:extLst>
  </p:cSld>
  <p:clrMapOvr>
    <a:masterClrMapping/>
  </p:clrMapOvr>
  <p:transition>
    <p:fad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VMQ Support</a:t>
            </a:r>
            <a:endParaRPr lang="en-US" dirty="0"/>
          </a:p>
        </p:txBody>
      </p:sp>
      <p:sp>
        <p:nvSpPr>
          <p:cNvPr id="3" name="Text Placeholder 2"/>
          <p:cNvSpPr>
            <a:spLocks noGrp="1"/>
          </p:cNvSpPr>
          <p:nvPr>
            <p:ph type="body" sz="quarter" idx="10"/>
          </p:nvPr>
        </p:nvSpPr>
        <p:spPr>
          <a:xfrm>
            <a:off x="457200" y="1016401"/>
            <a:ext cx="8229600" cy="5536799"/>
          </a:xfrm>
        </p:spPr>
        <p:txBody>
          <a:bodyPr/>
          <a:lstStyle/>
          <a:p>
            <a:pPr lvl="0"/>
            <a:r>
              <a:rPr lang="en-US" dirty="0" smtClean="0"/>
              <a:t>Overview</a:t>
            </a:r>
          </a:p>
          <a:p>
            <a:pPr lvl="1"/>
            <a:r>
              <a:rPr lang="en-US" dirty="0" smtClean="0"/>
              <a:t>NIC can DMA Packets Directly Into VM Memory</a:t>
            </a:r>
          </a:p>
          <a:p>
            <a:pPr lvl="2"/>
            <a:r>
              <a:rPr lang="en-US" dirty="0" smtClean="0"/>
              <a:t>VM Device buffer gets assigned to one of the queues</a:t>
            </a:r>
          </a:p>
          <a:p>
            <a:pPr lvl="2"/>
            <a:r>
              <a:rPr lang="en-US" dirty="0" smtClean="0"/>
              <a:t>Avoids packet copies in the VSP</a:t>
            </a:r>
          </a:p>
          <a:p>
            <a:pPr lvl="2"/>
            <a:r>
              <a:rPr lang="en-US" dirty="0" smtClean="0"/>
              <a:t>Avoids route lookup in the virtual switch (VMQ Queue ID)</a:t>
            </a:r>
          </a:p>
          <a:p>
            <a:pPr lvl="1"/>
            <a:r>
              <a:rPr lang="en-US" dirty="0" smtClean="0"/>
              <a:t>NIC Presents Multiple Queues To The Physical Host – VM’s Assigned A Queue</a:t>
            </a:r>
          </a:p>
          <a:p>
            <a:pPr lvl="0"/>
            <a:r>
              <a:rPr lang="en-US" dirty="0" smtClean="0"/>
              <a:t>Benefits</a:t>
            </a:r>
          </a:p>
          <a:p>
            <a:pPr lvl="1"/>
            <a:r>
              <a:rPr lang="en-US" dirty="0" smtClean="0"/>
              <a:t>Host No Longer Has Device DMA Data In Its Own Buffer Resulting In A Shorter Path Length For I/O (performance gain)</a:t>
            </a:r>
          </a:p>
        </p:txBody>
      </p:sp>
    </p:spTree>
    <p:extLst>
      <p:ext uri="{BB962C8B-B14F-4D97-AF65-F5344CB8AC3E}">
        <p14:creationId xmlns:p14="http://schemas.microsoft.com/office/powerpoint/2010/main" val="1154478588"/>
      </p:ext>
    </p:extLst>
  </p:cSld>
  <p:clrMapOvr>
    <a:masterClrMapping/>
  </p:clrMapOvr>
  <p:transition>
    <p:fad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Jumbo Frames</a:t>
            </a:r>
            <a:endParaRPr lang="en-US" dirty="0"/>
          </a:p>
        </p:txBody>
      </p:sp>
      <p:sp>
        <p:nvSpPr>
          <p:cNvPr id="3" name="Text Placeholder 2"/>
          <p:cNvSpPr>
            <a:spLocks noGrp="1"/>
          </p:cNvSpPr>
          <p:nvPr>
            <p:ph type="body" sz="quarter" idx="10"/>
          </p:nvPr>
        </p:nvSpPr>
        <p:spPr>
          <a:xfrm>
            <a:off x="304800" y="1371600"/>
            <a:ext cx="4419600" cy="3962400"/>
          </a:xfrm>
        </p:spPr>
        <p:txBody>
          <a:bodyPr>
            <a:normAutofit/>
          </a:bodyPr>
          <a:lstStyle/>
          <a:p>
            <a:pPr lvl="0">
              <a:lnSpc>
                <a:spcPct val="110000"/>
              </a:lnSpc>
            </a:pPr>
            <a:r>
              <a:rPr lang="en-US" dirty="0" smtClean="0"/>
              <a:t>Jumbo Frame Support</a:t>
            </a:r>
          </a:p>
          <a:p>
            <a:pPr lvl="1">
              <a:lnSpc>
                <a:spcPct val="110000"/>
              </a:lnSpc>
            </a:pPr>
            <a:r>
              <a:rPr lang="en-US" sz="2000" dirty="0" smtClean="0"/>
              <a:t>Ethernet Frames &gt;1,500 bytes</a:t>
            </a:r>
          </a:p>
          <a:p>
            <a:pPr lvl="1">
              <a:lnSpc>
                <a:spcPct val="110000"/>
              </a:lnSpc>
            </a:pPr>
            <a:r>
              <a:rPr lang="en-US" sz="2000" dirty="0" smtClean="0"/>
              <a:t>Ad Hoc Standard is ~9k</a:t>
            </a:r>
          </a:p>
          <a:p>
            <a:pPr lvl="1">
              <a:lnSpc>
                <a:spcPct val="110000"/>
              </a:lnSpc>
            </a:pPr>
            <a:r>
              <a:rPr lang="en-US" sz="2000" dirty="0" smtClean="0"/>
              <a:t>Enables 6x Larger Payload Per Packet</a:t>
            </a:r>
            <a:endParaRPr lang="en-US" dirty="0" smtClean="0"/>
          </a:p>
          <a:p>
            <a:pPr lvl="1">
              <a:lnSpc>
                <a:spcPct val="110000"/>
              </a:lnSpc>
            </a:pPr>
            <a:r>
              <a:rPr lang="en-US" sz="2000" dirty="0" smtClean="0"/>
              <a:t>Improves Throughput</a:t>
            </a:r>
          </a:p>
          <a:p>
            <a:pPr lvl="1">
              <a:lnSpc>
                <a:spcPct val="110000"/>
              </a:lnSpc>
            </a:pPr>
            <a:r>
              <a:rPr lang="en-US" sz="2000" dirty="0" smtClean="0"/>
              <a:t>Reduces CPU Utilization Of Large File Transfers</a:t>
            </a:r>
          </a:p>
        </p:txBody>
      </p:sp>
      <p:pic>
        <p:nvPicPr>
          <p:cNvPr id="5" name="Picture 2"/>
          <p:cNvPicPr>
            <a:picLocks noChangeAspect="1" noChangeArrowheads="1"/>
          </p:cNvPicPr>
          <p:nvPr/>
        </p:nvPicPr>
        <p:blipFill>
          <a:blip r:embed="rId3"/>
          <a:srcRect/>
          <a:stretch>
            <a:fillRect/>
          </a:stretch>
        </p:blipFill>
        <p:spPr bwMode="auto">
          <a:xfrm>
            <a:off x="5003859" y="1253165"/>
            <a:ext cx="3829050" cy="4248151"/>
          </a:xfrm>
          <a:prstGeom prst="rect">
            <a:avLst/>
          </a:prstGeom>
          <a:noFill/>
          <a:ln w="28575">
            <a:solidFill>
              <a:schemeClr val="accent1"/>
            </a:solidFill>
            <a:miter lim="800000"/>
            <a:headEnd/>
            <a:tailEnd/>
          </a:ln>
          <a:effectLst>
            <a:outerShdw blurRad="50800" dist="38100" dir="2700000" algn="tl" rotWithShape="0">
              <a:prstClr val="black">
                <a:alpha val="40000"/>
              </a:prstClr>
            </a:outerShdw>
          </a:effectLst>
        </p:spPr>
      </p:pic>
      <p:sp>
        <p:nvSpPr>
          <p:cNvPr id="4" name="Rectangle 3"/>
          <p:cNvSpPr/>
          <p:nvPr/>
        </p:nvSpPr>
        <p:spPr>
          <a:xfrm>
            <a:off x="400050" y="5897798"/>
            <a:ext cx="8382001" cy="701731"/>
          </a:xfrm>
          <a:prstGeom prst="rect">
            <a:avLst/>
          </a:prstGeom>
        </p:spPr>
        <p:style>
          <a:lnRef idx="2">
            <a:schemeClr val="accent4"/>
          </a:lnRef>
          <a:fillRef idx="1">
            <a:schemeClr val="lt1"/>
          </a:fillRef>
          <a:effectRef idx="0">
            <a:schemeClr val="accent4"/>
          </a:effectRef>
          <a:fontRef idx="minor">
            <a:schemeClr val="dk1"/>
          </a:fontRef>
        </p:style>
        <p:txBody>
          <a:bodyPr wrap="square">
            <a:spAutoFit/>
          </a:bodyPr>
          <a:lstStyle/>
          <a:p>
            <a:pPr algn="ctr">
              <a:lnSpc>
                <a:spcPct val="110000"/>
              </a:lnSpc>
            </a:pPr>
            <a:r>
              <a:rPr lang="en-US" b="1" dirty="0"/>
              <a:t>Ensure All Network Segments Have Jumbo Frames Enabled!</a:t>
            </a:r>
          </a:p>
          <a:p>
            <a:pPr algn="ctr">
              <a:lnSpc>
                <a:spcPct val="110000"/>
              </a:lnSpc>
            </a:pPr>
            <a:r>
              <a:rPr lang="en-US" b="1" dirty="0" smtClean="0">
                <a:latin typeface="Consolas" pitchFamily="49" charset="0"/>
                <a:cs typeface="Consolas" pitchFamily="49" charset="0"/>
              </a:rPr>
              <a:t>C:\&gt;Ping.exe –f –l </a:t>
            </a:r>
            <a:r>
              <a:rPr lang="en-US" b="1" dirty="0">
                <a:latin typeface="Consolas" pitchFamily="49" charset="0"/>
                <a:cs typeface="Consolas" pitchFamily="49" charset="0"/>
              </a:rPr>
              <a:t>9000 &lt;src&gt;</a:t>
            </a:r>
          </a:p>
        </p:txBody>
      </p:sp>
    </p:spTree>
    <p:extLst>
      <p:ext uri="{BB962C8B-B14F-4D97-AF65-F5344CB8AC3E}">
        <p14:creationId xmlns:p14="http://schemas.microsoft.com/office/powerpoint/2010/main" val="3578487139"/>
      </p:ext>
    </p:extLst>
  </p:cSld>
  <p:clrMapOvr>
    <a:masterClrMapping/>
  </p:clrMapOvr>
  <p:transition>
    <p:fad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900" name="Rectangle 4"/>
          <p:cNvSpPr>
            <a:spLocks noGrp="1" noChangeArrowheads="1"/>
          </p:cNvSpPr>
          <p:nvPr>
            <p:ph type="title"/>
          </p:nvPr>
        </p:nvSpPr>
        <p:spPr/>
        <p:txBody>
          <a:bodyPr/>
          <a:lstStyle/>
          <a:p>
            <a:r>
              <a:rPr lang="en-US" dirty="0" smtClean="0"/>
              <a:t>Data Protection</a:t>
            </a:r>
            <a:endParaRPr lang="en-US" dirty="0"/>
          </a:p>
        </p:txBody>
      </p:sp>
      <p:sp>
        <p:nvSpPr>
          <p:cNvPr id="80901" name="Rectangle 5"/>
          <p:cNvSpPr>
            <a:spLocks noGrp="1" noChangeArrowheads="1"/>
          </p:cNvSpPr>
          <p:nvPr>
            <p:ph type="body" idx="1"/>
          </p:nvPr>
        </p:nvSpPr>
        <p:spPr>
          <a:xfrm>
            <a:off x="381000" y="1151823"/>
            <a:ext cx="8382000" cy="5872377"/>
          </a:xfrm>
        </p:spPr>
        <p:txBody>
          <a:bodyPr/>
          <a:lstStyle/>
          <a:p>
            <a:r>
              <a:rPr lang="en-US" sz="2800" dirty="0" smtClean="0"/>
              <a:t>Windows Server Backup</a:t>
            </a:r>
          </a:p>
          <a:p>
            <a:pPr lvl="1"/>
            <a:r>
              <a:rPr lang="en-US" sz="2400" dirty="0" smtClean="0"/>
              <a:t>Small to medium environment solution</a:t>
            </a:r>
          </a:p>
          <a:p>
            <a:pPr lvl="1"/>
            <a:r>
              <a:rPr lang="en-US" sz="2400" dirty="0" smtClean="0"/>
              <a:t>VM, files, folders, volumes, application, system state</a:t>
            </a:r>
          </a:p>
          <a:p>
            <a:pPr lvl="1"/>
            <a:r>
              <a:rPr lang="en-US" sz="2400" dirty="0" smtClean="0"/>
              <a:t>VSS support</a:t>
            </a:r>
          </a:p>
          <a:p>
            <a:pPr lvl="1"/>
            <a:r>
              <a:rPr lang="en-US" sz="2400" dirty="0" smtClean="0"/>
              <a:t>No CSV support</a:t>
            </a:r>
          </a:p>
          <a:p>
            <a:pPr lvl="1"/>
            <a:endParaRPr lang="en-US" sz="2400" dirty="0" smtClean="0"/>
          </a:p>
          <a:p>
            <a:r>
              <a:rPr lang="en-US" sz="2800" dirty="0" smtClean="0"/>
              <a:t>System Center DPM 2010</a:t>
            </a:r>
          </a:p>
          <a:p>
            <a:pPr lvl="1"/>
            <a:r>
              <a:rPr lang="en-US" sz="2400" dirty="0" smtClean="0"/>
              <a:t>Enterprise solution</a:t>
            </a:r>
          </a:p>
          <a:p>
            <a:pPr lvl="1"/>
            <a:r>
              <a:rPr lang="en-US" sz="2400" dirty="0" smtClean="0"/>
              <a:t>Scales to 100 Servers and 80 TB per DPM server</a:t>
            </a:r>
          </a:p>
          <a:p>
            <a:pPr lvl="1"/>
            <a:r>
              <a:rPr lang="en-US" sz="2400" dirty="0" smtClean="0"/>
              <a:t>Host and guest-based protection</a:t>
            </a:r>
          </a:p>
          <a:p>
            <a:pPr lvl="1"/>
            <a:r>
              <a:rPr lang="en-US" sz="2400" dirty="0" smtClean="0"/>
              <a:t>Bare metal recovery </a:t>
            </a:r>
          </a:p>
          <a:p>
            <a:pPr lvl="1"/>
            <a:r>
              <a:rPr lang="en-US" sz="2400" dirty="0" smtClean="0"/>
              <a:t>CSV support</a:t>
            </a:r>
          </a:p>
          <a:p>
            <a:pPr lvl="1"/>
            <a:endParaRPr lang="en-US" dirty="0" smtClean="0"/>
          </a:p>
          <a:p>
            <a:pPr lvl="1"/>
            <a:endParaRPr lang="en-US" sz="2800" dirty="0"/>
          </a:p>
        </p:txBody>
      </p:sp>
    </p:spTree>
    <p:extLst>
      <p:ext uri="{BB962C8B-B14F-4D97-AF65-F5344CB8AC3E}">
        <p14:creationId xmlns:p14="http://schemas.microsoft.com/office/powerpoint/2010/main" val="856657517"/>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dirty="0" smtClean="0">
                <a:solidFill>
                  <a:schemeClr val="tx1"/>
                </a:solidFill>
              </a:rPr>
              <a:t>Module 2 Lessons</a:t>
            </a:r>
            <a:endParaRPr lang="en-US" dirty="0">
              <a:solidFill>
                <a:schemeClr val="tx1"/>
              </a:solidFill>
            </a:endParaRPr>
          </a:p>
        </p:txBody>
      </p:sp>
      <p:sp>
        <p:nvSpPr>
          <p:cNvPr id="6" name="Text Placeholder 5"/>
          <p:cNvSpPr>
            <a:spLocks noGrp="1"/>
          </p:cNvSpPr>
          <p:nvPr>
            <p:ph type="body" sz="quarter" idx="10"/>
          </p:nvPr>
        </p:nvSpPr>
        <p:spPr>
          <a:xfrm>
            <a:off x="381000" y="1219200"/>
            <a:ext cx="8382000" cy="8599277"/>
          </a:xfrm>
        </p:spPr>
        <p:txBody>
          <a:bodyPr/>
          <a:lstStyle/>
          <a:p>
            <a:r>
              <a:rPr lang="en-US" dirty="0" smtClean="0">
                <a:solidFill>
                  <a:schemeClr val="tx1"/>
                </a:solidFill>
              </a:rPr>
              <a:t>Microsoft Hyper-V and System Center Comparison to vSphere and vCenter</a:t>
            </a:r>
          </a:p>
          <a:p>
            <a:pPr lvl="1"/>
            <a:r>
              <a:rPr lang="en-US" dirty="0" smtClean="0">
                <a:solidFill>
                  <a:srgbClr val="FFFF00"/>
                </a:solidFill>
              </a:rPr>
              <a:t>Lesson 1: Understanding Microsoft Virtualization </a:t>
            </a:r>
            <a:r>
              <a:rPr lang="en-US" dirty="0" smtClean="0">
                <a:solidFill>
                  <a:srgbClr val="FFFF00"/>
                </a:solidFill>
                <a:ea typeface="Segoe UI" pitchFamily="34" charset="0"/>
                <a:cs typeface="Segoe UI" pitchFamily="34" charset="0"/>
              </a:rPr>
              <a:t>Solutions</a:t>
            </a:r>
          </a:p>
          <a:p>
            <a:pPr lvl="1"/>
            <a:r>
              <a:rPr lang="en-US" dirty="0" smtClean="0">
                <a:solidFill>
                  <a:schemeClr val="tx1"/>
                </a:solidFill>
              </a:rPr>
              <a:t>Lesson 2: Differentiating Microsoft and VMware Terminology and Solutions</a:t>
            </a:r>
          </a:p>
          <a:p>
            <a:pPr lvl="1"/>
            <a:r>
              <a:rPr lang="en-US" dirty="0" smtClean="0">
                <a:solidFill>
                  <a:schemeClr val="tx1"/>
                </a:solidFill>
              </a:rPr>
              <a:t>Lesson 3: Microsoft Server Virtualization Deployment Options</a:t>
            </a:r>
          </a:p>
          <a:p>
            <a:pPr lvl="1"/>
            <a:r>
              <a:rPr lang="en-US" dirty="0" smtClean="0">
                <a:solidFill>
                  <a:schemeClr val="tx1"/>
                </a:solidFill>
              </a:rPr>
              <a:t>Lesson 4: Microsoft Server Virtualization Architecture Solutions</a:t>
            </a:r>
          </a:p>
          <a:p>
            <a:pPr lvl="1"/>
            <a:r>
              <a:rPr lang="en-US" dirty="0" smtClean="0">
                <a:solidFill>
                  <a:schemeClr val="tx1"/>
                </a:solidFill>
              </a:rPr>
              <a:t>Lesson 5: Reviewing the System Center Suite</a:t>
            </a:r>
          </a:p>
          <a:p>
            <a:pPr lvl="1"/>
            <a:r>
              <a:rPr lang="en-US" dirty="0" smtClean="0">
                <a:solidFill>
                  <a:schemeClr val="tx1"/>
                </a:solidFill>
              </a:rPr>
              <a:t>Lesson 6: Understanding Licensing</a:t>
            </a:r>
            <a:r>
              <a:rPr lang="en-US" dirty="0" smtClean="0">
                <a:solidFill>
                  <a:schemeClr val="tx1"/>
                </a:solidFill>
                <a:latin typeface="Segoe" pitchFamily="34" charset="0"/>
              </a:rPr>
              <a:t> </a:t>
            </a:r>
          </a:p>
          <a:p>
            <a:pPr lvl="1"/>
            <a:endParaRPr lang="en-US" dirty="0" smtClean="0">
              <a:solidFill>
                <a:schemeClr val="tx1"/>
              </a:solidFill>
              <a:latin typeface="Segoe" pitchFamily="34" charset="0"/>
            </a:endParaRPr>
          </a:p>
          <a:p>
            <a:pPr lvl="1"/>
            <a:endParaRPr lang="en-US" dirty="0" smtClean="0">
              <a:solidFill>
                <a:schemeClr val="tx1"/>
              </a:solidFill>
              <a:latin typeface="Segoe" pitchFamily="34" charset="0"/>
            </a:endParaRPr>
          </a:p>
          <a:p>
            <a:pPr lvl="1"/>
            <a:endParaRPr lang="en-US" dirty="0" smtClean="0">
              <a:solidFill>
                <a:schemeClr val="tx1"/>
              </a:solidFill>
              <a:latin typeface="Segoe" pitchFamily="34" charset="0"/>
            </a:endParaRPr>
          </a:p>
          <a:p>
            <a:pPr lvl="1"/>
            <a:endParaRPr lang="en-US" dirty="0" smtClean="0">
              <a:solidFill>
                <a:schemeClr val="tx1"/>
              </a:solidFill>
              <a:latin typeface="Segoe" pitchFamily="34" charset="0"/>
            </a:endParaRPr>
          </a:p>
          <a:p>
            <a:pPr lvl="1"/>
            <a:endParaRPr lang="en-US" dirty="0" smtClean="0">
              <a:solidFill>
                <a:schemeClr val="tx1"/>
              </a:solidFill>
              <a:ea typeface="Segoe UI" pitchFamily="34" charset="0"/>
              <a:cs typeface="Segoe UI" pitchFamily="34" charset="0"/>
            </a:endParaRPr>
          </a:p>
          <a:p>
            <a:pPr lvl="1"/>
            <a:endParaRPr lang="en-US" dirty="0" smtClean="0">
              <a:solidFill>
                <a:schemeClr val="tx1"/>
              </a:solidFill>
              <a:ea typeface="Segoe UI" pitchFamily="34" charset="0"/>
              <a:cs typeface="Segoe UI" pitchFamily="34" charset="0"/>
            </a:endParaRPr>
          </a:p>
          <a:p>
            <a:pPr lvl="1"/>
            <a:endParaRPr lang="en-US" dirty="0" smtClean="0">
              <a:solidFill>
                <a:schemeClr val="tx1"/>
              </a:solidFill>
            </a:endParaRPr>
          </a:p>
        </p:txBody>
      </p:sp>
    </p:spTree>
  </p:cSld>
  <p:clrMapOvr>
    <a:masterClrMapping/>
  </p:clrMapOvr>
  <p:transition>
    <p:fad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900" name="Rectangle 4"/>
          <p:cNvSpPr>
            <a:spLocks noGrp="1" noChangeArrowheads="1"/>
          </p:cNvSpPr>
          <p:nvPr>
            <p:ph type="title"/>
          </p:nvPr>
        </p:nvSpPr>
        <p:spPr/>
        <p:txBody>
          <a:bodyPr/>
          <a:lstStyle/>
          <a:p>
            <a:r>
              <a:rPr lang="en-US" dirty="0" smtClean="0"/>
              <a:t>Resource Management</a:t>
            </a:r>
            <a:endParaRPr lang="en-US" dirty="0"/>
          </a:p>
        </p:txBody>
      </p:sp>
      <p:sp>
        <p:nvSpPr>
          <p:cNvPr id="80901" name="Rectangle 5"/>
          <p:cNvSpPr>
            <a:spLocks noGrp="1" noChangeArrowheads="1"/>
          </p:cNvSpPr>
          <p:nvPr>
            <p:ph type="body" idx="1"/>
          </p:nvPr>
        </p:nvSpPr>
        <p:spPr>
          <a:xfrm>
            <a:off x="381000" y="1151823"/>
            <a:ext cx="8382000" cy="5798510"/>
          </a:xfrm>
        </p:spPr>
        <p:txBody>
          <a:bodyPr/>
          <a:lstStyle/>
          <a:p>
            <a:r>
              <a:rPr lang="en-US" sz="2800" dirty="0" smtClean="0"/>
              <a:t>Hyper-V Manager &amp; Failover Cluster Manager</a:t>
            </a:r>
          </a:p>
          <a:p>
            <a:pPr lvl="1"/>
            <a:r>
              <a:rPr lang="en-US" sz="2400" dirty="0" smtClean="0"/>
              <a:t>Smaller scale deployments</a:t>
            </a:r>
          </a:p>
          <a:p>
            <a:pPr lvl="1"/>
            <a:r>
              <a:rPr lang="en-US" sz="2400" dirty="0" smtClean="0"/>
              <a:t>VM resource allocation</a:t>
            </a:r>
          </a:p>
          <a:p>
            <a:pPr lvl="1"/>
            <a:r>
              <a:rPr lang="en-US" sz="2400" dirty="0" smtClean="0"/>
              <a:t>Live Migration, Quick Migration</a:t>
            </a:r>
          </a:p>
          <a:p>
            <a:pPr lvl="1"/>
            <a:endParaRPr lang="en-US" sz="2400" dirty="0" smtClean="0"/>
          </a:p>
          <a:p>
            <a:r>
              <a:rPr lang="en-US" sz="2800" dirty="0" smtClean="0"/>
              <a:t>System Center VMM &amp; OpsMgr</a:t>
            </a:r>
          </a:p>
          <a:p>
            <a:pPr lvl="1"/>
            <a:r>
              <a:rPr lang="en-US" sz="2400" dirty="0" smtClean="0"/>
              <a:t>Enterprise deployments</a:t>
            </a:r>
          </a:p>
          <a:p>
            <a:pPr lvl="1"/>
            <a:r>
              <a:rPr lang="en-US" sz="2400" dirty="0" smtClean="0"/>
              <a:t>Host and guest monitoring and management </a:t>
            </a:r>
          </a:p>
          <a:p>
            <a:pPr lvl="1"/>
            <a:r>
              <a:rPr lang="en-US" sz="2400" dirty="0" smtClean="0"/>
              <a:t>PRO integration for dynamic resource management</a:t>
            </a:r>
          </a:p>
          <a:p>
            <a:pPr lvl="1"/>
            <a:r>
              <a:rPr lang="en-US" sz="2400" dirty="0" smtClean="0"/>
              <a:t>Partner Management Packs</a:t>
            </a:r>
          </a:p>
          <a:p>
            <a:pPr lvl="1"/>
            <a:r>
              <a:rPr lang="en-US" sz="2400" dirty="0" smtClean="0"/>
              <a:t>Live Migration, Quick Migration, Storage Migration, and much more</a:t>
            </a:r>
          </a:p>
          <a:p>
            <a:pPr lvl="1"/>
            <a:endParaRPr lang="en-US" dirty="0" smtClean="0"/>
          </a:p>
          <a:p>
            <a:pPr lvl="1"/>
            <a:endParaRPr lang="en-US" sz="2800" dirty="0"/>
          </a:p>
        </p:txBody>
      </p:sp>
    </p:spTree>
    <p:extLst>
      <p:ext uri="{BB962C8B-B14F-4D97-AF65-F5344CB8AC3E}">
        <p14:creationId xmlns:p14="http://schemas.microsoft.com/office/powerpoint/2010/main" val="856657517"/>
      </p:ext>
    </p:extLst>
  </p:cSld>
  <p:clrMapOvr>
    <a:masterClrMapping/>
  </p:clrMapOvr>
  <p:transition>
    <p:fade/>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dirty="0" smtClean="0">
                <a:solidFill>
                  <a:schemeClr val="tx1"/>
                </a:solidFill>
              </a:rPr>
              <a:t>Module 2 </a:t>
            </a:r>
            <a:r>
              <a:rPr lang="en-US" dirty="0">
                <a:solidFill>
                  <a:schemeClr val="tx1"/>
                </a:solidFill>
              </a:rPr>
              <a:t>Lessons</a:t>
            </a:r>
          </a:p>
        </p:txBody>
      </p:sp>
      <p:sp>
        <p:nvSpPr>
          <p:cNvPr id="6" name="Text Placeholder 5"/>
          <p:cNvSpPr>
            <a:spLocks noGrp="1"/>
          </p:cNvSpPr>
          <p:nvPr>
            <p:ph type="body" sz="quarter" idx="10"/>
          </p:nvPr>
        </p:nvSpPr>
        <p:spPr>
          <a:xfrm>
            <a:off x="381000" y="1219200"/>
            <a:ext cx="8382000" cy="8599277"/>
          </a:xfrm>
        </p:spPr>
        <p:txBody>
          <a:bodyPr/>
          <a:lstStyle/>
          <a:p>
            <a:r>
              <a:rPr lang="en-US" dirty="0" smtClean="0">
                <a:solidFill>
                  <a:schemeClr val="tx1"/>
                </a:solidFill>
              </a:rPr>
              <a:t>Microsoft Hyper-V and System Center Comparison to vSphere and vCenter</a:t>
            </a:r>
          </a:p>
          <a:p>
            <a:pPr lvl="1"/>
            <a:r>
              <a:rPr lang="en-US" dirty="0" smtClean="0">
                <a:solidFill>
                  <a:schemeClr val="tx1"/>
                </a:solidFill>
              </a:rPr>
              <a:t>Lesson 1: Understanding Microsoft Virtualization </a:t>
            </a:r>
            <a:r>
              <a:rPr lang="en-US" dirty="0" smtClean="0">
                <a:solidFill>
                  <a:schemeClr val="tx1"/>
                </a:solidFill>
                <a:ea typeface="Segoe UI" pitchFamily="34" charset="0"/>
                <a:cs typeface="Segoe UI" pitchFamily="34" charset="0"/>
              </a:rPr>
              <a:t>Solutions</a:t>
            </a:r>
          </a:p>
          <a:p>
            <a:pPr lvl="1"/>
            <a:r>
              <a:rPr lang="en-US" dirty="0" smtClean="0">
                <a:solidFill>
                  <a:schemeClr val="tx1"/>
                </a:solidFill>
              </a:rPr>
              <a:t>Lesson 2: Differentiating Microsoft and VMware Terminology and Solutions</a:t>
            </a:r>
          </a:p>
          <a:p>
            <a:pPr lvl="1"/>
            <a:r>
              <a:rPr lang="en-US" dirty="0" smtClean="0">
                <a:solidFill>
                  <a:srgbClr val="FFFF00"/>
                </a:solidFill>
              </a:rPr>
              <a:t>Lesson 3: Microsoft Server Virtualization Deployment Options</a:t>
            </a:r>
          </a:p>
          <a:p>
            <a:pPr lvl="1"/>
            <a:r>
              <a:rPr lang="en-US" dirty="0" smtClean="0">
                <a:solidFill>
                  <a:schemeClr val="tx1"/>
                </a:solidFill>
              </a:rPr>
              <a:t>Lesson 4: Microsoft Server Virtualization Architecture Solutions</a:t>
            </a:r>
          </a:p>
          <a:p>
            <a:pPr lvl="1"/>
            <a:r>
              <a:rPr lang="en-US" dirty="0" smtClean="0">
                <a:solidFill>
                  <a:schemeClr val="tx1"/>
                </a:solidFill>
              </a:rPr>
              <a:t>Lesson 5: Reviewing the System Center Suite</a:t>
            </a:r>
          </a:p>
          <a:p>
            <a:pPr lvl="1"/>
            <a:r>
              <a:rPr lang="en-US" dirty="0" smtClean="0">
                <a:solidFill>
                  <a:schemeClr val="tx1"/>
                </a:solidFill>
              </a:rPr>
              <a:t>Lesson 6: Understanding Licensing</a:t>
            </a:r>
            <a:r>
              <a:rPr lang="en-US" dirty="0" smtClean="0">
                <a:solidFill>
                  <a:schemeClr val="tx1"/>
                </a:solidFill>
                <a:latin typeface="Segoe" pitchFamily="34" charset="0"/>
              </a:rPr>
              <a:t> </a:t>
            </a:r>
          </a:p>
          <a:p>
            <a:pPr lvl="1"/>
            <a:endParaRPr lang="en-US" dirty="0" smtClean="0">
              <a:solidFill>
                <a:schemeClr val="tx1"/>
              </a:solidFill>
              <a:latin typeface="Segoe" pitchFamily="34" charset="0"/>
            </a:endParaRPr>
          </a:p>
          <a:p>
            <a:pPr lvl="1"/>
            <a:endParaRPr lang="en-US" dirty="0" smtClean="0">
              <a:solidFill>
                <a:schemeClr val="tx1"/>
              </a:solidFill>
              <a:latin typeface="Segoe" pitchFamily="34" charset="0"/>
            </a:endParaRPr>
          </a:p>
          <a:p>
            <a:pPr lvl="1"/>
            <a:endParaRPr lang="en-US" dirty="0" smtClean="0">
              <a:solidFill>
                <a:schemeClr val="tx1"/>
              </a:solidFill>
              <a:latin typeface="Segoe" pitchFamily="34" charset="0"/>
            </a:endParaRPr>
          </a:p>
          <a:p>
            <a:pPr lvl="1"/>
            <a:endParaRPr lang="en-US" dirty="0" smtClean="0">
              <a:solidFill>
                <a:schemeClr val="tx1"/>
              </a:solidFill>
              <a:latin typeface="Segoe" pitchFamily="34" charset="0"/>
            </a:endParaRPr>
          </a:p>
          <a:p>
            <a:pPr lvl="1"/>
            <a:endParaRPr lang="en-US" dirty="0" smtClean="0">
              <a:solidFill>
                <a:schemeClr val="tx1"/>
              </a:solidFill>
              <a:ea typeface="Segoe UI" pitchFamily="34" charset="0"/>
              <a:cs typeface="Segoe UI" pitchFamily="34" charset="0"/>
            </a:endParaRPr>
          </a:p>
          <a:p>
            <a:pPr lvl="1"/>
            <a:endParaRPr lang="en-US" dirty="0" smtClean="0">
              <a:solidFill>
                <a:schemeClr val="tx1"/>
              </a:solidFill>
              <a:ea typeface="Segoe UI" pitchFamily="34" charset="0"/>
              <a:cs typeface="Segoe UI" pitchFamily="34" charset="0"/>
            </a:endParaRPr>
          </a:p>
          <a:p>
            <a:pPr lvl="1"/>
            <a:endParaRPr lang="en-US" dirty="0" smtClean="0">
              <a:solidFill>
                <a:schemeClr val="tx1"/>
              </a:solidFill>
            </a:endParaRPr>
          </a:p>
        </p:txBody>
      </p:sp>
    </p:spTree>
  </p:cSld>
  <p:clrMapOvr>
    <a:masterClrMapping/>
  </p:clrMapOvr>
  <p:transition>
    <p:fade/>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900" name="Rectangle 4"/>
          <p:cNvSpPr>
            <a:spLocks noGrp="1" noChangeArrowheads="1"/>
          </p:cNvSpPr>
          <p:nvPr>
            <p:ph type="title"/>
          </p:nvPr>
        </p:nvSpPr>
        <p:spPr/>
        <p:txBody>
          <a:bodyPr/>
          <a:lstStyle/>
          <a:p>
            <a:r>
              <a:rPr lang="en-US" dirty="0" smtClean="0"/>
              <a:t>Installation Options</a:t>
            </a:r>
            <a:endParaRPr lang="en-US" dirty="0"/>
          </a:p>
        </p:txBody>
      </p:sp>
      <p:sp>
        <p:nvSpPr>
          <p:cNvPr id="80901" name="Rectangle 5"/>
          <p:cNvSpPr>
            <a:spLocks noGrp="1" noChangeArrowheads="1"/>
          </p:cNvSpPr>
          <p:nvPr>
            <p:ph type="body" idx="1"/>
          </p:nvPr>
        </p:nvSpPr>
        <p:spPr>
          <a:xfrm>
            <a:off x="381000" y="1151823"/>
            <a:ext cx="8382000" cy="6204776"/>
          </a:xfrm>
        </p:spPr>
        <p:txBody>
          <a:bodyPr/>
          <a:lstStyle/>
          <a:p>
            <a:r>
              <a:rPr lang="en-US" sz="2800" dirty="0" smtClean="0"/>
              <a:t>Full Installation</a:t>
            </a:r>
          </a:p>
          <a:p>
            <a:pPr lvl="1"/>
            <a:r>
              <a:rPr lang="en-US" sz="2400" dirty="0" smtClean="0"/>
              <a:t>Post Windows Server 2008 R2 installation</a:t>
            </a:r>
          </a:p>
          <a:p>
            <a:pPr lvl="1"/>
            <a:r>
              <a:rPr lang="en-US" sz="2400" dirty="0" smtClean="0"/>
              <a:t>Add Hyper-V role using Server Manager (needs reboot)</a:t>
            </a:r>
          </a:p>
          <a:p>
            <a:pPr lvl="1"/>
            <a:r>
              <a:rPr lang="en-US" sz="2400" dirty="0" smtClean="0"/>
              <a:t>Includes Hyper-V Manager and Virtual Machine Connection tools</a:t>
            </a:r>
          </a:p>
          <a:p>
            <a:pPr lvl="1"/>
            <a:r>
              <a:rPr lang="en-US" sz="2400" dirty="0" smtClean="0"/>
              <a:t>Local or remote management</a:t>
            </a:r>
          </a:p>
          <a:p>
            <a:pPr lvl="1"/>
            <a:endParaRPr lang="en-US" sz="2400" dirty="0" smtClean="0"/>
          </a:p>
          <a:p>
            <a:r>
              <a:rPr lang="en-US" sz="2800" dirty="0" smtClean="0"/>
              <a:t>Server Core</a:t>
            </a:r>
          </a:p>
          <a:p>
            <a:pPr lvl="1"/>
            <a:r>
              <a:rPr lang="en-US" sz="2400" dirty="0" smtClean="0"/>
              <a:t>Minimal server configuration</a:t>
            </a:r>
          </a:p>
          <a:p>
            <a:pPr lvl="1"/>
            <a:r>
              <a:rPr lang="en-US" sz="2400" dirty="0" smtClean="0"/>
              <a:t>Subset of binaries required for Hyper-V role</a:t>
            </a:r>
          </a:p>
          <a:p>
            <a:pPr lvl="1"/>
            <a:r>
              <a:rPr lang="en-US" sz="2400" dirty="0" smtClean="0"/>
              <a:t>Minimal attack footprint</a:t>
            </a:r>
          </a:p>
          <a:p>
            <a:pPr lvl="1"/>
            <a:r>
              <a:rPr lang="en-US" sz="2400" dirty="0" smtClean="0"/>
              <a:t>Fewer updates</a:t>
            </a:r>
          </a:p>
          <a:p>
            <a:pPr lvl="1"/>
            <a:r>
              <a:rPr lang="en-US" sz="2400" dirty="0" smtClean="0"/>
              <a:t>Command line or remote management</a:t>
            </a:r>
          </a:p>
          <a:p>
            <a:pPr lvl="1"/>
            <a:endParaRPr lang="en-US" dirty="0" smtClean="0"/>
          </a:p>
          <a:p>
            <a:pPr lvl="1"/>
            <a:endParaRPr lang="en-US" sz="2800" dirty="0"/>
          </a:p>
        </p:txBody>
      </p:sp>
    </p:spTree>
    <p:extLst>
      <p:ext uri="{BB962C8B-B14F-4D97-AF65-F5344CB8AC3E}">
        <p14:creationId xmlns:p14="http://schemas.microsoft.com/office/powerpoint/2010/main" val="856657517"/>
      </p:ext>
    </p:extLst>
  </p:cSld>
  <p:clrMapOvr>
    <a:masterClrMapping/>
  </p:clrMapOvr>
  <p:transition>
    <p:fade/>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900" name="Rectangle 4"/>
          <p:cNvSpPr>
            <a:spLocks noGrp="1" noChangeArrowheads="1"/>
          </p:cNvSpPr>
          <p:nvPr>
            <p:ph type="title"/>
          </p:nvPr>
        </p:nvSpPr>
        <p:spPr/>
        <p:txBody>
          <a:bodyPr/>
          <a:lstStyle/>
          <a:p>
            <a:r>
              <a:rPr lang="en-US" dirty="0" smtClean="0"/>
              <a:t>Deployment Tools</a:t>
            </a:r>
            <a:endParaRPr lang="en-US" dirty="0"/>
          </a:p>
        </p:txBody>
      </p:sp>
      <p:sp>
        <p:nvSpPr>
          <p:cNvPr id="80901" name="Rectangle 5"/>
          <p:cNvSpPr>
            <a:spLocks noGrp="1" noChangeArrowheads="1"/>
          </p:cNvSpPr>
          <p:nvPr>
            <p:ph type="body" idx="1"/>
          </p:nvPr>
        </p:nvSpPr>
        <p:spPr>
          <a:xfrm>
            <a:off x="381000" y="1151823"/>
            <a:ext cx="8382000" cy="4838248"/>
          </a:xfrm>
        </p:spPr>
        <p:txBody>
          <a:bodyPr/>
          <a:lstStyle/>
          <a:p>
            <a:r>
              <a:rPr lang="en-US" dirty="0" smtClean="0"/>
              <a:t>Unattended installation</a:t>
            </a:r>
          </a:p>
          <a:p>
            <a:pPr lvl="1"/>
            <a:r>
              <a:rPr lang="en-US" sz="2400" dirty="0" smtClean="0"/>
              <a:t>UNATTEND.XML answer file for customization</a:t>
            </a:r>
          </a:p>
          <a:p>
            <a:pPr lvl="1"/>
            <a:r>
              <a:rPr lang="en-US" sz="2400" dirty="0" smtClean="0"/>
              <a:t>Windows System Image Manager (WSIM) to create and manage answer file</a:t>
            </a:r>
          </a:p>
          <a:p>
            <a:pPr lvl="1"/>
            <a:endParaRPr lang="en-US" sz="2400" dirty="0" smtClean="0"/>
          </a:p>
          <a:p>
            <a:r>
              <a:rPr lang="en-US" dirty="0" smtClean="0"/>
              <a:t>Microsoft Deployment Toolkit 2010</a:t>
            </a:r>
          </a:p>
          <a:p>
            <a:pPr lvl="1"/>
            <a:r>
              <a:rPr lang="en-US" sz="2400" dirty="0" smtClean="0"/>
              <a:t>Task sequence created for customization</a:t>
            </a:r>
          </a:p>
          <a:p>
            <a:pPr lvl="1"/>
            <a:r>
              <a:rPr lang="en-US" sz="2400" dirty="0" smtClean="0"/>
              <a:t>Integration with System Center ConfigMgr</a:t>
            </a:r>
          </a:p>
          <a:p>
            <a:pPr lvl="1"/>
            <a:endParaRPr lang="en-US" dirty="0" smtClean="0"/>
          </a:p>
          <a:p>
            <a:r>
              <a:rPr lang="en-US" sz="3200" dirty="0" smtClean="0"/>
              <a:t>System Center VMM 2008 R2</a:t>
            </a:r>
          </a:p>
          <a:p>
            <a:pPr lvl="1"/>
            <a:r>
              <a:rPr lang="en-US" sz="2400" dirty="0" smtClean="0"/>
              <a:t>Hyper-V</a:t>
            </a:r>
            <a:r>
              <a:rPr lang="en-US" dirty="0" smtClean="0"/>
              <a:t> role enabled when host is added</a:t>
            </a:r>
            <a:endParaRPr lang="en-US" sz="2800" dirty="0"/>
          </a:p>
        </p:txBody>
      </p:sp>
    </p:spTree>
    <p:extLst>
      <p:ext uri="{BB962C8B-B14F-4D97-AF65-F5344CB8AC3E}">
        <p14:creationId xmlns:p14="http://schemas.microsoft.com/office/powerpoint/2010/main" val="856657517"/>
      </p:ext>
    </p:extLst>
  </p:cSld>
  <p:clrMapOvr>
    <a:masterClrMapping/>
  </p:clrMapOvr>
  <p:transition>
    <p:fade/>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dirty="0" smtClean="0">
                <a:solidFill>
                  <a:schemeClr val="tx1"/>
                </a:solidFill>
              </a:rPr>
              <a:t>Module 2 </a:t>
            </a:r>
            <a:r>
              <a:rPr lang="en-US" dirty="0">
                <a:solidFill>
                  <a:schemeClr val="tx1"/>
                </a:solidFill>
              </a:rPr>
              <a:t>Lessons</a:t>
            </a:r>
          </a:p>
        </p:txBody>
      </p:sp>
      <p:sp>
        <p:nvSpPr>
          <p:cNvPr id="6" name="Text Placeholder 5"/>
          <p:cNvSpPr>
            <a:spLocks noGrp="1"/>
          </p:cNvSpPr>
          <p:nvPr>
            <p:ph type="body" sz="quarter" idx="10"/>
          </p:nvPr>
        </p:nvSpPr>
        <p:spPr>
          <a:xfrm>
            <a:off x="381000" y="1219200"/>
            <a:ext cx="8382000" cy="8599277"/>
          </a:xfrm>
        </p:spPr>
        <p:txBody>
          <a:bodyPr/>
          <a:lstStyle/>
          <a:p>
            <a:r>
              <a:rPr lang="en-US" dirty="0" smtClean="0">
                <a:solidFill>
                  <a:schemeClr val="tx1"/>
                </a:solidFill>
              </a:rPr>
              <a:t>Microsoft Hyper-V and System Center Comparison to vSphere and vCenter</a:t>
            </a:r>
          </a:p>
          <a:p>
            <a:pPr lvl="1"/>
            <a:r>
              <a:rPr lang="en-US" dirty="0" smtClean="0">
                <a:solidFill>
                  <a:schemeClr val="tx1"/>
                </a:solidFill>
              </a:rPr>
              <a:t>Lesson 1: Understanding Microsoft Virtualization </a:t>
            </a:r>
            <a:r>
              <a:rPr lang="en-US" dirty="0" smtClean="0">
                <a:solidFill>
                  <a:schemeClr val="tx1"/>
                </a:solidFill>
                <a:ea typeface="Segoe UI" pitchFamily="34" charset="0"/>
                <a:cs typeface="Segoe UI" pitchFamily="34" charset="0"/>
              </a:rPr>
              <a:t>Solutions</a:t>
            </a:r>
          </a:p>
          <a:p>
            <a:pPr lvl="1"/>
            <a:r>
              <a:rPr lang="en-US" dirty="0" smtClean="0">
                <a:solidFill>
                  <a:schemeClr val="tx1"/>
                </a:solidFill>
              </a:rPr>
              <a:t>Lesson 2: Differentiating Microsoft and VMware Terminology and Solutions</a:t>
            </a:r>
          </a:p>
          <a:p>
            <a:pPr lvl="1"/>
            <a:r>
              <a:rPr lang="en-US" dirty="0" smtClean="0">
                <a:solidFill>
                  <a:schemeClr val="tx1"/>
                </a:solidFill>
              </a:rPr>
              <a:t>Lesson 3: Microsoft Server Virtualization Deployment Options</a:t>
            </a:r>
          </a:p>
          <a:p>
            <a:pPr lvl="1"/>
            <a:r>
              <a:rPr lang="en-US" dirty="0" smtClean="0">
                <a:solidFill>
                  <a:schemeClr val="tx2"/>
                </a:solidFill>
              </a:rPr>
              <a:t>Lesson 4: Microsoft Server Virtualization Architecture Solutions</a:t>
            </a:r>
          </a:p>
          <a:p>
            <a:pPr lvl="1"/>
            <a:r>
              <a:rPr lang="en-US" dirty="0" smtClean="0">
                <a:solidFill>
                  <a:schemeClr val="tx1"/>
                </a:solidFill>
              </a:rPr>
              <a:t>Lesson 5: Reviewing the System Center Suite</a:t>
            </a:r>
          </a:p>
          <a:p>
            <a:pPr lvl="1"/>
            <a:r>
              <a:rPr lang="en-US" dirty="0" smtClean="0">
                <a:solidFill>
                  <a:schemeClr val="tx1"/>
                </a:solidFill>
              </a:rPr>
              <a:t>Lesson 6: Understanding Licensing</a:t>
            </a:r>
            <a:r>
              <a:rPr lang="en-US" dirty="0" smtClean="0">
                <a:solidFill>
                  <a:schemeClr val="tx1"/>
                </a:solidFill>
                <a:latin typeface="Segoe" pitchFamily="34" charset="0"/>
              </a:rPr>
              <a:t> </a:t>
            </a:r>
          </a:p>
          <a:p>
            <a:pPr lvl="1"/>
            <a:endParaRPr lang="en-US" dirty="0" smtClean="0">
              <a:solidFill>
                <a:schemeClr val="tx1"/>
              </a:solidFill>
              <a:latin typeface="Segoe" pitchFamily="34" charset="0"/>
            </a:endParaRPr>
          </a:p>
          <a:p>
            <a:pPr lvl="1"/>
            <a:endParaRPr lang="en-US" dirty="0" smtClean="0">
              <a:solidFill>
                <a:schemeClr val="tx1"/>
              </a:solidFill>
              <a:latin typeface="Segoe" pitchFamily="34" charset="0"/>
            </a:endParaRPr>
          </a:p>
          <a:p>
            <a:pPr lvl="1"/>
            <a:endParaRPr lang="en-US" dirty="0" smtClean="0">
              <a:solidFill>
                <a:schemeClr val="tx1"/>
              </a:solidFill>
              <a:latin typeface="Segoe" pitchFamily="34" charset="0"/>
            </a:endParaRPr>
          </a:p>
          <a:p>
            <a:pPr lvl="1"/>
            <a:endParaRPr lang="en-US" dirty="0" smtClean="0">
              <a:solidFill>
                <a:schemeClr val="tx1"/>
              </a:solidFill>
              <a:latin typeface="Segoe" pitchFamily="34" charset="0"/>
            </a:endParaRPr>
          </a:p>
          <a:p>
            <a:pPr lvl="1"/>
            <a:endParaRPr lang="en-US" dirty="0" smtClean="0">
              <a:solidFill>
                <a:schemeClr val="tx1"/>
              </a:solidFill>
              <a:ea typeface="Segoe UI" pitchFamily="34" charset="0"/>
              <a:cs typeface="Segoe UI" pitchFamily="34" charset="0"/>
            </a:endParaRPr>
          </a:p>
          <a:p>
            <a:pPr lvl="1"/>
            <a:endParaRPr lang="en-US" dirty="0" smtClean="0">
              <a:solidFill>
                <a:schemeClr val="tx1"/>
              </a:solidFill>
              <a:ea typeface="Segoe UI" pitchFamily="34" charset="0"/>
              <a:cs typeface="Segoe UI" pitchFamily="34" charset="0"/>
            </a:endParaRPr>
          </a:p>
          <a:p>
            <a:pPr lvl="1"/>
            <a:endParaRPr lang="en-US" dirty="0" smtClean="0">
              <a:solidFill>
                <a:schemeClr val="tx1"/>
              </a:solidFill>
            </a:endParaRPr>
          </a:p>
        </p:txBody>
      </p:sp>
    </p:spTree>
  </p:cSld>
  <p:clrMapOvr>
    <a:masterClrMapping/>
  </p:clrMapOvr>
  <p:transition>
    <p:fade/>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0132"/>
            <a:ext cx="7543800" cy="541867"/>
          </a:xfrm>
        </p:spPr>
        <p:txBody>
          <a:bodyPr>
            <a:normAutofit fontScale="90000"/>
          </a:bodyPr>
          <a:lstStyle/>
          <a:p>
            <a:r>
              <a:rPr lang="en-US" dirty="0" smtClean="0"/>
              <a:t>Hyper-V Base Architectures</a:t>
            </a:r>
            <a:endParaRPr lang="en-US" dirty="0"/>
          </a:p>
        </p:txBody>
      </p:sp>
      <p:sp>
        <p:nvSpPr>
          <p:cNvPr id="3" name="Content Placeholder 2"/>
          <p:cNvSpPr>
            <a:spLocks noGrp="1"/>
          </p:cNvSpPr>
          <p:nvPr>
            <p:ph idx="1"/>
          </p:nvPr>
        </p:nvSpPr>
        <p:spPr>
          <a:xfrm>
            <a:off x="457200" y="1219200"/>
            <a:ext cx="8229600" cy="5105400"/>
          </a:xfrm>
        </p:spPr>
        <p:txBody>
          <a:bodyPr>
            <a:normAutofit/>
          </a:bodyPr>
          <a:lstStyle/>
          <a:p>
            <a:r>
              <a:rPr lang="en-US" sz="3600" dirty="0" smtClean="0"/>
              <a:t>Single Host</a:t>
            </a:r>
          </a:p>
          <a:p>
            <a:endParaRPr lang="en-US" sz="3600" dirty="0" smtClean="0"/>
          </a:p>
          <a:p>
            <a:r>
              <a:rPr lang="en-US" sz="3600" dirty="0" smtClean="0"/>
              <a:t>Two-Node Failover Cluster</a:t>
            </a:r>
          </a:p>
          <a:p>
            <a:endParaRPr lang="en-US" sz="3600" dirty="0" smtClean="0"/>
          </a:p>
          <a:p>
            <a:r>
              <a:rPr lang="en-US" sz="3600" dirty="0" smtClean="0"/>
              <a:t>Server Farm</a:t>
            </a:r>
          </a:p>
          <a:p>
            <a:pPr lvl="1"/>
            <a:r>
              <a:rPr lang="en-US" dirty="0" smtClean="0"/>
              <a:t>One or more multi-node failover cluster</a:t>
            </a:r>
          </a:p>
          <a:p>
            <a:pPr lvl="1"/>
            <a:endParaRPr lang="en-US" dirty="0" smtClean="0"/>
          </a:p>
          <a:p>
            <a:endParaRPr lang="en-US" dirty="0" smtClean="0"/>
          </a:p>
        </p:txBody>
      </p:sp>
    </p:spTree>
  </p:cSld>
  <p:clrMapOvr>
    <a:masterClrMapping/>
  </p:clrMapOvr>
  <p:transition>
    <p:fade/>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20132"/>
            <a:ext cx="7848600" cy="541867"/>
          </a:xfrm>
        </p:spPr>
        <p:txBody>
          <a:bodyPr>
            <a:normAutofit fontScale="90000"/>
          </a:bodyPr>
          <a:lstStyle/>
          <a:p>
            <a:r>
              <a:rPr lang="en-US" dirty="0" smtClean="0"/>
              <a:t>Single Host Architecture</a:t>
            </a:r>
            <a:endParaRPr lang="en-US" dirty="0"/>
          </a:p>
        </p:txBody>
      </p:sp>
      <p:sp>
        <p:nvSpPr>
          <p:cNvPr id="3" name="Content Placeholder 2"/>
          <p:cNvSpPr>
            <a:spLocks noGrp="1"/>
          </p:cNvSpPr>
          <p:nvPr>
            <p:ph idx="1"/>
          </p:nvPr>
        </p:nvSpPr>
        <p:spPr>
          <a:xfrm>
            <a:off x="457200" y="838200"/>
            <a:ext cx="8229600" cy="5105400"/>
          </a:xfrm>
        </p:spPr>
        <p:txBody>
          <a:bodyPr>
            <a:normAutofit fontScale="92500"/>
          </a:bodyPr>
          <a:lstStyle/>
          <a:p>
            <a:pPr lvl="0">
              <a:buNone/>
            </a:pPr>
            <a:endParaRPr lang="en-US" dirty="0" smtClean="0"/>
          </a:p>
          <a:p>
            <a:r>
              <a:rPr lang="en-US" dirty="0" smtClean="0"/>
              <a:t>Single Host</a:t>
            </a:r>
          </a:p>
          <a:p>
            <a:pPr lvl="1"/>
            <a:r>
              <a:rPr lang="en-US" dirty="0" smtClean="0"/>
              <a:t>Server consolidation platform for small test lab, software development, branch office, and other design scenarios that can tolerate outages</a:t>
            </a:r>
          </a:p>
          <a:p>
            <a:pPr lvl="1"/>
            <a:r>
              <a:rPr lang="en-US" dirty="0" smtClean="0"/>
              <a:t>Direct-attached storage (DAS), or shared storage (NAS or iSCSI SAN)</a:t>
            </a:r>
          </a:p>
          <a:p>
            <a:pPr lvl="1"/>
            <a:r>
              <a:rPr lang="en-US" dirty="0" smtClean="0"/>
              <a:t>Lacks high-availability to prevent service interruption during planned or unplanned maintenance events</a:t>
            </a:r>
          </a:p>
          <a:p>
            <a:pPr lvl="1"/>
            <a:r>
              <a:rPr lang="en-US" dirty="0" smtClean="0"/>
              <a:t>Management with out-of-the-box tools (Hyper-V Manager, Windows Server Backup, and so on)</a:t>
            </a:r>
          </a:p>
          <a:p>
            <a:pPr lvl="2"/>
            <a:endParaRPr lang="en-US" dirty="0" smtClean="0"/>
          </a:p>
          <a:p>
            <a:pPr lvl="1"/>
            <a:endParaRPr lang="en-US" dirty="0" smtClean="0"/>
          </a:p>
          <a:p>
            <a:endParaRPr lang="en-US" dirty="0" smtClean="0"/>
          </a:p>
        </p:txBody>
      </p:sp>
    </p:spTree>
  </p:cSld>
  <p:clrMapOvr>
    <a:masterClrMapping/>
  </p:clrMapOvr>
  <p:transition>
    <p:fade/>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dirty="0" smtClean="0">
                <a:solidFill>
                  <a:schemeClr val="tx1"/>
                </a:solidFill>
              </a:rPr>
              <a:t>Module 2 </a:t>
            </a:r>
            <a:r>
              <a:rPr lang="en-US" dirty="0">
                <a:solidFill>
                  <a:schemeClr val="tx1"/>
                </a:solidFill>
              </a:rPr>
              <a:t>Lessons</a:t>
            </a:r>
          </a:p>
        </p:txBody>
      </p:sp>
      <p:sp>
        <p:nvSpPr>
          <p:cNvPr id="6" name="Text Placeholder 5"/>
          <p:cNvSpPr>
            <a:spLocks noGrp="1"/>
          </p:cNvSpPr>
          <p:nvPr>
            <p:ph type="body" sz="quarter" idx="10"/>
          </p:nvPr>
        </p:nvSpPr>
        <p:spPr>
          <a:xfrm>
            <a:off x="381000" y="1219200"/>
            <a:ext cx="8382000" cy="8599277"/>
          </a:xfrm>
        </p:spPr>
        <p:txBody>
          <a:bodyPr/>
          <a:lstStyle/>
          <a:p>
            <a:r>
              <a:rPr lang="en-US" dirty="0" smtClean="0">
                <a:solidFill>
                  <a:schemeClr val="tx1"/>
                </a:solidFill>
              </a:rPr>
              <a:t>Microsoft Hyper-V and System Center Comparison to vSphere and vCenter</a:t>
            </a:r>
          </a:p>
          <a:p>
            <a:pPr lvl="1"/>
            <a:r>
              <a:rPr lang="en-US" dirty="0" smtClean="0">
                <a:solidFill>
                  <a:schemeClr val="tx1"/>
                </a:solidFill>
              </a:rPr>
              <a:t>Lesson 1: Understanding Microsoft Virtualization </a:t>
            </a:r>
            <a:r>
              <a:rPr lang="en-US" dirty="0" smtClean="0">
                <a:solidFill>
                  <a:schemeClr val="tx1"/>
                </a:solidFill>
                <a:ea typeface="Segoe UI" pitchFamily="34" charset="0"/>
                <a:cs typeface="Segoe UI" pitchFamily="34" charset="0"/>
              </a:rPr>
              <a:t>Solutions</a:t>
            </a:r>
          </a:p>
          <a:p>
            <a:pPr lvl="1"/>
            <a:r>
              <a:rPr lang="en-US" dirty="0" smtClean="0">
                <a:solidFill>
                  <a:schemeClr val="tx1"/>
                </a:solidFill>
              </a:rPr>
              <a:t>Lesson 2: Differentiating Microsoft and VMware Terminology and Solutions</a:t>
            </a:r>
          </a:p>
          <a:p>
            <a:pPr lvl="1"/>
            <a:r>
              <a:rPr lang="en-US" dirty="0" smtClean="0">
                <a:solidFill>
                  <a:schemeClr val="tx1"/>
                </a:solidFill>
              </a:rPr>
              <a:t>Lesson 3: Microsoft Server Virtualization Deployment Options</a:t>
            </a:r>
          </a:p>
          <a:p>
            <a:pPr lvl="1"/>
            <a:r>
              <a:rPr lang="en-US" dirty="0" smtClean="0">
                <a:solidFill>
                  <a:schemeClr val="tx1"/>
                </a:solidFill>
              </a:rPr>
              <a:t>Lesson 4: Microsoft Server Virtualization Architecture Solutions</a:t>
            </a:r>
          </a:p>
          <a:p>
            <a:pPr lvl="1"/>
            <a:r>
              <a:rPr lang="en-US" dirty="0" smtClean="0">
                <a:solidFill>
                  <a:srgbClr val="FFFF00"/>
                </a:solidFill>
              </a:rPr>
              <a:t>Lesson 5: Reviewing the System Center Suite</a:t>
            </a:r>
          </a:p>
          <a:p>
            <a:pPr lvl="1"/>
            <a:r>
              <a:rPr lang="en-US" dirty="0" smtClean="0">
                <a:solidFill>
                  <a:schemeClr val="tx1"/>
                </a:solidFill>
              </a:rPr>
              <a:t>Lesson 6: Understanding Licensing</a:t>
            </a:r>
            <a:r>
              <a:rPr lang="en-US" dirty="0" smtClean="0">
                <a:solidFill>
                  <a:schemeClr val="tx1"/>
                </a:solidFill>
                <a:latin typeface="Segoe" pitchFamily="34" charset="0"/>
              </a:rPr>
              <a:t> </a:t>
            </a:r>
          </a:p>
          <a:p>
            <a:pPr lvl="1"/>
            <a:endParaRPr lang="en-US" dirty="0" smtClean="0">
              <a:solidFill>
                <a:schemeClr val="tx1"/>
              </a:solidFill>
              <a:latin typeface="Segoe" pitchFamily="34" charset="0"/>
            </a:endParaRPr>
          </a:p>
          <a:p>
            <a:pPr lvl="1"/>
            <a:endParaRPr lang="en-US" dirty="0" smtClean="0">
              <a:solidFill>
                <a:schemeClr val="tx1"/>
              </a:solidFill>
              <a:latin typeface="Segoe" pitchFamily="34" charset="0"/>
            </a:endParaRPr>
          </a:p>
          <a:p>
            <a:pPr lvl="1"/>
            <a:endParaRPr lang="en-US" dirty="0" smtClean="0">
              <a:solidFill>
                <a:schemeClr val="tx1"/>
              </a:solidFill>
              <a:latin typeface="Segoe" pitchFamily="34" charset="0"/>
            </a:endParaRPr>
          </a:p>
          <a:p>
            <a:pPr lvl="1"/>
            <a:endParaRPr lang="en-US" dirty="0" smtClean="0">
              <a:solidFill>
                <a:schemeClr val="tx1"/>
              </a:solidFill>
              <a:latin typeface="Segoe" pitchFamily="34" charset="0"/>
            </a:endParaRPr>
          </a:p>
          <a:p>
            <a:pPr lvl="1"/>
            <a:endParaRPr lang="en-US" dirty="0" smtClean="0">
              <a:solidFill>
                <a:schemeClr val="tx1"/>
              </a:solidFill>
              <a:ea typeface="Segoe UI" pitchFamily="34" charset="0"/>
              <a:cs typeface="Segoe UI" pitchFamily="34" charset="0"/>
            </a:endParaRPr>
          </a:p>
          <a:p>
            <a:pPr lvl="1"/>
            <a:endParaRPr lang="en-US" dirty="0" smtClean="0">
              <a:solidFill>
                <a:schemeClr val="tx1"/>
              </a:solidFill>
              <a:ea typeface="Segoe UI" pitchFamily="34" charset="0"/>
              <a:cs typeface="Segoe UI" pitchFamily="34" charset="0"/>
            </a:endParaRPr>
          </a:p>
          <a:p>
            <a:pPr lvl="1"/>
            <a:endParaRPr lang="en-US" dirty="0" smtClean="0">
              <a:solidFill>
                <a:schemeClr val="tx1"/>
              </a:solidFill>
            </a:endParaRPr>
          </a:p>
        </p:txBody>
      </p:sp>
    </p:spTree>
  </p:cSld>
  <p:clrMapOvr>
    <a:masterClrMapping/>
  </p:clrMapOvr>
  <p:transition>
    <p:fade/>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p:cNvSpPr/>
          <p:nvPr/>
        </p:nvSpPr>
        <p:spPr bwMode="auto">
          <a:xfrm>
            <a:off x="402319" y="2628900"/>
            <a:ext cx="8334640" cy="655679"/>
          </a:xfrm>
          <a:prstGeom prst="roundRect">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40" tIns="45720" rIns="91440" bIns="45720" numCol="1" rtlCol="0" anchor="ctr" anchorCtr="0" compatLnSpc="1">
            <a:prstTxWarp prst="textNoShape">
              <a:avLst/>
            </a:prstTxWarp>
          </a:bodyPr>
          <a:lstStyle/>
          <a:p>
            <a:pPr defTabSz="914400" fontAlgn="base">
              <a:spcBef>
                <a:spcPct val="0"/>
              </a:spcBef>
              <a:spcAft>
                <a:spcPct val="0"/>
              </a:spcAft>
              <a:defRPr/>
            </a:pPr>
            <a:endParaRPr lang="en-US" b="1" dirty="0">
              <a:solidFill>
                <a:srgbClr val="FFFFFF"/>
              </a:solidFill>
              <a:latin typeface="Segoe"/>
            </a:endParaRPr>
          </a:p>
        </p:txBody>
      </p:sp>
      <p:sp>
        <p:nvSpPr>
          <p:cNvPr id="6" name="Rounded Rectangle 5"/>
          <p:cNvSpPr/>
          <p:nvPr/>
        </p:nvSpPr>
        <p:spPr bwMode="auto">
          <a:xfrm>
            <a:off x="416610" y="3394186"/>
            <a:ext cx="8334640" cy="659248"/>
          </a:xfrm>
          <a:prstGeom prst="roundRect">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40" tIns="45720" rIns="91440" bIns="45720" numCol="1" rtlCol="0" anchor="ctr" anchorCtr="0" compatLnSpc="1">
            <a:prstTxWarp prst="textNoShape">
              <a:avLst/>
            </a:prstTxWarp>
          </a:bodyPr>
          <a:lstStyle/>
          <a:p>
            <a:pPr defTabSz="914400" fontAlgn="base">
              <a:spcBef>
                <a:spcPct val="0"/>
              </a:spcBef>
              <a:spcAft>
                <a:spcPct val="0"/>
              </a:spcAft>
              <a:defRPr/>
            </a:pPr>
            <a:endParaRPr lang="en-US" b="1" dirty="0">
              <a:solidFill>
                <a:srgbClr val="FFFFFF"/>
              </a:solidFill>
              <a:latin typeface="Segoe"/>
            </a:endParaRPr>
          </a:p>
        </p:txBody>
      </p:sp>
      <p:sp>
        <p:nvSpPr>
          <p:cNvPr id="7" name="Rounded Rectangle 6"/>
          <p:cNvSpPr/>
          <p:nvPr/>
        </p:nvSpPr>
        <p:spPr bwMode="auto">
          <a:xfrm>
            <a:off x="416610" y="1870186"/>
            <a:ext cx="8331782" cy="655679"/>
          </a:xfrm>
          <a:prstGeom prst="roundRect">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40" tIns="45720" rIns="91440" bIns="45720" numCol="1" rtlCol="0" anchor="ctr" anchorCtr="0" compatLnSpc="1">
            <a:prstTxWarp prst="textNoShape">
              <a:avLst/>
            </a:prstTxWarp>
          </a:bodyPr>
          <a:lstStyle/>
          <a:p>
            <a:pPr defTabSz="914400" fontAlgn="base">
              <a:spcBef>
                <a:spcPct val="0"/>
              </a:spcBef>
              <a:spcAft>
                <a:spcPct val="0"/>
              </a:spcAft>
              <a:defRPr/>
            </a:pPr>
            <a:endParaRPr lang="en-US" b="1" dirty="0">
              <a:solidFill>
                <a:srgbClr val="FFFFFF"/>
              </a:solidFill>
              <a:latin typeface="Segoe"/>
            </a:endParaRPr>
          </a:p>
        </p:txBody>
      </p:sp>
      <p:sp>
        <p:nvSpPr>
          <p:cNvPr id="12" name="Rounded Rectangle 11"/>
          <p:cNvSpPr/>
          <p:nvPr/>
        </p:nvSpPr>
        <p:spPr bwMode="auto">
          <a:xfrm>
            <a:off x="402319" y="1104900"/>
            <a:ext cx="8331782" cy="655679"/>
          </a:xfrm>
          <a:prstGeom prst="roundRect">
            <a:avLst/>
          </a:prstGeom>
          <a:ln>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vert="horz" wrap="square" lIns="91440" tIns="45720" rIns="91440" bIns="45720" numCol="1" rtlCol="0" anchor="ctr" anchorCtr="0" compatLnSpc="1">
            <a:prstTxWarp prst="textNoShape">
              <a:avLst/>
            </a:prstTxWarp>
          </a:bodyPr>
          <a:lstStyle/>
          <a:p>
            <a:pPr defTabSz="914400" fontAlgn="base">
              <a:spcBef>
                <a:spcPct val="0"/>
              </a:spcBef>
              <a:spcAft>
                <a:spcPct val="0"/>
              </a:spcAft>
              <a:defRPr/>
            </a:pPr>
            <a:endParaRPr lang="en-US" b="1" dirty="0">
              <a:solidFill>
                <a:srgbClr val="FFFFFF"/>
              </a:solidFill>
              <a:latin typeface="Segoe"/>
            </a:endParaRPr>
          </a:p>
        </p:txBody>
      </p:sp>
      <p:sp>
        <p:nvSpPr>
          <p:cNvPr id="2" name="Title 1"/>
          <p:cNvSpPr>
            <a:spLocks noGrp="1"/>
          </p:cNvSpPr>
          <p:nvPr>
            <p:ph type="title"/>
          </p:nvPr>
        </p:nvSpPr>
        <p:spPr>
          <a:xfrm>
            <a:off x="304800" y="220132"/>
            <a:ext cx="7848600" cy="541867"/>
          </a:xfrm>
        </p:spPr>
        <p:txBody>
          <a:bodyPr>
            <a:normAutofit fontScale="90000"/>
          </a:bodyPr>
          <a:lstStyle/>
          <a:p>
            <a:r>
              <a:rPr lang="en-US" dirty="0" smtClean="0"/>
              <a:t>Reviewing the System Center Suite</a:t>
            </a:r>
            <a:endParaRPr lang="en-US" dirty="0"/>
          </a:p>
        </p:txBody>
      </p:sp>
      <p:sp>
        <p:nvSpPr>
          <p:cNvPr id="3" name="Content Placeholder 2"/>
          <p:cNvSpPr>
            <a:spLocks noGrp="1"/>
          </p:cNvSpPr>
          <p:nvPr>
            <p:ph idx="1"/>
          </p:nvPr>
        </p:nvSpPr>
        <p:spPr>
          <a:xfrm>
            <a:off x="3145519" y="1257300"/>
            <a:ext cx="2743200" cy="5219700"/>
          </a:xfrm>
        </p:spPr>
        <p:txBody>
          <a:bodyPr>
            <a:normAutofit/>
          </a:bodyPr>
          <a:lstStyle/>
          <a:p>
            <a:pPr>
              <a:buNone/>
            </a:pPr>
            <a:r>
              <a:rPr lang="en-US" sz="1400" dirty="0" smtClean="0">
                <a:solidFill>
                  <a:schemeClr val="bg1"/>
                </a:solidFill>
              </a:rPr>
              <a:t>Manage Hyper-V hosts</a:t>
            </a:r>
          </a:p>
          <a:p>
            <a:pPr>
              <a:buNone/>
            </a:pPr>
            <a:r>
              <a:rPr lang="en-US" sz="1400" dirty="0" smtClean="0">
                <a:solidFill>
                  <a:schemeClr val="bg1"/>
                </a:solidFill>
              </a:rPr>
              <a:t>Manage Virtual Machines</a:t>
            </a:r>
          </a:p>
          <a:p>
            <a:pPr>
              <a:buNone/>
            </a:pPr>
            <a:endParaRPr lang="en-US" sz="1400" dirty="0" smtClean="0">
              <a:solidFill>
                <a:schemeClr val="bg1"/>
              </a:solidFill>
            </a:endParaRPr>
          </a:p>
          <a:p>
            <a:pPr>
              <a:buNone/>
            </a:pPr>
            <a:r>
              <a:rPr lang="en-US" sz="1400" dirty="0" smtClean="0">
                <a:solidFill>
                  <a:schemeClr val="bg1"/>
                </a:solidFill>
              </a:rPr>
              <a:t>Monitor Hyper-V Hosts</a:t>
            </a:r>
          </a:p>
          <a:p>
            <a:pPr>
              <a:buNone/>
            </a:pPr>
            <a:r>
              <a:rPr lang="en-US" sz="1400" dirty="0" smtClean="0">
                <a:solidFill>
                  <a:schemeClr val="bg1"/>
                </a:solidFill>
              </a:rPr>
              <a:t>Monitor Virtual Machines</a:t>
            </a:r>
            <a:br>
              <a:rPr lang="en-US" sz="1400" dirty="0" smtClean="0">
                <a:solidFill>
                  <a:schemeClr val="bg1"/>
                </a:solidFill>
              </a:rPr>
            </a:br>
            <a:endParaRPr lang="en-US" sz="1400" dirty="0" smtClean="0">
              <a:solidFill>
                <a:schemeClr val="bg1"/>
              </a:solidFill>
            </a:endParaRPr>
          </a:p>
          <a:p>
            <a:pPr>
              <a:buNone/>
            </a:pPr>
            <a:endParaRPr lang="en-US" sz="800" dirty="0" smtClean="0">
              <a:solidFill>
                <a:schemeClr val="bg1"/>
              </a:solidFill>
            </a:endParaRPr>
          </a:p>
          <a:p>
            <a:pPr>
              <a:buNone/>
            </a:pPr>
            <a:r>
              <a:rPr lang="en-US" sz="1400" dirty="0" smtClean="0">
                <a:solidFill>
                  <a:schemeClr val="bg1"/>
                </a:solidFill>
              </a:rPr>
              <a:t>Deploy Operating Systems</a:t>
            </a:r>
          </a:p>
          <a:p>
            <a:pPr>
              <a:buNone/>
            </a:pPr>
            <a:r>
              <a:rPr lang="en-US" sz="1400" dirty="0" smtClean="0">
                <a:solidFill>
                  <a:schemeClr val="bg1"/>
                </a:solidFill>
              </a:rPr>
              <a:t>Deploy Applications</a:t>
            </a:r>
          </a:p>
          <a:p>
            <a:pPr>
              <a:buNone/>
            </a:pPr>
            <a:endParaRPr lang="en-US" sz="1400" dirty="0" smtClean="0">
              <a:solidFill>
                <a:schemeClr val="bg1"/>
              </a:solidFill>
            </a:endParaRPr>
          </a:p>
          <a:p>
            <a:pPr>
              <a:buNone/>
            </a:pPr>
            <a:endParaRPr lang="en-US" sz="400" dirty="0" smtClean="0">
              <a:solidFill>
                <a:schemeClr val="bg1"/>
              </a:solidFill>
            </a:endParaRPr>
          </a:p>
          <a:p>
            <a:pPr>
              <a:buNone/>
            </a:pPr>
            <a:r>
              <a:rPr lang="en-US" sz="1400" dirty="0" smtClean="0">
                <a:solidFill>
                  <a:schemeClr val="bg1"/>
                </a:solidFill>
              </a:rPr>
              <a:t>Protect Hyper-V Hosts</a:t>
            </a:r>
          </a:p>
          <a:p>
            <a:pPr>
              <a:buNone/>
            </a:pPr>
            <a:r>
              <a:rPr lang="en-US" sz="1400" dirty="0" smtClean="0">
                <a:solidFill>
                  <a:schemeClr val="bg1"/>
                </a:solidFill>
              </a:rPr>
              <a:t>Protect Virtual Machines</a:t>
            </a:r>
          </a:p>
          <a:p>
            <a:pPr>
              <a:buNone/>
            </a:pPr>
            <a:endParaRPr lang="en-US" sz="1400" dirty="0" smtClean="0">
              <a:solidFill>
                <a:schemeClr val="bg1"/>
              </a:solidFill>
            </a:endParaRPr>
          </a:p>
          <a:p>
            <a:pPr>
              <a:buNone/>
            </a:pPr>
            <a:endParaRPr lang="en-US" sz="1400" dirty="0" smtClean="0">
              <a:solidFill>
                <a:schemeClr val="bg1"/>
              </a:solidFill>
            </a:endParaRPr>
          </a:p>
          <a:p>
            <a:pPr>
              <a:buNone/>
            </a:pPr>
            <a:endParaRPr lang="en-US" sz="1400" dirty="0" smtClean="0">
              <a:solidFill>
                <a:schemeClr val="bg1"/>
              </a:solidFill>
            </a:endParaRPr>
          </a:p>
          <a:p>
            <a:endParaRPr lang="en-US" sz="1400" dirty="0" smtClean="0">
              <a:solidFill>
                <a:schemeClr val="bg1"/>
              </a:solidFill>
            </a:endParaRPr>
          </a:p>
        </p:txBody>
      </p:sp>
      <p:sp>
        <p:nvSpPr>
          <p:cNvPr id="4" name="Slide Number Placeholder 3"/>
          <p:cNvSpPr>
            <a:spLocks noGrp="1"/>
          </p:cNvSpPr>
          <p:nvPr>
            <p:ph type="sldNum" sz="quarter" idx="4294967295"/>
          </p:nvPr>
        </p:nvSpPr>
        <p:spPr>
          <a:xfrm>
            <a:off x="6879319" y="5753100"/>
            <a:ext cx="2133600" cy="365125"/>
          </a:xfrm>
          <a:prstGeom prst="rect">
            <a:avLst/>
          </a:prstGeom>
        </p:spPr>
        <p:txBody>
          <a:bodyPr/>
          <a:lstStyle/>
          <a:p>
            <a:fld id="{AFCF9B66-B481-409E-8814-1EB36BDD7850}" type="slidenum">
              <a:rPr lang="en-US" smtClean="0"/>
              <a:pPr/>
              <a:t>48</a:t>
            </a:fld>
            <a:endParaRPr lang="en-US" dirty="0"/>
          </a:p>
        </p:txBody>
      </p:sp>
      <p:pic>
        <p:nvPicPr>
          <p:cNvPr id="8" name="Picture 4" descr="C:\Documents and Settings\Eva\My Documents\336\SysCnt-DPM_h_rgb_r.png"/>
          <p:cNvPicPr>
            <a:picLocks noChangeAspect="1" noChangeArrowheads="1"/>
          </p:cNvPicPr>
          <p:nvPr/>
        </p:nvPicPr>
        <p:blipFill>
          <a:blip r:embed="rId2" cstate="print"/>
          <a:stretch>
            <a:fillRect/>
          </a:stretch>
        </p:blipFill>
        <p:spPr bwMode="auto">
          <a:xfrm>
            <a:off x="526895" y="3473418"/>
            <a:ext cx="2139696" cy="509245"/>
          </a:xfrm>
          <a:prstGeom prst="rect">
            <a:avLst/>
          </a:prstGeom>
          <a:noFill/>
          <a:ln>
            <a:noFill/>
          </a:ln>
        </p:spPr>
      </p:pic>
      <p:pic>
        <p:nvPicPr>
          <p:cNvPr id="9" name="Picture 6" descr="C:\Documents and Settings\Eva\My Documents\336\SysCnt-OprtnsMgr_h_rgb_r.png"/>
          <p:cNvPicPr>
            <a:picLocks noChangeAspect="1" noChangeArrowheads="1"/>
          </p:cNvPicPr>
          <p:nvPr/>
        </p:nvPicPr>
        <p:blipFill>
          <a:blip r:embed="rId3" cstate="print"/>
          <a:stretch>
            <a:fillRect/>
          </a:stretch>
        </p:blipFill>
        <p:spPr bwMode="auto">
          <a:xfrm>
            <a:off x="533871" y="1936860"/>
            <a:ext cx="1773936" cy="497272"/>
          </a:xfrm>
          <a:prstGeom prst="rect">
            <a:avLst/>
          </a:prstGeom>
          <a:noFill/>
          <a:ln>
            <a:noFill/>
          </a:ln>
        </p:spPr>
      </p:pic>
      <p:pic>
        <p:nvPicPr>
          <p:cNvPr id="10" name="Picture 5" descr="C:\Users\Public\Pictures\DVD_ART35\Logos\System Center Virtual Machine Manager 2008\system center virtual machine manager 2008 grid rev h.png"/>
          <p:cNvPicPr>
            <a:picLocks noChangeAspect="1" noChangeArrowheads="1"/>
          </p:cNvPicPr>
          <p:nvPr/>
        </p:nvPicPr>
        <p:blipFill>
          <a:blip r:embed="rId4" cstate="print"/>
          <a:srcRect/>
          <a:stretch>
            <a:fillRect/>
          </a:stretch>
        </p:blipFill>
        <p:spPr bwMode="auto">
          <a:xfrm>
            <a:off x="228600" y="1143000"/>
            <a:ext cx="2975611" cy="620682"/>
          </a:xfrm>
          <a:prstGeom prst="rect">
            <a:avLst/>
          </a:prstGeom>
          <a:noFill/>
        </p:spPr>
      </p:pic>
      <p:pic>
        <p:nvPicPr>
          <p:cNvPr id="11" name="Picture 2" descr="\\server3\internalbin\Resource_DVD_Update_1\DVD_ART35_Update1_revMar09\Logos\System Center Configuration Manager\System Center Configuration Manager logo rev.png"/>
          <p:cNvPicPr>
            <a:picLocks noChangeAspect="1" noChangeArrowheads="1"/>
          </p:cNvPicPr>
          <p:nvPr/>
        </p:nvPicPr>
        <p:blipFill>
          <a:blip r:embed="rId5" cstate="print"/>
          <a:srcRect/>
          <a:stretch>
            <a:fillRect/>
          </a:stretch>
        </p:blipFill>
        <p:spPr bwMode="auto">
          <a:xfrm>
            <a:off x="510169" y="2686082"/>
            <a:ext cx="2029968" cy="532117"/>
          </a:xfrm>
          <a:prstGeom prst="rect">
            <a:avLst/>
          </a:prstGeom>
          <a:noFill/>
        </p:spPr>
      </p:pic>
      <p:sp>
        <p:nvSpPr>
          <p:cNvPr id="13" name="Content Placeholder 2"/>
          <p:cNvSpPr txBox="1">
            <a:spLocks/>
          </p:cNvSpPr>
          <p:nvPr/>
        </p:nvSpPr>
        <p:spPr>
          <a:xfrm>
            <a:off x="5888719" y="1181100"/>
            <a:ext cx="2743200" cy="3581400"/>
          </a:xfrm>
          <a:prstGeom prst="rect">
            <a:avLst/>
          </a:prstGeom>
        </p:spPr>
        <p:txBody>
          <a:bodyPr vert="horz" lIns="91440" tIns="45720" rIns="91440" bIns="45720" rtlCol="0">
            <a:normAutofit/>
          </a:bodyPr>
          <a:lstStyle/>
          <a:p>
            <a:pPr lvl="0" indent="-182880">
              <a:spcBef>
                <a:spcPct val="20000"/>
              </a:spcBef>
              <a:buClr>
                <a:srgbClr val="0099E1"/>
              </a:buClr>
              <a:defRPr/>
            </a:pPr>
            <a:r>
              <a:rPr lang="en-US" sz="1400" dirty="0" smtClean="0">
                <a:solidFill>
                  <a:schemeClr val="bg1"/>
                </a:solidFill>
              </a:rPr>
              <a:t>Manage  Templates</a:t>
            </a:r>
          </a:p>
          <a:p>
            <a:pPr lvl="0" indent="-182880">
              <a:spcBef>
                <a:spcPct val="20000"/>
              </a:spcBef>
              <a:buClr>
                <a:srgbClr val="0099E1"/>
              </a:buClr>
              <a:defRPr/>
            </a:pPr>
            <a:r>
              <a:rPr lang="en-US" sz="1400" dirty="0" smtClean="0">
                <a:solidFill>
                  <a:schemeClr val="bg1"/>
                </a:solidFill>
              </a:rPr>
              <a:t>Intelligent Placement</a:t>
            </a:r>
            <a:br>
              <a:rPr lang="en-US" sz="1400" dirty="0" smtClean="0">
                <a:solidFill>
                  <a:schemeClr val="bg1"/>
                </a:solidFill>
              </a:rPr>
            </a:br>
            <a:endParaRPr lang="en-US" sz="1400" dirty="0" smtClean="0">
              <a:solidFill>
                <a:schemeClr val="bg1"/>
              </a:solidFill>
            </a:endParaRPr>
          </a:p>
          <a:p>
            <a:pPr marL="0" marR="0" lvl="0" indent="-182880" algn="l" defTabSz="914400" rtl="0" eaLnBrk="1" fontAlgn="auto" latinLnBrk="0" hangingPunct="1">
              <a:lnSpc>
                <a:spcPct val="100000"/>
              </a:lnSpc>
              <a:spcBef>
                <a:spcPct val="20000"/>
              </a:spcBef>
              <a:spcAft>
                <a:spcPts val="0"/>
              </a:spcAft>
              <a:buClr>
                <a:srgbClr val="0099E1"/>
              </a:buClr>
              <a:buSzTx/>
              <a:tabLst/>
              <a:defRPr/>
            </a:pPr>
            <a:r>
              <a:rPr kumimoji="0" lang="en-US" sz="1400" b="0" i="0" u="none" strike="noStrike" kern="1200" cap="none" spc="0" normalizeH="0" baseline="0" noProof="0" dirty="0" smtClean="0">
                <a:ln>
                  <a:noFill/>
                </a:ln>
                <a:solidFill>
                  <a:schemeClr val="bg1"/>
                </a:solidFill>
                <a:effectLst/>
                <a:uLnTx/>
                <a:uFillTx/>
                <a:latin typeface="+mn-lt"/>
                <a:ea typeface="+mn-ea"/>
                <a:cs typeface="+mn-cs"/>
              </a:rPr>
              <a:t>Monitor Applications</a:t>
            </a:r>
          </a:p>
          <a:p>
            <a:pPr marL="0" marR="0" lvl="0" indent="-182880" algn="l" defTabSz="914400" rtl="0" eaLnBrk="1" fontAlgn="auto" latinLnBrk="0" hangingPunct="1">
              <a:lnSpc>
                <a:spcPct val="100000"/>
              </a:lnSpc>
              <a:spcBef>
                <a:spcPct val="20000"/>
              </a:spcBef>
              <a:spcAft>
                <a:spcPts val="0"/>
              </a:spcAft>
              <a:buClr>
                <a:srgbClr val="0099E1"/>
              </a:buClr>
              <a:buSzTx/>
              <a:tabLst/>
              <a:defRPr/>
            </a:pPr>
            <a:r>
              <a:rPr kumimoji="0" lang="en-US" sz="1400" b="0" i="0" u="none" strike="noStrike" kern="1200" cap="none" spc="0" normalizeH="0" baseline="0" noProof="0" dirty="0" smtClean="0">
                <a:ln>
                  <a:noFill/>
                </a:ln>
                <a:solidFill>
                  <a:schemeClr val="bg1"/>
                </a:solidFill>
                <a:effectLst/>
                <a:uLnTx/>
                <a:uFillTx/>
                <a:latin typeface="+mn-lt"/>
                <a:ea typeface="+mn-ea"/>
                <a:cs typeface="+mn-cs"/>
              </a:rPr>
              <a:t>Performance Optimization</a:t>
            </a:r>
          </a:p>
          <a:p>
            <a:pPr marL="0" marR="0" lvl="0" indent="-182880" algn="l" defTabSz="914400" rtl="0" eaLnBrk="1" fontAlgn="auto" latinLnBrk="0" hangingPunct="1">
              <a:lnSpc>
                <a:spcPct val="100000"/>
              </a:lnSpc>
              <a:spcBef>
                <a:spcPct val="20000"/>
              </a:spcBef>
              <a:spcAft>
                <a:spcPts val="0"/>
              </a:spcAft>
              <a:buClr>
                <a:srgbClr val="0099E1"/>
              </a:buClr>
              <a:buSzTx/>
              <a:tabLst/>
              <a:defRPr/>
            </a:pPr>
            <a:endParaRPr lang="en-US" sz="1400" dirty="0" smtClean="0">
              <a:solidFill>
                <a:schemeClr val="bg1"/>
              </a:solidFill>
            </a:endParaRPr>
          </a:p>
          <a:p>
            <a:pPr marL="0" marR="0" lvl="0" indent="-182880" algn="l" defTabSz="914400" rtl="0" eaLnBrk="1" fontAlgn="auto" latinLnBrk="0" hangingPunct="1">
              <a:lnSpc>
                <a:spcPct val="100000"/>
              </a:lnSpc>
              <a:spcBef>
                <a:spcPct val="20000"/>
              </a:spcBef>
              <a:spcAft>
                <a:spcPts val="0"/>
              </a:spcAft>
              <a:buClr>
                <a:srgbClr val="0099E1"/>
              </a:buClr>
              <a:buSzTx/>
              <a:tabLst/>
              <a:defRPr/>
            </a:pPr>
            <a:r>
              <a:rPr kumimoji="0" lang="en-US" sz="1400" b="0" i="0" u="none" strike="noStrike" kern="1200" cap="none" spc="0" normalizeH="0" baseline="0" noProof="0" dirty="0" smtClean="0">
                <a:ln>
                  <a:noFill/>
                </a:ln>
                <a:solidFill>
                  <a:schemeClr val="bg1"/>
                </a:solidFill>
                <a:effectLst/>
                <a:uLnTx/>
                <a:uFillTx/>
                <a:latin typeface="+mn-lt"/>
                <a:ea typeface="+mn-ea"/>
                <a:cs typeface="+mn-cs"/>
              </a:rPr>
              <a:t>Deploy Updates</a:t>
            </a:r>
          </a:p>
          <a:p>
            <a:pPr marL="0" marR="0" lvl="0" indent="-182880" algn="l" defTabSz="914400" rtl="0" eaLnBrk="1" fontAlgn="auto" latinLnBrk="0" hangingPunct="1">
              <a:lnSpc>
                <a:spcPct val="100000"/>
              </a:lnSpc>
              <a:spcBef>
                <a:spcPct val="20000"/>
              </a:spcBef>
              <a:spcAft>
                <a:spcPts val="0"/>
              </a:spcAft>
              <a:buClr>
                <a:srgbClr val="0099E1"/>
              </a:buClr>
              <a:buSzTx/>
              <a:tabLst/>
              <a:defRPr/>
            </a:pPr>
            <a:r>
              <a:rPr lang="en-US" sz="1400" dirty="0" smtClean="0">
                <a:solidFill>
                  <a:schemeClr val="bg1"/>
                </a:solidFill>
              </a:rPr>
              <a:t>Asset Management</a:t>
            </a:r>
          </a:p>
          <a:p>
            <a:pPr marL="0" marR="0" lvl="0" indent="-182880" algn="l" defTabSz="914400" rtl="0" eaLnBrk="1" fontAlgn="auto" latinLnBrk="0" hangingPunct="1">
              <a:lnSpc>
                <a:spcPct val="100000"/>
              </a:lnSpc>
              <a:spcBef>
                <a:spcPct val="20000"/>
              </a:spcBef>
              <a:spcAft>
                <a:spcPts val="0"/>
              </a:spcAft>
              <a:buClr>
                <a:srgbClr val="0099E1"/>
              </a:buClr>
              <a:buSzTx/>
              <a:tabLst/>
              <a:defRPr/>
            </a:pPr>
            <a:endParaRPr kumimoji="0" lang="en-US" sz="1400" b="0" i="0" u="none" strike="noStrike" kern="1200" cap="none" spc="0" normalizeH="0" baseline="0" noProof="0" dirty="0" smtClean="0">
              <a:ln>
                <a:noFill/>
              </a:ln>
              <a:solidFill>
                <a:schemeClr val="bg1"/>
              </a:solidFill>
              <a:effectLst/>
              <a:uLnTx/>
              <a:uFillTx/>
              <a:latin typeface="+mn-lt"/>
              <a:ea typeface="+mn-ea"/>
              <a:cs typeface="+mn-cs"/>
            </a:endParaRPr>
          </a:p>
          <a:p>
            <a:pPr marL="0" marR="0" lvl="0" indent="-182880" algn="l" defTabSz="914400" rtl="0" eaLnBrk="1" fontAlgn="auto" latinLnBrk="0" hangingPunct="1">
              <a:lnSpc>
                <a:spcPct val="100000"/>
              </a:lnSpc>
              <a:spcBef>
                <a:spcPct val="20000"/>
              </a:spcBef>
              <a:spcAft>
                <a:spcPts val="0"/>
              </a:spcAft>
              <a:buClr>
                <a:srgbClr val="0099E1"/>
              </a:buClr>
              <a:buSzTx/>
              <a:tabLst/>
              <a:defRPr/>
            </a:pPr>
            <a:r>
              <a:rPr lang="en-US" sz="1400" dirty="0" smtClean="0">
                <a:solidFill>
                  <a:schemeClr val="bg1"/>
                </a:solidFill>
              </a:rPr>
              <a:t>Protect Applications</a:t>
            </a:r>
          </a:p>
          <a:p>
            <a:pPr marL="0" marR="0" lvl="0" indent="-182880" algn="l" defTabSz="914400" rtl="0" eaLnBrk="1" fontAlgn="auto" latinLnBrk="0" hangingPunct="1">
              <a:lnSpc>
                <a:spcPct val="100000"/>
              </a:lnSpc>
              <a:spcBef>
                <a:spcPct val="20000"/>
              </a:spcBef>
              <a:spcAft>
                <a:spcPts val="0"/>
              </a:spcAft>
              <a:buClr>
                <a:srgbClr val="0099E1"/>
              </a:buClr>
              <a:buSzTx/>
              <a:tabLst/>
              <a:defRPr/>
            </a:pPr>
            <a:r>
              <a:rPr kumimoji="0" lang="en-US" sz="1400" b="0" i="0" u="none" strike="noStrike" kern="1200" cap="none" spc="0" normalizeH="0" baseline="0" noProof="0" dirty="0" smtClean="0">
                <a:ln>
                  <a:noFill/>
                </a:ln>
                <a:solidFill>
                  <a:schemeClr val="bg1"/>
                </a:solidFill>
                <a:effectLst/>
                <a:uLnTx/>
                <a:uFillTx/>
                <a:latin typeface="+mn-lt"/>
                <a:ea typeface="+mn-ea"/>
                <a:cs typeface="+mn-cs"/>
              </a:rPr>
              <a:t>Protect Data</a:t>
            </a:r>
          </a:p>
          <a:p>
            <a:pPr marL="0" marR="0" lvl="0" indent="-182880" algn="l" defTabSz="914400" rtl="0" eaLnBrk="1" fontAlgn="auto" latinLnBrk="0" hangingPunct="1">
              <a:lnSpc>
                <a:spcPct val="100000"/>
              </a:lnSpc>
              <a:spcBef>
                <a:spcPct val="20000"/>
              </a:spcBef>
              <a:spcAft>
                <a:spcPts val="0"/>
              </a:spcAft>
              <a:buClr>
                <a:srgbClr val="0099E1"/>
              </a:buClr>
              <a:buSzTx/>
              <a:buFont typeface="Wingdings" pitchFamily="2" charset="2"/>
              <a:buChar char="§"/>
              <a:tabLst/>
              <a:defRPr/>
            </a:pPr>
            <a:endParaRPr lang="en-US" sz="1400" dirty="0" smtClean="0">
              <a:solidFill>
                <a:schemeClr val="bg1"/>
              </a:solidFill>
            </a:endParaRPr>
          </a:p>
        </p:txBody>
      </p:sp>
      <p:sp>
        <p:nvSpPr>
          <p:cNvPr id="14" name="Content Placeholder 2"/>
          <p:cNvSpPr txBox="1">
            <a:spLocks/>
          </p:cNvSpPr>
          <p:nvPr/>
        </p:nvSpPr>
        <p:spPr>
          <a:xfrm>
            <a:off x="326119" y="647700"/>
            <a:ext cx="8534400" cy="4495800"/>
          </a:xfrm>
          <a:prstGeom prst="rect">
            <a:avLst/>
          </a:prstGeom>
        </p:spPr>
        <p:txBody>
          <a:bodyPr vert="horz" lIns="91440" tIns="45720" rIns="91440" bIns="45720" rtlCol="0">
            <a:normAutofit/>
          </a:bodyPr>
          <a:lstStyle/>
          <a:p>
            <a:pPr marL="0" marR="0" lvl="0" indent="-182880" algn="l" defTabSz="914400" rtl="0" eaLnBrk="1" fontAlgn="auto" latinLnBrk="0" hangingPunct="1">
              <a:lnSpc>
                <a:spcPct val="100000"/>
              </a:lnSpc>
              <a:spcBef>
                <a:spcPct val="20000"/>
              </a:spcBef>
              <a:spcAft>
                <a:spcPts val="0"/>
              </a:spcAft>
              <a:buClr>
                <a:srgbClr val="0099E1"/>
              </a:buClr>
              <a:buSzTx/>
              <a:tabLst/>
              <a:defRPr/>
            </a:pPr>
            <a:endParaRPr kumimoji="0" lang="en-US" sz="1800" b="1" i="0" u="none" strike="noStrike" kern="1200" cap="none" spc="0" normalizeH="0" baseline="0" noProof="0" dirty="0" smtClean="0">
              <a:ln>
                <a:noFill/>
              </a:ln>
              <a:solidFill>
                <a:schemeClr val="tx1"/>
              </a:solidFill>
              <a:effectLst/>
              <a:uLnTx/>
              <a:uFillTx/>
              <a:latin typeface="+mn-lt"/>
              <a:ea typeface="+mn-ea"/>
              <a:cs typeface="+mn-cs"/>
            </a:endParaRPr>
          </a:p>
        </p:txBody>
      </p:sp>
      <p:sp>
        <p:nvSpPr>
          <p:cNvPr id="15" name="Rounded Rectangle 14"/>
          <p:cNvSpPr/>
          <p:nvPr/>
        </p:nvSpPr>
        <p:spPr bwMode="auto">
          <a:xfrm>
            <a:off x="388028" y="4987814"/>
            <a:ext cx="8334640" cy="655679"/>
          </a:xfrm>
          <a:prstGeom prst="roundRect">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40" tIns="45720" rIns="91440" bIns="45720" numCol="1" rtlCol="0" anchor="ctr" anchorCtr="0" compatLnSpc="1">
            <a:prstTxWarp prst="textNoShape">
              <a:avLst/>
            </a:prstTxWarp>
          </a:bodyPr>
          <a:lstStyle/>
          <a:p>
            <a:pPr defTabSz="914400" fontAlgn="base">
              <a:spcBef>
                <a:spcPct val="0"/>
              </a:spcBef>
              <a:spcAft>
                <a:spcPct val="0"/>
              </a:spcAft>
              <a:defRPr/>
            </a:pPr>
            <a:endParaRPr lang="en-US" b="1" dirty="0">
              <a:solidFill>
                <a:srgbClr val="FFFFFF"/>
              </a:solidFill>
              <a:latin typeface="Segoe"/>
            </a:endParaRPr>
          </a:p>
        </p:txBody>
      </p:sp>
      <p:sp>
        <p:nvSpPr>
          <p:cNvPr id="16" name="Rounded Rectangle 15"/>
          <p:cNvSpPr/>
          <p:nvPr/>
        </p:nvSpPr>
        <p:spPr bwMode="auto">
          <a:xfrm>
            <a:off x="402319" y="5753100"/>
            <a:ext cx="8334640" cy="659248"/>
          </a:xfrm>
          <a:prstGeom prst="roundRect">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40" tIns="45720" rIns="91440" bIns="45720" numCol="1" rtlCol="0" anchor="ctr" anchorCtr="0" compatLnSpc="1">
            <a:prstTxWarp prst="textNoShape">
              <a:avLst/>
            </a:prstTxWarp>
          </a:bodyPr>
          <a:lstStyle/>
          <a:p>
            <a:pPr defTabSz="914400" fontAlgn="base">
              <a:spcBef>
                <a:spcPct val="0"/>
              </a:spcBef>
              <a:spcAft>
                <a:spcPct val="0"/>
              </a:spcAft>
              <a:defRPr/>
            </a:pPr>
            <a:endParaRPr lang="en-US" b="1" dirty="0">
              <a:solidFill>
                <a:srgbClr val="FFFFFF"/>
              </a:solidFill>
              <a:latin typeface="Segoe"/>
            </a:endParaRPr>
          </a:p>
        </p:txBody>
      </p:sp>
      <p:sp>
        <p:nvSpPr>
          <p:cNvPr id="17" name="Rounded Rectangle 16"/>
          <p:cNvSpPr/>
          <p:nvPr/>
        </p:nvSpPr>
        <p:spPr bwMode="auto">
          <a:xfrm>
            <a:off x="402319" y="4229100"/>
            <a:ext cx="8331782" cy="655679"/>
          </a:xfrm>
          <a:prstGeom prst="roundRect">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40" tIns="45720" rIns="91440" bIns="45720" numCol="1" rtlCol="0" anchor="ctr" anchorCtr="0" compatLnSpc="1">
            <a:prstTxWarp prst="textNoShape">
              <a:avLst/>
            </a:prstTxWarp>
          </a:bodyPr>
          <a:lstStyle/>
          <a:p>
            <a:pPr defTabSz="914400" fontAlgn="base">
              <a:spcBef>
                <a:spcPct val="0"/>
              </a:spcBef>
              <a:spcAft>
                <a:spcPct val="0"/>
              </a:spcAft>
              <a:defRPr/>
            </a:pPr>
            <a:endParaRPr lang="en-US" b="1" dirty="0">
              <a:solidFill>
                <a:srgbClr val="FFFFFF"/>
              </a:solidFill>
              <a:latin typeface="Segoe"/>
            </a:endParaRPr>
          </a:p>
        </p:txBody>
      </p:sp>
      <p:pic>
        <p:nvPicPr>
          <p:cNvPr id="20" name="Picture 19" descr="SysCnt-ServiceMgr_h_rgb_r.png"/>
          <p:cNvPicPr>
            <a:picLocks noChangeAspect="1"/>
          </p:cNvPicPr>
          <p:nvPr/>
        </p:nvPicPr>
        <p:blipFill>
          <a:blip r:embed="rId6"/>
          <a:stretch>
            <a:fillRect/>
          </a:stretch>
        </p:blipFill>
        <p:spPr>
          <a:xfrm>
            <a:off x="457200" y="5029200"/>
            <a:ext cx="1752600" cy="541977"/>
          </a:xfrm>
          <a:prstGeom prst="rect">
            <a:avLst/>
          </a:prstGeom>
        </p:spPr>
      </p:pic>
      <p:pic>
        <p:nvPicPr>
          <p:cNvPr id="21" name="Picture 62" descr="opalis_logo">
            <a:hlinkClick r:id="rId7"/>
          </p:cNvPr>
          <p:cNvPicPr>
            <a:picLocks noChangeAspect="1" noChangeArrowheads="1"/>
          </p:cNvPicPr>
          <p:nvPr/>
        </p:nvPicPr>
        <p:blipFill>
          <a:blip r:embed="rId8"/>
          <a:stretch>
            <a:fillRect/>
          </a:stretch>
        </p:blipFill>
        <p:spPr bwMode="auto">
          <a:xfrm>
            <a:off x="609600" y="4343400"/>
            <a:ext cx="784839" cy="393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 name="Rectangle 21"/>
          <p:cNvSpPr/>
          <p:nvPr/>
        </p:nvSpPr>
        <p:spPr>
          <a:xfrm>
            <a:off x="3048000" y="5029200"/>
            <a:ext cx="5486400" cy="587340"/>
          </a:xfrm>
          <a:prstGeom prst="rect">
            <a:avLst/>
          </a:prstGeom>
        </p:spPr>
        <p:txBody>
          <a:bodyPr wrap="square">
            <a:spAutoFit/>
          </a:bodyPr>
          <a:lstStyle/>
          <a:p>
            <a:pPr marL="228560" lvl="1" indent="-228560" defTabSz="1218987" eaLnBrk="0" hangingPunct="0">
              <a:spcAft>
                <a:spcPts val="450"/>
              </a:spcAft>
              <a:buClr>
                <a:schemeClr val="tx2"/>
              </a:buClr>
              <a:buSzPct val="125000"/>
              <a:defRPr/>
            </a:pPr>
            <a:r>
              <a:rPr lang="en-US" sz="1400" kern="0" dirty="0" smtClean="0">
                <a:solidFill>
                  <a:schemeClr val="bg1"/>
                </a:solidFill>
              </a:rPr>
              <a:t>Orchestrate incident management and resolution</a:t>
            </a:r>
          </a:p>
          <a:p>
            <a:pPr marL="228560" lvl="1" indent="-228560" defTabSz="1218987" eaLnBrk="0" hangingPunct="0">
              <a:spcAft>
                <a:spcPts val="800"/>
              </a:spcAft>
              <a:buClr>
                <a:schemeClr val="tx2"/>
              </a:buClr>
              <a:buSzPct val="125000"/>
              <a:defRPr/>
            </a:pPr>
            <a:r>
              <a:rPr lang="en-US" sz="1400" kern="0" dirty="0" smtClean="0">
                <a:solidFill>
                  <a:schemeClr val="bg1"/>
                </a:solidFill>
              </a:rPr>
              <a:t>Integrate across monitoring tools, service desks and CMDBs</a:t>
            </a:r>
            <a:endParaRPr lang="en-US" sz="1400" kern="0" dirty="0">
              <a:solidFill>
                <a:schemeClr val="bg1"/>
              </a:solidFill>
            </a:endParaRPr>
          </a:p>
        </p:txBody>
      </p:sp>
      <p:sp>
        <p:nvSpPr>
          <p:cNvPr id="23" name="Rectangle 22"/>
          <p:cNvSpPr/>
          <p:nvPr/>
        </p:nvSpPr>
        <p:spPr>
          <a:xfrm>
            <a:off x="3048000" y="4267200"/>
            <a:ext cx="5638800" cy="587340"/>
          </a:xfrm>
          <a:prstGeom prst="rect">
            <a:avLst/>
          </a:prstGeom>
        </p:spPr>
        <p:txBody>
          <a:bodyPr wrap="square">
            <a:spAutoFit/>
          </a:bodyPr>
          <a:lstStyle/>
          <a:p>
            <a:pPr marL="128605" lvl="1" indent="-128605" defTabSz="685891" eaLnBrk="0" hangingPunct="0">
              <a:spcAft>
                <a:spcPts val="450"/>
              </a:spcAft>
              <a:buClr>
                <a:schemeClr val="tx2"/>
              </a:buClr>
              <a:buSzPct val="125000"/>
              <a:defRPr/>
            </a:pPr>
            <a:r>
              <a:rPr lang="en-US" sz="1400" kern="0" dirty="0" smtClean="0">
                <a:solidFill>
                  <a:schemeClr val="bg1"/>
                </a:solidFill>
              </a:rPr>
              <a:t>Automate VM provisioning, resource allocation and retirement</a:t>
            </a:r>
          </a:p>
          <a:p>
            <a:pPr marL="128605" lvl="1" indent="-128605" defTabSz="685891" eaLnBrk="0" hangingPunct="0">
              <a:spcAft>
                <a:spcPts val="450"/>
              </a:spcAft>
              <a:buClr>
                <a:schemeClr val="tx2"/>
              </a:buClr>
              <a:buSzPct val="125000"/>
              <a:defRPr/>
            </a:pPr>
            <a:r>
              <a:rPr lang="en-US" sz="1400" kern="0" dirty="0" smtClean="0">
                <a:solidFill>
                  <a:schemeClr val="bg1"/>
                </a:solidFill>
              </a:rPr>
              <a:t>Extend virtual machine management to the cloud</a:t>
            </a:r>
            <a:endParaRPr lang="en-US" sz="1400" kern="0" dirty="0">
              <a:solidFill>
                <a:schemeClr val="bg1"/>
              </a:solidFill>
            </a:endParaRPr>
          </a:p>
        </p:txBody>
      </p:sp>
      <p:sp>
        <p:nvSpPr>
          <p:cNvPr id="24" name="Rectangle 23"/>
          <p:cNvSpPr/>
          <p:nvPr/>
        </p:nvSpPr>
        <p:spPr>
          <a:xfrm>
            <a:off x="533400" y="5791200"/>
            <a:ext cx="2362200" cy="674031"/>
          </a:xfrm>
          <a:prstGeom prst="rect">
            <a:avLst/>
          </a:prstGeom>
        </p:spPr>
        <p:txBody>
          <a:bodyPr wrap="square">
            <a:spAutoFit/>
          </a:bodyPr>
          <a:lstStyle/>
          <a:p>
            <a:pPr marL="0" lvl="1" indent="-342900" defTabSz="914099">
              <a:lnSpc>
                <a:spcPct val="90000"/>
              </a:lnSpc>
              <a:buClr>
                <a:schemeClr val="tx2"/>
              </a:buClr>
              <a:buSzPct val="80000"/>
              <a:tabLst>
                <a:tab pos="424590" algn="l"/>
              </a:tabLst>
              <a:defRPr/>
            </a:pPr>
            <a:r>
              <a:rPr lang="en-US" sz="1400" dirty="0" smtClean="0">
                <a:latin typeface="Segoe"/>
              </a:rPr>
              <a:t>System Center </a:t>
            </a:r>
          </a:p>
          <a:p>
            <a:pPr marL="0" lvl="1" indent="-342900" defTabSz="914099">
              <a:lnSpc>
                <a:spcPct val="90000"/>
              </a:lnSpc>
              <a:buClr>
                <a:schemeClr val="tx2"/>
              </a:buClr>
              <a:buSzPct val="80000"/>
              <a:tabLst>
                <a:tab pos="424590" algn="l"/>
              </a:tabLst>
              <a:defRPr/>
            </a:pPr>
            <a:r>
              <a:rPr lang="en-US" sz="1400" dirty="0" smtClean="0">
                <a:latin typeface="Segoe"/>
              </a:rPr>
              <a:t>Virtual Machine Manager</a:t>
            </a:r>
            <a:br>
              <a:rPr lang="en-US" sz="1400" dirty="0" smtClean="0">
                <a:latin typeface="Segoe"/>
              </a:rPr>
            </a:br>
            <a:r>
              <a:rPr lang="en-US" sz="1400" dirty="0" smtClean="0">
                <a:latin typeface="Segoe"/>
              </a:rPr>
              <a:t>Self-Service Portal 2.0</a:t>
            </a:r>
            <a:endParaRPr lang="en-US" sz="1400" dirty="0">
              <a:latin typeface="Segoe"/>
            </a:endParaRPr>
          </a:p>
        </p:txBody>
      </p:sp>
      <p:sp>
        <p:nvSpPr>
          <p:cNvPr id="25" name="Rectangle 24"/>
          <p:cNvSpPr/>
          <p:nvPr/>
        </p:nvSpPr>
        <p:spPr>
          <a:xfrm>
            <a:off x="3048000" y="5791200"/>
            <a:ext cx="4572000" cy="523220"/>
          </a:xfrm>
          <a:prstGeom prst="rect">
            <a:avLst/>
          </a:prstGeom>
        </p:spPr>
        <p:txBody>
          <a:bodyPr>
            <a:spAutoFit/>
          </a:bodyPr>
          <a:lstStyle/>
          <a:p>
            <a:r>
              <a:rPr lang="en-US" sz="1400" dirty="0" smtClean="0">
                <a:solidFill>
                  <a:schemeClr val="bg1"/>
                </a:solidFill>
              </a:rPr>
              <a:t>Automated self-service portal for provisioning , chargeback, and reporting</a:t>
            </a:r>
            <a:endParaRPr lang="en-US" sz="1400" dirty="0">
              <a:solidFill>
                <a:schemeClr val="bg1"/>
              </a:solidFill>
            </a:endParaRPr>
          </a:p>
        </p:txBody>
      </p:sp>
    </p:spTree>
  </p:cSld>
  <p:clrMapOvr>
    <a:masterClrMapping/>
  </p:clrMapOvr>
  <p:transition>
    <p:fade/>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20132"/>
            <a:ext cx="7848600" cy="541867"/>
          </a:xfrm>
        </p:spPr>
        <p:txBody>
          <a:bodyPr>
            <a:normAutofit fontScale="90000"/>
          </a:bodyPr>
          <a:lstStyle/>
          <a:p>
            <a:r>
              <a:rPr lang="en-US" dirty="0" smtClean="0"/>
              <a:t>System Center VMM 2008 R2</a:t>
            </a:r>
            <a:endParaRPr lang="en-US" dirty="0"/>
          </a:p>
        </p:txBody>
      </p:sp>
      <p:sp>
        <p:nvSpPr>
          <p:cNvPr id="3" name="Content Placeholder 2"/>
          <p:cNvSpPr>
            <a:spLocks noGrp="1"/>
          </p:cNvSpPr>
          <p:nvPr>
            <p:ph idx="1"/>
          </p:nvPr>
        </p:nvSpPr>
        <p:spPr>
          <a:xfrm>
            <a:off x="457200" y="838200"/>
            <a:ext cx="8229600" cy="5715000"/>
          </a:xfrm>
        </p:spPr>
        <p:txBody>
          <a:bodyPr>
            <a:normAutofit fontScale="77500" lnSpcReduction="20000"/>
          </a:bodyPr>
          <a:lstStyle/>
          <a:p>
            <a:pPr lvl="1"/>
            <a:endParaRPr lang="en-US" dirty="0" smtClean="0"/>
          </a:p>
          <a:p>
            <a:r>
              <a:rPr lang="en-US" dirty="0" smtClean="0"/>
              <a:t>Physical host and virtual machine management</a:t>
            </a:r>
          </a:p>
          <a:p>
            <a:endParaRPr lang="en-US" dirty="0" smtClean="0"/>
          </a:p>
          <a:p>
            <a:r>
              <a:rPr lang="en-US" dirty="0" smtClean="0"/>
              <a:t>Provisioning, placement, and dynamic load balancing of VMs</a:t>
            </a:r>
          </a:p>
          <a:p>
            <a:endParaRPr lang="en-US" dirty="0" smtClean="0"/>
          </a:p>
          <a:p>
            <a:r>
              <a:rPr lang="en-US" dirty="0" smtClean="0"/>
              <a:t>Single console to manage a virtual infrastructure</a:t>
            </a:r>
          </a:p>
          <a:p>
            <a:pPr lvl="1"/>
            <a:r>
              <a:rPr lang="en-US" dirty="0" smtClean="0"/>
              <a:t>Integration point for other System Center products</a:t>
            </a:r>
          </a:p>
          <a:p>
            <a:pPr lvl="1"/>
            <a:r>
              <a:rPr lang="en-US" dirty="0" smtClean="0"/>
              <a:t>Provides API to access virtualization hosts and VMs</a:t>
            </a:r>
          </a:p>
          <a:p>
            <a:pPr lvl="1"/>
            <a:r>
              <a:rPr lang="en-US" dirty="0" smtClean="0"/>
              <a:t>Management of heterogeneous environment including Hyper-V, Virtual Server and VMware </a:t>
            </a:r>
          </a:p>
          <a:p>
            <a:pPr lvl="1"/>
            <a:endParaRPr lang="en-US" dirty="0" smtClean="0"/>
          </a:p>
          <a:p>
            <a:r>
              <a:rPr lang="en-US" dirty="0" smtClean="0"/>
              <a:t>Centralized library of infrastructure components</a:t>
            </a:r>
          </a:p>
          <a:p>
            <a:endParaRPr lang="en-US" dirty="0" smtClean="0"/>
          </a:p>
          <a:p>
            <a:r>
              <a:rPr lang="en-US" dirty="0" smtClean="0"/>
              <a:t>Delegated management of VMs</a:t>
            </a:r>
          </a:p>
          <a:p>
            <a:endParaRPr lang="en-US" dirty="0" smtClean="0"/>
          </a:p>
          <a:p>
            <a:r>
              <a:rPr lang="en-US" dirty="0" smtClean="0"/>
              <a:t>Integration with System Center OpsMgr with PRO</a:t>
            </a:r>
          </a:p>
          <a:p>
            <a:endParaRPr lang="en-US" dirty="0" smtClean="0"/>
          </a:p>
          <a:p>
            <a:endParaRPr lang="en-US" dirty="0" smtClean="0"/>
          </a:p>
          <a:p>
            <a:pPr lvl="1"/>
            <a:endParaRPr lang="en-US" dirty="0" smtClean="0"/>
          </a:p>
        </p:txBody>
      </p:sp>
    </p:spTree>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Autofit/>
          </a:bodyPr>
          <a:lstStyle/>
          <a:p>
            <a:r>
              <a:rPr lang="en-US" sz="3200" dirty="0" smtClean="0">
                <a:solidFill>
                  <a:schemeClr val="tx1"/>
                </a:solidFill>
              </a:rPr>
              <a:t>Understanding </a:t>
            </a:r>
            <a:r>
              <a:rPr lang="en-US" sz="3200" dirty="0">
                <a:solidFill>
                  <a:schemeClr val="tx1"/>
                </a:solidFill>
              </a:rPr>
              <a:t>Microsoft Virtualization </a:t>
            </a:r>
            <a:r>
              <a:rPr lang="en-US" sz="3200" dirty="0">
                <a:solidFill>
                  <a:schemeClr val="tx1"/>
                </a:solidFill>
                <a:ea typeface="Segoe UI" pitchFamily="34" charset="0"/>
                <a:cs typeface="Segoe UI" pitchFamily="34" charset="0"/>
              </a:rPr>
              <a:t>Solutions</a:t>
            </a:r>
            <a:endParaRPr lang="en-US" sz="3200" dirty="0">
              <a:solidFill>
                <a:schemeClr val="tx1"/>
              </a:solidFill>
            </a:endParaRPr>
          </a:p>
        </p:txBody>
      </p:sp>
      <p:sp>
        <p:nvSpPr>
          <p:cNvPr id="6" name="Text Placeholder 5"/>
          <p:cNvSpPr>
            <a:spLocks noGrp="1"/>
          </p:cNvSpPr>
          <p:nvPr>
            <p:ph type="body" sz="quarter" idx="10"/>
          </p:nvPr>
        </p:nvSpPr>
        <p:spPr>
          <a:xfrm>
            <a:off x="381000" y="1219200"/>
            <a:ext cx="8382000" cy="5712333"/>
          </a:xfrm>
        </p:spPr>
        <p:txBody>
          <a:bodyPr/>
          <a:lstStyle/>
          <a:p>
            <a:r>
              <a:rPr lang="en-US" dirty="0" smtClean="0">
                <a:solidFill>
                  <a:schemeClr val="tx1"/>
                </a:solidFill>
              </a:rPr>
              <a:t>Present comprehensive view of Microsoft virtualization solution</a:t>
            </a:r>
          </a:p>
          <a:p>
            <a:pPr lvl="1"/>
            <a:r>
              <a:rPr lang="en-US" dirty="0" smtClean="0">
                <a:solidFill>
                  <a:schemeClr val="tx1"/>
                </a:solidFill>
              </a:rPr>
              <a:t>Virtualization 360</a:t>
            </a:r>
          </a:p>
          <a:p>
            <a:pPr lvl="1"/>
            <a:r>
              <a:rPr lang="en-US" dirty="0" smtClean="0">
                <a:solidFill>
                  <a:schemeClr val="tx1"/>
                </a:solidFill>
              </a:rPr>
              <a:t>Server virtualization  with Hyper-V R2</a:t>
            </a:r>
          </a:p>
          <a:p>
            <a:pPr lvl="1"/>
            <a:r>
              <a:rPr lang="en-US" dirty="0" smtClean="0">
                <a:solidFill>
                  <a:schemeClr val="tx1"/>
                </a:solidFill>
              </a:rPr>
              <a:t>Management with System Center (includes Service Manager, Opalis, Self-Service Portal 2.0)</a:t>
            </a:r>
          </a:p>
          <a:p>
            <a:r>
              <a:rPr lang="en-US" dirty="0" smtClean="0">
                <a:solidFill>
                  <a:schemeClr val="tx1"/>
                </a:solidFill>
              </a:rPr>
              <a:t>Differentiate VMware and Microsoft terminology</a:t>
            </a:r>
          </a:p>
          <a:p>
            <a:r>
              <a:rPr lang="en-US" dirty="0" smtClean="0">
                <a:solidFill>
                  <a:schemeClr val="tx1"/>
                </a:solidFill>
              </a:rPr>
              <a:t>Review of Windows Server 2008 R2 Hyper-V</a:t>
            </a:r>
          </a:p>
          <a:p>
            <a:pPr lvl="1"/>
            <a:r>
              <a:rPr lang="en-US" dirty="0" smtClean="0">
                <a:solidFill>
                  <a:schemeClr val="tx1"/>
                </a:solidFill>
              </a:rPr>
              <a:t>Differentiate Hyper-V editions</a:t>
            </a:r>
          </a:p>
          <a:p>
            <a:pPr lvl="1"/>
            <a:r>
              <a:rPr lang="en-US" dirty="0" smtClean="0">
                <a:solidFill>
                  <a:schemeClr val="tx1"/>
                </a:solidFill>
              </a:rPr>
              <a:t>Map features/functionality to VMware vSphere</a:t>
            </a:r>
          </a:p>
          <a:p>
            <a:endParaRPr lang="en-US" dirty="0" smtClean="0"/>
          </a:p>
        </p:txBody>
      </p:sp>
    </p:spTree>
  </p:cSld>
  <p:clrMapOvr>
    <a:masterClrMapping/>
  </p:clrMapOvr>
  <p:transition>
    <p:fade/>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20132"/>
            <a:ext cx="7848600" cy="541867"/>
          </a:xfrm>
        </p:spPr>
        <p:txBody>
          <a:bodyPr>
            <a:normAutofit fontScale="90000"/>
          </a:bodyPr>
          <a:lstStyle/>
          <a:p>
            <a:r>
              <a:rPr lang="en-US" dirty="0" smtClean="0"/>
              <a:t>System Center OpsMgr 2007 R2</a:t>
            </a:r>
            <a:endParaRPr lang="en-US" dirty="0"/>
          </a:p>
        </p:txBody>
      </p:sp>
      <p:sp>
        <p:nvSpPr>
          <p:cNvPr id="3" name="Content Placeholder 2"/>
          <p:cNvSpPr>
            <a:spLocks noGrp="1"/>
          </p:cNvSpPr>
          <p:nvPr>
            <p:ph idx="1"/>
          </p:nvPr>
        </p:nvSpPr>
        <p:spPr>
          <a:xfrm>
            <a:off x="457200" y="838200"/>
            <a:ext cx="8229600" cy="5638800"/>
          </a:xfrm>
        </p:spPr>
        <p:txBody>
          <a:bodyPr>
            <a:normAutofit fontScale="77500" lnSpcReduction="20000"/>
          </a:bodyPr>
          <a:lstStyle/>
          <a:p>
            <a:pPr>
              <a:buNone/>
            </a:pPr>
            <a:endParaRPr lang="en-US" b="1" dirty="0" smtClean="0"/>
          </a:p>
          <a:p>
            <a:r>
              <a:rPr lang="en-US" dirty="0" smtClean="0"/>
              <a:t>Comprehensive health and performance monitoring of Hyper-V servers, VMs, VMM, and vSphere components</a:t>
            </a:r>
          </a:p>
          <a:p>
            <a:pPr lvl="1"/>
            <a:r>
              <a:rPr lang="en-US" dirty="0" smtClean="0"/>
              <a:t>Hyper-V Management Pack</a:t>
            </a:r>
          </a:p>
          <a:p>
            <a:pPr lvl="1"/>
            <a:r>
              <a:rPr lang="en-US" dirty="0" smtClean="0"/>
              <a:t>VMM 2008 R2 Management Pack</a:t>
            </a:r>
          </a:p>
          <a:p>
            <a:pPr lvl="1"/>
            <a:r>
              <a:rPr lang="en-US" dirty="0" smtClean="0"/>
              <a:t>Partner Management Packs</a:t>
            </a:r>
          </a:p>
          <a:p>
            <a:endParaRPr lang="en-US" dirty="0" smtClean="0"/>
          </a:p>
          <a:p>
            <a:r>
              <a:rPr lang="en-US" dirty="0" smtClean="0"/>
              <a:t>Hyper-V Management Pack Component Monitoring</a:t>
            </a:r>
          </a:p>
          <a:p>
            <a:pPr lvl="1"/>
            <a:r>
              <a:rPr lang="en-US" dirty="0" smtClean="0"/>
              <a:t>Hyper-V services (unresolved errors, alerts)</a:t>
            </a:r>
          </a:p>
          <a:p>
            <a:pPr lvl="1"/>
            <a:r>
              <a:rPr lang="en-US" dirty="0" smtClean="0"/>
              <a:t>VM health (drive space for dynamically expanding VHD)</a:t>
            </a:r>
          </a:p>
          <a:p>
            <a:pPr lvl="1"/>
            <a:r>
              <a:rPr lang="en-US" dirty="0" smtClean="0"/>
              <a:t>Virtual networks type and associated Hyper-V server</a:t>
            </a:r>
          </a:p>
          <a:p>
            <a:endParaRPr lang="en-US" dirty="0" smtClean="0"/>
          </a:p>
          <a:p>
            <a:r>
              <a:rPr lang="en-US" dirty="0" smtClean="0"/>
              <a:t>Hyper-V Management Pack Monitoring Views</a:t>
            </a:r>
          </a:p>
          <a:p>
            <a:pPr lvl="1"/>
            <a:r>
              <a:rPr lang="en-US" dirty="0" smtClean="0"/>
              <a:t>Alert</a:t>
            </a:r>
          </a:p>
          <a:p>
            <a:pPr lvl="1"/>
            <a:r>
              <a:rPr lang="en-US" dirty="0" smtClean="0"/>
              <a:t>Server Role</a:t>
            </a:r>
          </a:p>
          <a:p>
            <a:pPr lvl="1"/>
            <a:r>
              <a:rPr lang="en-US" dirty="0" smtClean="0"/>
              <a:t>VM</a:t>
            </a:r>
          </a:p>
          <a:p>
            <a:pPr lvl="1"/>
            <a:r>
              <a:rPr lang="en-US" dirty="0" smtClean="0"/>
              <a:t>Virtual Network</a:t>
            </a:r>
          </a:p>
          <a:p>
            <a:endParaRPr lang="en-US" dirty="0" smtClean="0"/>
          </a:p>
        </p:txBody>
      </p:sp>
    </p:spTree>
  </p:cSld>
  <p:clrMapOvr>
    <a:masterClrMapping/>
  </p:clrMapOvr>
  <p:transition>
    <p:fade/>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20132"/>
            <a:ext cx="8153400" cy="541867"/>
          </a:xfrm>
        </p:spPr>
        <p:txBody>
          <a:bodyPr>
            <a:normAutofit fontScale="90000"/>
          </a:bodyPr>
          <a:lstStyle/>
          <a:p>
            <a:r>
              <a:rPr lang="en-US" dirty="0" smtClean="0"/>
              <a:t>System Center ConfigMgr 2007 SP2</a:t>
            </a:r>
            <a:endParaRPr lang="en-US" dirty="0"/>
          </a:p>
        </p:txBody>
      </p:sp>
      <p:sp>
        <p:nvSpPr>
          <p:cNvPr id="3" name="Content Placeholder 2"/>
          <p:cNvSpPr>
            <a:spLocks noGrp="1"/>
          </p:cNvSpPr>
          <p:nvPr>
            <p:ph idx="1"/>
          </p:nvPr>
        </p:nvSpPr>
        <p:spPr>
          <a:xfrm>
            <a:off x="304800" y="1066800"/>
            <a:ext cx="8534400" cy="5181600"/>
          </a:xfrm>
        </p:spPr>
        <p:txBody>
          <a:bodyPr>
            <a:normAutofit lnSpcReduction="10000"/>
          </a:bodyPr>
          <a:lstStyle/>
          <a:p>
            <a:r>
              <a:rPr lang="en-US" dirty="0" smtClean="0"/>
              <a:t>Provides the asset management and software updates layer</a:t>
            </a:r>
          </a:p>
          <a:p>
            <a:pPr lvl="1"/>
            <a:r>
              <a:rPr lang="en-US" dirty="0" smtClean="0"/>
              <a:t>Allows you to deploy operating systems, applications and system updates from a central location</a:t>
            </a:r>
          </a:p>
          <a:p>
            <a:pPr lvl="1"/>
            <a:r>
              <a:rPr lang="en-US" dirty="0" smtClean="0"/>
              <a:t>Allows you to track virtual machines</a:t>
            </a:r>
          </a:p>
          <a:p>
            <a:pPr lvl="1"/>
            <a:endParaRPr lang="en-US" dirty="0" smtClean="0"/>
          </a:p>
          <a:p>
            <a:r>
              <a:rPr lang="en-US" dirty="0" smtClean="0"/>
              <a:t>Leverages System Center VMM interfaces to provide offline patching support</a:t>
            </a:r>
          </a:p>
          <a:p>
            <a:pPr lvl="1"/>
            <a:r>
              <a:rPr lang="en-US" dirty="0" smtClean="0"/>
              <a:t>Uses the API to wake up virtual machines from VMM library to be patched and store them back in VMM library after patch completion</a:t>
            </a:r>
          </a:p>
          <a:p>
            <a:endParaRPr lang="en-US" dirty="0" smtClean="0"/>
          </a:p>
        </p:txBody>
      </p:sp>
    </p:spTree>
  </p:cSld>
  <p:clrMapOvr>
    <a:masterClrMapping/>
  </p:clrMapOvr>
  <p:transition>
    <p:fade/>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20132"/>
            <a:ext cx="7848600" cy="541867"/>
          </a:xfrm>
        </p:spPr>
        <p:txBody>
          <a:bodyPr>
            <a:normAutofit fontScale="90000"/>
          </a:bodyPr>
          <a:lstStyle/>
          <a:p>
            <a:r>
              <a:rPr lang="en-US" dirty="0" smtClean="0"/>
              <a:t>System Center DPM 2010</a:t>
            </a:r>
            <a:endParaRPr lang="en-US" dirty="0"/>
          </a:p>
        </p:txBody>
      </p:sp>
      <p:sp>
        <p:nvSpPr>
          <p:cNvPr id="3" name="Content Placeholder 2"/>
          <p:cNvSpPr>
            <a:spLocks noGrp="1"/>
          </p:cNvSpPr>
          <p:nvPr>
            <p:ph idx="1"/>
          </p:nvPr>
        </p:nvSpPr>
        <p:spPr>
          <a:xfrm>
            <a:off x="304800" y="838200"/>
            <a:ext cx="8534400" cy="5867400"/>
          </a:xfrm>
        </p:spPr>
        <p:txBody>
          <a:bodyPr>
            <a:normAutofit fontScale="85000" lnSpcReduction="20000"/>
          </a:bodyPr>
          <a:lstStyle/>
          <a:p>
            <a:endParaRPr lang="en-US" sz="3400" dirty="0" smtClean="0"/>
          </a:p>
          <a:p>
            <a:r>
              <a:rPr lang="en-US" sz="3400" dirty="0" smtClean="0"/>
              <a:t>Provides data protection layer</a:t>
            </a:r>
          </a:p>
          <a:p>
            <a:endParaRPr lang="en-US" sz="3400" dirty="0" smtClean="0"/>
          </a:p>
          <a:p>
            <a:r>
              <a:rPr lang="en-US" sz="3400" dirty="0" smtClean="0"/>
              <a:t>Host-based and guest-based support</a:t>
            </a:r>
          </a:p>
          <a:p>
            <a:pPr lvl="1"/>
            <a:endParaRPr lang="en-US" sz="3400" dirty="0" smtClean="0"/>
          </a:p>
          <a:p>
            <a:r>
              <a:rPr lang="en-US" sz="3400" dirty="0" smtClean="0"/>
              <a:t>Allows incremental backup of migrated virtual machines</a:t>
            </a:r>
          </a:p>
          <a:p>
            <a:endParaRPr lang="en-US" sz="3400" dirty="0" smtClean="0"/>
          </a:p>
          <a:p>
            <a:r>
              <a:rPr lang="en-US" sz="3400" dirty="0" smtClean="0"/>
              <a:t>Provides ability to restore to alternate host</a:t>
            </a:r>
          </a:p>
          <a:p>
            <a:endParaRPr lang="en-US" sz="3400" dirty="0" smtClean="0"/>
          </a:p>
          <a:p>
            <a:r>
              <a:rPr lang="en-US" sz="3400" dirty="0" smtClean="0"/>
              <a:t>Provides Bare Metal Recovery for supported  OS</a:t>
            </a:r>
          </a:p>
          <a:p>
            <a:pPr lvl="1"/>
            <a:endParaRPr lang="en-US" sz="3400" dirty="0" smtClean="0"/>
          </a:p>
          <a:p>
            <a:r>
              <a:rPr lang="en-US" sz="3400" dirty="0" smtClean="0"/>
              <a:t>Leverages System Center VMM interfaces to support Quick and Live Migration</a:t>
            </a:r>
          </a:p>
          <a:p>
            <a:pPr lvl="1"/>
            <a:endParaRPr lang="en-US" dirty="0" smtClean="0"/>
          </a:p>
          <a:p>
            <a:endParaRPr lang="en-US" dirty="0" smtClean="0"/>
          </a:p>
        </p:txBody>
      </p:sp>
    </p:spTree>
  </p:cSld>
  <p:clrMapOvr>
    <a:masterClrMapping/>
  </p:clrMapOvr>
  <p:transition>
    <p:fade/>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20132"/>
            <a:ext cx="7848600" cy="541867"/>
          </a:xfrm>
        </p:spPr>
        <p:txBody>
          <a:bodyPr>
            <a:normAutofit fontScale="90000"/>
          </a:bodyPr>
          <a:lstStyle/>
          <a:p>
            <a:r>
              <a:rPr lang="en-US" dirty="0" smtClean="0"/>
              <a:t>Opalis 6.3</a:t>
            </a:r>
            <a:endParaRPr lang="en-US" dirty="0"/>
          </a:p>
        </p:txBody>
      </p:sp>
      <p:sp>
        <p:nvSpPr>
          <p:cNvPr id="3" name="Content Placeholder 2"/>
          <p:cNvSpPr>
            <a:spLocks noGrp="1"/>
          </p:cNvSpPr>
          <p:nvPr>
            <p:ph idx="1"/>
          </p:nvPr>
        </p:nvSpPr>
        <p:spPr>
          <a:xfrm>
            <a:off x="304800" y="838200"/>
            <a:ext cx="8534400" cy="5867400"/>
          </a:xfrm>
        </p:spPr>
        <p:txBody>
          <a:bodyPr>
            <a:normAutofit fontScale="92500" lnSpcReduction="20000"/>
          </a:bodyPr>
          <a:lstStyle/>
          <a:p>
            <a:endParaRPr lang="en-US" dirty="0" smtClean="0"/>
          </a:p>
          <a:p>
            <a:r>
              <a:rPr lang="en-US" dirty="0" smtClean="0"/>
              <a:t>Orchestrates and integrates management tools through workflows</a:t>
            </a:r>
          </a:p>
          <a:p>
            <a:endParaRPr lang="en-US" dirty="0" smtClean="0"/>
          </a:p>
          <a:p>
            <a:r>
              <a:rPr lang="en-US" kern="0" dirty="0" smtClean="0"/>
              <a:t>Automate VM provisioning, resource allocation, and retirement</a:t>
            </a:r>
          </a:p>
          <a:p>
            <a:pPr lvl="1"/>
            <a:endParaRPr lang="en-US" dirty="0" smtClean="0"/>
          </a:p>
          <a:p>
            <a:r>
              <a:rPr lang="en-US" dirty="0" smtClean="0"/>
              <a:t>Integrates with System Center products</a:t>
            </a:r>
          </a:p>
          <a:p>
            <a:pPr lvl="1"/>
            <a:r>
              <a:rPr lang="en-US" dirty="0" smtClean="0"/>
              <a:t>OpsMgr</a:t>
            </a:r>
          </a:p>
          <a:p>
            <a:pPr lvl="1"/>
            <a:r>
              <a:rPr lang="en-US" dirty="0" smtClean="0"/>
              <a:t>ConfigMgr</a:t>
            </a:r>
          </a:p>
          <a:p>
            <a:pPr lvl="1"/>
            <a:r>
              <a:rPr lang="en-US" dirty="0" smtClean="0"/>
              <a:t>VMM</a:t>
            </a:r>
          </a:p>
          <a:p>
            <a:pPr lvl="1"/>
            <a:r>
              <a:rPr lang="en-US" dirty="0" smtClean="0"/>
              <a:t>DPM</a:t>
            </a:r>
          </a:p>
          <a:p>
            <a:pPr lvl="1"/>
            <a:r>
              <a:rPr lang="en-US" dirty="0" smtClean="0"/>
              <a:t>Service Manager</a:t>
            </a:r>
          </a:p>
          <a:p>
            <a:endParaRPr lang="en-US" dirty="0" smtClean="0"/>
          </a:p>
          <a:p>
            <a:r>
              <a:rPr lang="en-US" dirty="0" smtClean="0"/>
              <a:t>Integrates with non-Microsoft products</a:t>
            </a:r>
          </a:p>
          <a:p>
            <a:pPr lvl="1">
              <a:buNone/>
            </a:pPr>
            <a:endParaRPr lang="en-US" dirty="0" smtClean="0"/>
          </a:p>
          <a:p>
            <a:endParaRPr lang="en-US" dirty="0" smtClean="0"/>
          </a:p>
          <a:p>
            <a:endParaRPr lang="en-US" dirty="0" smtClean="0"/>
          </a:p>
          <a:p>
            <a:pPr lvl="1"/>
            <a:endParaRPr lang="en-US" dirty="0" smtClean="0"/>
          </a:p>
          <a:p>
            <a:endParaRPr lang="en-US" dirty="0" smtClean="0"/>
          </a:p>
        </p:txBody>
      </p:sp>
    </p:spTree>
  </p:cSld>
  <p:clrMapOvr>
    <a:masterClrMapping/>
  </p:clrMapOvr>
  <p:transition>
    <p:fade/>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20132"/>
            <a:ext cx="8382000" cy="541867"/>
          </a:xfrm>
        </p:spPr>
        <p:txBody>
          <a:bodyPr>
            <a:normAutofit fontScale="90000"/>
          </a:bodyPr>
          <a:lstStyle/>
          <a:p>
            <a:r>
              <a:rPr lang="en-US" dirty="0" smtClean="0"/>
              <a:t>System Center Service Manager 2010</a:t>
            </a:r>
            <a:endParaRPr lang="en-US" dirty="0"/>
          </a:p>
        </p:txBody>
      </p:sp>
      <p:sp>
        <p:nvSpPr>
          <p:cNvPr id="3" name="Content Placeholder 2"/>
          <p:cNvSpPr>
            <a:spLocks noGrp="1"/>
          </p:cNvSpPr>
          <p:nvPr>
            <p:ph idx="1"/>
          </p:nvPr>
        </p:nvSpPr>
        <p:spPr>
          <a:xfrm>
            <a:off x="304800" y="838200"/>
            <a:ext cx="8534400" cy="5867400"/>
          </a:xfrm>
        </p:spPr>
        <p:txBody>
          <a:bodyPr>
            <a:normAutofit/>
          </a:bodyPr>
          <a:lstStyle/>
          <a:p>
            <a:endParaRPr lang="en-US" dirty="0" smtClean="0"/>
          </a:p>
          <a:p>
            <a:r>
              <a:rPr lang="en-US" sz="3600" dirty="0" smtClean="0"/>
              <a:t>Integrated CMDB</a:t>
            </a:r>
          </a:p>
          <a:p>
            <a:r>
              <a:rPr lang="en-US" sz="3600" dirty="0" smtClean="0"/>
              <a:t>Incident Management &amp; Problem Management</a:t>
            </a:r>
          </a:p>
          <a:p>
            <a:r>
              <a:rPr lang="en-US" sz="3600" dirty="0" smtClean="0"/>
              <a:t>Change Management</a:t>
            </a:r>
          </a:p>
          <a:p>
            <a:r>
              <a:rPr lang="en-US" sz="3600" dirty="0" smtClean="0"/>
              <a:t>Asset Management</a:t>
            </a:r>
          </a:p>
          <a:p>
            <a:r>
              <a:rPr lang="en-US" sz="3600" dirty="0" smtClean="0"/>
              <a:t>Reporting and Dashboards</a:t>
            </a:r>
          </a:p>
          <a:p>
            <a:endParaRPr lang="en-US" dirty="0" smtClean="0"/>
          </a:p>
          <a:p>
            <a:r>
              <a:rPr lang="en-US" sz="3600" dirty="0" smtClean="0"/>
              <a:t>System Center Integration </a:t>
            </a:r>
          </a:p>
          <a:p>
            <a:endParaRPr lang="en-US" dirty="0" smtClean="0"/>
          </a:p>
          <a:p>
            <a:pPr lvl="1"/>
            <a:endParaRPr lang="en-US" dirty="0" smtClean="0"/>
          </a:p>
          <a:p>
            <a:endParaRPr lang="en-US" dirty="0" smtClean="0"/>
          </a:p>
        </p:txBody>
      </p:sp>
    </p:spTree>
  </p:cSld>
  <p:clrMapOvr>
    <a:masterClrMapping/>
  </p:clrMapOvr>
  <p:transition>
    <p:fade/>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228600"/>
            <a:ext cx="8763000" cy="541867"/>
          </a:xfrm>
        </p:spPr>
        <p:txBody>
          <a:bodyPr>
            <a:noAutofit/>
          </a:bodyPr>
          <a:lstStyle/>
          <a:p>
            <a:r>
              <a:rPr lang="en-US" sz="4000" dirty="0" smtClean="0"/>
              <a:t>System Center VMM Self Service Portal 2.0</a:t>
            </a:r>
            <a:endParaRPr lang="en-US" sz="4000" dirty="0"/>
          </a:p>
        </p:txBody>
      </p:sp>
      <p:sp>
        <p:nvSpPr>
          <p:cNvPr id="3" name="Content Placeholder 2"/>
          <p:cNvSpPr>
            <a:spLocks noGrp="1"/>
          </p:cNvSpPr>
          <p:nvPr>
            <p:ph idx="1"/>
          </p:nvPr>
        </p:nvSpPr>
        <p:spPr>
          <a:xfrm>
            <a:off x="304800" y="1066800"/>
            <a:ext cx="8534400" cy="5638800"/>
          </a:xfrm>
        </p:spPr>
        <p:txBody>
          <a:bodyPr>
            <a:normAutofit fontScale="70000" lnSpcReduction="20000"/>
          </a:bodyPr>
          <a:lstStyle/>
          <a:p>
            <a:pPr lvl="0"/>
            <a:r>
              <a:rPr lang="en-US" dirty="0" smtClean="0"/>
              <a:t>Foundation for a Private Cloud</a:t>
            </a:r>
          </a:p>
          <a:p>
            <a:pPr lvl="1"/>
            <a:r>
              <a:rPr lang="en-US" dirty="0" smtClean="0"/>
              <a:t>Pool, allocate and manage compute, network and storage resources</a:t>
            </a:r>
          </a:p>
          <a:p>
            <a:endParaRPr lang="en-US" dirty="0" smtClean="0"/>
          </a:p>
          <a:p>
            <a:r>
              <a:rPr lang="en-US" dirty="0" smtClean="0"/>
              <a:t>Configuration and Extensibility</a:t>
            </a:r>
          </a:p>
          <a:p>
            <a:pPr lvl="1"/>
            <a:r>
              <a:rPr lang="en-US" dirty="0" smtClean="0"/>
              <a:t>Configure data center resources</a:t>
            </a:r>
          </a:p>
          <a:p>
            <a:pPr lvl="1"/>
            <a:r>
              <a:rPr lang="en-US" dirty="0" smtClean="0"/>
              <a:t>Extend VM actions through extensibility UI</a:t>
            </a:r>
          </a:p>
          <a:p>
            <a:endParaRPr lang="en-US" dirty="0" smtClean="0"/>
          </a:p>
          <a:p>
            <a:r>
              <a:rPr lang="en-US" dirty="0" smtClean="0"/>
              <a:t>Onboarding and Infrastructure Request</a:t>
            </a:r>
          </a:p>
          <a:p>
            <a:pPr lvl="1"/>
            <a:r>
              <a:rPr lang="en-US" dirty="0" smtClean="0"/>
              <a:t>Register Business Unit</a:t>
            </a:r>
          </a:p>
          <a:p>
            <a:pPr lvl="1"/>
            <a:r>
              <a:rPr lang="en-US" dirty="0" smtClean="0"/>
              <a:t>Onboard  infrastructure request</a:t>
            </a:r>
          </a:p>
          <a:p>
            <a:pPr lvl="1"/>
            <a:endParaRPr lang="en-US" dirty="0" smtClean="0"/>
          </a:p>
          <a:p>
            <a:r>
              <a:rPr lang="en-US" dirty="0" smtClean="0"/>
              <a:t>Approval /Provisioning</a:t>
            </a:r>
          </a:p>
          <a:p>
            <a:pPr lvl="1"/>
            <a:r>
              <a:rPr lang="en-US" dirty="0" smtClean="0"/>
              <a:t>Verify Asset Availability and Capacity</a:t>
            </a:r>
          </a:p>
          <a:p>
            <a:pPr lvl="1"/>
            <a:r>
              <a:rPr lang="en-US" dirty="0" smtClean="0"/>
              <a:t>Approve Infrastructure Request</a:t>
            </a:r>
          </a:p>
          <a:p>
            <a:pPr lvl="1"/>
            <a:r>
              <a:rPr lang="en-US" dirty="0" smtClean="0"/>
              <a:t>Assign Assets</a:t>
            </a:r>
          </a:p>
          <a:p>
            <a:pPr lvl="1"/>
            <a:r>
              <a:rPr lang="en-US" dirty="0" smtClean="0"/>
              <a:t>Provision Infrastructure</a:t>
            </a:r>
          </a:p>
          <a:p>
            <a:pPr lvl="1"/>
            <a:endParaRPr lang="en-US" dirty="0" smtClean="0"/>
          </a:p>
          <a:p>
            <a:pPr marL="460375" lvl="1" indent="-460375"/>
            <a:r>
              <a:rPr lang="en-US" sz="3100" dirty="0" smtClean="0"/>
              <a:t>Self-Service VM Provisioning</a:t>
            </a:r>
          </a:p>
          <a:p>
            <a:pPr marL="863600" lvl="2" indent="-460375"/>
            <a:r>
              <a:rPr lang="en-US" sz="2900" dirty="0" smtClean="0"/>
              <a:t>Create/Manage virtual machines</a:t>
            </a:r>
          </a:p>
          <a:p>
            <a:endParaRPr lang="en-US" dirty="0" smtClean="0"/>
          </a:p>
          <a:p>
            <a:endParaRPr lang="en-US" dirty="0" smtClean="0"/>
          </a:p>
          <a:p>
            <a:endParaRPr lang="en-US" dirty="0" smtClean="0"/>
          </a:p>
          <a:p>
            <a:endParaRPr lang="en-US" dirty="0" smtClean="0"/>
          </a:p>
          <a:p>
            <a:pPr lvl="1"/>
            <a:endParaRPr lang="en-US" dirty="0" smtClean="0"/>
          </a:p>
          <a:p>
            <a:endParaRPr lang="en-US" dirty="0" smtClean="0"/>
          </a:p>
          <a:p>
            <a:pPr lvl="1"/>
            <a:endParaRPr lang="en-US" dirty="0" smtClean="0"/>
          </a:p>
          <a:p>
            <a:endParaRPr lang="en-US" dirty="0" smtClean="0"/>
          </a:p>
        </p:txBody>
      </p:sp>
    </p:spTree>
  </p:cSld>
  <p:clrMapOvr>
    <a:masterClrMapping/>
  </p:clrMapOvr>
  <p:transition>
    <p:fade/>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dirty="0" smtClean="0">
                <a:solidFill>
                  <a:schemeClr val="tx1"/>
                </a:solidFill>
              </a:rPr>
              <a:t>Module 2 </a:t>
            </a:r>
            <a:r>
              <a:rPr lang="en-US" dirty="0">
                <a:solidFill>
                  <a:schemeClr val="tx1"/>
                </a:solidFill>
              </a:rPr>
              <a:t>Lessons</a:t>
            </a:r>
          </a:p>
        </p:txBody>
      </p:sp>
      <p:sp>
        <p:nvSpPr>
          <p:cNvPr id="6" name="Text Placeholder 5"/>
          <p:cNvSpPr>
            <a:spLocks noGrp="1"/>
          </p:cNvSpPr>
          <p:nvPr>
            <p:ph type="body" sz="quarter" idx="10"/>
          </p:nvPr>
        </p:nvSpPr>
        <p:spPr>
          <a:xfrm>
            <a:off x="381000" y="1219200"/>
            <a:ext cx="8382000" cy="8599277"/>
          </a:xfrm>
        </p:spPr>
        <p:txBody>
          <a:bodyPr/>
          <a:lstStyle/>
          <a:p>
            <a:r>
              <a:rPr lang="en-US" dirty="0" smtClean="0">
                <a:solidFill>
                  <a:schemeClr val="tx1"/>
                </a:solidFill>
              </a:rPr>
              <a:t>Microsoft Hyper-V and System Center Comparison to vSphere and vCenter</a:t>
            </a:r>
          </a:p>
          <a:p>
            <a:pPr lvl="1"/>
            <a:r>
              <a:rPr lang="en-US" dirty="0" smtClean="0">
                <a:solidFill>
                  <a:schemeClr val="tx1"/>
                </a:solidFill>
              </a:rPr>
              <a:t>Lesson 1: Understanding Microsoft Virtualization </a:t>
            </a:r>
            <a:r>
              <a:rPr lang="en-US" dirty="0" smtClean="0">
                <a:solidFill>
                  <a:schemeClr val="tx1"/>
                </a:solidFill>
                <a:ea typeface="Segoe UI" pitchFamily="34" charset="0"/>
                <a:cs typeface="Segoe UI" pitchFamily="34" charset="0"/>
              </a:rPr>
              <a:t>Solutions</a:t>
            </a:r>
          </a:p>
          <a:p>
            <a:pPr lvl="1"/>
            <a:r>
              <a:rPr lang="en-US" dirty="0" smtClean="0">
                <a:solidFill>
                  <a:schemeClr val="tx1"/>
                </a:solidFill>
              </a:rPr>
              <a:t>Lesson 2: Differentiating Microsoft and VMware Terminology and Solutions</a:t>
            </a:r>
          </a:p>
          <a:p>
            <a:pPr lvl="1"/>
            <a:r>
              <a:rPr lang="en-US" dirty="0" smtClean="0">
                <a:solidFill>
                  <a:schemeClr val="tx1"/>
                </a:solidFill>
              </a:rPr>
              <a:t>Lesson 3: Microsoft Server Virtualization Deployment Options</a:t>
            </a:r>
          </a:p>
          <a:p>
            <a:pPr lvl="1"/>
            <a:r>
              <a:rPr lang="en-US" dirty="0" smtClean="0">
                <a:solidFill>
                  <a:schemeClr val="tx1"/>
                </a:solidFill>
              </a:rPr>
              <a:t>Lesson 4: Microsoft Server Virtualization Architecture Solutions</a:t>
            </a:r>
          </a:p>
          <a:p>
            <a:pPr lvl="1"/>
            <a:r>
              <a:rPr lang="en-US" dirty="0" smtClean="0">
                <a:solidFill>
                  <a:schemeClr val="tx1"/>
                </a:solidFill>
              </a:rPr>
              <a:t>Lesson 5: Reviewing the System Center Suite</a:t>
            </a:r>
          </a:p>
          <a:p>
            <a:pPr lvl="1"/>
            <a:r>
              <a:rPr lang="en-US" b="1" dirty="0" smtClean="0">
                <a:solidFill>
                  <a:srgbClr val="FFFF00"/>
                </a:solidFill>
              </a:rPr>
              <a:t>Lesson 6: Understanding Licensing</a:t>
            </a:r>
            <a:r>
              <a:rPr lang="en-US" b="1" dirty="0" smtClean="0">
                <a:solidFill>
                  <a:srgbClr val="FFFF00"/>
                </a:solidFill>
                <a:latin typeface="Segoe" pitchFamily="34" charset="0"/>
              </a:rPr>
              <a:t> </a:t>
            </a:r>
          </a:p>
          <a:p>
            <a:pPr lvl="1"/>
            <a:endParaRPr lang="en-US" dirty="0" smtClean="0">
              <a:solidFill>
                <a:schemeClr val="tx1"/>
              </a:solidFill>
              <a:latin typeface="Segoe" pitchFamily="34" charset="0"/>
            </a:endParaRPr>
          </a:p>
          <a:p>
            <a:pPr lvl="1"/>
            <a:endParaRPr lang="en-US" dirty="0" smtClean="0">
              <a:solidFill>
                <a:schemeClr val="tx1"/>
              </a:solidFill>
              <a:latin typeface="Segoe" pitchFamily="34" charset="0"/>
            </a:endParaRPr>
          </a:p>
          <a:p>
            <a:pPr lvl="1"/>
            <a:endParaRPr lang="en-US" dirty="0" smtClean="0">
              <a:solidFill>
                <a:schemeClr val="tx1"/>
              </a:solidFill>
              <a:latin typeface="Segoe" pitchFamily="34" charset="0"/>
            </a:endParaRPr>
          </a:p>
          <a:p>
            <a:pPr lvl="1"/>
            <a:endParaRPr lang="en-US" dirty="0" smtClean="0">
              <a:solidFill>
                <a:schemeClr val="tx1"/>
              </a:solidFill>
              <a:latin typeface="Segoe" pitchFamily="34" charset="0"/>
            </a:endParaRPr>
          </a:p>
          <a:p>
            <a:pPr lvl="1"/>
            <a:endParaRPr lang="en-US" dirty="0" smtClean="0">
              <a:solidFill>
                <a:schemeClr val="tx1"/>
              </a:solidFill>
              <a:ea typeface="Segoe UI" pitchFamily="34" charset="0"/>
              <a:cs typeface="Segoe UI" pitchFamily="34" charset="0"/>
            </a:endParaRPr>
          </a:p>
          <a:p>
            <a:pPr lvl="1"/>
            <a:endParaRPr lang="en-US" dirty="0" smtClean="0">
              <a:solidFill>
                <a:schemeClr val="tx1"/>
              </a:solidFill>
              <a:ea typeface="Segoe UI" pitchFamily="34" charset="0"/>
              <a:cs typeface="Segoe UI" pitchFamily="34" charset="0"/>
            </a:endParaRPr>
          </a:p>
          <a:p>
            <a:pPr lvl="1"/>
            <a:endParaRPr lang="en-US" dirty="0" smtClean="0">
              <a:solidFill>
                <a:schemeClr val="tx1"/>
              </a:solidFill>
            </a:endParaRPr>
          </a:p>
        </p:txBody>
      </p:sp>
    </p:spTree>
  </p:cSld>
  <p:clrMapOvr>
    <a:masterClrMapping/>
  </p:clrMapOvr>
  <p:transition>
    <p:fade/>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20132"/>
            <a:ext cx="7848600" cy="541867"/>
          </a:xfrm>
        </p:spPr>
        <p:txBody>
          <a:bodyPr>
            <a:noAutofit/>
          </a:bodyPr>
          <a:lstStyle/>
          <a:p>
            <a:r>
              <a:rPr lang="en-US" sz="4400" dirty="0"/>
              <a:t>Windows Server 2008 R2 Hyper-V</a:t>
            </a:r>
          </a:p>
        </p:txBody>
      </p:sp>
      <p:sp>
        <p:nvSpPr>
          <p:cNvPr id="3" name="Content Placeholder 2"/>
          <p:cNvSpPr>
            <a:spLocks noGrp="1"/>
          </p:cNvSpPr>
          <p:nvPr>
            <p:ph idx="1"/>
          </p:nvPr>
        </p:nvSpPr>
        <p:spPr>
          <a:xfrm>
            <a:off x="457200" y="838200"/>
            <a:ext cx="8229600" cy="609600"/>
          </a:xfrm>
        </p:spPr>
        <p:txBody>
          <a:bodyPr>
            <a:normAutofit/>
          </a:bodyPr>
          <a:lstStyle/>
          <a:p>
            <a:pPr lvl="1"/>
            <a:endParaRPr lang="en-US" dirty="0" smtClean="0"/>
          </a:p>
          <a:p>
            <a:pPr lvl="1"/>
            <a:endParaRPr lang="en-US" dirty="0" smtClean="0"/>
          </a:p>
          <a:p>
            <a:endParaRPr lang="en-US" dirty="0" smtClean="0"/>
          </a:p>
        </p:txBody>
      </p:sp>
      <p:graphicFrame>
        <p:nvGraphicFramePr>
          <p:cNvPr id="7" name="Table 6"/>
          <p:cNvGraphicFramePr>
            <a:graphicFrameLocks noGrp="1"/>
          </p:cNvGraphicFramePr>
          <p:nvPr/>
        </p:nvGraphicFramePr>
        <p:xfrm>
          <a:off x="609600" y="1523999"/>
          <a:ext cx="8001000" cy="1430865"/>
        </p:xfrm>
        <a:graphic>
          <a:graphicData uri="http://schemas.openxmlformats.org/drawingml/2006/table">
            <a:tbl>
              <a:tblPr firstRow="1" bandRow="1">
                <a:tableStyleId>{5C22544A-7EE6-4342-B048-85BDC9FD1C3A}</a:tableStyleId>
              </a:tblPr>
              <a:tblGrid>
                <a:gridCol w="2000250"/>
                <a:gridCol w="2000250"/>
                <a:gridCol w="2000250"/>
                <a:gridCol w="2000250"/>
              </a:tblGrid>
              <a:tr h="651932">
                <a:tc>
                  <a:txBody>
                    <a:bodyPr/>
                    <a:lstStyle/>
                    <a:p>
                      <a:endParaRPr lang="en-US" dirty="0"/>
                    </a:p>
                  </a:txBody>
                  <a:tcPr/>
                </a:tc>
                <a:tc>
                  <a:txBody>
                    <a:bodyPr/>
                    <a:lstStyle/>
                    <a:p>
                      <a:pPr algn="ctr"/>
                      <a:r>
                        <a:rPr lang="en-US" dirty="0" smtClean="0"/>
                        <a:t>Standard</a:t>
                      </a:r>
                      <a:r>
                        <a:rPr lang="en-US" baseline="0" dirty="0" smtClean="0"/>
                        <a:t> Edition</a:t>
                      </a:r>
                      <a:endParaRPr lang="en-US" dirty="0"/>
                    </a:p>
                  </a:txBody>
                  <a:tcPr/>
                </a:tc>
                <a:tc>
                  <a:txBody>
                    <a:bodyPr/>
                    <a:lstStyle/>
                    <a:p>
                      <a:pPr algn="ctr"/>
                      <a:r>
                        <a:rPr lang="en-US" dirty="0" smtClean="0"/>
                        <a:t>Enterprise Edition</a:t>
                      </a:r>
                      <a:endParaRPr lang="en-US" dirty="0"/>
                    </a:p>
                  </a:txBody>
                  <a:tcPr/>
                </a:tc>
                <a:tc>
                  <a:txBody>
                    <a:bodyPr/>
                    <a:lstStyle/>
                    <a:p>
                      <a:pPr algn="ctr"/>
                      <a:r>
                        <a:rPr lang="en-US" dirty="0" smtClean="0"/>
                        <a:t>Datacenter Edition</a:t>
                      </a:r>
                      <a:endParaRPr lang="en-US" dirty="0"/>
                    </a:p>
                  </a:txBody>
                  <a:tcPr/>
                </a:tc>
              </a:tr>
              <a:tr h="778933">
                <a:tc>
                  <a:txBody>
                    <a:bodyPr/>
                    <a:lstStyle/>
                    <a:p>
                      <a:r>
                        <a:rPr lang="en-US" dirty="0" smtClean="0"/>
                        <a:t>VM License</a:t>
                      </a:r>
                      <a:endParaRPr lang="en-US" dirty="0"/>
                    </a:p>
                  </a:txBody>
                  <a:tcPr/>
                </a:tc>
                <a:tc>
                  <a:txBody>
                    <a:bodyPr/>
                    <a:lstStyle/>
                    <a:p>
                      <a:pPr algn="ctr"/>
                      <a:r>
                        <a:rPr lang="en-US" sz="1600" dirty="0" smtClean="0"/>
                        <a:t>1 VM per license</a:t>
                      </a:r>
                      <a:endParaRPr lang="en-US" sz="1600" dirty="0"/>
                    </a:p>
                  </a:txBody>
                  <a:tcPr/>
                </a:tc>
                <a:tc>
                  <a:txBody>
                    <a:bodyPr/>
                    <a:lstStyle/>
                    <a:p>
                      <a:pPr algn="ctr"/>
                      <a:r>
                        <a:rPr lang="en-US" sz="1600" dirty="0" smtClean="0"/>
                        <a:t>4 VMs per license</a:t>
                      </a:r>
                      <a:endParaRPr lang="en-US" sz="1600" dirty="0"/>
                    </a:p>
                  </a:txBody>
                  <a:tcPr/>
                </a:tc>
                <a:tc>
                  <a:txBody>
                    <a:bodyPr/>
                    <a:lstStyle/>
                    <a:p>
                      <a:pPr algn="ctr"/>
                      <a:r>
                        <a:rPr lang="en-US" sz="1600" dirty="0" smtClean="0"/>
                        <a:t>Unlimited VMs</a:t>
                      </a:r>
                      <a:endParaRPr lang="en-US" sz="1600" dirty="0"/>
                    </a:p>
                  </a:txBody>
                  <a:tcPr/>
                </a:tc>
              </a:tr>
            </a:tbl>
          </a:graphicData>
        </a:graphic>
      </p:graphicFrame>
    </p:spTree>
  </p:cSld>
  <p:clrMapOvr>
    <a:masterClrMapping/>
  </p:clrMapOvr>
  <p:transition>
    <p:fade/>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20132"/>
            <a:ext cx="7848600" cy="541867"/>
          </a:xfrm>
        </p:spPr>
        <p:txBody>
          <a:bodyPr>
            <a:normAutofit fontScale="90000"/>
          </a:bodyPr>
          <a:lstStyle/>
          <a:p>
            <a:r>
              <a:rPr lang="en-US" dirty="0" smtClean="0"/>
              <a:t>Microsoft Hyper-V Server 2008 R2</a:t>
            </a:r>
            <a:endParaRPr lang="en-US" dirty="0"/>
          </a:p>
        </p:txBody>
      </p:sp>
      <p:sp>
        <p:nvSpPr>
          <p:cNvPr id="3" name="Content Placeholder 2"/>
          <p:cNvSpPr>
            <a:spLocks noGrp="1"/>
          </p:cNvSpPr>
          <p:nvPr>
            <p:ph idx="1"/>
          </p:nvPr>
        </p:nvSpPr>
        <p:spPr>
          <a:xfrm>
            <a:off x="457200" y="838200"/>
            <a:ext cx="8305800" cy="4572000"/>
          </a:xfrm>
        </p:spPr>
        <p:txBody>
          <a:bodyPr>
            <a:normAutofit/>
          </a:bodyPr>
          <a:lstStyle/>
          <a:p>
            <a:pPr>
              <a:buNone/>
            </a:pPr>
            <a:endParaRPr lang="en-US" b="1" dirty="0" smtClean="0"/>
          </a:p>
          <a:p>
            <a:r>
              <a:rPr lang="en-US" dirty="0" smtClean="0"/>
              <a:t>Microsoft Hyper-V Server 2008 R2 is not a Windows Server edition</a:t>
            </a:r>
          </a:p>
          <a:p>
            <a:endParaRPr lang="en-US" dirty="0" smtClean="0"/>
          </a:p>
          <a:p>
            <a:r>
              <a:rPr lang="en-US" dirty="0" smtClean="0"/>
              <a:t>No Windows licenses are provided with it</a:t>
            </a:r>
          </a:p>
          <a:p>
            <a:endParaRPr lang="en-US" dirty="0" smtClean="0"/>
          </a:p>
          <a:p>
            <a:r>
              <a:rPr lang="en-US" dirty="0" smtClean="0"/>
              <a:t>Must purchase a valid Windows license for each Windows-based VM that you intend to run on it</a:t>
            </a:r>
            <a:endParaRPr lang="en-US" b="1" dirty="0" smtClean="0"/>
          </a:p>
          <a:p>
            <a:pPr lvl="1"/>
            <a:endParaRPr lang="en-US" dirty="0" smtClean="0"/>
          </a:p>
          <a:p>
            <a:pPr lvl="1"/>
            <a:endParaRPr lang="en-US" dirty="0" smtClean="0"/>
          </a:p>
          <a:p>
            <a:endParaRPr lang="en-US" dirty="0" smtClean="0"/>
          </a:p>
        </p:txBody>
      </p:sp>
    </p:spTree>
  </p:cSld>
  <p:clrMapOvr>
    <a:masterClrMapping/>
  </p:clrMapOvr>
  <p:transition>
    <p:fade/>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20132"/>
            <a:ext cx="8686800" cy="541867"/>
          </a:xfrm>
        </p:spPr>
        <p:txBody>
          <a:bodyPr>
            <a:noAutofit/>
          </a:bodyPr>
          <a:lstStyle/>
          <a:p>
            <a:r>
              <a:rPr lang="en-US" sz="4000" dirty="0" smtClean="0"/>
              <a:t>System Center Server Management Suites</a:t>
            </a:r>
            <a:endParaRPr lang="en-US" sz="4000" dirty="0"/>
          </a:p>
        </p:txBody>
      </p:sp>
      <p:sp>
        <p:nvSpPr>
          <p:cNvPr id="3" name="Content Placeholder 2"/>
          <p:cNvSpPr>
            <a:spLocks noGrp="1"/>
          </p:cNvSpPr>
          <p:nvPr>
            <p:ph idx="1"/>
          </p:nvPr>
        </p:nvSpPr>
        <p:spPr>
          <a:xfrm>
            <a:off x="457200" y="914400"/>
            <a:ext cx="8534400" cy="5715000"/>
          </a:xfrm>
        </p:spPr>
        <p:txBody>
          <a:bodyPr>
            <a:normAutofit fontScale="70000" lnSpcReduction="20000"/>
          </a:bodyPr>
          <a:lstStyle/>
          <a:p>
            <a:pPr lvl="1">
              <a:buNone/>
            </a:pPr>
            <a:endParaRPr lang="en-US" dirty="0" smtClean="0"/>
          </a:p>
          <a:p>
            <a:r>
              <a:rPr lang="en-US" dirty="0" smtClean="0"/>
              <a:t>System Center Server Management Suites Enterprise (SMSE)</a:t>
            </a:r>
          </a:p>
          <a:p>
            <a:pPr lvl="1"/>
            <a:r>
              <a:rPr lang="en-US" dirty="0" smtClean="0"/>
              <a:t>System Center OpsMgr 2007 R2</a:t>
            </a:r>
          </a:p>
          <a:p>
            <a:pPr lvl="1"/>
            <a:r>
              <a:rPr lang="en-US" dirty="0" smtClean="0"/>
              <a:t>System Center ConfigMgr 2007 R2</a:t>
            </a:r>
          </a:p>
          <a:p>
            <a:pPr lvl="1"/>
            <a:r>
              <a:rPr lang="en-US" dirty="0" smtClean="0"/>
              <a:t>DPM 2007 </a:t>
            </a:r>
          </a:p>
          <a:p>
            <a:pPr lvl="1"/>
            <a:r>
              <a:rPr lang="en-US" dirty="0" smtClean="0"/>
              <a:t>System Center VMM 2008 R2</a:t>
            </a:r>
          </a:p>
          <a:p>
            <a:pPr lvl="1"/>
            <a:r>
              <a:rPr lang="en-US" dirty="0" smtClean="0"/>
              <a:t>System Center VMM 2008 R2 Management Server license</a:t>
            </a:r>
          </a:p>
          <a:p>
            <a:pPr lvl="1"/>
            <a:r>
              <a:rPr lang="en-US" dirty="0" smtClean="0"/>
              <a:t>Rights to manage one physical and up to four virtual operating system environments on a single server</a:t>
            </a:r>
          </a:p>
          <a:p>
            <a:endParaRPr lang="en-US" dirty="0" smtClean="0"/>
          </a:p>
          <a:p>
            <a:r>
              <a:rPr lang="en-US" dirty="0" smtClean="0"/>
              <a:t>System Center Server Management Suites Datacenter (SMSD)</a:t>
            </a:r>
          </a:p>
          <a:p>
            <a:pPr lvl="1"/>
            <a:r>
              <a:rPr lang="en-US" dirty="0" smtClean="0"/>
              <a:t>Includes all components of System Center Management Suites Enterprise</a:t>
            </a:r>
          </a:p>
          <a:p>
            <a:pPr lvl="1"/>
            <a:r>
              <a:rPr lang="en-US" dirty="0" smtClean="0"/>
              <a:t>Rights to manage an unlimited number of operating system environments licensed on a per processor basis (2 processor minimum)</a:t>
            </a:r>
          </a:p>
          <a:p>
            <a:pPr lvl="1"/>
            <a:endParaRPr lang="en-US" dirty="0" smtClean="0"/>
          </a:p>
          <a:p>
            <a:r>
              <a:rPr lang="en-US" dirty="0" smtClean="0"/>
              <a:t>Software Assurance coverage is required to license SMSE or SMSD</a:t>
            </a:r>
          </a:p>
        </p:txBody>
      </p:sp>
    </p:spTree>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Autofit/>
          </a:bodyPr>
          <a:lstStyle/>
          <a:p>
            <a:r>
              <a:rPr lang="en-US" sz="3200" dirty="0" smtClean="0">
                <a:solidFill>
                  <a:schemeClr val="tx1"/>
                </a:solidFill>
              </a:rPr>
              <a:t>Understanding </a:t>
            </a:r>
            <a:r>
              <a:rPr lang="en-US" sz="3200" dirty="0">
                <a:solidFill>
                  <a:schemeClr val="tx1"/>
                </a:solidFill>
              </a:rPr>
              <a:t>Microsoft Virtualization </a:t>
            </a:r>
            <a:r>
              <a:rPr lang="en-US" sz="3200" dirty="0">
                <a:solidFill>
                  <a:schemeClr val="tx1"/>
                </a:solidFill>
                <a:ea typeface="Segoe UI" pitchFamily="34" charset="0"/>
                <a:cs typeface="Segoe UI" pitchFamily="34" charset="0"/>
              </a:rPr>
              <a:t>Solutions</a:t>
            </a:r>
            <a:endParaRPr lang="en-US" sz="3200" dirty="0">
              <a:solidFill>
                <a:schemeClr val="tx1"/>
              </a:solidFill>
            </a:endParaRPr>
          </a:p>
        </p:txBody>
      </p:sp>
      <p:sp>
        <p:nvSpPr>
          <p:cNvPr id="6" name="Text Placeholder 5"/>
          <p:cNvSpPr>
            <a:spLocks noGrp="1"/>
          </p:cNvSpPr>
          <p:nvPr>
            <p:ph type="body" sz="quarter" idx="10"/>
          </p:nvPr>
        </p:nvSpPr>
        <p:spPr>
          <a:xfrm>
            <a:off x="228600" y="1441132"/>
            <a:ext cx="3429000" cy="5416868"/>
          </a:xfrm>
        </p:spPr>
        <p:txBody>
          <a:bodyPr/>
          <a:lstStyle/>
          <a:p>
            <a:r>
              <a:rPr lang="en-US" dirty="0" smtClean="0">
                <a:solidFill>
                  <a:schemeClr val="tx1"/>
                </a:solidFill>
              </a:rPr>
              <a:t>Microsoft </a:t>
            </a:r>
            <a:br>
              <a:rPr lang="en-US" dirty="0" smtClean="0">
                <a:solidFill>
                  <a:schemeClr val="tx1"/>
                </a:solidFill>
              </a:rPr>
            </a:br>
            <a:r>
              <a:rPr lang="en-US" dirty="0" smtClean="0">
                <a:solidFill>
                  <a:schemeClr val="tx1"/>
                </a:solidFill>
              </a:rPr>
              <a:t>Virtualization Solutions</a:t>
            </a:r>
          </a:p>
          <a:p>
            <a:pPr lvl="1"/>
            <a:r>
              <a:rPr lang="en-US" dirty="0" smtClean="0">
                <a:solidFill>
                  <a:schemeClr val="tx1"/>
                </a:solidFill>
              </a:rPr>
              <a:t>Server</a:t>
            </a:r>
          </a:p>
          <a:p>
            <a:pPr lvl="1"/>
            <a:r>
              <a:rPr lang="en-US" dirty="0" smtClean="0">
                <a:solidFill>
                  <a:schemeClr val="tx1"/>
                </a:solidFill>
              </a:rPr>
              <a:t>Desktop</a:t>
            </a:r>
          </a:p>
          <a:p>
            <a:pPr lvl="2"/>
            <a:r>
              <a:rPr lang="en-US" dirty="0" smtClean="0">
                <a:solidFill>
                  <a:schemeClr val="tx1"/>
                </a:solidFill>
              </a:rPr>
              <a:t>Operating system</a:t>
            </a:r>
          </a:p>
          <a:p>
            <a:pPr lvl="2"/>
            <a:r>
              <a:rPr lang="en-US" dirty="0" smtClean="0">
                <a:solidFill>
                  <a:schemeClr val="tx1"/>
                </a:solidFill>
              </a:rPr>
              <a:t>Application</a:t>
            </a:r>
          </a:p>
          <a:p>
            <a:pPr lvl="2"/>
            <a:r>
              <a:rPr lang="en-US" dirty="0" smtClean="0">
                <a:solidFill>
                  <a:schemeClr val="tx1"/>
                </a:solidFill>
              </a:rPr>
              <a:t>User state</a:t>
            </a:r>
          </a:p>
          <a:p>
            <a:pPr lvl="1"/>
            <a:r>
              <a:rPr lang="en-US" dirty="0" smtClean="0">
                <a:solidFill>
                  <a:schemeClr val="tx1"/>
                </a:solidFill>
              </a:rPr>
              <a:t>Management</a:t>
            </a:r>
          </a:p>
          <a:p>
            <a:pPr lvl="1"/>
            <a:r>
              <a:rPr lang="en-US" dirty="0" smtClean="0">
                <a:solidFill>
                  <a:schemeClr val="tx1"/>
                </a:solidFill>
              </a:rPr>
              <a:t>Private cloud</a:t>
            </a:r>
          </a:p>
          <a:p>
            <a:endParaRPr lang="en-US" dirty="0" smtClean="0"/>
          </a:p>
        </p:txBody>
      </p:sp>
      <p:pic>
        <p:nvPicPr>
          <p:cNvPr id="2051" name="Picture 3"/>
          <p:cNvPicPr>
            <a:picLocks noChangeAspect="1" noChangeArrowheads="1"/>
          </p:cNvPicPr>
          <p:nvPr/>
        </p:nvPicPr>
        <p:blipFill>
          <a:blip r:embed="rId3"/>
          <a:srcRect/>
          <a:stretch>
            <a:fillRect/>
          </a:stretch>
        </p:blipFill>
        <p:spPr bwMode="auto">
          <a:xfrm>
            <a:off x="3493770" y="1855470"/>
            <a:ext cx="5446930" cy="4114800"/>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914400"/>
            <a:ext cx="7043208" cy="1523494"/>
          </a:xfrm>
        </p:spPr>
        <p:txBody>
          <a:bodyPr/>
          <a:lstStyle/>
          <a:p>
            <a:r>
              <a:rPr sz="4800" dirty="0" smtClean="0">
                <a:solidFill>
                  <a:schemeClr val="accent1">
                    <a:lumMod val="60000"/>
                    <a:lumOff val="40000"/>
                  </a:schemeClr>
                </a:solidFill>
              </a:rPr>
              <a:t>Lab A:</a:t>
            </a:r>
            <a:br>
              <a:rPr sz="4800" dirty="0" smtClean="0">
                <a:solidFill>
                  <a:schemeClr val="accent1">
                    <a:lumMod val="60000"/>
                    <a:lumOff val="40000"/>
                  </a:schemeClr>
                </a:solidFill>
              </a:rPr>
            </a:br>
            <a:r>
              <a:rPr lang="en-US" sz="4800" dirty="0">
                <a:solidFill>
                  <a:schemeClr val="accent1">
                    <a:lumMod val="60000"/>
                    <a:lumOff val="40000"/>
                  </a:schemeClr>
                </a:solidFill>
              </a:rPr>
              <a:t>Exploring the Hyper-V Environment</a:t>
            </a:r>
          </a:p>
        </p:txBody>
      </p:sp>
      <p:sp>
        <p:nvSpPr>
          <p:cNvPr id="3" name="Subtitle 2"/>
          <p:cNvSpPr>
            <a:spLocks noGrp="1"/>
          </p:cNvSpPr>
          <p:nvPr>
            <p:ph type="subTitle" idx="1"/>
          </p:nvPr>
        </p:nvSpPr>
        <p:spPr/>
        <p:txBody>
          <a:bodyPr/>
          <a:lstStyle/>
          <a:p>
            <a:r>
              <a:rPr lang="en-US" dirty="0" smtClean="0">
                <a:solidFill>
                  <a:schemeClr val="tx1"/>
                </a:solidFill>
              </a:rPr>
              <a:t>Lab and Class Discussion</a:t>
            </a:r>
            <a:endParaRPr lang="en-US" dirty="0">
              <a:solidFill>
                <a:schemeClr val="tx1"/>
              </a:solidFill>
            </a:endParaRPr>
          </a:p>
        </p:txBody>
      </p:sp>
    </p:spTree>
  </p:cSld>
  <p:clrMapOvr>
    <a:masterClrMapping/>
  </p:clrMapOvr>
  <p:transition>
    <p:fade/>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Microsoft logo and tagline"/>
          <p:cNvPicPr>
            <a:picLocks noChangeAspect="1" noChangeArrowheads="1"/>
          </p:cNvPicPr>
          <p:nvPr/>
        </p:nvPicPr>
        <p:blipFill>
          <a:blip r:embed="rId3">
            <a:lum bright="100000"/>
          </a:blip>
          <a:srcRect/>
          <a:stretch>
            <a:fillRect/>
          </a:stretch>
        </p:blipFill>
        <p:spPr bwMode="black">
          <a:xfrm>
            <a:off x="2553627" y="2787388"/>
            <a:ext cx="4036747" cy="872081"/>
          </a:xfrm>
          <a:prstGeom prst="rect">
            <a:avLst/>
          </a:prstGeom>
          <a:noFill/>
        </p:spPr>
      </p:pic>
      <p:sp>
        <p:nvSpPr>
          <p:cNvPr id="5" name="Text Box 3"/>
          <p:cNvSpPr txBox="1">
            <a:spLocks noChangeArrowheads="1"/>
          </p:cNvSpPr>
          <p:nvPr/>
        </p:nvSpPr>
        <p:spPr bwMode="blackWhite">
          <a:xfrm>
            <a:off x="381000" y="6083573"/>
            <a:ext cx="8382000" cy="523206"/>
          </a:xfrm>
          <a:prstGeom prst="rect">
            <a:avLst/>
          </a:prstGeom>
          <a:noFill/>
          <a:ln w="12700">
            <a:noFill/>
            <a:miter lim="800000"/>
            <a:headEnd type="none" w="sm" len="sm"/>
            <a:tailEnd type="none" w="sm" len="sm"/>
          </a:ln>
          <a:effectLst/>
        </p:spPr>
        <p:txBody>
          <a:bodyPr vert="horz" wrap="square" lIns="91425" tIns="45713" rIns="91425" bIns="45713" numCol="1" anchor="t" anchorCtr="0" compatLnSpc="1">
            <a:prstTxWarp prst="textNoShape">
              <a:avLst/>
            </a:prstTxWarp>
            <a:spAutoFit/>
          </a:bodyPr>
          <a:lstStyle/>
          <a:p>
            <a:pPr algn="ctr" defTabSz="914099" eaLnBrk="0" hangingPunct="0"/>
            <a:r>
              <a:rPr lang="en-US" sz="700" dirty="0">
                <a:solidFill>
                  <a:schemeClr val="bg1"/>
                </a:solidFill>
                <a:latin typeface="Segoe" pitchFamily="34" charset="0"/>
                <a:cs typeface="Arial" charset="0"/>
              </a:rPr>
              <a:t>© </a:t>
            </a:r>
            <a:r>
              <a:rPr lang="en-US" sz="700" dirty="0" smtClean="0">
                <a:solidFill>
                  <a:schemeClr val="bg1"/>
                </a:solidFill>
                <a:latin typeface="Segoe" pitchFamily="34" charset="0"/>
                <a:cs typeface="Arial" charset="0"/>
              </a:rPr>
              <a:t>2011 Microsoft </a:t>
            </a:r>
            <a:r>
              <a:rPr lang="en-US" sz="700" dirty="0">
                <a:solidFill>
                  <a:schemeClr val="bg1"/>
                </a:solidFill>
                <a:latin typeface="Segoe" pitchFamily="34" charset="0"/>
                <a:cs typeface="Arial" charset="0"/>
              </a:rPr>
              <a:t>Corporation. All rights reserved. Microsoft, Windows, Windows Vista and other product names are or may be registered trademarks and/or trademarks in the U.S. and/or other countries.</a:t>
            </a:r>
          </a:p>
          <a:p>
            <a:pPr algn="ctr" defTabSz="914099" eaLnBrk="0" hangingPunct="0"/>
            <a:r>
              <a:rPr lang="en-US" sz="700" dirty="0">
                <a:solidFill>
                  <a:schemeClr val="bg1"/>
                </a:solidFill>
                <a:latin typeface="Segoe" pitchFamily="34" charset="0"/>
                <a:cs typeface="Arial"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700" dirty="0">
                <a:solidFill>
                  <a:schemeClr val="bg1"/>
                </a:solidFill>
                <a:latin typeface="Segoe" pitchFamily="34" charset="0"/>
                <a:cs typeface="Arial" charset="0"/>
              </a:rPr>
            </a:br>
            <a:r>
              <a:rPr lang="en-US" sz="700" dirty="0">
                <a:solidFill>
                  <a:schemeClr val="bg1"/>
                </a:solidFill>
                <a:latin typeface="Segoe" pitchFamily="34" charset="0"/>
                <a:cs typeface="Arial" charset="0"/>
              </a:rPr>
              <a:t>MICROSOFT MAKES NO WARRANTIES, EXPRESS, IMPLIED OR STATUTORY, AS TO THE INFORMATION IN THIS PRESENTATION.</a:t>
            </a:r>
          </a:p>
        </p:txBody>
      </p:sp>
    </p:spTree>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Autofit/>
          </a:bodyPr>
          <a:lstStyle/>
          <a:p>
            <a:r>
              <a:rPr lang="en-US" sz="3200" dirty="0" smtClean="0">
                <a:solidFill>
                  <a:schemeClr val="tx1"/>
                </a:solidFill>
              </a:rPr>
              <a:t>Understanding </a:t>
            </a:r>
            <a:r>
              <a:rPr lang="en-US" sz="3200" dirty="0">
                <a:solidFill>
                  <a:schemeClr val="tx1"/>
                </a:solidFill>
              </a:rPr>
              <a:t>Microsoft Virtualization </a:t>
            </a:r>
            <a:r>
              <a:rPr lang="en-US" sz="3200" dirty="0">
                <a:solidFill>
                  <a:schemeClr val="tx1"/>
                </a:solidFill>
                <a:ea typeface="Segoe UI" pitchFamily="34" charset="0"/>
                <a:cs typeface="Segoe UI" pitchFamily="34" charset="0"/>
              </a:rPr>
              <a:t>Solutions</a:t>
            </a:r>
            <a:endParaRPr lang="en-US" sz="3200" dirty="0">
              <a:solidFill>
                <a:schemeClr val="tx1"/>
              </a:solidFill>
            </a:endParaRPr>
          </a:p>
        </p:txBody>
      </p:sp>
      <p:sp>
        <p:nvSpPr>
          <p:cNvPr id="6" name="Text Placeholder 5"/>
          <p:cNvSpPr>
            <a:spLocks noGrp="1"/>
          </p:cNvSpPr>
          <p:nvPr>
            <p:ph type="body" sz="quarter" idx="10"/>
          </p:nvPr>
        </p:nvSpPr>
        <p:spPr>
          <a:xfrm>
            <a:off x="381000" y="1219200"/>
            <a:ext cx="8382000" cy="6161687"/>
          </a:xfrm>
        </p:spPr>
        <p:txBody>
          <a:bodyPr/>
          <a:lstStyle/>
          <a:p>
            <a:r>
              <a:rPr lang="en-US" dirty="0" smtClean="0">
                <a:solidFill>
                  <a:schemeClr val="tx1"/>
                </a:solidFill>
              </a:rPr>
              <a:t>Microsoft Server Virtualization</a:t>
            </a:r>
          </a:p>
          <a:p>
            <a:pPr lvl="1"/>
            <a:r>
              <a:rPr lang="en-US" dirty="0" smtClean="0"/>
              <a:t>Hosting multiple secure, isolated partitions that run different operating systems and workloads on a single physical computer</a:t>
            </a:r>
          </a:p>
          <a:p>
            <a:r>
              <a:rPr lang="en-US" dirty="0" smtClean="0">
                <a:solidFill>
                  <a:schemeClr val="tx1"/>
                </a:solidFill>
              </a:rPr>
              <a:t>Microsoft Product Solutions</a:t>
            </a:r>
          </a:p>
          <a:p>
            <a:pPr lvl="1"/>
            <a:r>
              <a:rPr lang="en-US" dirty="0" smtClean="0">
                <a:solidFill>
                  <a:schemeClr val="tx1"/>
                </a:solidFill>
              </a:rPr>
              <a:t>Windows Server 2008 R2 with Hyper-V</a:t>
            </a:r>
          </a:p>
          <a:p>
            <a:pPr lvl="1"/>
            <a:r>
              <a:rPr lang="en-US" dirty="0" smtClean="0">
                <a:solidFill>
                  <a:schemeClr val="tx1"/>
                </a:solidFill>
              </a:rPr>
              <a:t>Microsoft Hyper-V Server 2008 R2</a:t>
            </a:r>
          </a:p>
          <a:p>
            <a:r>
              <a:rPr lang="en-US" dirty="0" smtClean="0">
                <a:solidFill>
                  <a:schemeClr val="tx1"/>
                </a:solidFill>
              </a:rPr>
              <a:t>Target Business Solutions</a:t>
            </a:r>
          </a:p>
          <a:p>
            <a:pPr lvl="1"/>
            <a:r>
              <a:rPr lang="en-US" dirty="0" smtClean="0">
                <a:solidFill>
                  <a:schemeClr val="tx1"/>
                </a:solidFill>
              </a:rPr>
              <a:t>Server and datacenter consolidation</a:t>
            </a:r>
          </a:p>
          <a:p>
            <a:pPr lvl="1"/>
            <a:r>
              <a:rPr lang="en-US" dirty="0" smtClean="0">
                <a:solidFill>
                  <a:schemeClr val="tx1"/>
                </a:solidFill>
              </a:rPr>
              <a:t>Desktop virtualization</a:t>
            </a:r>
          </a:p>
          <a:p>
            <a:pPr lvl="1"/>
            <a:r>
              <a:rPr lang="en-US" dirty="0" smtClean="0">
                <a:solidFill>
                  <a:schemeClr val="tx1"/>
                </a:solidFill>
              </a:rPr>
              <a:t>Development and test environments</a:t>
            </a:r>
          </a:p>
          <a:p>
            <a:pPr lvl="1"/>
            <a:endParaRPr lang="en-US" dirty="0" smtClean="0">
              <a:solidFill>
                <a:schemeClr val="tx1"/>
              </a:solidFill>
            </a:endParaRPr>
          </a:p>
          <a:p>
            <a:endParaRPr lang="en-US" dirty="0" smtClean="0"/>
          </a:p>
        </p:txBody>
      </p:sp>
    </p:spTree>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Autofit/>
          </a:bodyPr>
          <a:lstStyle/>
          <a:p>
            <a:r>
              <a:rPr lang="en-US" sz="3200" dirty="0" smtClean="0">
                <a:solidFill>
                  <a:schemeClr val="tx1"/>
                </a:solidFill>
              </a:rPr>
              <a:t>Understanding </a:t>
            </a:r>
            <a:r>
              <a:rPr lang="en-US" sz="3200" dirty="0">
                <a:solidFill>
                  <a:schemeClr val="tx1"/>
                </a:solidFill>
              </a:rPr>
              <a:t>Microsoft Virtualization </a:t>
            </a:r>
            <a:r>
              <a:rPr lang="en-US" sz="3200" dirty="0">
                <a:solidFill>
                  <a:schemeClr val="tx1"/>
                </a:solidFill>
                <a:ea typeface="Segoe UI" pitchFamily="34" charset="0"/>
                <a:cs typeface="Segoe UI" pitchFamily="34" charset="0"/>
              </a:rPr>
              <a:t>Solutions</a:t>
            </a:r>
            <a:endParaRPr lang="en-US" sz="3200" dirty="0">
              <a:solidFill>
                <a:schemeClr val="tx1"/>
              </a:solidFill>
            </a:endParaRPr>
          </a:p>
        </p:txBody>
      </p:sp>
      <p:sp>
        <p:nvSpPr>
          <p:cNvPr id="6" name="Text Placeholder 5"/>
          <p:cNvSpPr>
            <a:spLocks noGrp="1"/>
          </p:cNvSpPr>
          <p:nvPr>
            <p:ph type="body" sz="quarter" idx="10"/>
          </p:nvPr>
        </p:nvSpPr>
        <p:spPr>
          <a:xfrm>
            <a:off x="381000" y="1219200"/>
            <a:ext cx="8382000" cy="6481774"/>
          </a:xfrm>
        </p:spPr>
        <p:txBody>
          <a:bodyPr/>
          <a:lstStyle/>
          <a:p>
            <a:r>
              <a:rPr lang="en-US" dirty="0" smtClean="0">
                <a:solidFill>
                  <a:schemeClr val="tx1"/>
                </a:solidFill>
              </a:rPr>
              <a:t>Microsoft Desktop Virtualization</a:t>
            </a:r>
          </a:p>
          <a:p>
            <a:pPr lvl="1"/>
            <a:r>
              <a:rPr lang="en-US" dirty="0" smtClean="0"/>
              <a:t>Decoupling of core workload components (operating system, application, and user state) from physical end-user device</a:t>
            </a:r>
          </a:p>
          <a:p>
            <a:r>
              <a:rPr lang="en-US" dirty="0" smtClean="0">
                <a:solidFill>
                  <a:schemeClr val="tx1"/>
                </a:solidFill>
              </a:rPr>
              <a:t>Microsoft Product Solutions</a:t>
            </a:r>
          </a:p>
          <a:p>
            <a:pPr lvl="1"/>
            <a:r>
              <a:rPr lang="en-US" dirty="0" smtClean="0">
                <a:solidFill>
                  <a:schemeClr val="tx1"/>
                </a:solidFill>
              </a:rPr>
              <a:t>Client-hosted: MED-V and App-V</a:t>
            </a:r>
          </a:p>
          <a:p>
            <a:pPr lvl="1"/>
            <a:r>
              <a:rPr lang="en-US" dirty="0" smtClean="0">
                <a:solidFill>
                  <a:schemeClr val="tx1"/>
                </a:solidFill>
              </a:rPr>
              <a:t>Server-hosted: Windows Server 2008 R2 and App-V</a:t>
            </a:r>
          </a:p>
          <a:p>
            <a:pPr lvl="2"/>
            <a:r>
              <a:rPr lang="en-US" dirty="0" smtClean="0">
                <a:solidFill>
                  <a:schemeClr val="tx1"/>
                </a:solidFill>
              </a:rPr>
              <a:t>Core components: ADDS, RDS, Hyper-V</a:t>
            </a:r>
          </a:p>
          <a:p>
            <a:r>
              <a:rPr lang="en-US" dirty="0" smtClean="0">
                <a:solidFill>
                  <a:schemeClr val="tx1"/>
                </a:solidFill>
              </a:rPr>
              <a:t>Target Business Solutions</a:t>
            </a:r>
          </a:p>
          <a:p>
            <a:pPr lvl="1"/>
            <a:r>
              <a:rPr lang="en-US" dirty="0" smtClean="0">
                <a:solidFill>
                  <a:schemeClr val="tx1"/>
                </a:solidFill>
              </a:rPr>
              <a:t>Desktop consolidation</a:t>
            </a:r>
          </a:p>
          <a:p>
            <a:pPr lvl="1"/>
            <a:r>
              <a:rPr lang="en-US" dirty="0" smtClean="0">
                <a:solidFill>
                  <a:schemeClr val="tx1"/>
                </a:solidFill>
              </a:rPr>
              <a:t>Application compatibility</a:t>
            </a:r>
          </a:p>
          <a:p>
            <a:pPr lvl="1"/>
            <a:endParaRPr lang="en-US" dirty="0" smtClean="0">
              <a:solidFill>
                <a:schemeClr val="tx1"/>
              </a:solidFill>
            </a:endParaRPr>
          </a:p>
          <a:p>
            <a:endParaRPr lang="en-US" dirty="0" smtClean="0"/>
          </a:p>
        </p:txBody>
      </p:sp>
    </p:spTree>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Autofit/>
          </a:bodyPr>
          <a:lstStyle/>
          <a:p>
            <a:r>
              <a:rPr lang="en-US" sz="3200" dirty="0" smtClean="0">
                <a:solidFill>
                  <a:schemeClr val="tx1"/>
                </a:solidFill>
              </a:rPr>
              <a:t>Understanding </a:t>
            </a:r>
            <a:r>
              <a:rPr lang="en-US" sz="3200" dirty="0">
                <a:solidFill>
                  <a:schemeClr val="tx1"/>
                </a:solidFill>
              </a:rPr>
              <a:t>Microsoft Virtualization </a:t>
            </a:r>
            <a:r>
              <a:rPr lang="en-US" sz="3200" dirty="0">
                <a:solidFill>
                  <a:schemeClr val="tx1"/>
                </a:solidFill>
                <a:ea typeface="Segoe UI" pitchFamily="34" charset="0"/>
                <a:cs typeface="Segoe UI" pitchFamily="34" charset="0"/>
              </a:rPr>
              <a:t>Solutions</a:t>
            </a:r>
            <a:endParaRPr lang="en-US" sz="3200" dirty="0">
              <a:solidFill>
                <a:schemeClr val="tx1"/>
              </a:solidFill>
            </a:endParaRPr>
          </a:p>
        </p:txBody>
      </p:sp>
      <p:sp>
        <p:nvSpPr>
          <p:cNvPr id="6" name="Text Placeholder 5"/>
          <p:cNvSpPr>
            <a:spLocks noGrp="1"/>
          </p:cNvSpPr>
          <p:nvPr>
            <p:ph type="body" sz="quarter" idx="10"/>
          </p:nvPr>
        </p:nvSpPr>
        <p:spPr>
          <a:xfrm>
            <a:off x="381000" y="1219200"/>
            <a:ext cx="8382000" cy="6377130"/>
          </a:xfrm>
        </p:spPr>
        <p:txBody>
          <a:bodyPr/>
          <a:lstStyle/>
          <a:p>
            <a:r>
              <a:rPr lang="en-US" dirty="0" smtClean="0">
                <a:solidFill>
                  <a:schemeClr val="tx1"/>
                </a:solidFill>
              </a:rPr>
              <a:t>Microsoft Virtualization Management</a:t>
            </a:r>
          </a:p>
          <a:p>
            <a:pPr lvl="1"/>
            <a:r>
              <a:rPr lang="en-US" dirty="0" smtClean="0"/>
              <a:t>Integrated management tool set across physical and virtual machines</a:t>
            </a:r>
          </a:p>
          <a:p>
            <a:r>
              <a:rPr lang="en-US" dirty="0" smtClean="0">
                <a:solidFill>
                  <a:schemeClr val="tx1"/>
                </a:solidFill>
              </a:rPr>
              <a:t>Microsoft Product Solutions</a:t>
            </a:r>
          </a:p>
          <a:p>
            <a:pPr lvl="1"/>
            <a:r>
              <a:rPr lang="en-US" dirty="0" smtClean="0">
                <a:solidFill>
                  <a:schemeClr val="tx1"/>
                </a:solidFill>
              </a:rPr>
              <a:t>System Center Suite with Configuration Manager, Data Protection Manager, Operations Manager, Virtual Machine Manager, Service Manager, Opalis</a:t>
            </a:r>
          </a:p>
          <a:p>
            <a:r>
              <a:rPr lang="en-US" dirty="0" smtClean="0">
                <a:solidFill>
                  <a:schemeClr val="tx1"/>
                </a:solidFill>
              </a:rPr>
              <a:t>Target Business Solutions</a:t>
            </a:r>
          </a:p>
          <a:p>
            <a:pPr lvl="1"/>
            <a:r>
              <a:rPr lang="en-US" dirty="0" smtClean="0">
                <a:solidFill>
                  <a:schemeClr val="tx1"/>
                </a:solidFill>
              </a:rPr>
              <a:t>Windows infrastructure and application management</a:t>
            </a:r>
          </a:p>
          <a:p>
            <a:pPr lvl="1"/>
            <a:r>
              <a:rPr lang="en-US" dirty="0" smtClean="0">
                <a:solidFill>
                  <a:schemeClr val="tx1"/>
                </a:solidFill>
              </a:rPr>
              <a:t>VMware infrastructure management</a:t>
            </a:r>
          </a:p>
          <a:p>
            <a:pPr lvl="1"/>
            <a:endParaRPr lang="en-US" dirty="0" smtClean="0">
              <a:solidFill>
                <a:schemeClr val="tx1"/>
              </a:solidFill>
            </a:endParaRPr>
          </a:p>
          <a:p>
            <a:endParaRPr lang="en-US" dirty="0" smtClean="0"/>
          </a:p>
        </p:txBody>
      </p:sp>
    </p:spTree>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TechReady2009">
  <a:themeElements>
    <a:clrScheme name="Custom 5">
      <a:dk1>
        <a:srgbClr val="000000"/>
      </a:dk1>
      <a:lt1>
        <a:srgbClr val="FFFFFF"/>
      </a:lt1>
      <a:dk2>
        <a:srgbClr val="2570A3"/>
      </a:dk2>
      <a:lt2>
        <a:srgbClr val="FFE784"/>
      </a:lt2>
      <a:accent1>
        <a:srgbClr val="3A94D2"/>
      </a:accent1>
      <a:accent2>
        <a:srgbClr val="F38C37"/>
      </a:accent2>
      <a:accent3>
        <a:srgbClr val="8CA923"/>
      </a:accent3>
      <a:accent4>
        <a:srgbClr val="FED45C"/>
      </a:accent4>
      <a:accent5>
        <a:srgbClr val="8557C9"/>
      </a:accent5>
      <a:accent6>
        <a:srgbClr val="274085"/>
      </a:accent6>
      <a:hlink>
        <a:srgbClr val="FED45C"/>
      </a:hlink>
      <a:folHlink>
        <a:srgbClr val="3A94D2"/>
      </a:folHlink>
    </a:clrScheme>
    <a:fontScheme name="Segoe UI">
      <a:majorFont>
        <a:latin typeface="Segoe UI"/>
        <a:ea typeface=""/>
        <a:cs typeface=""/>
      </a:majorFont>
      <a:minorFont>
        <a:latin typeface="Segoe UI"/>
        <a:ea typeface=""/>
        <a:cs typeface=""/>
      </a:minorFont>
    </a:fontScheme>
    <a:fmtScheme name="Aspect">
      <a:fillStyleLst>
        <a:solidFill>
          <a:schemeClr val="phClr"/>
        </a:solidFill>
        <a:gradFill rotWithShape="1">
          <a:gsLst>
            <a:gs pos="0">
              <a:schemeClr val="phClr">
                <a:tint val="65000"/>
                <a:satMod val="270000"/>
              </a:schemeClr>
            </a:gs>
            <a:gs pos="25000">
              <a:schemeClr val="phClr">
                <a:tint val="60000"/>
                <a:satMod val="300000"/>
              </a:schemeClr>
            </a:gs>
            <a:gs pos="100000">
              <a:schemeClr val="phClr">
                <a:tint val="29000"/>
                <a:satMod val="400000"/>
              </a:schemeClr>
            </a:gs>
          </a:gsLst>
          <a:lin ang="16200000" scaled="1"/>
        </a:gradFill>
        <a:gradFill rotWithShape="1">
          <a:gsLst>
            <a:gs pos="0">
              <a:schemeClr val="phClr">
                <a:shade val="45000"/>
                <a:satMod val="155000"/>
              </a:schemeClr>
            </a:gs>
            <a:gs pos="60000">
              <a:schemeClr val="phClr">
                <a:shade val="95000"/>
                <a:satMod val="150000"/>
              </a:schemeClr>
            </a:gs>
            <a:gs pos="100000">
              <a:schemeClr val="phClr">
                <a:tint val="87000"/>
                <a:satMod val="250000"/>
              </a:schemeClr>
            </a:gs>
          </a:gsLst>
          <a:lin ang="16200000" scaled="0"/>
        </a:gradFill>
      </a:fillStyleLst>
      <a:lnStyleLst>
        <a:ln w="9525" cap="flat" cmpd="sng" algn="ctr">
          <a:solidFill>
            <a:schemeClr val="phClr">
              <a:satMod val="150000"/>
            </a:schemeClr>
          </a:solidFill>
          <a:prstDash val="solid"/>
        </a:ln>
        <a:ln w="42500" cap="flat" cmpd="sng" algn="ctr">
          <a:solidFill>
            <a:schemeClr val="phClr"/>
          </a:solidFill>
          <a:prstDash val="solid"/>
        </a:ln>
        <a:ln w="38100" cap="flat" cmpd="sng" algn="ctr">
          <a:solidFill>
            <a:schemeClr val="phClr"/>
          </a:solidFill>
          <a:prstDash val="solid"/>
        </a:ln>
      </a:lnStyleLst>
      <a:effectStyleLst>
        <a:effectStyle>
          <a:effectLst>
            <a:outerShdw blurRad="65500" dist="38100" dir="5400000" rotWithShape="0">
              <a:srgbClr val="000000">
                <a:alpha val="40000"/>
              </a:srgbClr>
            </a:outerShdw>
          </a:effectLst>
        </a:effectStyle>
        <a:effectStyle>
          <a:effectLst>
            <a:outerShdw blurRad="65500" dist="38100" dir="5400000" rotWithShape="0">
              <a:srgbClr val="000000">
                <a:alpha val="40000"/>
              </a:srgbClr>
            </a:outerShdw>
          </a:effectLst>
        </a:effectStyle>
        <a:effectStyle>
          <a:effectLst>
            <a:outerShdw blurRad="65500" dist="38100" dir="5400000" rotWithShape="0">
              <a:srgbClr val="000000">
                <a:alpha val="40000"/>
              </a:srgbClr>
            </a:outerShdw>
          </a:effectLst>
          <a:scene3d>
            <a:camera prst="orthographicFront" fov="0">
              <a:rot lat="0" lon="0" rev="0"/>
            </a:camera>
            <a:lightRig rig="contrasting" dir="t">
              <a:rot lat="0" lon="0" rev="12000000"/>
            </a:lightRig>
          </a:scene3d>
          <a:sp3d prstMaterial="powder">
            <a:bevelT h="508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a:defRPr sz="2400" dirty="0" smtClean="0">
            <a:solidFill>
              <a:schemeClr val="tx1"/>
            </a:solidFill>
          </a:defRPr>
        </a:defPPr>
      </a:lstStyle>
      <a:style>
        <a:lnRef idx="0">
          <a:schemeClr val="accent1"/>
        </a:lnRef>
        <a:fillRef idx="3">
          <a:schemeClr val="accent1"/>
        </a:fillRef>
        <a:effectRef idx="3">
          <a:schemeClr val="accent1"/>
        </a:effectRef>
        <a:fontRef idx="minor">
          <a:schemeClr val="lt1"/>
        </a:fontRef>
      </a:style>
    </a:spDef>
    <a:txDef>
      <a:spPr>
        <a:noFill/>
      </a:spPr>
      <a:bodyPr wrap="square" lIns="0" tIns="0" rIns="0" bIns="0" rtlCol="0">
        <a:spAutoFit/>
      </a:bodyPr>
      <a:lstStyle>
        <a:defPPr>
          <a:defRPr dirty="0" err="1" smtClean="0">
            <a:gradFill>
              <a:gsLst>
                <a:gs pos="0">
                  <a:schemeClr val="tx1"/>
                </a:gs>
                <a:gs pos="86000">
                  <a:schemeClr val="tx1"/>
                </a:gs>
              </a:gsLst>
              <a:lin ang="5400000" scaled="0"/>
            </a:gradFill>
          </a:defRPr>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F083F8D43615C4884A63CBF8ED21869" ma:contentTypeVersion="0" ma:contentTypeDescription="Create a new document." ma:contentTypeScope="" ma:versionID="b2dd1cd3c3f86e0e7679b87249a65b2b">
  <xsd:schema xmlns:xsd="http://www.w3.org/2001/XMLSchema" xmlns:p="http://schemas.microsoft.com/office/2006/metadata/properties" targetNamespace="http://schemas.microsoft.com/office/2006/metadata/properties" ma:root="true" ma:fieldsID="4aeb20c0e3442673af7ee10786458764">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outs:outSpaceData xmlns:outs="http://schemas.microsoft.com/office/2009/outspace/metadata">
  <outs:relatedDates>
    <outs:relatedDate>
      <outs:type>3</outs:type>
      <outs:displayName>Last Modified</outs:displayName>
      <outs:dateTime>2009-10-07T13:23:40Z</outs:dateTime>
      <outs:isPinned>true</outs:isPinned>
    </outs:relatedDate>
    <outs:relatedDate>
      <outs:type>2</outs:type>
      <outs:displayName>Created</outs:displayName>
      <outs:dateTime>2009-04-04T16:22:44Z</outs:dateTime>
      <outs:isPinned>true</outs:isPinned>
    </outs:relatedDate>
    <outs:relatedDate>
      <outs:type>4</outs:type>
      <outs:displayName>Last Printed</outs:displayName>
      <outs:dateTime/>
      <outs:isPinned>true</outs:isPinned>
    </outs:relatedDate>
  </outs:relatedDates>
  <outs:relatedDocuments>
    <outs:relatedDocument>
      <outs:type>2</outs:type>
      <outs:displayName>Other documents in current folder</outs:displayName>
      <outs:uri/>
      <outs:isPinned>true</outs:isPinned>
    </outs:relatedDocument>
  </outs:relatedDocuments>
  <outs:relatedPeople>
    <outs:relatedPeopleItem>
      <outs:category>Author</outs:category>
      <outs:people>
        <outs:relatedPerson>
          <outs:displayName>Anders Ravnholt</outs:displayName>
          <outs:accountName/>
        </outs:relatedPerson>
      </outs:people>
      <outs:source>0</outs:source>
      <outs:isPinned>true</outs:isPinned>
    </outs:relatedPeopleItem>
    <outs:relatedPeopleItem>
      <outs:category>Last modified by</outs:category>
      <outs:people>
        <outs:relatedPerson>
          <outs:displayName>Anders Ravnholt</outs:displayName>
          <outs:accountName/>
        </outs:relatedPerson>
      </outs:people>
      <outs:source>0</outs:source>
      <outs:isPinned>true</outs:isPinned>
    </outs:relatedPeopleItem>
    <outs:relatedPeopleItem>
      <outs:category>Manager</outs:category>
      <outs:people>
        <outs:relatedPerson>
          <outs:displayName>&lt;Content Manager Name Here&gt;</outs:displayName>
          <outs:accountName/>
        </outs:relatedPerson>
      </outs:people>
      <outs:source>0</outs:source>
      <outs:isPinned>false</outs:isPinned>
    </outs:relatedPeopleItem>
  </outs:relatedPeople>
  <propertyMetadataList xmlns="http://schemas.microsoft.com/office/2009/outspace/metadata">
    <propertyMetadata>
      <type>0</type>
      <propertyId>2228224</propertyId>
      <propertyName/>
      <isPinned>true</isPinned>
    </propertyMetadata>
    <propertyMetadata>
      <type>0</type>
      <propertyId>1114115</propertyId>
      <propertyName/>
      <isPinned>true</isPinned>
    </propertyMetadata>
    <propertyMetadata>
      <type>0</type>
      <propertyId>1114117</propertyId>
      <propertyName/>
      <isPinned>true</isPinned>
    </propertyMetadata>
    <propertyMetadata>
      <type>0</type>
      <propertyId>589825</propertyId>
      <propertyName/>
      <isPinned>false</isPinned>
    </propertyMetadata>
    <propertyMetadata>
      <type>0</type>
      <propertyId>1114116</propertyId>
      <propertyName/>
      <isPinned>false</isPinned>
    </propertyMetadata>
    <propertyMetadata>
      <type>0</type>
      <propertyId>14</propertyId>
      <propertyName/>
      <isPinned>true</isPinned>
    </propertyMetadata>
    <propertyMetadata>
      <type>0</type>
      <propertyId>6</propertyId>
      <propertyName/>
      <isPinned>false</isPinned>
    </propertyMetadata>
    <propertyMetadata>
      <type>0</type>
      <propertyId>1114118</propertyId>
      <propertyName/>
      <isPinned>false</isPinned>
    </propertyMetadata>
    <propertyMetadata>
      <type>0</type>
      <propertyId>1179649</propertyId>
      <propertyName/>
      <isPinned>false</isPinned>
    </propertyMetadata>
    <propertyMetadata>
      <type>0</type>
      <propertyId>655365</propertyId>
      <propertyName/>
      <isPinned>false</isPinned>
    </propertyMetadata>
    <propertyMetadata>
      <type>0</type>
      <propertyId>1</propertyId>
      <propertyName/>
      <isPinned>false</isPinned>
    </propertyMetadata>
    <propertyMetadata>
      <type>0</type>
      <propertyId>0</propertyId>
      <propertyName/>
      <isPinned>true</isPinned>
    </propertyMetadata>
    <propertyMetadata>
      <type>0</type>
      <propertyId>13</propertyId>
      <propertyName/>
      <isPinned>false</isPinned>
    </propertyMetadata>
    <propertyMetadata>
      <type>0</type>
      <propertyId>1179653</propertyId>
      <propertyName/>
      <isPinned>false</isPinned>
    </propertyMetadata>
    <propertyMetadata>
      <type>0</type>
      <propertyId>22</propertyId>
      <propertyName/>
      <isPinned>false</isPinned>
    </propertyMetadata>
    <outs:propertyMetadata>
      <outs:type>1</outs:type>
      <outs:propertyId>0</outs:propertyId>
      <outs:propertyName>Action</outs:propertyName>
      <outs:isPinned>false</outs:isPinned>
    </outs:propertyMetadata>
  </propertyMetadataList>
  <outs:corruptMetadataWasLost/>
</outs:outSpaceData>
</file>

<file path=customXml/item4.xml><?xml version="1.0" encoding="utf-8"?>
<p:properties xmlns:p="http://schemas.microsoft.com/office/2006/metadata/properties" xmlns:xsi="http://www.w3.org/2001/XMLSchema-instance">
  <documentManagement/>
</p:properties>
</file>

<file path=customXml/itemProps1.xml><?xml version="1.0" encoding="utf-8"?>
<ds:datastoreItem xmlns:ds="http://schemas.openxmlformats.org/officeDocument/2006/customXml" ds:itemID="{221EEA34-74E0-4653-B748-7CB3A5107D0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customXml/itemProps2.xml><?xml version="1.0" encoding="utf-8"?>
<ds:datastoreItem xmlns:ds="http://schemas.openxmlformats.org/officeDocument/2006/customXml" ds:itemID="{F507C6B7-7463-4D31-A0E2-6571A8356C68}">
  <ds:schemaRefs>
    <ds:schemaRef ds:uri="http://schemas.microsoft.com/sharepoint/v3/contenttype/forms"/>
  </ds:schemaRefs>
</ds:datastoreItem>
</file>

<file path=customXml/itemProps3.xml><?xml version="1.0" encoding="utf-8"?>
<ds:datastoreItem xmlns:ds="http://schemas.openxmlformats.org/officeDocument/2006/customXml" ds:itemID="{1737DE84-5D0C-4EE2-AE7C-41AA8D310516}">
  <ds:schemaRefs>
    <ds:schemaRef ds:uri="http://schemas.microsoft.com/office/2009/outspace/metadata"/>
  </ds:schemaRefs>
</ds:datastoreItem>
</file>

<file path=customXml/itemProps4.xml><?xml version="1.0" encoding="utf-8"?>
<ds:datastoreItem xmlns:ds="http://schemas.openxmlformats.org/officeDocument/2006/customXml" ds:itemID="{BA123BB6-69D2-41E5-983B-078C64C597F8}">
  <ds:schemaRefs>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emplate>Template - Blank - System Center</Template>
  <TotalTime>16669</TotalTime>
  <Words>9610</Words>
  <Application>Microsoft Office PowerPoint</Application>
  <PresentationFormat>On-screen Show (4:3)</PresentationFormat>
  <Paragraphs>1306</Paragraphs>
  <Slides>61</Slides>
  <Notes>42</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61</vt:i4>
      </vt:variant>
    </vt:vector>
  </HeadingPairs>
  <TitlesOfParts>
    <vt:vector size="63" baseType="lpstr">
      <vt:lpstr>TechReady2009</vt:lpstr>
      <vt:lpstr>Visio</vt:lpstr>
      <vt:lpstr>PowerPoint Presentation</vt:lpstr>
      <vt:lpstr>Class Schedule</vt:lpstr>
      <vt:lpstr>PowerPoint Presentation</vt:lpstr>
      <vt:lpstr>Module 2 Lessons</vt:lpstr>
      <vt:lpstr>Understanding Microsoft Virtualization Solutions</vt:lpstr>
      <vt:lpstr>Understanding Microsoft Virtualization Solutions</vt:lpstr>
      <vt:lpstr>Understanding Microsoft Virtualization Solutions</vt:lpstr>
      <vt:lpstr>Understanding Microsoft Virtualization Solutions</vt:lpstr>
      <vt:lpstr>Understanding Microsoft Virtualization Solutions</vt:lpstr>
      <vt:lpstr>Understanding Microsoft Virtualization Solutions</vt:lpstr>
      <vt:lpstr>Module 2 Lessons</vt:lpstr>
      <vt:lpstr>Technology and Terminology</vt:lpstr>
      <vt:lpstr>Technology and Terminology (Contd.)</vt:lpstr>
      <vt:lpstr>PowerPoint Presentation</vt:lpstr>
      <vt:lpstr>Hyper-V Editions </vt:lpstr>
      <vt:lpstr>Hyper-V Feature Differentiation </vt:lpstr>
      <vt:lpstr>Free Hypervisor Feature Differentiation </vt:lpstr>
      <vt:lpstr>Hyper-V Guest Support (1) </vt:lpstr>
      <vt:lpstr>Hyper-V Guest Support (2) </vt:lpstr>
      <vt:lpstr>Hyper-V Guest Support (3) </vt:lpstr>
      <vt:lpstr>Windows Server 2008 R2 SP1</vt:lpstr>
      <vt:lpstr>Dynamic Memory Guest OS Support</vt:lpstr>
      <vt:lpstr>Dynamic Memory Architecture </vt:lpstr>
      <vt:lpstr>Dynamic Memory Settings</vt:lpstr>
      <vt:lpstr>Dynamic Memory Impact</vt:lpstr>
      <vt:lpstr>RemoteFX System Requirements  </vt:lpstr>
      <vt:lpstr>RemoteFX Architecture</vt:lpstr>
      <vt:lpstr>RemoteFX Support</vt:lpstr>
      <vt:lpstr>RemoteFX Impact</vt:lpstr>
      <vt:lpstr>Hyper-V Networking</vt:lpstr>
      <vt:lpstr>Virtual Switch Architecture</vt:lpstr>
      <vt:lpstr>Virtual Network Adapters </vt:lpstr>
      <vt:lpstr>Virtual LAN (VLAN)</vt:lpstr>
      <vt:lpstr>VLAN Tagging Methods</vt:lpstr>
      <vt:lpstr>Network Teaming</vt:lpstr>
      <vt:lpstr>Network Teaming Support</vt:lpstr>
      <vt:lpstr>VMQ Support</vt:lpstr>
      <vt:lpstr>Jumbo Frames</vt:lpstr>
      <vt:lpstr>Data Protection</vt:lpstr>
      <vt:lpstr>Resource Management</vt:lpstr>
      <vt:lpstr>Module 2 Lessons</vt:lpstr>
      <vt:lpstr>Installation Options</vt:lpstr>
      <vt:lpstr>Deployment Tools</vt:lpstr>
      <vt:lpstr>Module 2 Lessons</vt:lpstr>
      <vt:lpstr>Hyper-V Base Architectures</vt:lpstr>
      <vt:lpstr>Single Host Architecture</vt:lpstr>
      <vt:lpstr>Module 2 Lessons</vt:lpstr>
      <vt:lpstr>Reviewing the System Center Suite</vt:lpstr>
      <vt:lpstr>System Center VMM 2008 R2</vt:lpstr>
      <vt:lpstr>System Center OpsMgr 2007 R2</vt:lpstr>
      <vt:lpstr>System Center ConfigMgr 2007 SP2</vt:lpstr>
      <vt:lpstr>System Center DPM 2010</vt:lpstr>
      <vt:lpstr>Opalis 6.3</vt:lpstr>
      <vt:lpstr>System Center Service Manager 2010</vt:lpstr>
      <vt:lpstr>System Center VMM Self Service Portal 2.0</vt:lpstr>
      <vt:lpstr>Module 2 Lessons</vt:lpstr>
      <vt:lpstr>Windows Server 2008 R2 Hyper-V</vt:lpstr>
      <vt:lpstr>Microsoft Hyper-V Server 2008 R2</vt:lpstr>
      <vt:lpstr>System Center Server Management Suites</vt:lpstr>
      <vt:lpstr>Lab A: Exploring the Hyper-V Environment</vt:lpstr>
      <vt:lpstr>PowerPoint Presentation</vt:lpstr>
    </vt:vector>
  </TitlesOfParts>
  <Manager>&lt;Content Manager Name Here&gt;</Manager>
  <Company>TechReady</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subject>System Center Client Management Bootcamp</dc:subject>
  <dc:creator>Pete Zerger</dc:creator>
  <cp:lastModifiedBy>Richard Strange</cp:lastModifiedBy>
  <cp:revision>562</cp:revision>
  <dcterms:created xsi:type="dcterms:W3CDTF">2010-01-26T01:25:14Z</dcterms:created>
  <dcterms:modified xsi:type="dcterms:W3CDTF">2011-11-08T13:26:16Z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0x010100EF083F8D43615C4884A63CBF8ED21869</vt:lpwstr>
  </property>
</Properties>
</file>