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33"/>
  </p:notesMasterIdLst>
  <p:handoutMasterIdLst>
    <p:handoutMasterId r:id="rId34"/>
  </p:handoutMasterIdLst>
  <p:sldIdLst>
    <p:sldId id="330" r:id="rId6"/>
    <p:sldId id="368" r:id="rId7"/>
    <p:sldId id="257" r:id="rId8"/>
    <p:sldId id="289" r:id="rId9"/>
    <p:sldId id="355" r:id="rId10"/>
    <p:sldId id="356" r:id="rId11"/>
    <p:sldId id="357" r:id="rId12"/>
    <p:sldId id="358" r:id="rId13"/>
    <p:sldId id="359" r:id="rId14"/>
    <p:sldId id="360" r:id="rId15"/>
    <p:sldId id="361" r:id="rId16"/>
    <p:sldId id="348" r:id="rId17"/>
    <p:sldId id="365" r:id="rId18"/>
    <p:sldId id="345" r:id="rId19"/>
    <p:sldId id="351" r:id="rId20"/>
    <p:sldId id="352" r:id="rId21"/>
    <p:sldId id="338" r:id="rId22"/>
    <p:sldId id="346" r:id="rId23"/>
    <p:sldId id="350" r:id="rId24"/>
    <p:sldId id="363" r:id="rId25"/>
    <p:sldId id="353" r:id="rId26"/>
    <p:sldId id="354" r:id="rId27"/>
    <p:sldId id="362" r:id="rId28"/>
    <p:sldId id="366" r:id="rId29"/>
    <p:sldId id="367" r:id="rId30"/>
    <p:sldId id="334" r:id="rId31"/>
    <p:sldId id="271" r:id="rId3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70754" autoAdjust="0"/>
  </p:normalViewPr>
  <p:slideViewPr>
    <p:cSldViewPr>
      <p:cViewPr>
        <p:scale>
          <a:sx n="70" d="100"/>
          <a:sy n="70" d="100"/>
        </p:scale>
        <p:origin x="-2850" y="-522"/>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52279018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616702523"/>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PowerPoint 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11/8/2011 1:42 PM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20000"/>
          </a:bodyPr>
          <a:lstStyle/>
          <a:p>
            <a:r>
              <a:rPr lang="en-US" sz="900" kern="1200" dirty="0" smtClean="0">
                <a:solidFill>
                  <a:schemeClr val="tx1"/>
                </a:solidFill>
                <a:effectLst/>
                <a:latin typeface="Segoe" pitchFamily="34" charset="0"/>
                <a:ea typeface="+mn-ea"/>
                <a:cs typeface="+mn-cs"/>
              </a:rPr>
              <a:t>When deploying a large number of hosts, choosing the deployment model is a critical decision. Choices range from manual installation, which is highly inefficient, to varying degrees of automation, up to enterprise-class management systems. To achieve the architecture principle of predictability, all infrastructure components should be able to be deployed and configured in a repeatable and automated fashion.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private cloud must support user self-service, or providing the consumers of a service with the ability to request that service and have it be automatically provisioned for them.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private cloud must support monitoring every major component of the solution and generating alerts based on performance, capacity, and availability metrics.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infrastructure maintenance must support performing maintenance on any component of the private cloud solution without affecting the availability of the resources.</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 private cloud, resource optimization is achieved by dynamically moving workloads around the infrastructure based on performance, capacity, and availability metrics.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Finally, the private cloud must support a mechanism to perform data backup and recovery for both the host and VM components.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Microsoft Hyper-V in conjunction with core System Center components provide the basis of a private cloud infrastructure. System Center Service Manager 2010, System Center Opalis 6.3, and System Center Virtual Machine Manager Self-Service Portal 2.0 provide the additional components that enable self-service provisioning and management of resources, as well at orchestration and automation for a private cloud solution.</a:t>
            </a:r>
            <a:endParaRPr lang="en-GB" sz="900" kern="1200" dirty="0" smtClean="0">
              <a:solidFill>
                <a:schemeClr val="tx1"/>
              </a:solidFill>
              <a:effectLst/>
              <a:latin typeface="Segoe"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4235709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provides an overview of the System Center Virtual Machine Manager Self-Service Portal 2.0 and its role in a Microsoft private cloud solution.</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extLst>
      <p:ext uri="{BB962C8B-B14F-4D97-AF65-F5344CB8AC3E}">
        <p14:creationId xmlns:p14="http://schemas.microsoft.com/office/powerpoint/2010/main" val="2315647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Using the Microsoft System Center Virtual Machine Manager Self-Service Portal 2.0, enterprise datacenters can provide infrastructure-as- a-Service to business units within the enterprise. The self-service portal provides a way for groups within an organization to manage their own IT needs while the centralized infrastructure organization manages a pool of physical resources (servers, networks, and related hardware).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3630955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System Center Virtual Machine Manager Self Service Portal 2.0 fulfills private cloud resource configuration, management, provisioning, chargeback, and reporting requirements.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extLst>
      <p:ext uri="{BB962C8B-B14F-4D97-AF65-F5344CB8AC3E}">
        <p14:creationId xmlns:p14="http://schemas.microsoft.com/office/powerpoint/2010/main" val="3088665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VMMSSP 2.0 provides the following benefits: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Pooling datacenter infrastructure resources, such as network, storage, load balancers, virtual machine templates, and domains, making them available to business units to meet the changing needs of their infrastructure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Identifying the costs associated with reserving and using infrastructure resources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Simplifying the process of on-boarding a new business unit infrastructure request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Providing an end-user Self Service portal for virtual machine provisioning</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pitchFamily="34" charset="0"/>
                <a:ea typeface="+mn-ea"/>
                <a:cs typeface="+mn-cs"/>
              </a:rPr>
              <a:t>Supporting powerful extensibility features for IHV/ISV/Sis to customize different virtual machine actions (create, delete, stop, start, shut down, connect, pause, and so on) to take advantage of the unique characteristics of the infrastructure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396002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VMMSSP 2.0 includes the following components:</a:t>
            </a:r>
          </a:p>
          <a:p>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VMMSSP Website - </a:t>
            </a:r>
            <a:r>
              <a:rPr lang="en-US" sz="900" kern="1200" dirty="0" smtClean="0">
                <a:solidFill>
                  <a:schemeClr val="tx1"/>
                </a:solidFill>
                <a:effectLst/>
                <a:latin typeface="Segoe" pitchFamily="34" charset="0"/>
                <a:ea typeface="+mn-ea"/>
                <a:cs typeface="+mn-cs"/>
              </a:rPr>
              <a:t>A Web-based component that provides a user interface to the self-service portal. Through the VMMSSP website, users can perform various tasks such as pooling infrastructure assets in the self-service portal, extending virtual machine actions, creating business unit and infrastructure requests, validating and approving requests, and provisioning virtual machines (using the self-service virtual machine provisioning feature). Users can also use the VMMSSP website to view information related to these tasks.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VMMSSP Database - </a:t>
            </a:r>
            <a:r>
              <a:rPr lang="en-US" sz="900" kern="1200" dirty="0" smtClean="0">
                <a:solidFill>
                  <a:schemeClr val="tx1"/>
                </a:solidFill>
                <a:effectLst/>
                <a:latin typeface="Segoe" pitchFamily="34" charset="0"/>
                <a:ea typeface="+mn-ea"/>
                <a:cs typeface="+mn-cs"/>
              </a:rPr>
              <a:t>A SQL Server database that stores information about configured assets, information related to business units and requests, and information about what has been provisioned to various business units. The database also stores the XML that encodes default and customized virtual machine actions and other information related to the configuration of the self-service portal.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VMMSSP Server - </a:t>
            </a:r>
            <a:r>
              <a:rPr lang="en-US" sz="900" kern="1200" dirty="0" smtClean="0">
                <a:solidFill>
                  <a:schemeClr val="tx1"/>
                </a:solidFill>
                <a:effectLst/>
                <a:latin typeface="Segoe" pitchFamily="34" charset="0"/>
                <a:ea typeface="+mn-ea"/>
                <a:cs typeface="+mn-cs"/>
              </a:rPr>
              <a:t>A Windows service that runs default and customized virtual machine actions that the user requests through the VMMSSP website. The service uses a Windows Communication Foundation (WCF) TCP endpoint to listen for client communication, and hosts a Windows Workflow Foundation (WF) run-time environment.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extLst>
      <p:ext uri="{BB962C8B-B14F-4D97-AF65-F5344CB8AC3E}">
        <p14:creationId xmlns:p14="http://schemas.microsoft.com/office/powerpoint/2010/main" val="1479448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11/8/2011 1:42 PM</a:t>
            </a:fld>
            <a:endParaRPr lang="en-US" dirty="0"/>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a:xfrm>
            <a:off x="685800" y="4343400"/>
            <a:ext cx="5486400" cy="41148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is a list of the actions that VMMSSP 2.0 supports for each role in a typical scenario that includes a Datacenter administrator, Line Of Business (LOB) administrator, and LOB application owner.</a:t>
            </a:r>
            <a:endParaRPr lang="en-GB" sz="900" kern="1200" dirty="0" smtClean="0">
              <a:solidFill>
                <a:schemeClr val="tx1"/>
              </a:solidFill>
              <a:effectLst/>
              <a:latin typeface="Segoe" pitchFamily="34" charset="0"/>
              <a:ea typeface="+mn-ea"/>
              <a:cs typeface="+mn-cs"/>
            </a:endParaRP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VMMSSP 2.0 is built around the following logical concepts: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Business Unit</a:t>
            </a:r>
            <a:r>
              <a:rPr lang="en-US" sz="900" kern="1200" dirty="0" smtClean="0">
                <a:solidFill>
                  <a:schemeClr val="tx1"/>
                </a:solidFill>
                <a:effectLst/>
                <a:latin typeface="Segoe" pitchFamily="34" charset="0"/>
                <a:ea typeface="+mn-ea"/>
                <a:cs typeface="+mn-cs"/>
              </a:rPr>
              <a:t> – A group within an organization that requires access to private cloud resources and services.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Infrastructure</a:t>
            </a:r>
            <a:r>
              <a:rPr lang="en-US" sz="900" kern="1200" dirty="0" smtClean="0">
                <a:solidFill>
                  <a:schemeClr val="tx1"/>
                </a:solidFill>
                <a:effectLst/>
                <a:latin typeface="Segoe" pitchFamily="34" charset="0"/>
                <a:ea typeface="+mn-ea"/>
                <a:cs typeface="+mn-cs"/>
              </a:rPr>
              <a:t> – A collection of services that a business unit needs for a specific purpose.</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a:t>
            </a:r>
            <a:r>
              <a:rPr lang="en-US" sz="900" kern="1200" dirty="0" smtClean="0">
                <a:solidFill>
                  <a:schemeClr val="tx1"/>
                </a:solidFill>
                <a:effectLst/>
                <a:latin typeface="Segoe" pitchFamily="34" charset="0"/>
                <a:ea typeface="+mn-ea"/>
                <a:cs typeface="+mn-cs"/>
              </a:rPr>
              <a:t> – A service coordinates the resources needed for a specific function or set of related functions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 Role</a:t>
            </a:r>
            <a:r>
              <a:rPr lang="en-US" sz="900" kern="1200" dirty="0" smtClean="0">
                <a:solidFill>
                  <a:schemeClr val="tx1"/>
                </a:solidFill>
                <a:effectLst/>
                <a:latin typeface="Segoe" pitchFamily="34" charset="0"/>
                <a:ea typeface="+mn-ea"/>
                <a:cs typeface="+mn-cs"/>
              </a:rPr>
              <a:t> – A group of virtual machines that perform a single function and share some configuration settings.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Template</a:t>
            </a:r>
            <a:r>
              <a:rPr lang="en-US" sz="900" kern="1200" dirty="0" smtClean="0">
                <a:solidFill>
                  <a:schemeClr val="tx1"/>
                </a:solidFill>
                <a:effectLst/>
                <a:latin typeface="Segoe" pitchFamily="34" charset="0"/>
                <a:ea typeface="+mn-ea"/>
                <a:cs typeface="+mn-cs"/>
              </a:rPr>
              <a:t> – A profile for creating, validating, and provisioning infrastructure requests.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ActionXML</a:t>
            </a:r>
            <a:r>
              <a:rPr lang="en-US" sz="900" kern="1200" dirty="0" smtClean="0">
                <a:solidFill>
                  <a:schemeClr val="tx1"/>
                </a:solidFill>
                <a:effectLst/>
                <a:latin typeface="Segoe" pitchFamily="34" charset="0"/>
                <a:ea typeface="+mn-ea"/>
                <a:cs typeface="+mn-cs"/>
              </a:rPr>
              <a:t> – A set of XML definitions of all of the actions that the self-service portal can perform on virtual machines in a service role.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19</a:t>
            </a:fld>
            <a:endParaRPr lang="en-US" dirty="0">
              <a:latin typeface="Segoe" pitchFamily="34" charset="0"/>
            </a:endParaRPr>
          </a:p>
        </p:txBody>
      </p:sp>
    </p:spTree>
    <p:extLst>
      <p:ext uri="{BB962C8B-B14F-4D97-AF65-F5344CB8AC3E}">
        <p14:creationId xmlns:p14="http://schemas.microsoft.com/office/powerpoint/2010/main" val="1011253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An infrastructure request has three main parts: basic information, services and service roles, and virtual machine templates.</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dirty="0">
              <a:latin typeface="Segoe" pitchFamily="34" charset="0"/>
            </a:endParaRPr>
          </a:p>
        </p:txBody>
      </p:sp>
    </p:spTree>
    <p:extLst>
      <p:ext uri="{BB962C8B-B14F-4D97-AF65-F5344CB8AC3E}">
        <p14:creationId xmlns:p14="http://schemas.microsoft.com/office/powerpoint/2010/main" val="2140488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1:42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VMMSSP 2.0 provides an interface that enables extending default virtual machine actions; for example, you can add scripts that interact with storage area networks (SANs) or load balancers that support virtual machines.</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VMMSSP 2.0 uses XML to represent virtual machine actions. Each action, such as “create virtual machine”, is composed of </a:t>
            </a:r>
            <a:r>
              <a:rPr lang="en-US" sz="900" i="1" kern="1200" dirty="0" smtClean="0">
                <a:solidFill>
                  <a:schemeClr val="tx1"/>
                </a:solidFill>
                <a:effectLst/>
                <a:latin typeface="Segoe" pitchFamily="34" charset="0"/>
                <a:ea typeface="+mn-ea"/>
                <a:cs typeface="+mn-cs"/>
              </a:rPr>
              <a:t>tasks</a:t>
            </a:r>
            <a:r>
              <a:rPr lang="en-US" sz="900" kern="1200" dirty="0" smtClean="0">
                <a:solidFill>
                  <a:schemeClr val="tx1"/>
                </a:solidFill>
                <a:effectLst/>
                <a:latin typeface="Segoe" pitchFamily="34" charset="0"/>
                <a:ea typeface="+mn-ea"/>
                <a:cs typeface="+mn-cs"/>
              </a:rPr>
              <a:t>. Each task, in turn, contains scripts and related parameters. You use the self-service portal to add, remove, or edit tasks.</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An </a:t>
            </a:r>
            <a:r>
              <a:rPr lang="en-US" sz="900" i="1" kern="1200" dirty="0" smtClean="0">
                <a:solidFill>
                  <a:schemeClr val="tx1"/>
                </a:solidFill>
                <a:effectLst/>
                <a:latin typeface="Segoe" pitchFamily="34" charset="0"/>
                <a:ea typeface="+mn-ea"/>
                <a:cs typeface="+mn-cs"/>
              </a:rPr>
              <a:t>action XML segment</a:t>
            </a:r>
            <a:r>
              <a:rPr lang="en-US" sz="900" kern="1200" dirty="0" smtClean="0">
                <a:solidFill>
                  <a:schemeClr val="tx1"/>
                </a:solidFill>
                <a:effectLst/>
                <a:latin typeface="Segoe" pitchFamily="34" charset="0"/>
                <a:ea typeface="+mn-ea"/>
                <a:cs typeface="+mn-cs"/>
              </a:rPr>
              <a:t> stores one complete set of actions and tasks. The self-service portal provides a default action XML segment (named </a:t>
            </a:r>
            <a:r>
              <a:rPr lang="en-US" sz="900" i="1" kern="1200" dirty="0" smtClean="0">
                <a:solidFill>
                  <a:schemeClr val="tx1"/>
                </a:solidFill>
                <a:effectLst/>
                <a:latin typeface="Segoe" pitchFamily="34" charset="0"/>
                <a:ea typeface="+mn-ea"/>
                <a:cs typeface="+mn-cs"/>
              </a:rPr>
              <a:t>Master Action XML</a:t>
            </a:r>
            <a:r>
              <a:rPr lang="en-US" sz="900" kern="1200" dirty="0" smtClean="0">
                <a:solidFill>
                  <a:schemeClr val="tx1"/>
                </a:solidFill>
                <a:effectLst/>
                <a:latin typeface="Segoe" pitchFamily="34" charset="0"/>
                <a:ea typeface="+mn-ea"/>
                <a:cs typeface="+mn-cs"/>
              </a:rPr>
              <a:t>); you can clone this action XML segment in order to extend the virtual machine actions. In this way, if needed, you can create multiple custom sets of virtual machine actions.</a:t>
            </a:r>
            <a:endParaRPr lang="en-GB" sz="900" kern="1200" dirty="0" smtClean="0">
              <a:solidFill>
                <a:schemeClr val="tx1"/>
              </a:solidFill>
              <a:effectLst/>
              <a:latin typeface="Segoe" pitchFamily="34" charset="0"/>
              <a:ea typeface="+mn-ea"/>
              <a:cs typeface="+mn-cs"/>
            </a:endParaRPr>
          </a:p>
          <a:p>
            <a:pPr marL="107152" lvl="1" indent="0">
              <a:buNone/>
            </a:pPr>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96165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VMMSSP 2.0 uses a series of Windows PowerShell or Visual Basic Scripting Edition (VBScript) scripts to interact with VMM, and with external components such as storage area networks (SANs) and other devices. VMMSSP 2.0 stores these scripts in the VMMSSP database.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These scripts can be modified to meet an organization’s specific requirements. For example, to integrate the self-service portal with a hardware device that is not supported by default, it is possible to write the Windows PowerShell or VBScript scripts required to interface with the device, and then use the extensibility features of VMMSSP 2.0 to integrate the new scripts as new steps inside existing virtual machine actions. You can also add scripts that interact with external software components.</a:t>
            </a:r>
            <a:endParaRPr lang="en-GB" sz="900" kern="1200" dirty="0" smtClean="0">
              <a:solidFill>
                <a:schemeClr val="tx1"/>
              </a:solidFill>
              <a:effectLst/>
              <a:latin typeface="Segoe" pitchFamily="34" charset="0"/>
              <a:ea typeface="+mn-ea"/>
              <a:cs typeface="+mn-cs"/>
            </a:endParaRPr>
          </a:p>
          <a:p>
            <a:pPr marL="107152" lvl="1" indent="0">
              <a:buNone/>
            </a:pPr>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961658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For each service, VMMSP 2.0 tracks charge-back information for memory resources and storage resources, and calculates two types of costs:</a:t>
            </a:r>
          </a:p>
          <a:p>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Cost of reserved resources</a:t>
            </a:r>
            <a:r>
              <a:rPr lang="en-US" sz="900" kern="1200" dirty="0" smtClean="0">
                <a:solidFill>
                  <a:schemeClr val="tx1"/>
                </a:solidFill>
                <a:effectLst/>
                <a:latin typeface="Segoe" pitchFamily="34" charset="0"/>
                <a:ea typeface="+mn-ea"/>
                <a:cs typeface="+mn-cs"/>
              </a:rPr>
              <a:t>. The rate that business units will be charged for datacenter memory and storage resources that have been reserved for a service, but that are not allocated to virtual machines.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b="1" kern="1200" dirty="0" smtClean="0">
                <a:solidFill>
                  <a:schemeClr val="tx1"/>
                </a:solidFill>
                <a:effectLst/>
                <a:latin typeface="Segoe" pitchFamily="34" charset="0"/>
                <a:ea typeface="+mn-ea"/>
                <a:cs typeface="+mn-cs"/>
              </a:rPr>
              <a:t>Cost of allocated resources</a:t>
            </a:r>
            <a:r>
              <a:rPr lang="en-US" sz="900" kern="1200" dirty="0" smtClean="0">
                <a:solidFill>
                  <a:schemeClr val="tx1"/>
                </a:solidFill>
                <a:effectLst/>
                <a:latin typeface="Segoe" pitchFamily="34" charset="0"/>
                <a:ea typeface="+mn-ea"/>
                <a:cs typeface="+mn-cs"/>
              </a:rPr>
              <a:t>. The rate that business units will be charged for the memory and storage resources allocated to virtual machines. The cost for any specific virtual machine is determined by its virtual machine template.</a:t>
            </a:r>
          </a:p>
          <a:p>
            <a:pPr lvl="0"/>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When a business unit requests a service, it specifies the maximum memory and storage quotas that the service should have. When the service is provisioned and approved, these resources are reserved for the use of the service roles (groups of virtual machines) of that service. When a business unit creates a virtual machine, the virtual machine template dictates the amount of memory and storage that the virtual machine needs. The self-service portal allocates these resources from the quotas reserved for the virtual machine’s parent service.</a:t>
            </a:r>
            <a:endParaRPr lang="en-GB" sz="900" kern="1200" dirty="0" smtClean="0">
              <a:solidFill>
                <a:schemeClr val="tx1"/>
              </a:solidFill>
              <a:effectLst/>
              <a:latin typeface="Segoe"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686179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self-service portal calculates charge-back costs on a daily basis; by default, the charge-back job, DailyChargeback, runs every day at 00:10.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daily cost of a service depends not only on the total size of the memory and storage quotas, but also on what portion of those quotas are in use on that day. If the memory or storage quota changes, the self-service portal uses the value as of the end of the day (for example, midnight) for that day’s calculations. If a virtual machine is deleted, that virtual machine may still be counted for the day in which it was deleted if it was deleted more than halfway through the day.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summary graph shows monthly charge-back costs, including costs for reserved resources (reserved cost) and costs for resources allocated to virtual machines (allocated cost). You can also get daily charge-back costs for each service, including costs for reserved resources (reserved cost) and costs for resources allocated to virtual machines (allocated cost).</a:t>
            </a:r>
            <a:endParaRPr lang="en-AU" u="none"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96165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Infrastructure views provide details of the infrastructures and their components. There are two types of infrastructure views: </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Provisioned infrastructure views query the properties associated with an infrastructure, including the services and service roles within that infrastructure.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Resource allocation views query the data center resources allocated to the services and service roles.</a:t>
            </a:r>
          </a:p>
          <a:p>
            <a:pPr lvl="0"/>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Active Provisioned or Decommissioned Services, reports list the details of an infrastructure, including the details of all of the services and service roles in that infrastructure. You can also list all of the virtual machines created for an infrastructure, and get details for each virtual machine.</a:t>
            </a:r>
            <a:endParaRPr lang="en-GB" sz="900" kern="1200" dirty="0" smtClean="0">
              <a:solidFill>
                <a:schemeClr val="tx1"/>
              </a:solidFill>
              <a:effectLst/>
              <a:latin typeface="Segoe" pitchFamily="34" charset="0"/>
              <a:ea typeface="+mn-ea"/>
              <a:cs typeface="+mn-cs"/>
            </a:endParaRPr>
          </a:p>
          <a:p>
            <a:pPr marL="107152" lvl="1" indent="0">
              <a:buNone/>
            </a:pPr>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961658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1:42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1:42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This module will describe private cloud infrastructure fundamentals and how the System Center Virtual Machine Manager Self-Service Portal 2.0 enables Infrastructure-as-a-Service (IaaS).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completing this module, you will be able to:</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architecture and benefits of a private cloud infrastructure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how to integrate the System Center Virtual Machine Manager Self-Service Portal 2.0 to automate provisioning in a private cloud infrastructure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extLst>
      <p:ext uri="{BB962C8B-B14F-4D97-AF65-F5344CB8AC3E}">
        <p14:creationId xmlns:p14="http://schemas.microsoft.com/office/powerpoint/2010/main" val="239638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r>
              <a:rPr lang="en-US" sz="900" kern="1200" dirty="0" smtClean="0">
                <a:solidFill>
                  <a:schemeClr val="tx1"/>
                </a:solidFill>
                <a:effectLst/>
                <a:latin typeface="Segoe" pitchFamily="34" charset="0"/>
                <a:ea typeface="+mn-ea"/>
                <a:cs typeface="+mn-cs"/>
              </a:rPr>
              <a:t>Microsoft cloud computing is based on seven principles: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Resource pooling</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Elasticity and the perception of infinite capacity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Perception of continuous availability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Predictability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Metering/chargeback</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Multitenancy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Security and identity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major significant difference between a Microsoft public cloud and private cloud is the implementation of shared or dedicated resources, respectively.</a:t>
            </a:r>
            <a:endParaRPr lang="en-GB" sz="900" kern="1200" dirty="0" smtClean="0">
              <a:solidFill>
                <a:schemeClr val="tx1"/>
              </a:solidFill>
              <a:effectLst/>
              <a:latin typeface="Segoe"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b="1" kern="1200" dirty="0" smtClean="0">
                <a:solidFill>
                  <a:schemeClr val="tx1"/>
                </a:solidFill>
                <a:effectLst/>
                <a:latin typeface="Segoe" pitchFamily="34" charset="0"/>
                <a:ea typeface="+mn-ea"/>
                <a:cs typeface="+mn-cs"/>
              </a:rPr>
              <a:t>Resource pooling</a:t>
            </a:r>
            <a:r>
              <a:rPr lang="en-US" sz="900" kern="1200" dirty="0" smtClean="0">
                <a:solidFill>
                  <a:schemeClr val="tx1"/>
                </a:solidFill>
                <a:effectLst/>
                <a:latin typeface="Segoe" pitchFamily="34" charset="0"/>
                <a:ea typeface="+mn-ea"/>
                <a:cs typeface="+mn-cs"/>
              </a:rPr>
              <a:t> – enables multiple consumers to share resources resulting in higher resource utilization and a more efficient use of the infrastructure.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Elasticity and Perception of Infinite Capacity – </a:t>
            </a:r>
            <a:r>
              <a:rPr lang="en-US" sz="900" kern="1200" dirty="0" smtClean="0">
                <a:solidFill>
                  <a:schemeClr val="tx1"/>
                </a:solidFill>
                <a:effectLst/>
                <a:latin typeface="Segoe" pitchFamily="34" charset="0"/>
                <a:ea typeface="+mn-ea"/>
                <a:cs typeface="+mn-cs"/>
              </a:rPr>
              <a:t>supports a utility approach to computing and proactive capacity planning so that requests are satisfied on demand.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Perception of Continuous Availability – </a:t>
            </a:r>
            <a:r>
              <a:rPr lang="en-US" sz="900" kern="1200" dirty="0" smtClean="0">
                <a:solidFill>
                  <a:schemeClr val="tx1"/>
                </a:solidFill>
                <a:effectLst/>
                <a:latin typeface="Segoe" pitchFamily="34" charset="0"/>
                <a:ea typeface="+mn-ea"/>
                <a:cs typeface="+mn-cs"/>
              </a:rPr>
              <a:t>provides consumers with an environment that is free of service interruptions, even if failures occur within the cloud resources.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Predictability – </a:t>
            </a:r>
            <a:r>
              <a:rPr lang="en-US" sz="900" kern="1200" dirty="0" smtClean="0">
                <a:solidFill>
                  <a:schemeClr val="tx1"/>
                </a:solidFill>
                <a:effectLst/>
                <a:latin typeface="Segoe" pitchFamily="34" charset="0"/>
                <a:ea typeface="+mn-ea"/>
                <a:cs typeface="+mn-cs"/>
              </a:rPr>
              <a:t>achieved through the homogenization of underlying physical servers, network devices, and storage systems to deliver a consistent service experience.</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Metering and Chargeback – </a:t>
            </a:r>
            <a:r>
              <a:rPr lang="en-US" sz="900" kern="1200" dirty="0" smtClean="0">
                <a:solidFill>
                  <a:schemeClr val="tx1"/>
                </a:solidFill>
                <a:effectLst/>
                <a:latin typeface="Segoe" pitchFamily="34" charset="0"/>
                <a:ea typeface="+mn-ea"/>
                <a:cs typeface="+mn-cs"/>
              </a:rPr>
              <a:t>Enables infrastructure to be provided as a service, while tracking service usages and being able to chargeback different customers.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Multitenancy – </a:t>
            </a:r>
            <a:r>
              <a:rPr lang="en-US" sz="900" kern="1200" dirty="0" smtClean="0">
                <a:solidFill>
                  <a:schemeClr val="tx1"/>
                </a:solidFill>
                <a:effectLst/>
                <a:latin typeface="Segoe" pitchFamily="34" charset="0"/>
                <a:ea typeface="+mn-ea"/>
                <a:cs typeface="+mn-cs"/>
              </a:rPr>
              <a:t>Enables the infrastructure to be logically subdivided and provisioned to different organizations or organizational units..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Security and Identity – </a:t>
            </a:r>
            <a:r>
              <a:rPr lang="en-US" sz="900" kern="1200" dirty="0" smtClean="0">
                <a:solidFill>
                  <a:schemeClr val="tx1"/>
                </a:solidFill>
                <a:effectLst/>
                <a:latin typeface="Segoe" pitchFamily="34" charset="0"/>
                <a:ea typeface="+mn-ea"/>
                <a:cs typeface="+mn-cs"/>
              </a:rPr>
              <a:t>takes advantage of security and identity technologies to ensure that hosts, information, and applications are secured across all scenarios in the data center.</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20000"/>
          </a:bodyPr>
          <a:lstStyle/>
          <a:p>
            <a:r>
              <a:rPr lang="en-US" sz="900" b="1" kern="1200" dirty="0" smtClean="0">
                <a:solidFill>
                  <a:schemeClr val="tx1"/>
                </a:solidFill>
                <a:effectLst/>
                <a:latin typeface="Segoe" pitchFamily="34" charset="0"/>
                <a:ea typeface="+mn-ea"/>
                <a:cs typeface="+mn-cs"/>
              </a:rPr>
              <a:t>Compute – </a:t>
            </a:r>
            <a:r>
              <a:rPr lang="en-US" sz="900" kern="1200" dirty="0" smtClean="0">
                <a:solidFill>
                  <a:schemeClr val="tx1"/>
                </a:solidFill>
                <a:effectLst/>
                <a:latin typeface="Segoe" pitchFamily="34" charset="0"/>
                <a:ea typeface="+mn-ea"/>
                <a:cs typeface="+mn-cs"/>
              </a:rPr>
              <a:t>represents the server resources that are deployed in the private cloud.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Networking – </a:t>
            </a:r>
            <a:r>
              <a:rPr lang="en-US" sz="900" kern="1200" dirty="0" smtClean="0">
                <a:solidFill>
                  <a:schemeClr val="tx1"/>
                </a:solidFill>
                <a:effectLst/>
                <a:latin typeface="Segoe" pitchFamily="34" charset="0"/>
                <a:ea typeface="+mn-ea"/>
                <a:cs typeface="+mn-cs"/>
              </a:rPr>
              <a:t>represents the network resources that are deployed in the private cloud.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Storage – </a:t>
            </a:r>
            <a:r>
              <a:rPr lang="en-US" sz="900" kern="1200" dirty="0" smtClean="0">
                <a:solidFill>
                  <a:schemeClr val="tx1"/>
                </a:solidFill>
                <a:effectLst/>
                <a:latin typeface="Segoe" pitchFamily="34" charset="0"/>
                <a:ea typeface="+mn-ea"/>
                <a:cs typeface="+mn-cs"/>
              </a:rPr>
              <a:t>represents the storage network, protocol, and devices that are deployed in the private cloud.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Management </a:t>
            </a:r>
            <a:r>
              <a:rPr lang="en-US" sz="900" kern="1200" dirty="0" smtClean="0">
                <a:solidFill>
                  <a:schemeClr val="tx1"/>
                </a:solidFill>
                <a:effectLst/>
                <a:latin typeface="Segoe" pitchFamily="34" charset="0"/>
                <a:ea typeface="+mn-ea"/>
                <a:cs typeface="+mn-cs"/>
              </a:rPr>
              <a:t>– represents the tools and systems that are utilized to deploy and operate the private cloud.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Virtualization </a:t>
            </a:r>
            <a:r>
              <a:rPr lang="en-US" sz="900" kern="1200" dirty="0" smtClean="0">
                <a:solidFill>
                  <a:schemeClr val="tx1"/>
                </a:solidFill>
                <a:effectLst/>
                <a:latin typeface="Segoe" pitchFamily="34" charset="0"/>
                <a:ea typeface="+mn-ea"/>
                <a:cs typeface="+mn-cs"/>
              </a:rPr>
              <a:t>– represents the virtualization platform that is used to abstract the hardware resources from the workloads.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Automation – </a:t>
            </a:r>
            <a:r>
              <a:rPr lang="en-US" sz="900" kern="1200" dirty="0" smtClean="0">
                <a:solidFill>
                  <a:schemeClr val="tx1"/>
                </a:solidFill>
                <a:effectLst/>
                <a:latin typeface="Segoe" pitchFamily="34" charset="0"/>
                <a:ea typeface="+mn-ea"/>
                <a:cs typeface="+mn-cs"/>
              </a:rPr>
              <a:t>represents the set of tools and processes that enable dynamic operations and management of the private cloud.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Orchestration –</a:t>
            </a:r>
            <a:r>
              <a:rPr lang="en-US" sz="900" kern="1200" dirty="0" smtClean="0">
                <a:solidFill>
                  <a:schemeClr val="tx1"/>
                </a:solidFill>
                <a:effectLst/>
                <a:latin typeface="Segoe" pitchFamily="34" charset="0"/>
                <a:ea typeface="+mn-ea"/>
                <a:cs typeface="+mn-cs"/>
              </a:rPr>
              <a:t> transforms intent into workflow and automation in the private cloud.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 Management –</a:t>
            </a:r>
            <a:r>
              <a:rPr lang="en-US" sz="900" kern="1200" dirty="0" smtClean="0">
                <a:solidFill>
                  <a:schemeClr val="tx1"/>
                </a:solidFill>
                <a:effectLst/>
                <a:latin typeface="Segoe" pitchFamily="34" charset="0"/>
                <a:ea typeface="+mn-ea"/>
                <a:cs typeface="+mn-cs"/>
              </a:rPr>
              <a:t> adapts best practices (MOF / ITIL) to provide built-in processes for incident resolution, problem resolution, and change control.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Tenant/User Self-Service </a:t>
            </a:r>
            <a:r>
              <a:rPr lang="en-US" sz="900" kern="1200" dirty="0" smtClean="0">
                <a:solidFill>
                  <a:schemeClr val="tx1"/>
                </a:solidFill>
                <a:effectLst/>
                <a:latin typeface="Segoe" pitchFamily="34" charset="0"/>
                <a:ea typeface="+mn-ea"/>
                <a:cs typeface="+mn-cs"/>
              </a:rPr>
              <a:t>– Interface for users to access and use services.</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20000"/>
          </a:bodyPr>
          <a:lstStyle/>
          <a:p>
            <a:pPr lvl="0"/>
            <a:r>
              <a:rPr lang="en-US" sz="900" kern="1200" dirty="0" smtClean="0">
                <a:solidFill>
                  <a:schemeClr val="tx1"/>
                </a:solidFill>
                <a:effectLst/>
                <a:latin typeface="Segoe" pitchFamily="34" charset="0"/>
                <a:ea typeface="+mn-ea"/>
                <a:cs typeface="+mn-cs"/>
              </a:rPr>
              <a:t>The computer design refers to the general category of the host server hardware. The primary factors to keep in mind when selecting a host server architecture is processor and RAM to support workload capacity, while still optimizing space, power, and cooling requirements.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20000"/>
          </a:bodyPr>
          <a:lstStyle/>
          <a:p>
            <a:r>
              <a:rPr lang="en-US" sz="900" kern="1200" dirty="0" smtClean="0">
                <a:solidFill>
                  <a:schemeClr val="tx1"/>
                </a:solidFill>
                <a:effectLst/>
                <a:latin typeface="Segoe" pitchFamily="34" charset="0"/>
                <a:ea typeface="+mn-ea"/>
                <a:cs typeface="+mn-cs"/>
              </a:rPr>
              <a:t>Many network architectures include a tiered design with three or more tiers such as Core, Distribution, and Access. Designs are driven by the port bandwidth and quantity required at the edge, as well as the ability of the Distribution and Core tiers to provide higher-speed uplinks to aggregate traffic. Additional considerations include Ethernet broadcast boundaries and limitations, and spanning tree and or other loop avoidance technologies.</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Private cloud network requirements may include the following:</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network switches must support 802.1q VLAN trunks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network switches must support an Ethernet link aggregation standard that is compatible with the rack or blade server NICs such that NIC teams can span two or more switches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network switches must support Ethernet link aggregation such that multiple uplink ports can be bonded together for high bandwidth</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The network design must allow for the loss of any switch module or switch without dropping host server connectivity</a:t>
            </a:r>
            <a:endParaRPr lang="en-GB" sz="900" kern="1200" dirty="0">
              <a:solidFill>
                <a:schemeClr val="tx1"/>
              </a:solidFill>
              <a:effectLst/>
              <a:latin typeface="Segoe"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92500" lnSpcReduction="20000"/>
          </a:bodyPr>
          <a:lstStyle/>
          <a:p>
            <a:pPr marL="107152" lvl="1" indent="0">
              <a:buNone/>
            </a:pPr>
            <a:r>
              <a:rPr lang="en-US" sz="900" kern="1200" dirty="0" smtClean="0">
                <a:solidFill>
                  <a:schemeClr val="tx1"/>
                </a:solidFill>
                <a:effectLst/>
                <a:latin typeface="Segoe" pitchFamily="34" charset="0"/>
                <a:ea typeface="+mn-ea"/>
                <a:cs typeface="+mn-cs"/>
              </a:rPr>
              <a:t>Although many storage options exist, organizations should choose their storage devices based on their specific data management needs. Storage devices are typically modular and flexible midrange and high-end SANs. Modular midrange SANs are procured independently and can be chained together to provide greater capacity. They are efficient, can grow with the environment as needed, and require less up-front investment than high-end SANs. Large enterprises may have larger storage demands and may need to serve a larger set of customers and workloads. In this case, high-end SANs can provide the highest performance and capacity. High-end SANs typically include more advanced features such as continuous data availability through technologies like dispersed cluster support.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1.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Design</a:t>
            </a:r>
            <a:endParaRPr lang="en-US" dirty="0"/>
          </a:p>
        </p:txBody>
      </p:sp>
      <p:sp>
        <p:nvSpPr>
          <p:cNvPr id="3" name="Content Placeholder 2"/>
          <p:cNvSpPr>
            <a:spLocks noGrp="1"/>
          </p:cNvSpPr>
          <p:nvPr>
            <p:ph idx="1"/>
          </p:nvPr>
        </p:nvSpPr>
        <p:spPr>
          <a:xfrm>
            <a:off x="381000" y="1219200"/>
            <a:ext cx="8297364" cy="5450723"/>
          </a:xfrm>
        </p:spPr>
        <p:txBody>
          <a:bodyPr/>
          <a:lstStyle/>
          <a:p>
            <a:pPr lvl="0"/>
            <a:r>
              <a:rPr lang="en-US" sz="2400" dirty="0"/>
              <a:t>SAS or SATA for direct attach</a:t>
            </a:r>
          </a:p>
          <a:p>
            <a:pPr lvl="0"/>
            <a:r>
              <a:rPr lang="en-US" sz="2400" dirty="0"/>
              <a:t>Storage Approach</a:t>
            </a:r>
          </a:p>
          <a:p>
            <a:pPr lvl="1"/>
            <a:r>
              <a:rPr lang="en-US" sz="2000" dirty="0"/>
              <a:t>Fiber Channel – 2+ (4 to 8) GFC HBA’s</a:t>
            </a:r>
          </a:p>
          <a:p>
            <a:pPr lvl="1"/>
            <a:r>
              <a:rPr lang="en-US" sz="2000" dirty="0"/>
              <a:t>iSCSI – 10 GbE NIC’s or HBA’s</a:t>
            </a:r>
          </a:p>
          <a:p>
            <a:pPr lvl="1"/>
            <a:r>
              <a:rPr lang="en-US" sz="2000" dirty="0"/>
              <a:t>FCOE – 2+ 10Gb-CNA’s</a:t>
            </a:r>
          </a:p>
          <a:p>
            <a:pPr lvl="0"/>
            <a:r>
              <a:rPr lang="en-US" sz="2400" dirty="0" smtClean="0"/>
              <a:t>Solution must isolate between storage  and network I/O</a:t>
            </a:r>
          </a:p>
          <a:p>
            <a:pPr lvl="1"/>
            <a:r>
              <a:rPr lang="en-US" sz="2000" dirty="0" smtClean="0"/>
              <a:t>If converged, must provide QoS to guarantee storage performance</a:t>
            </a:r>
          </a:p>
          <a:p>
            <a:pPr lvl="0"/>
            <a:r>
              <a:rPr lang="en-US" sz="2400" dirty="0" smtClean="0"/>
              <a:t>Cluster Shared Volumes</a:t>
            </a:r>
          </a:p>
          <a:p>
            <a:pPr lvl="1"/>
            <a:r>
              <a:rPr lang="en-US" sz="2000" dirty="0"/>
              <a:t>2008 R2 Feature – shares disk and I/O </a:t>
            </a:r>
            <a:r>
              <a:rPr lang="en-US" sz="2000" dirty="0" smtClean="0"/>
              <a:t>redirection</a:t>
            </a:r>
          </a:p>
          <a:p>
            <a:pPr lvl="1"/>
            <a:r>
              <a:rPr lang="en-US" sz="2000" dirty="0" smtClean="0"/>
              <a:t>Must be on the same logical subnet</a:t>
            </a:r>
          </a:p>
          <a:p>
            <a:pPr lvl="1"/>
            <a:r>
              <a:rPr lang="en-US" sz="2000" dirty="0" smtClean="0"/>
              <a:t>Use VLANs for multi-site clustering</a:t>
            </a:r>
          </a:p>
          <a:p>
            <a:pPr lvl="1"/>
            <a:r>
              <a:rPr lang="en-US" sz="2000" dirty="0" smtClean="0"/>
              <a:t>Limits</a:t>
            </a:r>
          </a:p>
          <a:p>
            <a:pPr lvl="2"/>
            <a:r>
              <a:rPr lang="en-US" sz="1800" dirty="0" smtClean="0"/>
              <a:t>256 TB</a:t>
            </a:r>
          </a:p>
          <a:p>
            <a:pPr lvl="2"/>
            <a:r>
              <a:rPr lang="en-US" sz="1800" dirty="0" smtClean="0"/>
              <a:t>128 GB partitions</a:t>
            </a:r>
          </a:p>
          <a:p>
            <a:pPr lvl="2"/>
            <a:r>
              <a:rPr lang="en-US" sz="1800" dirty="0" smtClean="0"/>
              <a:t>4+ Billion Files</a:t>
            </a:r>
            <a:endParaRPr lang="en-US" sz="1400" dirty="0" smtClean="0"/>
          </a:p>
        </p:txBody>
      </p:sp>
    </p:spTree>
    <p:extLst>
      <p:ext uri="{BB962C8B-B14F-4D97-AF65-F5344CB8AC3E}">
        <p14:creationId xmlns:p14="http://schemas.microsoft.com/office/powerpoint/2010/main" val="180696872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Design</a:t>
            </a:r>
            <a:endParaRPr lang="en-US" dirty="0"/>
          </a:p>
        </p:txBody>
      </p:sp>
      <p:sp>
        <p:nvSpPr>
          <p:cNvPr id="3" name="Content Placeholder 2"/>
          <p:cNvSpPr>
            <a:spLocks noGrp="1"/>
          </p:cNvSpPr>
          <p:nvPr>
            <p:ph idx="1"/>
          </p:nvPr>
        </p:nvSpPr>
        <p:spPr>
          <a:xfrm>
            <a:off x="304800" y="1219200"/>
            <a:ext cx="8373564" cy="5287601"/>
          </a:xfrm>
        </p:spPr>
        <p:txBody>
          <a:bodyPr/>
          <a:lstStyle/>
          <a:p>
            <a:pPr lvl="0"/>
            <a:r>
              <a:rPr lang="en-US" sz="2400" dirty="0" smtClean="0"/>
              <a:t>Infrastructure Deployment</a:t>
            </a:r>
          </a:p>
          <a:p>
            <a:pPr lvl="1">
              <a:buFont typeface="Arial" pitchFamily="34" charset="0"/>
              <a:buChar char="•"/>
            </a:pPr>
            <a:r>
              <a:rPr lang="en-US" sz="2000" dirty="0" smtClean="0"/>
              <a:t>Microsoft Deployment Toolkit</a:t>
            </a:r>
          </a:p>
          <a:p>
            <a:pPr lvl="1">
              <a:buFont typeface="Arial" pitchFamily="34" charset="0"/>
              <a:buChar char="•"/>
            </a:pPr>
            <a:r>
              <a:rPr lang="en-US" sz="2000" dirty="0" smtClean="0"/>
              <a:t>Windows Deployment Services</a:t>
            </a:r>
          </a:p>
          <a:p>
            <a:pPr lvl="1">
              <a:buFont typeface="Arial" pitchFamily="34" charset="0"/>
              <a:buChar char="•"/>
            </a:pPr>
            <a:r>
              <a:rPr lang="en-US" sz="2000" dirty="0" smtClean="0"/>
              <a:t>System Center ConfigMgr</a:t>
            </a:r>
          </a:p>
          <a:p>
            <a:pPr lvl="0"/>
            <a:r>
              <a:rPr lang="en-US" sz="2400" dirty="0" smtClean="0"/>
              <a:t>Provisioning and De-Provisioning</a:t>
            </a:r>
          </a:p>
          <a:p>
            <a:pPr lvl="1">
              <a:buFont typeface="Arial" pitchFamily="34" charset="0"/>
              <a:buChar char="•"/>
            </a:pPr>
            <a:r>
              <a:rPr lang="en-US" sz="2000" dirty="0" smtClean="0"/>
              <a:t>Self-Service Portal v2.0 (small, medium, large VM’s or by workload)</a:t>
            </a:r>
          </a:p>
          <a:p>
            <a:pPr lvl="0"/>
            <a:r>
              <a:rPr lang="en-US" sz="2400" dirty="0" smtClean="0"/>
              <a:t>Infrastructure Monitoring</a:t>
            </a:r>
          </a:p>
          <a:p>
            <a:pPr lvl="0"/>
            <a:r>
              <a:rPr lang="en-US" sz="2400" dirty="0" smtClean="0"/>
              <a:t>Infrastructure Maintenance</a:t>
            </a:r>
          </a:p>
          <a:p>
            <a:pPr lvl="1">
              <a:buFont typeface="Arial" pitchFamily="34" charset="0"/>
              <a:buChar char="•"/>
            </a:pPr>
            <a:r>
              <a:rPr lang="en-US" sz="2000" dirty="0" smtClean="0"/>
              <a:t>Must be able to update any element of the infrastructure with impacting availability</a:t>
            </a:r>
          </a:p>
          <a:p>
            <a:pPr lvl="0"/>
            <a:r>
              <a:rPr lang="en-US" sz="2400" dirty="0" smtClean="0"/>
              <a:t>Resource Optimization</a:t>
            </a:r>
          </a:p>
          <a:p>
            <a:pPr lvl="1">
              <a:buFont typeface="Arial" pitchFamily="34" charset="0"/>
              <a:buChar char="•"/>
            </a:pPr>
            <a:r>
              <a:rPr lang="en-US" sz="2000" dirty="0" smtClean="0"/>
              <a:t>Dynamically move workloads to adjust to bottle-necks</a:t>
            </a:r>
          </a:p>
          <a:p>
            <a:pPr lvl="1">
              <a:buFont typeface="Arial" pitchFamily="34" charset="0"/>
              <a:buChar char="•"/>
            </a:pPr>
            <a:r>
              <a:rPr lang="en-US" sz="2000" dirty="0" smtClean="0"/>
              <a:t>Consolidate on few resources when appropriate to increase utilization ratio</a:t>
            </a:r>
          </a:p>
          <a:p>
            <a:pPr lvl="0"/>
            <a:r>
              <a:rPr lang="en-US" sz="2400" dirty="0" smtClean="0"/>
              <a:t>Backup and Disaster Recovery</a:t>
            </a:r>
            <a:endParaRPr lang="en-US" sz="2400" dirty="0"/>
          </a:p>
        </p:txBody>
      </p:sp>
    </p:spTree>
    <p:extLst>
      <p:ext uri="{BB962C8B-B14F-4D97-AF65-F5344CB8AC3E}">
        <p14:creationId xmlns:p14="http://schemas.microsoft.com/office/powerpoint/2010/main" val="207625998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9436" y="228600"/>
            <a:ext cx="8754564" cy="997196"/>
          </a:xfrm>
        </p:spPr>
        <p:txBody>
          <a:bodyPr/>
          <a:lstStyle/>
          <a:p>
            <a:r>
              <a:rPr lang="en-US" sz="3600" dirty="0" smtClean="0"/>
              <a:t>Microsoft Offers a Comprehensive Private Cloud Solution</a:t>
            </a:r>
            <a:endParaRPr lang="en-US" sz="3600" dirty="0"/>
          </a:p>
        </p:txBody>
      </p:sp>
      <p:pic>
        <p:nvPicPr>
          <p:cNvPr id="36" name="Picture 4" descr="C:\Users\jameschw\Desktop\WS08R2-HyperV_h_rgb_png[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318070" y="-1066800"/>
            <a:ext cx="2163780" cy="585871"/>
          </a:xfrm>
          <a:prstGeom prst="rect">
            <a:avLst/>
          </a:prstGeom>
          <a:noFill/>
          <a:extLst>
            <a:ext uri="{909E8E84-426E-40DD-AFC4-6F175D3DCCD1}">
              <a14:hiddenFill xmlns:a14="http://schemas.microsoft.com/office/drawing/2010/main">
                <a:solidFill>
                  <a:srgbClr val="FFFFFF"/>
                </a:solidFill>
              </a14:hiddenFill>
            </a:ext>
          </a:extLst>
        </p:spPr>
      </p:pic>
      <p:sp>
        <p:nvSpPr>
          <p:cNvPr id="39" name="Rounded Rectangle 38"/>
          <p:cNvSpPr/>
          <p:nvPr/>
        </p:nvSpPr>
        <p:spPr>
          <a:xfrm>
            <a:off x="370474" y="1266553"/>
            <a:ext cx="8392526" cy="5204752"/>
          </a:xfrm>
          <a:prstGeom prst="roundRect">
            <a:avLst>
              <a:gd name="adj" fmla="val 5292"/>
            </a:avLst>
          </a:prstGeom>
          <a:gradFill flip="none" rotWithShape="1">
            <a:gsLst>
              <a:gs pos="0">
                <a:schemeClr val="bg1">
                  <a:alpha val="31000"/>
                </a:schemeClr>
              </a:gs>
              <a:gs pos="48000">
                <a:schemeClr val="bg1">
                  <a:alpha val="57000"/>
                </a:schemeClr>
              </a:gs>
              <a:gs pos="100000">
                <a:schemeClr val="bg1">
                  <a:alpha val="20000"/>
                </a:schemeClr>
              </a:gs>
            </a:gsLst>
            <a:lin ang="2700000" scaled="1"/>
            <a:tileRect/>
          </a:gradFill>
          <a:ln w="6350" cap="flat" cmpd="sng" algn="ctr">
            <a:solidFill>
              <a:srgbClr val="FFFFFF">
                <a:alpha val="25098"/>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0" tIns="0" rIns="0" bIns="0" numCol="1" rtlCol="0" anchor="ctr" anchorCtr="0" compatLnSpc="1">
            <a:prstTxWarp prst="textNoShape">
              <a:avLst/>
            </a:prstTxWarp>
          </a:bodyPr>
          <a:lstStyle/>
          <a:p>
            <a:pPr algn="ctr" fontAlgn="base">
              <a:lnSpc>
                <a:spcPct val="80000"/>
              </a:lnSpc>
              <a:spcBef>
                <a:spcPct val="0"/>
              </a:spcBef>
              <a:spcAft>
                <a:spcPct val="0"/>
              </a:spcAft>
            </a:pPr>
            <a:endParaRPr lang="en-US" sz="4800" spc="-144"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Light" pitchFamily="34" charset="0"/>
              <a:cs typeface="Arial" charset="0"/>
            </a:endParaRPr>
          </a:p>
        </p:txBody>
      </p:sp>
      <p:sp>
        <p:nvSpPr>
          <p:cNvPr id="40" name="Rounded Rectangle 39"/>
          <p:cNvSpPr/>
          <p:nvPr/>
        </p:nvSpPr>
        <p:spPr bwMode="auto">
          <a:xfrm>
            <a:off x="1846236" y="3359259"/>
            <a:ext cx="3153156" cy="653473"/>
          </a:xfrm>
          <a:prstGeom prst="roundRect">
            <a:avLst/>
          </a:prstGeom>
          <a:solidFill>
            <a:schemeClr val="bg2"/>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41" name="Rounded Rectangle 40"/>
          <p:cNvSpPr/>
          <p:nvPr/>
        </p:nvSpPr>
        <p:spPr bwMode="auto">
          <a:xfrm>
            <a:off x="1846236" y="4672591"/>
            <a:ext cx="3153156" cy="692727"/>
          </a:xfrm>
          <a:prstGeom prst="roundRect">
            <a:avLst/>
          </a:prstGeom>
          <a:solidFill>
            <a:schemeClr val="accent5">
              <a:lumMod val="75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vert="vert270" lIns="91436" tIns="45718" rIns="91436" bIns="45718" anchor="ctr"/>
          <a:lstStyle/>
          <a:p>
            <a:pPr marL="0" lvl="1" indent="-342900" algn="ctr" defTabSz="914099">
              <a:lnSpc>
                <a:spcPct val="90000"/>
              </a:lnSpc>
              <a:buClr>
                <a:schemeClr val="tx2"/>
              </a:buClr>
              <a:buSzPct val="80000"/>
              <a:tabLst>
                <a:tab pos="424590" algn="l"/>
              </a:tabLst>
              <a:defRPr/>
            </a:pPr>
            <a:endParaRPr lang="en-US" sz="2000" dirty="0">
              <a:solidFill>
                <a:srgbClr val="FFFFFF"/>
              </a:solidFill>
              <a:effectLst>
                <a:outerShdw blurRad="38100" dist="38100" dir="2700000" algn="tl">
                  <a:srgbClr val="000000">
                    <a:alpha val="43137"/>
                  </a:srgbClr>
                </a:outerShdw>
              </a:effectLst>
            </a:endParaRPr>
          </a:p>
        </p:txBody>
      </p:sp>
      <p:sp>
        <p:nvSpPr>
          <p:cNvPr id="42" name="Rounded Rectangle 41"/>
          <p:cNvSpPr/>
          <p:nvPr/>
        </p:nvSpPr>
        <p:spPr bwMode="auto">
          <a:xfrm>
            <a:off x="1846236" y="2062706"/>
            <a:ext cx="3153156" cy="653473"/>
          </a:xfrm>
          <a:prstGeom prst="roundRect">
            <a:avLst/>
          </a:prstGeom>
          <a:solidFill>
            <a:schemeClr val="accent2"/>
          </a:solidFill>
          <a:ln>
            <a:solidFill>
              <a:schemeClr val="tx1">
                <a:lumMod val="75000"/>
              </a:schemeClr>
            </a:solidFill>
          </a:ln>
        </p:spPr>
        <p:style>
          <a:lnRef idx="1">
            <a:schemeClr val="accent4"/>
          </a:lnRef>
          <a:fillRef idx="3">
            <a:schemeClr val="accent4"/>
          </a:fillRef>
          <a:effectRef idx="2">
            <a:schemeClr val="accent4"/>
          </a:effectRef>
          <a:fontRef idx="minor">
            <a:schemeClr val="lt1"/>
          </a:fontRef>
        </p:style>
        <p:txBody>
          <a:bodyPr vert="horz" lIns="91436" tIns="45718" rIns="91436" bIns="45718" anchor="ctr"/>
          <a:lstStyle/>
          <a:p>
            <a:pPr marL="0" lvl="1" indent="-342900" algn="ctr" defTabSz="914099">
              <a:lnSpc>
                <a:spcPct val="90000"/>
              </a:lnSpc>
              <a:buClr>
                <a:schemeClr val="tx2"/>
              </a:buClr>
              <a:buSzPct val="80000"/>
              <a:tabLst>
                <a:tab pos="424590" algn="l"/>
              </a:tabLst>
              <a:defRPr/>
            </a:pPr>
            <a:r>
              <a:rPr lang="en-US" sz="1600" dirty="0">
                <a:solidFill>
                  <a:schemeClr val="tx1"/>
                </a:solidFill>
                <a:latin typeface="Segoe"/>
              </a:rPr>
              <a:t>System Center Virtual Machine </a:t>
            </a:r>
            <a:r>
              <a:rPr lang="en-US" sz="1600" dirty="0" smtClean="0">
                <a:solidFill>
                  <a:schemeClr val="tx1"/>
                </a:solidFill>
                <a:latin typeface="Segoe"/>
              </a:rPr>
              <a:t>Manager Self-Service </a:t>
            </a:r>
            <a:r>
              <a:rPr lang="en-US" sz="1600" dirty="0">
                <a:solidFill>
                  <a:schemeClr val="tx1"/>
                </a:solidFill>
                <a:latin typeface="Segoe"/>
              </a:rPr>
              <a:t>Portal </a:t>
            </a:r>
            <a:r>
              <a:rPr lang="en-US" sz="1600" dirty="0" smtClean="0">
                <a:solidFill>
                  <a:schemeClr val="tx1"/>
                </a:solidFill>
                <a:latin typeface="Segoe"/>
              </a:rPr>
              <a:t>2.0</a:t>
            </a:r>
            <a:endParaRPr lang="en-US" sz="1600" dirty="0">
              <a:solidFill>
                <a:schemeClr val="tx1"/>
              </a:solidFill>
              <a:latin typeface="Segoe"/>
            </a:endParaRPr>
          </a:p>
        </p:txBody>
      </p:sp>
      <p:sp>
        <p:nvSpPr>
          <p:cNvPr id="44" name="TextBox 43"/>
          <p:cNvSpPr txBox="1"/>
          <p:nvPr/>
        </p:nvSpPr>
        <p:spPr>
          <a:xfrm>
            <a:off x="470817" y="2198951"/>
            <a:ext cx="1203611" cy="430887"/>
          </a:xfrm>
          <a:prstGeom prst="rect">
            <a:avLst/>
          </a:prstGeom>
          <a:noFill/>
        </p:spPr>
        <p:txBody>
          <a:bodyPr wrap="square" rtlCol="0">
            <a:spAutoFit/>
          </a:bodyPr>
          <a:lstStyle/>
          <a:p>
            <a:pPr algn="r"/>
            <a:r>
              <a:rPr lang="en-US" sz="1100" b="1" dirty="0" smtClean="0"/>
              <a:t>Self-Service &amp; Provisioning</a:t>
            </a:r>
            <a:endParaRPr lang="en-US" sz="1100" b="1" dirty="0" smtClean="0">
              <a:solidFill>
                <a:schemeClr val="tx1"/>
              </a:solidFill>
            </a:endParaRPr>
          </a:p>
        </p:txBody>
      </p:sp>
      <p:sp>
        <p:nvSpPr>
          <p:cNvPr id="45" name="TextBox 44"/>
          <p:cNvSpPr txBox="1"/>
          <p:nvPr/>
        </p:nvSpPr>
        <p:spPr>
          <a:xfrm>
            <a:off x="439568" y="3491335"/>
            <a:ext cx="1236832" cy="430887"/>
          </a:xfrm>
          <a:prstGeom prst="rect">
            <a:avLst/>
          </a:prstGeom>
          <a:noFill/>
        </p:spPr>
        <p:txBody>
          <a:bodyPr wrap="square" rtlCol="0">
            <a:spAutoFit/>
          </a:bodyPr>
          <a:lstStyle/>
          <a:p>
            <a:pPr algn="r"/>
            <a:r>
              <a:rPr lang="en-US" sz="1100" b="1" dirty="0" smtClean="0">
                <a:solidFill>
                  <a:schemeClr val="tx1"/>
                </a:solidFill>
              </a:rPr>
              <a:t>Integrated Management</a:t>
            </a:r>
          </a:p>
        </p:txBody>
      </p:sp>
      <p:sp>
        <p:nvSpPr>
          <p:cNvPr id="49" name="TextBox 48"/>
          <p:cNvSpPr txBox="1"/>
          <p:nvPr/>
        </p:nvSpPr>
        <p:spPr>
          <a:xfrm>
            <a:off x="439569" y="4888045"/>
            <a:ext cx="1234611" cy="261610"/>
          </a:xfrm>
          <a:prstGeom prst="rect">
            <a:avLst/>
          </a:prstGeom>
          <a:noFill/>
        </p:spPr>
        <p:txBody>
          <a:bodyPr wrap="square" rtlCol="0">
            <a:spAutoFit/>
          </a:bodyPr>
          <a:lstStyle/>
          <a:p>
            <a:pPr algn="r"/>
            <a:r>
              <a:rPr lang="en-US" sz="1100" b="1" dirty="0" smtClean="0">
                <a:solidFill>
                  <a:schemeClr val="tx1"/>
                </a:solidFill>
              </a:rPr>
              <a:t>Platform</a:t>
            </a:r>
          </a:p>
        </p:txBody>
      </p:sp>
      <p:pic>
        <p:nvPicPr>
          <p:cNvPr id="50" name="Picture 3" descr="\\eventsql\dvd\Online_ART\DVD_ART36\Logos\System Center\System Center generic brand Grid h r.png"/>
          <p:cNvPicPr>
            <a:picLocks noChangeAspect="1" noChangeArrowheads="1"/>
          </p:cNvPicPr>
          <p:nvPr/>
        </p:nvPicPr>
        <p:blipFill>
          <a:blip r:embed="rId5" cstate="print"/>
          <a:stretch>
            <a:fillRect/>
          </a:stretch>
        </p:blipFill>
        <p:spPr bwMode="auto">
          <a:xfrm>
            <a:off x="2310357" y="3422060"/>
            <a:ext cx="2275017" cy="503391"/>
          </a:xfrm>
          <a:prstGeom prst="rect">
            <a:avLst/>
          </a:prstGeom>
          <a:noFill/>
        </p:spPr>
      </p:pic>
      <p:grpSp>
        <p:nvGrpSpPr>
          <p:cNvPr id="52" name="Group 52"/>
          <p:cNvGrpSpPr/>
          <p:nvPr/>
        </p:nvGrpSpPr>
        <p:grpSpPr>
          <a:xfrm>
            <a:off x="1947342" y="5807085"/>
            <a:ext cx="643543" cy="521143"/>
            <a:chOff x="3194809" y="809871"/>
            <a:chExt cx="362985" cy="521143"/>
          </a:xfrm>
        </p:grpSpPr>
        <p:pic>
          <p:nvPicPr>
            <p:cNvPr id="53" name="Picture 14" descr="D:\SilverFox\8-20190_IsaacRoybal\Purchased_iStock\iStock_8963938_Illustra_10-credits\extras\icons\network_pathways_nodes.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194809" y="809871"/>
              <a:ext cx="362985" cy="362099"/>
            </a:xfrm>
            <a:prstGeom prst="rect">
              <a:avLst/>
            </a:prstGeom>
            <a:noFill/>
            <a:effectLst>
              <a:outerShdw blurRad="88900" algn="ctr" rotWithShape="0">
                <a:prstClr val="black">
                  <a:alpha val="60000"/>
                </a:prstClr>
              </a:outerShdw>
            </a:effectLst>
          </p:spPr>
        </p:pic>
        <p:sp>
          <p:nvSpPr>
            <p:cNvPr id="56" name="TextBox 55"/>
            <p:cNvSpPr txBox="1"/>
            <p:nvPr/>
          </p:nvSpPr>
          <p:spPr>
            <a:xfrm>
              <a:off x="3225423" y="1161737"/>
              <a:ext cx="301085" cy="169277"/>
            </a:xfrm>
            <a:prstGeom prst="rect">
              <a:avLst/>
            </a:prstGeom>
            <a:noFill/>
          </p:spPr>
          <p:txBody>
            <a:bodyPr wrap="none" lIns="0" tIns="0" rIns="0" bIns="0" rtlCol="0">
              <a:spAutoFit/>
            </a:bodyPr>
            <a:lstStyle/>
            <a:p>
              <a:pPr algn="r" defTabSz="914363"/>
              <a:r>
                <a:rPr lang="en-US" sz="1100" dirty="0">
                  <a:ln w="3175">
                    <a:noFill/>
                  </a:ln>
                </a:rPr>
                <a:t>Network</a:t>
              </a:r>
              <a:endParaRPr lang="en-US" sz="1100" dirty="0"/>
            </a:p>
          </p:txBody>
        </p:sp>
      </p:grpSp>
      <p:grpSp>
        <p:nvGrpSpPr>
          <p:cNvPr id="59" name="Group 55"/>
          <p:cNvGrpSpPr/>
          <p:nvPr/>
        </p:nvGrpSpPr>
        <p:grpSpPr>
          <a:xfrm>
            <a:off x="3159620" y="5807098"/>
            <a:ext cx="646268" cy="521131"/>
            <a:chOff x="3878584" y="809883"/>
            <a:chExt cx="364522" cy="521131"/>
          </a:xfrm>
        </p:grpSpPr>
        <p:pic>
          <p:nvPicPr>
            <p:cNvPr id="62" name="Picture 11" descr="D:\SilverFox\8-20190_IsaacRoybal\Purchased_iStock\iStock_8963938_Illustra_10-credits\extras\icons\storage_drives.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78584" y="809883"/>
              <a:ext cx="364522" cy="366109"/>
            </a:xfrm>
            <a:prstGeom prst="rect">
              <a:avLst/>
            </a:prstGeom>
            <a:noFill/>
            <a:effectLst>
              <a:outerShdw blurRad="88900" algn="ctr" rotWithShape="0">
                <a:prstClr val="black">
                  <a:alpha val="60000"/>
                </a:prstClr>
              </a:outerShdw>
            </a:effectLst>
          </p:spPr>
        </p:pic>
        <p:sp>
          <p:nvSpPr>
            <p:cNvPr id="63" name="TextBox 62"/>
            <p:cNvSpPr txBox="1"/>
            <p:nvPr/>
          </p:nvSpPr>
          <p:spPr>
            <a:xfrm>
              <a:off x="3923869" y="1161737"/>
              <a:ext cx="273961" cy="169277"/>
            </a:xfrm>
            <a:prstGeom prst="rect">
              <a:avLst/>
            </a:prstGeom>
            <a:noFill/>
          </p:spPr>
          <p:txBody>
            <a:bodyPr wrap="none" lIns="0" tIns="0" rIns="0" bIns="0" rtlCol="0">
              <a:spAutoFit/>
            </a:bodyPr>
            <a:lstStyle/>
            <a:p>
              <a:pPr algn="ctr" defTabSz="914363"/>
              <a:r>
                <a:rPr lang="en-US" sz="1100" dirty="0">
                  <a:ln w="3175">
                    <a:noFill/>
                  </a:ln>
                </a:rPr>
                <a:t>Storage</a:t>
              </a:r>
              <a:endParaRPr lang="en-US" sz="1100" dirty="0"/>
            </a:p>
          </p:txBody>
        </p:sp>
      </p:grpSp>
      <p:grpSp>
        <p:nvGrpSpPr>
          <p:cNvPr id="64" name="Group 58"/>
          <p:cNvGrpSpPr/>
          <p:nvPr/>
        </p:nvGrpSpPr>
        <p:grpSpPr>
          <a:xfrm>
            <a:off x="4296912" y="5807086"/>
            <a:ext cx="656088" cy="524765"/>
            <a:chOff x="4520070" y="809871"/>
            <a:chExt cx="370061" cy="524765"/>
          </a:xfrm>
        </p:grpSpPr>
        <p:pic>
          <p:nvPicPr>
            <p:cNvPr id="65" name="Picture 13" descr="D:\SilverFox\8-20190_IsaacRoybal\Purchased_iStock\iStock_8963938_Illustra_10-credits\extras\icons\processor_core.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20070" y="809871"/>
              <a:ext cx="370061" cy="361205"/>
            </a:xfrm>
            <a:prstGeom prst="rect">
              <a:avLst/>
            </a:prstGeom>
            <a:noFill/>
            <a:effectLst>
              <a:outerShdw blurRad="88900" algn="ctr" rotWithShape="0">
                <a:prstClr val="black">
                  <a:alpha val="60000"/>
                </a:prstClr>
              </a:outerShdw>
            </a:effectLst>
          </p:spPr>
        </p:pic>
        <p:sp>
          <p:nvSpPr>
            <p:cNvPr id="66" name="TextBox 65"/>
            <p:cNvSpPr txBox="1"/>
            <p:nvPr/>
          </p:nvSpPr>
          <p:spPr>
            <a:xfrm>
              <a:off x="4556670" y="1165359"/>
              <a:ext cx="325498" cy="169277"/>
            </a:xfrm>
            <a:prstGeom prst="rect">
              <a:avLst/>
            </a:prstGeom>
            <a:noFill/>
          </p:spPr>
          <p:txBody>
            <a:bodyPr wrap="none" lIns="0" tIns="0" rIns="0" bIns="0" rtlCol="0">
              <a:spAutoFit/>
            </a:bodyPr>
            <a:lstStyle/>
            <a:p>
              <a:pPr algn="ctr" defTabSz="914363"/>
              <a:r>
                <a:rPr lang="en-US" sz="1100" dirty="0">
                  <a:ln w="3175">
                    <a:noFill/>
                  </a:ln>
                </a:rPr>
                <a:t>Compute</a:t>
              </a:r>
              <a:endParaRPr lang="en-US" sz="1100" dirty="0"/>
            </a:p>
          </p:txBody>
        </p:sp>
      </p:grpSp>
      <p:pic>
        <p:nvPicPr>
          <p:cNvPr id="67" name="Picture 2" descr="C:\Users\v-mikoma\Desktop\WS08R2-HyperV_h_rgb_r.png"/>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014467" y="4730267"/>
            <a:ext cx="2814798" cy="57736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8" name="Table 67"/>
          <p:cNvGraphicFramePr>
            <a:graphicFrameLocks noGrp="1"/>
          </p:cNvGraphicFramePr>
          <p:nvPr>
            <p:extLst>
              <p:ext uri="{D42A27DB-BD31-4B8C-83A1-F6EECF244321}">
                <p14:modId xmlns:p14="http://schemas.microsoft.com/office/powerpoint/2010/main" val="1869574526"/>
              </p:ext>
            </p:extLst>
          </p:nvPr>
        </p:nvGraphicFramePr>
        <p:xfrm>
          <a:off x="4938242" y="2006823"/>
          <a:ext cx="3443758" cy="3959936"/>
        </p:xfrm>
        <a:graphic>
          <a:graphicData uri="http://schemas.openxmlformats.org/drawingml/2006/table">
            <a:tbl>
              <a:tblPr firstRow="1" bandRow="1">
                <a:tableStyleId>{2D5ABB26-0587-4C30-8999-92F81FD0307C}</a:tableStyleId>
              </a:tblPr>
              <a:tblGrid>
                <a:gridCol w="3443758"/>
              </a:tblGrid>
              <a:tr h="1345977">
                <a:tc>
                  <a:txBody>
                    <a:bodyPr/>
                    <a:lstStyle/>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Partner-extensible toolkit that enables datacenters to dynamically pool, allocate, and manage resources  to enable IT as a service.</a:t>
                      </a:r>
                    </a:p>
                  </a:txBody>
                  <a:tcPr marL="77034" marR="77034" marT="18288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r h="1295400">
                <a:tc>
                  <a:txBody>
                    <a:bodyPr/>
                    <a:lstStyle/>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Full spectrum datacenter to cloud management</a:t>
                      </a:r>
                    </a:p>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Delivering cloud computing with existing investment</a:t>
                      </a:r>
                    </a:p>
                  </a:txBody>
                  <a:tcPr marL="77034" marR="77034" marT="18288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r h="1318559">
                <a:tc>
                  <a:txBody>
                    <a:bodyPr/>
                    <a:lstStyle/>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#1 Application Server in the world &gt; 70% share</a:t>
                      </a:r>
                    </a:p>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Enterprise class platform for cloud</a:t>
                      </a:r>
                    </a:p>
                    <a:p>
                      <a:pPr marL="288925" marR="0" lvl="0" indent="-171450" algn="l" defTabSz="914363" rtl="0" eaLnBrk="1" fontAlgn="auto" latinLnBrk="0" hangingPunct="1">
                        <a:lnSpc>
                          <a:spcPct val="90000"/>
                        </a:lnSpc>
                        <a:spcBef>
                          <a:spcPct val="20000"/>
                        </a:spcBef>
                        <a:spcAft>
                          <a:spcPts val="0"/>
                        </a:spcAft>
                        <a:buClrTx/>
                        <a:buSzPct val="80000"/>
                        <a:buFontTx/>
                        <a:buBlip>
                          <a:blip r:embed="rId10"/>
                        </a:buBlip>
                        <a:tabLst/>
                        <a:defRPr/>
                      </a:pPr>
                      <a:r>
                        <a:rPr lang="en-US" sz="1100" kern="1200" noProof="0" dirty="0" smtClean="0">
                          <a:gradFill>
                            <a:gsLst>
                              <a:gs pos="0">
                                <a:schemeClr val="tx1"/>
                              </a:gs>
                              <a:gs pos="86000">
                                <a:schemeClr val="tx1"/>
                              </a:gs>
                            </a:gsLst>
                            <a:lin ang="5400000" scaled="0"/>
                          </a:gradFill>
                          <a:latin typeface="+mn-lt"/>
                          <a:ea typeface="+mn-ea"/>
                          <a:cs typeface="+mn-cs"/>
                        </a:rPr>
                        <a:t>Intel Nahalem delivers even greater scalability and performance for cloud computing</a:t>
                      </a:r>
                    </a:p>
                  </a:txBody>
                  <a:tcPr marL="77034" marR="77034" marT="18288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1" name="TextBox 70"/>
          <p:cNvSpPr txBox="1"/>
          <p:nvPr/>
        </p:nvSpPr>
        <p:spPr>
          <a:xfrm>
            <a:off x="1426838" y="1274321"/>
            <a:ext cx="6042853" cy="554440"/>
          </a:xfrm>
          <a:prstGeom prst="rect">
            <a:avLst/>
          </a:prstGeom>
          <a:gradFill flip="none" rotWithShape="1">
            <a:gsLst>
              <a:gs pos="97500">
                <a:schemeClr val="bg1">
                  <a:alpha val="0"/>
                </a:schemeClr>
              </a:gs>
              <a:gs pos="0">
                <a:srgbClr val="FFFFFF">
                  <a:alpha val="0"/>
                </a:srgbClr>
              </a:gs>
              <a:gs pos="22000">
                <a:schemeClr val="bg1">
                  <a:alpha val="57000"/>
                </a:schemeClr>
              </a:gs>
              <a:gs pos="74000">
                <a:schemeClr val="bg1">
                  <a:alpha val="39000"/>
                </a:schemeClr>
              </a:gs>
            </a:gsLst>
            <a:lin ang="10800000" scaled="1"/>
            <a:tileRect/>
          </a:gradFill>
          <a:ln w="6350" cap="flat" cmpd="sng" algn="ctr">
            <a:gradFill flip="none" rotWithShape="1">
              <a:gsLst>
                <a:gs pos="0">
                  <a:schemeClr val="accent1">
                    <a:tint val="66000"/>
                    <a:satMod val="160000"/>
                    <a:alpha val="0"/>
                  </a:schemeClr>
                </a:gs>
                <a:gs pos="44000">
                  <a:schemeClr val="accent5">
                    <a:lumMod val="60000"/>
                    <a:lumOff val="40000"/>
                  </a:schemeClr>
                </a:gs>
                <a:gs pos="100000">
                  <a:schemeClr val="accent1">
                    <a:tint val="23500"/>
                    <a:satMod val="160000"/>
                    <a:alpha val="0"/>
                  </a:schemeClr>
                </a:gs>
              </a:gsLst>
              <a:lin ang="108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defPPr>
              <a:defRPr lang="en-US"/>
            </a:defPPr>
            <a:lvl2pPr lvl="1" algn="ctr">
              <a:defRPr sz="1400"/>
            </a:lvl2pPr>
          </a:lstStyle>
          <a:p>
            <a:pPr algn="ctr"/>
            <a:r>
              <a:rPr lang="en-US" dirty="0"/>
              <a:t>Microsoft Private Cloud Solution</a:t>
            </a:r>
          </a:p>
        </p:txBody>
      </p:sp>
    </p:spTree>
    <p:custDataLst>
      <p:tags r:id="rId1"/>
    </p:custDataLst>
    <p:extLst>
      <p:ext uri="{BB962C8B-B14F-4D97-AF65-F5344CB8AC3E}">
        <p14:creationId xmlns:p14="http://schemas.microsoft.com/office/powerpoint/2010/main" val="25602691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8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391698"/>
          </a:xfrm>
        </p:spPr>
        <p:txBody>
          <a:bodyPr/>
          <a:lstStyle/>
          <a:p>
            <a:r>
              <a:rPr lang="en-US" dirty="0" smtClean="0">
                <a:solidFill>
                  <a:schemeClr val="tx1"/>
                </a:solidFill>
              </a:rPr>
              <a:t>Lesson 1: Private Cloud Fundamentals</a:t>
            </a:r>
          </a:p>
          <a:p>
            <a:r>
              <a:rPr lang="en-US" dirty="0" smtClean="0">
                <a:solidFill>
                  <a:schemeClr val="tx2"/>
                </a:solidFill>
              </a:rPr>
              <a:t>Lesson 2: System Center Virtual Machine Manager Self Service Portal 2.0</a:t>
            </a:r>
          </a:p>
          <a:p>
            <a:pPr lvl="1">
              <a:buFont typeface="Arial" pitchFamily="34" charset="0"/>
              <a:buChar char="•"/>
            </a:pPr>
            <a:r>
              <a:rPr lang="en-US" dirty="0" smtClean="0">
                <a:solidFill>
                  <a:schemeClr val="tx2"/>
                </a:solidFill>
              </a:rPr>
              <a:t>Architecture</a:t>
            </a:r>
          </a:p>
          <a:p>
            <a:pPr lvl="1">
              <a:buFont typeface="Arial" pitchFamily="34" charset="0"/>
              <a:buChar char="•"/>
            </a:pPr>
            <a:r>
              <a:rPr lang="en-US" dirty="0" smtClean="0">
                <a:solidFill>
                  <a:schemeClr val="tx2"/>
                </a:solidFill>
              </a:rPr>
              <a:t>Integration with Hyper-V and System Center</a:t>
            </a:r>
          </a:p>
          <a:p>
            <a:pPr lvl="1">
              <a:buFont typeface="Arial" pitchFamily="34" charset="0"/>
              <a:buChar char="•"/>
            </a:pPr>
            <a:r>
              <a:rPr lang="en-US" dirty="0" smtClean="0">
                <a:solidFill>
                  <a:schemeClr val="tx2"/>
                </a:solidFill>
              </a:rPr>
              <a:t>Provisioning process</a:t>
            </a:r>
          </a:p>
          <a:p>
            <a:endParaRPr lang="en-US"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09398"/>
          </a:xfrm>
        </p:spPr>
        <p:txBody>
          <a:bodyPr/>
          <a:lstStyle/>
          <a:p>
            <a:r>
              <a:rPr lang="en-US" sz="4400" dirty="0" smtClean="0"/>
              <a:t>Self Service Portal 2.0 Overview</a:t>
            </a:r>
            <a:endParaRPr lang="en-US" sz="4400" dirty="0"/>
          </a:p>
        </p:txBody>
      </p:sp>
      <p:sp>
        <p:nvSpPr>
          <p:cNvPr id="3" name="Content Placeholder 2"/>
          <p:cNvSpPr>
            <a:spLocks noGrp="1"/>
          </p:cNvSpPr>
          <p:nvPr>
            <p:ph idx="1"/>
          </p:nvPr>
        </p:nvSpPr>
        <p:spPr>
          <a:xfrm>
            <a:off x="381000" y="1295400"/>
            <a:ext cx="8363938" cy="5170646"/>
          </a:xfrm>
        </p:spPr>
        <p:txBody>
          <a:bodyPr/>
          <a:lstStyle/>
          <a:p>
            <a:pPr lvl="0"/>
            <a:r>
              <a:rPr lang="en-US" sz="2800" dirty="0" smtClean="0"/>
              <a:t>Solution that </a:t>
            </a:r>
            <a:r>
              <a:rPr lang="en-US" sz="2800" dirty="0"/>
              <a:t>enables customers to pool, allocate and manage their compute, network and storage resources to </a:t>
            </a:r>
            <a:r>
              <a:rPr lang="en-US" sz="2800" dirty="0" smtClean="0"/>
              <a:t>enable a foundation for the  </a:t>
            </a:r>
            <a:r>
              <a:rPr lang="en-US" sz="2800" dirty="0"/>
              <a:t>private </a:t>
            </a:r>
            <a:r>
              <a:rPr lang="en-US" sz="2800" dirty="0" smtClean="0"/>
              <a:t>cloud. </a:t>
            </a:r>
          </a:p>
          <a:p>
            <a:pPr lvl="1"/>
            <a:r>
              <a:rPr lang="en-US" sz="2400" dirty="0"/>
              <a:t>B</a:t>
            </a:r>
            <a:r>
              <a:rPr lang="en-US" sz="2400" dirty="0" smtClean="0"/>
              <a:t>uilt </a:t>
            </a:r>
            <a:r>
              <a:rPr lang="en-US" sz="2400" dirty="0"/>
              <a:t>on top of Windows Server 2008 R2, Hyper-V and System Center Virtual Machine Manager 2008 R2 (VMM</a:t>
            </a:r>
            <a:r>
              <a:rPr lang="en-US" sz="2400" dirty="0" smtClean="0"/>
              <a:t>).</a:t>
            </a:r>
            <a:endParaRPr lang="en-US" sz="2400" dirty="0"/>
          </a:p>
          <a:p>
            <a:pPr lvl="1"/>
            <a:r>
              <a:rPr lang="en-US" sz="2400" dirty="0"/>
              <a:t>Automated self-service Web portals and a light provisioning engine that are tightly built on top of Windows Server and System Center products</a:t>
            </a:r>
            <a:r>
              <a:rPr lang="en-US" sz="2400" dirty="0" smtClean="0"/>
              <a:t>.</a:t>
            </a:r>
          </a:p>
          <a:p>
            <a:pPr lvl="1"/>
            <a:r>
              <a:rPr lang="en-US" sz="2400" dirty="0" smtClean="0"/>
              <a:t>Partner extensibility - Integration of 3</a:t>
            </a:r>
            <a:r>
              <a:rPr lang="en-US" sz="2400" baseline="30000" dirty="0" smtClean="0"/>
              <a:t>rd</a:t>
            </a:r>
            <a:r>
              <a:rPr lang="en-US" sz="2400" dirty="0" smtClean="0"/>
              <a:t>. Party Partner Technologies to extend the functionality</a:t>
            </a:r>
          </a:p>
          <a:p>
            <a:pPr lvl="1"/>
            <a:r>
              <a:rPr lang="en-US" sz="2400" dirty="0" smtClean="0"/>
              <a:t>Guidance -  Configuration, deployment, extensibility and user guidance</a:t>
            </a:r>
            <a:endParaRPr lang="en-US" sz="2400" dirty="0"/>
          </a:p>
        </p:txBody>
      </p:sp>
      <p:sp>
        <p:nvSpPr>
          <p:cNvPr id="5" name="Rectangle 4"/>
          <p:cNvSpPr/>
          <p:nvPr/>
        </p:nvSpPr>
        <p:spPr bwMode="auto">
          <a:xfrm>
            <a:off x="1117007" y="5134165"/>
            <a:ext cx="4159672" cy="830997"/>
          </a:xfrm>
          <a:prstGeom prst="rect">
            <a:avLst/>
          </a:prstGeom>
          <a:noFill/>
          <a:effectLst/>
          <a:scene3d>
            <a:camera prst="orthographicFront">
              <a:rot lat="0" lon="0" rev="0"/>
            </a:camera>
            <a:lightRig rig="threePt" dir="t"/>
          </a:scene3d>
          <a:sp3d prstMaterial="matte">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noAutofit/>
          </a:bodyPr>
          <a:lstStyle/>
          <a:p>
            <a:pPr defTabSz="914099" fontAlgn="base">
              <a:lnSpc>
                <a:spcPct val="90000"/>
              </a:lnSpc>
              <a:spcBef>
                <a:spcPct val="0"/>
              </a:spcBef>
              <a:spcAft>
                <a:spcPct val="0"/>
              </a:spcAft>
              <a:defRPr/>
            </a:pPr>
            <a:endParaRPr lang="en-US" sz="1600" dirty="0">
              <a:solidFill>
                <a:srgbClr val="99CC99"/>
              </a:solidFill>
            </a:endParaRPr>
          </a:p>
        </p:txBody>
      </p:sp>
    </p:spTree>
    <p:extLst>
      <p:ext uri="{BB962C8B-B14F-4D97-AF65-F5344CB8AC3E}">
        <p14:creationId xmlns:p14="http://schemas.microsoft.com/office/powerpoint/2010/main" val="2626451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1218795"/>
          </a:xfrm>
        </p:spPr>
        <p:txBody>
          <a:bodyPr/>
          <a:lstStyle/>
          <a:p>
            <a:r>
              <a:rPr lang="en-US" sz="4400" dirty="0" smtClean="0"/>
              <a:t>Self Service Portal 2.0 Common Requirements</a:t>
            </a:r>
            <a:endParaRPr lang="en-US" sz="4400" dirty="0"/>
          </a:p>
        </p:txBody>
      </p:sp>
      <p:sp>
        <p:nvSpPr>
          <p:cNvPr id="4" name="Text Placeholder 2"/>
          <p:cNvSpPr>
            <a:spLocks noGrp="1"/>
          </p:cNvSpPr>
          <p:nvPr>
            <p:ph type="body" sz="quarter" idx="10"/>
          </p:nvPr>
        </p:nvSpPr>
        <p:spPr>
          <a:xfrm>
            <a:off x="381000" y="1828800"/>
            <a:ext cx="8655424" cy="3693319"/>
          </a:xfrm>
        </p:spPr>
        <p:txBody>
          <a:bodyPr/>
          <a:lstStyle/>
          <a:p>
            <a:r>
              <a:rPr lang="en-US" dirty="0" smtClean="0"/>
              <a:t>Configure Resources</a:t>
            </a:r>
          </a:p>
          <a:p>
            <a:r>
              <a:rPr lang="en-US" dirty="0"/>
              <a:t>Extensible </a:t>
            </a:r>
            <a:r>
              <a:rPr lang="en-US" dirty="0" smtClean="0"/>
              <a:t>- </a:t>
            </a:r>
            <a:r>
              <a:rPr lang="en-US" dirty="0"/>
              <a:t>Integrate 3</a:t>
            </a:r>
            <a:r>
              <a:rPr lang="en-US" baseline="30000" dirty="0"/>
              <a:t>rd</a:t>
            </a:r>
            <a:r>
              <a:rPr lang="en-US" dirty="0"/>
              <a:t>. Party technologies</a:t>
            </a:r>
          </a:p>
          <a:p>
            <a:r>
              <a:rPr lang="en-US" dirty="0" smtClean="0"/>
              <a:t>Portals  - Onboarding and Self Service</a:t>
            </a:r>
          </a:p>
          <a:p>
            <a:r>
              <a:rPr lang="en-US" dirty="0" smtClean="0"/>
              <a:t>Delegated Administration/Role Management</a:t>
            </a:r>
          </a:p>
          <a:p>
            <a:r>
              <a:rPr lang="en-US" dirty="0"/>
              <a:t>Multiple VM provisioning</a:t>
            </a:r>
          </a:p>
          <a:p>
            <a:r>
              <a:rPr lang="en-US" dirty="0" smtClean="0"/>
              <a:t>Chargeback</a:t>
            </a:r>
          </a:p>
          <a:p>
            <a:r>
              <a:rPr lang="en-US" dirty="0" smtClean="0"/>
              <a:t>Reporting</a:t>
            </a:r>
          </a:p>
        </p:txBody>
      </p:sp>
    </p:spTree>
    <p:extLst>
      <p:ext uri="{BB962C8B-B14F-4D97-AF65-F5344CB8AC3E}">
        <p14:creationId xmlns:p14="http://schemas.microsoft.com/office/powerpoint/2010/main" val="579329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Service Portal 2.0 Benefits</a:t>
            </a:r>
            <a:endParaRPr lang="en-US" dirty="0"/>
          </a:p>
        </p:txBody>
      </p:sp>
      <p:sp>
        <p:nvSpPr>
          <p:cNvPr id="4" name="Text Placeholder 2"/>
          <p:cNvSpPr>
            <a:spLocks noGrp="1"/>
          </p:cNvSpPr>
          <p:nvPr>
            <p:ph type="body" sz="quarter" idx="10"/>
          </p:nvPr>
        </p:nvSpPr>
        <p:spPr>
          <a:xfrm>
            <a:off x="470479" y="1305163"/>
            <a:ext cx="7149521" cy="3053144"/>
          </a:xfrm>
        </p:spPr>
        <p:txBody>
          <a:bodyPr/>
          <a:lstStyle/>
          <a:p>
            <a:r>
              <a:rPr lang="en-US" dirty="0"/>
              <a:t>Allocates datacenter </a:t>
            </a:r>
            <a:r>
              <a:rPr lang="en-US" dirty="0" smtClean="0"/>
              <a:t>resources</a:t>
            </a:r>
            <a:r>
              <a:rPr lang="en-US" dirty="0"/>
              <a:t> </a:t>
            </a:r>
          </a:p>
          <a:p>
            <a:r>
              <a:rPr lang="en-US" dirty="0"/>
              <a:t>Simplifies business unit </a:t>
            </a:r>
            <a:r>
              <a:rPr lang="en-US" dirty="0" smtClean="0"/>
              <a:t>on-boarding</a:t>
            </a:r>
            <a:r>
              <a:rPr lang="en-US" dirty="0"/>
              <a:t> </a:t>
            </a:r>
          </a:p>
          <a:p>
            <a:r>
              <a:rPr lang="en-US" dirty="0"/>
              <a:t>Validates and provisions </a:t>
            </a:r>
            <a:r>
              <a:rPr lang="en-US" dirty="0" smtClean="0"/>
              <a:t>infrastructure</a:t>
            </a:r>
            <a:r>
              <a:rPr lang="en-US" dirty="0"/>
              <a:t> </a:t>
            </a:r>
          </a:p>
          <a:p>
            <a:r>
              <a:rPr lang="en-US" dirty="0"/>
              <a:t>Enables self-service </a:t>
            </a:r>
            <a:r>
              <a:rPr lang="en-US" dirty="0" smtClean="0"/>
              <a:t>provisioning</a:t>
            </a:r>
            <a:r>
              <a:rPr lang="en-US" dirty="0"/>
              <a:t> </a:t>
            </a:r>
          </a:p>
          <a:p>
            <a:r>
              <a:rPr lang="en-US" dirty="0"/>
              <a:t>Enables partner </a:t>
            </a:r>
            <a:r>
              <a:rPr lang="en-US" dirty="0" smtClean="0"/>
              <a:t>extensibility </a:t>
            </a:r>
            <a:endParaRPr lang="en-US" sz="3200" dirty="0" smtClean="0"/>
          </a:p>
        </p:txBody>
      </p:sp>
    </p:spTree>
    <p:extLst>
      <p:ext uri="{BB962C8B-B14F-4D97-AF65-F5344CB8AC3E}">
        <p14:creationId xmlns:p14="http://schemas.microsoft.com/office/powerpoint/2010/main" val="29504320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SSP 2.0 Architecture</a:t>
            </a:r>
            <a:endParaRPr lang="en-US" dirty="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47800"/>
            <a:ext cx="7440613" cy="511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132376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SSP2.0 Scenarios </a:t>
            </a:r>
            <a:r>
              <a:rPr lang="en-US" dirty="0" smtClean="0"/>
              <a:t>- </a:t>
            </a:r>
            <a:r>
              <a:rPr lang="en-US" dirty="0" smtClean="0"/>
              <a:t>Foundation of Private Cloud</a:t>
            </a:r>
            <a:br>
              <a:rPr lang="en-US" dirty="0" smtClean="0"/>
            </a:br>
            <a:endParaRPr sz="3600" dirty="0">
              <a:solidFill>
                <a:srgbClr val="FFE300"/>
              </a:solidFill>
            </a:endParaRPr>
          </a:p>
        </p:txBody>
      </p:sp>
      <p:sp>
        <p:nvSpPr>
          <p:cNvPr id="3" name="Text Placeholder 2"/>
          <p:cNvSpPr>
            <a:spLocks noGrp="1"/>
          </p:cNvSpPr>
          <p:nvPr>
            <p:ph sz="half" idx="1"/>
          </p:nvPr>
        </p:nvSpPr>
        <p:spPr>
          <a:xfrm>
            <a:off x="381001" y="1842087"/>
            <a:ext cx="4114800" cy="2129814"/>
          </a:xfrm>
        </p:spPr>
        <p:txBody>
          <a:bodyPr/>
          <a:lstStyle/>
          <a:p>
            <a:r>
              <a:rPr lang="en-AU" sz="2800" dirty="0" smtClean="0"/>
              <a:t>Datacenter Administrator:</a:t>
            </a:r>
          </a:p>
          <a:p>
            <a:pPr lvl="1"/>
            <a:r>
              <a:rPr lang="en-AU" sz="2400" dirty="0" smtClean="0"/>
              <a:t>Configuring Data </a:t>
            </a:r>
            <a:r>
              <a:rPr lang="en-AU" sz="2400" dirty="0"/>
              <a:t>Center </a:t>
            </a:r>
            <a:r>
              <a:rPr lang="en-AU" sz="2400" dirty="0" smtClean="0"/>
              <a:t>Resources</a:t>
            </a:r>
          </a:p>
          <a:p>
            <a:pPr lvl="1"/>
            <a:r>
              <a:rPr lang="en-AU" sz="2400" dirty="0" smtClean="0"/>
              <a:t>Configure charge back data</a:t>
            </a:r>
          </a:p>
          <a:p>
            <a:pPr lvl="1"/>
            <a:r>
              <a:rPr lang="en-AU" sz="2400" dirty="0" smtClean="0"/>
              <a:t>Extend VM Actions</a:t>
            </a:r>
          </a:p>
          <a:p>
            <a:pPr lvl="1"/>
            <a:r>
              <a:rPr lang="en-AU" sz="2400" dirty="0" smtClean="0"/>
              <a:t>Validation and Provisioning</a:t>
            </a:r>
          </a:p>
          <a:p>
            <a:pPr lvl="1"/>
            <a:r>
              <a:rPr lang="en-AU" sz="2400" dirty="0" smtClean="0"/>
              <a:t>Dashboard for Reporting</a:t>
            </a:r>
          </a:p>
        </p:txBody>
      </p:sp>
      <p:sp>
        <p:nvSpPr>
          <p:cNvPr id="4" name="Content Placeholder 3"/>
          <p:cNvSpPr>
            <a:spLocks noGrp="1"/>
          </p:cNvSpPr>
          <p:nvPr>
            <p:ph sz="half" idx="2"/>
          </p:nvPr>
        </p:nvSpPr>
        <p:spPr>
          <a:xfrm>
            <a:off x="4648200" y="1842087"/>
            <a:ext cx="4114800" cy="4711113"/>
          </a:xfrm>
        </p:spPr>
        <p:txBody>
          <a:bodyPr/>
          <a:lstStyle/>
          <a:p>
            <a:r>
              <a:rPr lang="en-AU" dirty="0"/>
              <a:t>LOB Administrator</a:t>
            </a:r>
            <a:r>
              <a:rPr lang="en-AU" dirty="0" smtClean="0"/>
              <a:t>:</a:t>
            </a:r>
          </a:p>
          <a:p>
            <a:pPr lvl="1"/>
            <a:r>
              <a:rPr lang="en-AU" dirty="0"/>
              <a:t>Business Unit Registration</a:t>
            </a:r>
          </a:p>
          <a:p>
            <a:pPr lvl="1"/>
            <a:r>
              <a:rPr lang="en-AU" dirty="0"/>
              <a:t>Infrastructure On boarding</a:t>
            </a:r>
          </a:p>
          <a:p>
            <a:pPr lvl="1"/>
            <a:r>
              <a:rPr lang="en-AU" dirty="0"/>
              <a:t>Change Request submission</a:t>
            </a:r>
          </a:p>
          <a:p>
            <a:pPr lvl="1"/>
            <a:r>
              <a:rPr lang="en-AU" dirty="0"/>
              <a:t>User role management</a:t>
            </a:r>
          </a:p>
          <a:p>
            <a:pPr lvl="1"/>
            <a:r>
              <a:rPr lang="en-AU" dirty="0"/>
              <a:t>Self-Service Portal</a:t>
            </a:r>
          </a:p>
          <a:p>
            <a:r>
              <a:rPr lang="en-AU" dirty="0"/>
              <a:t>LOB Application Owner:</a:t>
            </a:r>
          </a:p>
          <a:p>
            <a:pPr lvl="1"/>
            <a:r>
              <a:rPr lang="en-AU" dirty="0"/>
              <a:t>Self-Service Portal</a:t>
            </a:r>
          </a:p>
          <a:p>
            <a:endParaRPr lang="en-AU" dirty="0"/>
          </a:p>
          <a:p>
            <a:endParaRPr lang="en-GB" dirty="0"/>
          </a:p>
        </p:txBody>
      </p:sp>
    </p:spTree>
    <p:extLst>
      <p:ext uri="{BB962C8B-B14F-4D97-AF65-F5344CB8AC3E}">
        <p14:creationId xmlns:p14="http://schemas.microsoft.com/office/powerpoint/2010/main" val="80433006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SSP 2.0 Logical Components</a:t>
            </a:r>
            <a:endParaRPr lang="en-AU" dirty="0"/>
          </a:p>
        </p:txBody>
      </p:sp>
      <p:sp>
        <p:nvSpPr>
          <p:cNvPr id="3" name="Text Placeholder 2"/>
          <p:cNvSpPr>
            <a:spLocks noGrp="1"/>
          </p:cNvSpPr>
          <p:nvPr>
            <p:ph type="body" sz="quarter" idx="10"/>
          </p:nvPr>
        </p:nvSpPr>
        <p:spPr>
          <a:xfrm>
            <a:off x="395536" y="1340768"/>
            <a:ext cx="8382000" cy="4235006"/>
          </a:xfrm>
        </p:spPr>
        <p:txBody>
          <a:bodyPr/>
          <a:lstStyle/>
          <a:p>
            <a:r>
              <a:rPr lang="en-AU" dirty="0" smtClean="0"/>
              <a:t>Business Unit</a:t>
            </a:r>
          </a:p>
          <a:p>
            <a:r>
              <a:rPr lang="en-AU" dirty="0" smtClean="0"/>
              <a:t>Infrastructure</a:t>
            </a:r>
          </a:p>
          <a:p>
            <a:r>
              <a:rPr lang="en-AU" dirty="0" smtClean="0"/>
              <a:t>Service</a:t>
            </a:r>
          </a:p>
          <a:p>
            <a:r>
              <a:rPr lang="en-AU" dirty="0" smtClean="0"/>
              <a:t>Service Role</a:t>
            </a:r>
          </a:p>
          <a:p>
            <a:r>
              <a:rPr lang="en-AU" dirty="0" smtClean="0"/>
              <a:t>Template</a:t>
            </a:r>
          </a:p>
          <a:p>
            <a:r>
              <a:rPr lang="en-AU" dirty="0" smtClean="0"/>
              <a:t>ActionXML</a:t>
            </a:r>
          </a:p>
          <a:p>
            <a:pPr marL="0" indent="0">
              <a:buNone/>
            </a:pPr>
            <a:endParaRPr lang="en-AU" dirty="0"/>
          </a:p>
          <a:p>
            <a:pPr marL="0" indent="0">
              <a:buNone/>
            </a:pPr>
            <a:endParaRPr lang="en-AU" dirty="0" smtClean="0"/>
          </a:p>
        </p:txBody>
      </p:sp>
    </p:spTree>
    <p:extLst>
      <p:ext uri="{BB962C8B-B14F-4D97-AF65-F5344CB8AC3E}">
        <p14:creationId xmlns:p14="http://schemas.microsoft.com/office/powerpoint/2010/main" val="3638148573"/>
      </p:ext>
    </p:extLst>
  </p:cSld>
  <p:clrMapOvr>
    <a:masterClrMapping/>
  </p:clrMapOvr>
  <mc:AlternateContent xmlns:mc="http://schemas.openxmlformats.org/markup-compatibility/2006" xmlns:p14="http://schemas.microsoft.com/office/powerpoint/2010/main">
    <mc:Choice Requires="p14">
      <p:transition p14:dur="0" advClick="0" advTm="170542"/>
    </mc:Choice>
    <mc:Fallback xmlns="">
      <p:transition advClick="0" advTm="170542"/>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610600" cy="4585871"/>
          </a:xfrm>
        </p:spPr>
        <p:txBody>
          <a:bodyPr/>
          <a:lstStyle/>
          <a:p>
            <a:r>
              <a:rPr lang="en-US" dirty="0" smtClean="0"/>
              <a:t>Day 3</a:t>
            </a:r>
          </a:p>
          <a:p>
            <a:pPr lvl="1"/>
            <a:r>
              <a:rPr lang="en-US" dirty="0" smtClean="0"/>
              <a:t>Module 6: Microsoft Server Consolidation (Part II)</a:t>
            </a:r>
          </a:p>
          <a:p>
            <a:pPr lvl="1"/>
            <a:r>
              <a:rPr lang="en-US" dirty="0" smtClean="0"/>
              <a:t>Module 7: Automating Processes for Virtualization Management</a:t>
            </a:r>
          </a:p>
          <a:p>
            <a:pPr lvl="1"/>
            <a:r>
              <a:rPr lang="en-US" dirty="0">
                <a:solidFill>
                  <a:schemeClr val="tx2"/>
                </a:solidFill>
              </a:rPr>
              <a:t>Module 8: Building the Foundation for a Private Cloud</a:t>
            </a:r>
          </a:p>
          <a:p>
            <a:endParaRPr lang="en-US" dirty="0" smtClean="0"/>
          </a:p>
          <a:p>
            <a:r>
              <a:rPr lang="en-US" dirty="0" smtClean="0"/>
              <a:t>Optional Module</a:t>
            </a:r>
          </a:p>
          <a:p>
            <a:pPr lvl="1"/>
            <a:r>
              <a:rPr lang="en-US" dirty="0" smtClean="0"/>
              <a:t>Module 9: </a:t>
            </a:r>
            <a:r>
              <a:rPr lang="en-GB" dirty="0" smtClean="0"/>
              <a:t>Preparing </a:t>
            </a:r>
            <a:r>
              <a:rPr lang="en-GB" dirty="0"/>
              <a:t>for Exam 70-659 </a:t>
            </a:r>
            <a:r>
              <a:rPr lang="en-GB" dirty="0" smtClean="0"/>
              <a:t>TS</a:t>
            </a:r>
            <a:r>
              <a:rPr lang="en-GB" dirty="0"/>
              <a:t>: Windows Server 2008 R2, Server Virtualization</a:t>
            </a:r>
            <a:endParaRPr lang="en-US" dirty="0" smtClean="0"/>
          </a:p>
        </p:txBody>
      </p:sp>
    </p:spTree>
    <p:extLst>
      <p:ext uri="{BB962C8B-B14F-4D97-AF65-F5344CB8AC3E}">
        <p14:creationId xmlns:p14="http://schemas.microsoft.com/office/powerpoint/2010/main" val="174399668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891" y="228600"/>
            <a:ext cx="8382000" cy="498598"/>
          </a:xfrm>
        </p:spPr>
        <p:txBody>
          <a:bodyPr/>
          <a:lstStyle/>
          <a:p>
            <a:r>
              <a:rPr lang="en-US" sz="3600" dirty="0" smtClean="0">
                <a:solidFill>
                  <a:schemeClr val="tx1"/>
                </a:solidFill>
              </a:rPr>
              <a:t>The Anatomy of an Infrastructure Request</a:t>
            </a:r>
          </a:p>
        </p:txBody>
      </p:sp>
      <p:sp>
        <p:nvSpPr>
          <p:cNvPr id="6" name="Rectangle 5"/>
          <p:cNvSpPr/>
          <p:nvPr/>
        </p:nvSpPr>
        <p:spPr>
          <a:xfrm>
            <a:off x="766263" y="3121119"/>
            <a:ext cx="5038189"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cxnSp>
        <p:nvCxnSpPr>
          <p:cNvPr id="19" name="Elbow Connector 18"/>
          <p:cNvCxnSpPr>
            <a:stCxn id="5" idx="2"/>
            <a:endCxn id="11" idx="1"/>
          </p:cNvCxnSpPr>
          <p:nvPr/>
        </p:nvCxnSpPr>
        <p:spPr>
          <a:xfrm rot="16200000" flipH="1">
            <a:off x="2771963" y="3575113"/>
            <a:ext cx="397379" cy="1500187"/>
          </a:xfrm>
          <a:prstGeom prst="bentConnector2">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2"/>
            <a:endCxn id="14" idx="1"/>
          </p:cNvCxnSpPr>
          <p:nvPr/>
        </p:nvCxnSpPr>
        <p:spPr>
          <a:xfrm rot="16200000" flipH="1">
            <a:off x="4678348" y="4625949"/>
            <a:ext cx="1158976" cy="2045489"/>
          </a:xfrm>
          <a:prstGeom prst="bentConnector2">
            <a:avLst/>
          </a:prstGeom>
          <a:ln w="15875">
            <a:solidFill>
              <a:schemeClr val="tx1">
                <a:alpha val="9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11" idx="2"/>
            <a:endCxn id="13" idx="1"/>
          </p:cNvCxnSpPr>
          <p:nvPr/>
        </p:nvCxnSpPr>
        <p:spPr>
          <a:xfrm rot="16200000" flipH="1">
            <a:off x="5039649" y="4264648"/>
            <a:ext cx="427909" cy="2037023"/>
          </a:xfrm>
          <a:prstGeom prst="bentConnector2">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415697" y="2954368"/>
            <a:ext cx="1609724" cy="1172150"/>
            <a:chOff x="857250" y="885537"/>
            <a:chExt cx="1609724" cy="1172150"/>
          </a:xfrm>
        </p:grpSpPr>
        <p:sp>
          <p:nvSpPr>
            <p:cNvPr id="5" name="Rounded Rectangle 4"/>
            <p:cNvSpPr/>
            <p:nvPr/>
          </p:nvSpPr>
          <p:spPr bwMode="auto">
            <a:xfrm>
              <a:off x="857250" y="885537"/>
              <a:ext cx="1609724" cy="11721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0" name="Rounded Rectangle 49"/>
            <p:cNvSpPr/>
            <p:nvPr/>
          </p:nvSpPr>
          <p:spPr bwMode="auto">
            <a:xfrm>
              <a:off x="874259" y="904588"/>
              <a:ext cx="1576387" cy="276512"/>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accent6">
                      <a:lumMod val="75000"/>
                    </a:schemeClr>
                  </a:solidFill>
                  <a:effectLst>
                    <a:outerShdw blurRad="38100" dist="38100" dir="2700000" algn="tl">
                      <a:srgbClr val="000000">
                        <a:alpha val="43137"/>
                      </a:srgbClr>
                    </a:outerShdw>
                  </a:effectLst>
                  <a:latin typeface="Calibri" pitchFamily="34" charset="0"/>
                </a:rPr>
                <a:t>Infrastructure</a:t>
              </a:r>
            </a:p>
          </p:txBody>
        </p:sp>
      </p:grpSp>
      <p:sp>
        <p:nvSpPr>
          <p:cNvPr id="68" name="TextBox 67"/>
          <p:cNvSpPr txBox="1"/>
          <p:nvPr/>
        </p:nvSpPr>
        <p:spPr>
          <a:xfrm>
            <a:off x="3701697" y="3111596"/>
            <a:ext cx="2952750" cy="646331"/>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Infrastructure Name</a:t>
            </a:r>
          </a:p>
          <a:p>
            <a:r>
              <a:rPr lang="en-US" sz="1200" dirty="0" smtClean="0">
                <a:effectLst>
                  <a:outerShdw blurRad="38100" dist="38100" dir="2700000" algn="tl">
                    <a:srgbClr val="000000">
                      <a:alpha val="43137"/>
                    </a:srgbClr>
                  </a:outerShdw>
                </a:effectLst>
              </a:rPr>
              <a:t>Environment Quota (Memory/Storage)</a:t>
            </a:r>
          </a:p>
          <a:p>
            <a:r>
              <a:rPr lang="en-US" sz="1200" dirty="0" smtClean="0">
                <a:effectLst>
                  <a:outerShdw blurRad="38100" dist="38100" dir="2700000" algn="tl">
                    <a:srgbClr val="000000">
                      <a:alpha val="43137"/>
                    </a:srgbClr>
                  </a:outerShdw>
                </a:effectLst>
              </a:rPr>
              <a:t>Template</a:t>
            </a:r>
          </a:p>
        </p:txBody>
      </p:sp>
      <p:grpSp>
        <p:nvGrpSpPr>
          <p:cNvPr id="58" name="Group 57"/>
          <p:cNvGrpSpPr/>
          <p:nvPr/>
        </p:nvGrpSpPr>
        <p:grpSpPr>
          <a:xfrm>
            <a:off x="3025421" y="3211833"/>
            <a:ext cx="679852" cy="419100"/>
            <a:chOff x="2466974" y="1181100"/>
            <a:chExt cx="679852" cy="419100"/>
          </a:xfrm>
        </p:grpSpPr>
        <p:cxnSp>
          <p:nvCxnSpPr>
            <p:cNvPr id="57" name="Straight Arrow Connector 56"/>
            <p:cNvCxnSpPr/>
            <p:nvPr/>
          </p:nvCxnSpPr>
          <p:spPr>
            <a:xfrm>
              <a:off x="2466974" y="1181100"/>
              <a:ext cx="670327" cy="0"/>
            </a:xfrm>
            <a:prstGeom prst="straightConnector1">
              <a:avLst/>
            </a:prstGeom>
            <a:ln w="12700" cap="rnd" cmpd="sng">
              <a:solidFill>
                <a:schemeClr val="tx1">
                  <a:alpha val="71000"/>
                </a:schemeClr>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2476499" y="1390650"/>
              <a:ext cx="670327" cy="0"/>
            </a:xfrm>
            <a:prstGeom prst="straightConnector1">
              <a:avLst/>
            </a:prstGeom>
            <a:ln w="12700" cap="rnd" cmpd="sng">
              <a:solidFill>
                <a:schemeClr val="tx1">
                  <a:alpha val="71000"/>
                </a:schemeClr>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2476499" y="1600200"/>
              <a:ext cx="670327" cy="0"/>
            </a:xfrm>
            <a:prstGeom prst="straightConnector1">
              <a:avLst/>
            </a:prstGeom>
            <a:ln w="12700" cap="rnd" cmpd="sng">
              <a:solidFill>
                <a:schemeClr val="tx1">
                  <a:alpha val="71000"/>
                </a:schemeClr>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1" name="Rounded Rectangle 10"/>
          <p:cNvSpPr/>
          <p:nvPr/>
        </p:nvSpPr>
        <p:spPr bwMode="auto">
          <a:xfrm>
            <a:off x="3720746" y="3978590"/>
            <a:ext cx="1028689" cy="109061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1" name="Rounded Rectangle 50"/>
          <p:cNvSpPr/>
          <p:nvPr/>
        </p:nvSpPr>
        <p:spPr bwMode="auto">
          <a:xfrm>
            <a:off x="3731633" y="3997790"/>
            <a:ext cx="1003690" cy="276512"/>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050" dirty="0" smtClean="0">
                <a:solidFill>
                  <a:schemeClr val="accent4">
                    <a:lumMod val="75000"/>
                  </a:schemeClr>
                </a:solidFill>
                <a:effectLst>
                  <a:outerShdw blurRad="38100" dist="38100" dir="2700000" algn="tl">
                    <a:srgbClr val="000000">
                      <a:alpha val="43137"/>
                    </a:srgbClr>
                  </a:outerShdw>
                </a:effectLst>
                <a:latin typeface="Calibri" pitchFamily="34" charset="0"/>
              </a:rPr>
              <a:t>Infra Service A</a:t>
            </a:r>
          </a:p>
        </p:txBody>
      </p:sp>
      <p:grpSp>
        <p:nvGrpSpPr>
          <p:cNvPr id="69" name="Group 68"/>
          <p:cNvGrpSpPr/>
          <p:nvPr/>
        </p:nvGrpSpPr>
        <p:grpSpPr>
          <a:xfrm>
            <a:off x="7156888" y="5287566"/>
            <a:ext cx="679852" cy="419100"/>
            <a:chOff x="4210038" y="2143125"/>
            <a:chExt cx="679852" cy="419100"/>
          </a:xfrm>
        </p:grpSpPr>
        <p:cxnSp>
          <p:nvCxnSpPr>
            <p:cNvPr id="70" name="Straight Arrow Connector 69"/>
            <p:cNvCxnSpPr/>
            <p:nvPr/>
          </p:nvCxnSpPr>
          <p:spPr>
            <a:xfrm>
              <a:off x="4210038" y="21431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219563" y="235267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4219563" y="25622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91" name="TextBox 90"/>
          <p:cNvSpPr txBox="1"/>
          <p:nvPr/>
        </p:nvSpPr>
        <p:spPr>
          <a:xfrm>
            <a:off x="7822424" y="5193863"/>
            <a:ext cx="1521616" cy="646331"/>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Role </a:t>
            </a:r>
          </a:p>
          <a:p>
            <a:r>
              <a:rPr lang="en-US" sz="1200" dirty="0" smtClean="0">
                <a:effectLst>
                  <a:outerShdw blurRad="38100" dist="38100" dir="2700000" algn="tl">
                    <a:srgbClr val="000000">
                      <a:alpha val="43137"/>
                    </a:srgbClr>
                  </a:outerShdw>
                </a:effectLst>
              </a:rPr>
              <a:t>Network</a:t>
            </a:r>
          </a:p>
          <a:p>
            <a:r>
              <a:rPr lang="en-US" sz="1200" dirty="0" smtClean="0">
                <a:effectLst>
                  <a:outerShdw blurRad="38100" dist="38100" dir="2700000" algn="tl">
                    <a:srgbClr val="000000">
                      <a:alpha val="43137"/>
                    </a:srgbClr>
                  </a:outerShdw>
                </a:effectLst>
              </a:rPr>
              <a:t>Load Balancing</a:t>
            </a:r>
          </a:p>
        </p:txBody>
      </p:sp>
      <p:grpSp>
        <p:nvGrpSpPr>
          <p:cNvPr id="106" name="Group 105"/>
          <p:cNvGrpSpPr/>
          <p:nvPr/>
        </p:nvGrpSpPr>
        <p:grpSpPr>
          <a:xfrm>
            <a:off x="7185448" y="6000572"/>
            <a:ext cx="679852" cy="419100"/>
            <a:chOff x="4210038" y="2143125"/>
            <a:chExt cx="679852" cy="419100"/>
          </a:xfrm>
        </p:grpSpPr>
        <p:cxnSp>
          <p:nvCxnSpPr>
            <p:cNvPr id="107" name="Straight Arrow Connector 106"/>
            <p:cNvCxnSpPr/>
            <p:nvPr/>
          </p:nvCxnSpPr>
          <p:spPr>
            <a:xfrm>
              <a:off x="4210038" y="21431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219563" y="235267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4219563" y="25622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10" name="TextBox 109"/>
          <p:cNvSpPr txBox="1"/>
          <p:nvPr/>
        </p:nvSpPr>
        <p:spPr>
          <a:xfrm>
            <a:off x="7850984" y="5906869"/>
            <a:ext cx="1521616" cy="646331"/>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Role </a:t>
            </a:r>
          </a:p>
          <a:p>
            <a:r>
              <a:rPr lang="en-US" sz="1200" dirty="0" smtClean="0">
                <a:effectLst>
                  <a:outerShdw blurRad="38100" dist="38100" dir="2700000" algn="tl">
                    <a:srgbClr val="000000">
                      <a:alpha val="43137"/>
                    </a:srgbClr>
                  </a:outerShdw>
                </a:effectLst>
              </a:rPr>
              <a:t>Network</a:t>
            </a:r>
          </a:p>
          <a:p>
            <a:r>
              <a:rPr lang="en-US" sz="1200" dirty="0" smtClean="0">
                <a:effectLst>
                  <a:outerShdw blurRad="38100" dist="38100" dir="2700000" algn="tl">
                    <a:srgbClr val="000000">
                      <a:alpha val="43137"/>
                    </a:srgbClr>
                  </a:outerShdw>
                </a:effectLst>
              </a:rPr>
              <a:t>Load Balancing</a:t>
            </a:r>
          </a:p>
        </p:txBody>
      </p:sp>
      <p:sp>
        <p:nvSpPr>
          <p:cNvPr id="90" name="TextBox 89"/>
          <p:cNvSpPr txBox="1"/>
          <p:nvPr/>
        </p:nvSpPr>
        <p:spPr>
          <a:xfrm>
            <a:off x="5429286" y="4098340"/>
            <a:ext cx="2977761" cy="1015663"/>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Environment Type</a:t>
            </a:r>
          </a:p>
          <a:p>
            <a:r>
              <a:rPr lang="en-US" sz="1200" dirty="0" smtClean="0">
                <a:effectLst>
                  <a:outerShdw blurRad="38100" dist="38100" dir="2700000" algn="tl">
                    <a:srgbClr val="000000">
                      <a:alpha val="43137"/>
                    </a:srgbClr>
                  </a:outerShdw>
                </a:effectLst>
              </a:rPr>
              <a:t>Service Quota (Memory/Storage)</a:t>
            </a:r>
          </a:p>
          <a:p>
            <a:r>
              <a:rPr lang="en-US" sz="1200" dirty="0" smtClean="0">
                <a:effectLst>
                  <a:outerShdw blurRad="38100" dist="38100" dir="2700000" algn="tl">
                    <a:srgbClr val="000000">
                      <a:alpha val="43137"/>
                    </a:srgbClr>
                  </a:outerShdw>
                </a:effectLst>
              </a:rPr>
              <a:t>Network</a:t>
            </a:r>
          </a:p>
          <a:p>
            <a:r>
              <a:rPr lang="en-US" sz="1200" dirty="0" smtClean="0">
                <a:effectLst>
                  <a:outerShdw blurRad="38100" dist="38100" dir="2700000" algn="tl">
                    <a:srgbClr val="000000">
                      <a:alpha val="43137"/>
                    </a:srgbClr>
                  </a:outerShdw>
                </a:effectLst>
              </a:rPr>
              <a:t>Access Control</a:t>
            </a:r>
          </a:p>
          <a:p>
            <a:r>
              <a:rPr lang="en-US" sz="1200" dirty="0" smtClean="0">
                <a:effectLst>
                  <a:outerShdw blurRad="38100" dist="38100" dir="2700000" algn="tl">
                    <a:srgbClr val="000000">
                      <a:alpha val="43137"/>
                    </a:srgbClr>
                  </a:outerShdw>
                </a:effectLst>
              </a:rPr>
              <a:t>SAN</a:t>
            </a:r>
          </a:p>
        </p:txBody>
      </p:sp>
      <p:grpSp>
        <p:nvGrpSpPr>
          <p:cNvPr id="33" name="Group 32"/>
          <p:cNvGrpSpPr/>
          <p:nvPr/>
        </p:nvGrpSpPr>
        <p:grpSpPr>
          <a:xfrm>
            <a:off x="4749435" y="4211956"/>
            <a:ext cx="689377" cy="762000"/>
            <a:chOff x="4190988" y="2143125"/>
            <a:chExt cx="689377" cy="762000"/>
          </a:xfrm>
        </p:grpSpPr>
        <p:grpSp>
          <p:nvGrpSpPr>
            <p:cNvPr id="67" name="Group 66"/>
            <p:cNvGrpSpPr/>
            <p:nvPr/>
          </p:nvGrpSpPr>
          <p:grpSpPr>
            <a:xfrm>
              <a:off x="4190988" y="2143125"/>
              <a:ext cx="679852" cy="419100"/>
              <a:chOff x="4210038" y="2143125"/>
              <a:chExt cx="679852" cy="419100"/>
            </a:xfrm>
          </p:grpSpPr>
          <p:cxnSp>
            <p:nvCxnSpPr>
              <p:cNvPr id="64" name="Straight Arrow Connector 63"/>
              <p:cNvCxnSpPr/>
              <p:nvPr/>
            </p:nvCxnSpPr>
            <p:spPr>
              <a:xfrm>
                <a:off x="4210038" y="21431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4219563" y="235267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4219563" y="25622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4200513" y="273367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4210038" y="2905125"/>
              <a:ext cx="670327" cy="0"/>
            </a:xfrm>
            <a:prstGeom prst="straightConnector1">
              <a:avLst/>
            </a:prstGeom>
            <a:ln w="12700" cap="rnd" cmpd="sng">
              <a:solidFill>
                <a:schemeClr val="tx1"/>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3" name="Rounded Rectangle 12"/>
          <p:cNvSpPr/>
          <p:nvPr/>
        </p:nvSpPr>
        <p:spPr bwMode="auto">
          <a:xfrm>
            <a:off x="6272114" y="5200837"/>
            <a:ext cx="890587" cy="592559"/>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000" dirty="0" smtClean="0">
              <a:solidFill>
                <a:srgbClr val="FFFFFF"/>
              </a:solidFill>
              <a:effectLst>
                <a:outerShdw blurRad="38100" dist="38100" dir="2700000" algn="tl">
                  <a:srgbClr val="000000">
                    <a:alpha val="43137"/>
                  </a:srgbClr>
                </a:outerShdw>
              </a:effectLst>
              <a:latin typeface="Calibri" pitchFamily="34" charset="0"/>
            </a:endParaRPr>
          </a:p>
          <a:p>
            <a:pPr defTabSz="914099" fontAlgn="base">
              <a:spcBef>
                <a:spcPct val="0"/>
              </a:spcBef>
              <a:spcAft>
                <a:spcPct val="0"/>
              </a:spcAft>
            </a:pPr>
            <a:endParaRPr lang="en-US" sz="1000" dirty="0" smtClean="0">
              <a:solidFill>
                <a:srgbClr val="FFFFFF"/>
              </a:solidFill>
              <a:effectLst>
                <a:outerShdw blurRad="38100" dist="38100" dir="2700000" algn="tl">
                  <a:srgbClr val="000000">
                    <a:alpha val="43137"/>
                  </a:srgbClr>
                </a:outerShdw>
              </a:effectLst>
              <a:latin typeface="Calibri" pitchFamily="34" charset="0"/>
            </a:endParaRPr>
          </a:p>
          <a:p>
            <a:pPr defTabSz="914099" fontAlgn="base">
              <a:spcBef>
                <a:spcPct val="0"/>
              </a:spcBef>
              <a:spcAft>
                <a:spcPct val="0"/>
              </a:spcAft>
            </a:pPr>
            <a:r>
              <a:rPr lang="en-US" sz="1000" dirty="0" smtClean="0">
                <a:solidFill>
                  <a:srgbClr val="FFFFFF"/>
                </a:solidFill>
                <a:effectLst>
                  <a:outerShdw blurRad="38100" dist="38100" dir="2700000" algn="tl">
                    <a:srgbClr val="000000">
                      <a:alpha val="43137"/>
                    </a:srgbClr>
                  </a:outerShdw>
                </a:effectLst>
                <a:latin typeface="Calibri" pitchFamily="34" charset="0"/>
              </a:rPr>
              <a:t>Web Front End</a:t>
            </a:r>
            <a:endParaRPr lang="en-US" sz="1000" dirty="0">
              <a:solidFill>
                <a:srgbClr val="FFFFFF"/>
              </a:solidFill>
              <a:effectLst>
                <a:outerShdw blurRad="38100" dist="38100" dir="2700000" algn="tl">
                  <a:srgbClr val="000000">
                    <a:alpha val="43137"/>
                  </a:srgbClr>
                </a:outerShdw>
              </a:effectLst>
              <a:latin typeface="Calibri" pitchFamily="34" charset="0"/>
            </a:endParaRPr>
          </a:p>
        </p:txBody>
      </p:sp>
      <p:sp>
        <p:nvSpPr>
          <p:cNvPr id="14" name="Rounded Rectangle 13"/>
          <p:cNvSpPr/>
          <p:nvPr/>
        </p:nvSpPr>
        <p:spPr bwMode="auto">
          <a:xfrm>
            <a:off x="6280580" y="5903167"/>
            <a:ext cx="890587" cy="650033"/>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100" dirty="0" smtClean="0">
              <a:solidFill>
                <a:srgbClr val="FFFFFF"/>
              </a:solidFill>
              <a:effectLst>
                <a:outerShdw blurRad="38100" dist="38100" dir="2700000" algn="tl">
                  <a:srgbClr val="000000">
                    <a:alpha val="43137"/>
                  </a:srgbClr>
                </a:outerShdw>
              </a:effectLst>
              <a:latin typeface="Calibri" pitchFamily="34" charset="0"/>
            </a:endParaRPr>
          </a:p>
          <a:p>
            <a:pPr defTabSz="914099" fontAlgn="base">
              <a:spcBef>
                <a:spcPct val="0"/>
              </a:spcBef>
              <a:spcAft>
                <a:spcPct val="0"/>
              </a:spcAft>
            </a:pPr>
            <a:r>
              <a:rPr lang="en-US" sz="1100" dirty="0" smtClean="0">
                <a:solidFill>
                  <a:srgbClr val="FFFFFF"/>
                </a:solidFill>
                <a:effectLst>
                  <a:outerShdw blurRad="38100" dist="38100" dir="2700000" algn="tl">
                    <a:srgbClr val="000000">
                      <a:alpha val="43137"/>
                    </a:srgbClr>
                  </a:outerShdw>
                </a:effectLst>
                <a:latin typeface="Calibri" pitchFamily="34" charset="0"/>
              </a:rPr>
              <a:t/>
            </a:r>
            <a:br>
              <a:rPr lang="en-US" sz="1100" dirty="0" smtClean="0">
                <a:solidFill>
                  <a:srgbClr val="FFFFFF"/>
                </a:solidFill>
                <a:effectLst>
                  <a:outerShdw blurRad="38100" dist="38100" dir="2700000" algn="tl">
                    <a:srgbClr val="000000">
                      <a:alpha val="43137"/>
                    </a:srgbClr>
                  </a:outerShdw>
                </a:effectLst>
                <a:latin typeface="Calibri" pitchFamily="34" charset="0"/>
              </a:rPr>
            </a:br>
            <a:r>
              <a:rPr lang="en-US" sz="1050" dirty="0" smtClean="0">
                <a:solidFill>
                  <a:srgbClr val="FFFFFF"/>
                </a:solidFill>
                <a:effectLst>
                  <a:outerShdw blurRad="38100" dist="38100" dir="2700000" algn="tl">
                    <a:srgbClr val="000000">
                      <a:alpha val="43137"/>
                    </a:srgbClr>
                  </a:outerShdw>
                </a:effectLst>
                <a:latin typeface="Calibri" pitchFamily="34" charset="0"/>
              </a:rPr>
              <a:t>Reporting Service</a:t>
            </a:r>
          </a:p>
        </p:txBody>
      </p:sp>
      <p:sp>
        <p:nvSpPr>
          <p:cNvPr id="53" name="Rounded Rectangle 52"/>
          <p:cNvSpPr/>
          <p:nvPr/>
        </p:nvSpPr>
        <p:spPr bwMode="auto">
          <a:xfrm>
            <a:off x="6285335" y="5215887"/>
            <a:ext cx="885832" cy="246752"/>
          </a:xfrm>
          <a:prstGeom prst="roundRect">
            <a:avLst/>
          </a:prstGeom>
          <a:solidFill>
            <a:schemeClr val="lt1">
              <a:alpha val="63000"/>
            </a:schemeClr>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050" dirty="0" smtClean="0">
                <a:solidFill>
                  <a:schemeClr val="accent3">
                    <a:lumMod val="50000"/>
                  </a:schemeClr>
                </a:solidFill>
                <a:effectLst>
                  <a:outerShdw blurRad="38100" dist="38100" dir="2700000" algn="tl">
                    <a:srgbClr val="000000">
                      <a:alpha val="43137"/>
                    </a:srgbClr>
                  </a:outerShdw>
                </a:effectLst>
                <a:latin typeface="Calibri" pitchFamily="34" charset="0"/>
              </a:rPr>
              <a:t>Service Role</a:t>
            </a:r>
          </a:p>
        </p:txBody>
      </p:sp>
      <p:sp>
        <p:nvSpPr>
          <p:cNvPr id="54" name="Rounded Rectangle 53"/>
          <p:cNvSpPr/>
          <p:nvPr/>
        </p:nvSpPr>
        <p:spPr bwMode="auto">
          <a:xfrm>
            <a:off x="6290090" y="5919665"/>
            <a:ext cx="885832" cy="246752"/>
          </a:xfrm>
          <a:prstGeom prst="roundRect">
            <a:avLst/>
          </a:prstGeom>
          <a:solidFill>
            <a:schemeClr val="lt1">
              <a:alpha val="63000"/>
            </a:schemeClr>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050" dirty="0">
                <a:solidFill>
                  <a:schemeClr val="accent3">
                    <a:lumMod val="50000"/>
                  </a:schemeClr>
                </a:solidFill>
                <a:effectLst>
                  <a:outerShdw blurRad="38100" dist="38100" dir="2700000" algn="tl">
                    <a:srgbClr val="000000">
                      <a:alpha val="43137"/>
                    </a:srgbClr>
                  </a:outerShdw>
                </a:effectLst>
                <a:latin typeface="Calibri" pitchFamily="34" charset="0"/>
              </a:rPr>
              <a:t>Service Role</a:t>
            </a:r>
            <a:endParaRPr lang="en-US" sz="105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78" name="Group 77"/>
          <p:cNvGrpSpPr/>
          <p:nvPr/>
        </p:nvGrpSpPr>
        <p:grpSpPr>
          <a:xfrm>
            <a:off x="129112" y="914400"/>
            <a:ext cx="2004487" cy="1447800"/>
            <a:chOff x="857250" y="885537"/>
            <a:chExt cx="1609724" cy="1172150"/>
          </a:xfrm>
        </p:grpSpPr>
        <p:sp>
          <p:nvSpPr>
            <p:cNvPr id="79" name="Rounded Rectangle 78"/>
            <p:cNvSpPr/>
            <p:nvPr/>
          </p:nvSpPr>
          <p:spPr bwMode="auto">
            <a:xfrm>
              <a:off x="857250" y="885537"/>
              <a:ext cx="1609724" cy="117215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0" name="Rounded Rectangle 79"/>
            <p:cNvSpPr/>
            <p:nvPr/>
          </p:nvSpPr>
          <p:spPr bwMode="auto">
            <a:xfrm>
              <a:off x="874259" y="904588"/>
              <a:ext cx="1576387" cy="276512"/>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accent6">
                      <a:lumMod val="75000"/>
                    </a:schemeClr>
                  </a:solidFill>
                  <a:effectLst>
                    <a:outerShdw blurRad="38100" dist="38100" dir="2700000" algn="tl">
                      <a:srgbClr val="000000">
                        <a:alpha val="43137"/>
                      </a:srgbClr>
                    </a:outerShdw>
                  </a:effectLst>
                  <a:latin typeface="Calibri" pitchFamily="34" charset="0"/>
                </a:rPr>
                <a:t>Business Unit</a:t>
              </a:r>
            </a:p>
          </p:txBody>
        </p:sp>
      </p:grpSp>
      <p:cxnSp>
        <p:nvCxnSpPr>
          <p:cNvPr id="81" name="Elbow Connector 80"/>
          <p:cNvCxnSpPr>
            <a:endCxn id="5" idx="1"/>
          </p:cNvCxnSpPr>
          <p:nvPr/>
        </p:nvCxnSpPr>
        <p:spPr>
          <a:xfrm rot="16200000" flipH="1">
            <a:off x="664235" y="2788980"/>
            <a:ext cx="1178243" cy="324681"/>
          </a:xfrm>
          <a:prstGeom prst="bentConnector2">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758717" y="1295400"/>
            <a:ext cx="2952750" cy="461665"/>
          </a:xfrm>
          <a:prstGeom prst="rect">
            <a:avLst/>
          </a:prstGeom>
          <a:noFill/>
        </p:spPr>
        <p:txBody>
          <a:bodyPr wrap="square" rtlCol="0">
            <a:spAutoFit/>
          </a:bodyPr>
          <a:lstStyle/>
          <a:p>
            <a:r>
              <a:rPr lang="en-US" sz="1200" dirty="0" smtClean="0">
                <a:effectLst>
                  <a:outerShdw blurRad="38100" dist="38100" dir="2700000" algn="tl">
                    <a:srgbClr val="000000">
                      <a:alpha val="43137"/>
                    </a:srgbClr>
                  </a:outerShdw>
                </a:effectLst>
              </a:rPr>
              <a:t>BU Name</a:t>
            </a:r>
          </a:p>
          <a:p>
            <a:r>
              <a:rPr lang="en-US" sz="1200" dirty="0" smtClean="0">
                <a:effectLst>
                  <a:outerShdw blurRad="38100" dist="38100" dir="2700000" algn="tl">
                    <a:srgbClr val="000000">
                      <a:alpha val="43137"/>
                    </a:srgbClr>
                  </a:outerShdw>
                </a:effectLst>
              </a:rPr>
              <a:t>BU Code</a:t>
            </a:r>
          </a:p>
        </p:txBody>
      </p:sp>
      <p:cxnSp>
        <p:nvCxnSpPr>
          <p:cNvPr id="84" name="Straight Arrow Connector 83"/>
          <p:cNvCxnSpPr/>
          <p:nvPr/>
        </p:nvCxnSpPr>
        <p:spPr>
          <a:xfrm>
            <a:off x="2082441" y="1395637"/>
            <a:ext cx="670327" cy="0"/>
          </a:xfrm>
          <a:prstGeom prst="straightConnector1">
            <a:avLst/>
          </a:prstGeom>
          <a:ln w="12700" cap="rnd" cmpd="sng">
            <a:solidFill>
              <a:schemeClr val="tx1">
                <a:alpha val="71000"/>
              </a:schemeClr>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2091966" y="1605187"/>
            <a:ext cx="670327" cy="0"/>
          </a:xfrm>
          <a:prstGeom prst="straightConnector1">
            <a:avLst/>
          </a:prstGeom>
          <a:ln w="12700" cap="rnd" cmpd="sng">
            <a:solidFill>
              <a:schemeClr val="tx1">
                <a:alpha val="71000"/>
              </a:schemeClr>
            </a:solidFill>
            <a:miter lim="800000"/>
            <a:headEnd type="none"/>
            <a:tailEnd type="diamond" w="lg"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40142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868" y="230188"/>
            <a:ext cx="11173090" cy="664797"/>
          </a:xfrm>
        </p:spPr>
        <p:txBody>
          <a:bodyPr/>
          <a:lstStyle/>
          <a:p>
            <a:r>
              <a:rPr lang="en-US" dirty="0"/>
              <a:t>SSP 2.0 Extensibility</a:t>
            </a:r>
          </a:p>
        </p:txBody>
      </p:sp>
      <p:sp>
        <p:nvSpPr>
          <p:cNvPr id="5" name="Content Placeholder 2"/>
          <p:cNvSpPr>
            <a:spLocks noGrp="1"/>
          </p:cNvSpPr>
          <p:nvPr>
            <p:ph idx="1"/>
          </p:nvPr>
        </p:nvSpPr>
        <p:spPr>
          <a:xfrm>
            <a:off x="249306" y="1626933"/>
            <a:ext cx="8513693" cy="4604337"/>
          </a:xfrm>
        </p:spPr>
        <p:txBody>
          <a:bodyPr/>
          <a:lstStyle/>
          <a:p>
            <a:r>
              <a:rPr lang="en-US" sz="3600" dirty="0" smtClean="0"/>
              <a:t>Admin </a:t>
            </a:r>
            <a:r>
              <a:rPr lang="en-US" sz="3600" dirty="0"/>
              <a:t>Portal </a:t>
            </a:r>
            <a:endParaRPr lang="en-US" sz="3600" dirty="0" smtClean="0"/>
          </a:p>
          <a:p>
            <a:pPr lvl="1"/>
            <a:r>
              <a:rPr lang="en-US" sz="3200" dirty="0"/>
              <a:t>Author the Tasks that make up the VM Action</a:t>
            </a:r>
          </a:p>
          <a:p>
            <a:pPr lvl="1"/>
            <a:r>
              <a:rPr lang="en-US" sz="3200" dirty="0"/>
              <a:t>Associate Script to each Tasks</a:t>
            </a:r>
          </a:p>
          <a:p>
            <a:pPr lvl="1"/>
            <a:r>
              <a:rPr lang="en-US" sz="3200" dirty="0"/>
              <a:t>VM Action -&gt; Tasks -&gt; Scripts mapping stored in XML</a:t>
            </a:r>
          </a:p>
          <a:p>
            <a:r>
              <a:rPr lang="en-US" sz="3600" dirty="0" smtClean="0"/>
              <a:t>Self </a:t>
            </a:r>
            <a:r>
              <a:rPr lang="en-US" sz="3600" dirty="0"/>
              <a:t>Service Portal </a:t>
            </a:r>
          </a:p>
          <a:p>
            <a:pPr lvl="1"/>
            <a:r>
              <a:rPr lang="en-US" sz="3200" dirty="0"/>
              <a:t>Predefined set of VM Actions (i.e. Create VM, Start VM, Stop VM</a:t>
            </a:r>
            <a:r>
              <a:rPr lang="en-US" sz="3200" dirty="0" smtClean="0"/>
              <a:t>…)</a:t>
            </a:r>
          </a:p>
        </p:txBody>
      </p:sp>
      <p:sp>
        <p:nvSpPr>
          <p:cNvPr id="7" name="Rectangle 6"/>
          <p:cNvSpPr/>
          <p:nvPr/>
        </p:nvSpPr>
        <p:spPr>
          <a:xfrm>
            <a:off x="277016" y="1052288"/>
            <a:ext cx="671583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
        <p:nvSpPr>
          <p:cNvPr id="8" name="Rectangle 7"/>
          <p:cNvSpPr/>
          <p:nvPr/>
        </p:nvSpPr>
        <p:spPr>
          <a:xfrm>
            <a:off x="293237" y="4788101"/>
            <a:ext cx="1162605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Tree>
    <p:extLst>
      <p:ext uri="{BB962C8B-B14F-4D97-AF65-F5344CB8AC3E}">
        <p14:creationId xmlns:p14="http://schemas.microsoft.com/office/powerpoint/2010/main" val="338926228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868" y="230188"/>
            <a:ext cx="11173090" cy="664797"/>
          </a:xfrm>
        </p:spPr>
        <p:txBody>
          <a:bodyPr/>
          <a:lstStyle/>
          <a:p>
            <a:r>
              <a:rPr lang="en-US" dirty="0"/>
              <a:t>SSP 2.0 Extensibility</a:t>
            </a:r>
          </a:p>
        </p:txBody>
      </p:sp>
      <p:sp>
        <p:nvSpPr>
          <p:cNvPr id="5" name="Content Placeholder 2"/>
          <p:cNvSpPr>
            <a:spLocks noGrp="1"/>
          </p:cNvSpPr>
          <p:nvPr>
            <p:ph idx="1"/>
          </p:nvPr>
        </p:nvSpPr>
        <p:spPr>
          <a:xfrm>
            <a:off x="241238" y="1050927"/>
            <a:ext cx="8521761" cy="5078313"/>
          </a:xfrm>
        </p:spPr>
        <p:txBody>
          <a:bodyPr/>
          <a:lstStyle/>
          <a:p>
            <a:r>
              <a:rPr lang="en-US" sz="3600" dirty="0" smtClean="0"/>
              <a:t>PowerShell</a:t>
            </a:r>
            <a:endParaRPr lang="en-US" sz="3600" dirty="0"/>
          </a:p>
          <a:p>
            <a:pPr lvl="1"/>
            <a:r>
              <a:rPr lang="en-US" sz="3200" dirty="0">
                <a:latin typeface="Segoe Light" charset="0"/>
              </a:rPr>
              <a:t>Expose automation (atomic operations) through PowerShell cmdlets</a:t>
            </a:r>
          </a:p>
          <a:p>
            <a:pPr lvl="1"/>
            <a:r>
              <a:rPr lang="en-US" sz="3200" dirty="0">
                <a:latin typeface="Segoe Light" charset="0"/>
              </a:rPr>
              <a:t>Build PS script to execute specific  task – i.e. add VM to LB pool, map host drive to LUN</a:t>
            </a:r>
          </a:p>
          <a:p>
            <a:pPr lvl="1"/>
            <a:r>
              <a:rPr lang="en-AU" sz="3200" dirty="0">
                <a:latin typeface="Segoe Light" charset="0"/>
              </a:rPr>
              <a:t>Goal of end-to-end automation</a:t>
            </a:r>
          </a:p>
          <a:p>
            <a:pPr lvl="1"/>
            <a:r>
              <a:rPr lang="en-AU" sz="3200" dirty="0">
                <a:latin typeface="Segoe Light" charset="0"/>
              </a:rPr>
              <a:t>Tied together in ‘Task Sequence’ style</a:t>
            </a:r>
          </a:p>
          <a:p>
            <a:pPr lvl="1"/>
            <a:r>
              <a:rPr lang="en-AU" sz="3200" dirty="0">
                <a:latin typeface="Segoe Light" charset="0"/>
              </a:rPr>
              <a:t>Run Time variables provided by the Portal</a:t>
            </a:r>
          </a:p>
          <a:p>
            <a:pPr lvl="1"/>
            <a:r>
              <a:rPr lang="en-AU" sz="3200" dirty="0">
                <a:latin typeface="Segoe Light" charset="0"/>
              </a:rPr>
              <a:t>PowerShell cmdlets provided by </a:t>
            </a:r>
            <a:r>
              <a:rPr lang="en-AU" sz="3200" dirty="0" smtClean="0">
                <a:latin typeface="Segoe Light" charset="0"/>
              </a:rPr>
              <a:t>OEMs</a:t>
            </a:r>
            <a:endParaRPr lang="en-US" sz="3200" dirty="0"/>
          </a:p>
        </p:txBody>
      </p:sp>
      <p:sp>
        <p:nvSpPr>
          <p:cNvPr id="7" name="Rectangle 6"/>
          <p:cNvSpPr/>
          <p:nvPr/>
        </p:nvSpPr>
        <p:spPr>
          <a:xfrm>
            <a:off x="277016" y="1052288"/>
            <a:ext cx="671583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
        <p:nvSpPr>
          <p:cNvPr id="8" name="Rectangle 7"/>
          <p:cNvSpPr/>
          <p:nvPr/>
        </p:nvSpPr>
        <p:spPr>
          <a:xfrm>
            <a:off x="293237" y="4788101"/>
            <a:ext cx="1162605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Tree>
    <p:extLst>
      <p:ext uri="{BB962C8B-B14F-4D97-AF65-F5344CB8AC3E}">
        <p14:creationId xmlns:p14="http://schemas.microsoft.com/office/powerpoint/2010/main" val="46360338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r>
              <a:rPr lang="en-AU" dirty="0" smtClean="0"/>
              <a:t>Understanding SSP 2.0 Chargeback</a:t>
            </a:r>
            <a:endParaRPr lang="en-AU" dirty="0"/>
          </a:p>
        </p:txBody>
      </p:sp>
      <p:sp>
        <p:nvSpPr>
          <p:cNvPr id="23" name="TextBox 22"/>
          <p:cNvSpPr txBox="1"/>
          <p:nvPr/>
        </p:nvSpPr>
        <p:spPr>
          <a:xfrm>
            <a:off x="3782253" y="2001151"/>
            <a:ext cx="3915952" cy="553998"/>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Reservation Cost= Storage + RAM ($12.5)</a:t>
            </a:r>
          </a:p>
        </p:txBody>
      </p:sp>
      <p:sp>
        <p:nvSpPr>
          <p:cNvPr id="31" name="TextBox 30"/>
          <p:cNvSpPr txBox="1"/>
          <p:nvPr/>
        </p:nvSpPr>
        <p:spPr>
          <a:xfrm>
            <a:off x="3843228" y="5417403"/>
            <a:ext cx="5211690" cy="830997"/>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Total Cost = (Reservation cost  – Template Size)+ </a:t>
            </a:r>
          </a:p>
          <a:p>
            <a:r>
              <a:rPr lang="en-US" dirty="0" smtClean="0">
                <a:gradFill>
                  <a:gsLst>
                    <a:gs pos="0">
                      <a:schemeClr val="tx1"/>
                    </a:gs>
                    <a:gs pos="86000">
                      <a:schemeClr val="tx1"/>
                    </a:gs>
                  </a:gsLst>
                  <a:lin ang="5400000" scaled="0"/>
                </a:gradFill>
                <a:latin typeface="Segoe Light" pitchFamily="34" charset="0"/>
              </a:rPr>
              <a:t>                   (Virtual </a:t>
            </a:r>
            <a:r>
              <a:rPr lang="en-US" dirty="0">
                <a:gradFill>
                  <a:gsLst>
                    <a:gs pos="0">
                      <a:schemeClr val="tx1"/>
                    </a:gs>
                    <a:gs pos="86000">
                      <a:schemeClr val="tx1"/>
                    </a:gs>
                  </a:gsLst>
                  <a:lin ang="5400000" scaled="0"/>
                </a:gradFill>
                <a:latin typeface="Segoe Light" pitchFamily="34" charset="0"/>
              </a:rPr>
              <a:t>M</a:t>
            </a:r>
            <a:r>
              <a:rPr lang="en-US" dirty="0" smtClean="0">
                <a:gradFill>
                  <a:gsLst>
                    <a:gs pos="0">
                      <a:schemeClr val="tx1"/>
                    </a:gs>
                    <a:gs pos="86000">
                      <a:schemeClr val="tx1"/>
                    </a:gs>
                  </a:gsLst>
                  <a:lin ang="5400000" scaled="0"/>
                </a:gradFill>
                <a:latin typeface="Segoe Light" pitchFamily="34" charset="0"/>
              </a:rPr>
              <a:t>achines * Template cost)</a:t>
            </a:r>
          </a:p>
          <a:p>
            <a:r>
              <a:rPr lang="en-US" dirty="0">
                <a:gradFill>
                  <a:gsLst>
                    <a:gs pos="0">
                      <a:schemeClr val="tx1"/>
                    </a:gs>
                    <a:gs pos="86000">
                      <a:schemeClr val="tx1"/>
                    </a:gs>
                  </a:gsLst>
                  <a:lin ang="5400000" scaled="0"/>
                </a:gradFill>
                <a:latin typeface="Segoe Light" pitchFamily="34" charset="0"/>
              </a:rPr>
              <a:t> </a:t>
            </a:r>
            <a:r>
              <a:rPr lang="en-US" dirty="0" smtClean="0">
                <a:gradFill>
                  <a:gsLst>
                    <a:gs pos="0">
                      <a:schemeClr val="tx1"/>
                    </a:gs>
                    <a:gs pos="86000">
                      <a:schemeClr val="tx1"/>
                    </a:gs>
                  </a:gsLst>
                  <a:lin ang="5400000" scaled="0"/>
                </a:gradFill>
                <a:latin typeface="Segoe Light" pitchFamily="34" charset="0"/>
              </a:rPr>
              <a:t>               = (12.5- 2.2) +(1 * 5) = $15.3 /day</a:t>
            </a:r>
          </a:p>
        </p:txBody>
      </p:sp>
      <p:sp>
        <p:nvSpPr>
          <p:cNvPr id="24" name="Right Arrow 23"/>
          <p:cNvSpPr/>
          <p:nvPr/>
        </p:nvSpPr>
        <p:spPr bwMode="auto">
          <a:xfrm>
            <a:off x="3250777" y="2156653"/>
            <a:ext cx="312501" cy="169277"/>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33" name="Right Arrow 32"/>
          <p:cNvSpPr/>
          <p:nvPr/>
        </p:nvSpPr>
        <p:spPr bwMode="auto">
          <a:xfrm>
            <a:off x="3250777" y="5540512"/>
            <a:ext cx="312501" cy="169277"/>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3" name="Rectangle 2"/>
          <p:cNvSpPr/>
          <p:nvPr/>
        </p:nvSpPr>
        <p:spPr bwMode="auto">
          <a:xfrm>
            <a:off x="724089" y="1862185"/>
            <a:ext cx="2278973" cy="155120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4" name="TextBox 3"/>
          <p:cNvSpPr txBox="1"/>
          <p:nvPr/>
        </p:nvSpPr>
        <p:spPr>
          <a:xfrm>
            <a:off x="1425311" y="1990991"/>
            <a:ext cx="936889" cy="27699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Service</a:t>
            </a:r>
          </a:p>
        </p:txBody>
      </p:sp>
      <p:sp>
        <p:nvSpPr>
          <p:cNvPr id="5" name="Rectangle 4"/>
          <p:cNvSpPr/>
          <p:nvPr/>
        </p:nvSpPr>
        <p:spPr bwMode="auto">
          <a:xfrm>
            <a:off x="724088" y="2549791"/>
            <a:ext cx="1074700" cy="8636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6" name="Rectangle 5"/>
          <p:cNvSpPr/>
          <p:nvPr/>
        </p:nvSpPr>
        <p:spPr bwMode="auto">
          <a:xfrm>
            <a:off x="2004582" y="2549791"/>
            <a:ext cx="998480" cy="8636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1" name="TextBox 10"/>
          <p:cNvSpPr txBox="1"/>
          <p:nvPr/>
        </p:nvSpPr>
        <p:spPr>
          <a:xfrm>
            <a:off x="792686" y="2649754"/>
            <a:ext cx="1006102" cy="738664"/>
          </a:xfrm>
          <a:prstGeom prst="rect">
            <a:avLst/>
          </a:prstGeom>
          <a:noFill/>
        </p:spPr>
        <p:txBody>
          <a:bodyPr wrap="square" lIns="0" tIns="0" rIns="0" bIns="0" rtlCol="0">
            <a:spAutoFit/>
          </a:bodyPr>
          <a:lstStyle/>
          <a:p>
            <a:r>
              <a:rPr lang="en-US" sz="1200" dirty="0" smtClean="0">
                <a:gradFill>
                  <a:gsLst>
                    <a:gs pos="0">
                      <a:schemeClr val="tx1"/>
                    </a:gs>
                    <a:gs pos="86000">
                      <a:schemeClr val="tx1"/>
                    </a:gs>
                  </a:gsLst>
                  <a:lin ang="5400000" scaled="0"/>
                </a:gradFill>
                <a:latin typeface="Segoe Light" pitchFamily="34" charset="0"/>
              </a:rPr>
              <a:t>Storage 0.01</a:t>
            </a:r>
          </a:p>
          <a:p>
            <a:r>
              <a:rPr lang="en-US" sz="1200" dirty="0" smtClean="0">
                <a:gradFill>
                  <a:gsLst>
                    <a:gs pos="0">
                      <a:schemeClr val="tx1"/>
                    </a:gs>
                    <a:gs pos="86000">
                      <a:schemeClr val="tx1"/>
                    </a:gs>
                  </a:gsLst>
                  <a:lin ang="5400000" scaled="0"/>
                </a:gradFill>
                <a:latin typeface="Segoe Light" pitchFamily="34" charset="0"/>
              </a:rPr>
              <a:t>Per GB/Day</a:t>
            </a:r>
          </a:p>
          <a:p>
            <a:r>
              <a:rPr lang="en-US" sz="1200" dirty="0" smtClean="0">
                <a:gradFill>
                  <a:gsLst>
                    <a:gs pos="0">
                      <a:schemeClr val="tx1"/>
                    </a:gs>
                    <a:gs pos="86000">
                      <a:schemeClr val="tx1"/>
                    </a:gs>
                  </a:gsLst>
                  <a:lin ang="5400000" scaled="0"/>
                </a:gradFill>
                <a:latin typeface="Segoe Light" pitchFamily="34" charset="0"/>
              </a:rPr>
              <a:t>1000 GB = $10</a:t>
            </a:r>
          </a:p>
        </p:txBody>
      </p:sp>
      <p:sp>
        <p:nvSpPr>
          <p:cNvPr id="12" name="TextBox 11"/>
          <p:cNvSpPr txBox="1"/>
          <p:nvPr/>
        </p:nvSpPr>
        <p:spPr>
          <a:xfrm>
            <a:off x="2065558" y="2649754"/>
            <a:ext cx="929882" cy="553998"/>
          </a:xfrm>
          <a:prstGeom prst="rect">
            <a:avLst/>
          </a:prstGeom>
          <a:noFill/>
        </p:spPr>
        <p:txBody>
          <a:bodyPr wrap="square" lIns="0" tIns="0" rIns="0" bIns="0" rtlCol="0">
            <a:spAutoFit/>
          </a:bodyPr>
          <a:lstStyle/>
          <a:p>
            <a:r>
              <a:rPr lang="en-US" sz="1200" dirty="0" smtClean="0">
                <a:gradFill>
                  <a:gsLst>
                    <a:gs pos="0">
                      <a:schemeClr val="tx1"/>
                    </a:gs>
                    <a:gs pos="86000">
                      <a:schemeClr val="tx1"/>
                    </a:gs>
                  </a:gsLst>
                  <a:lin ang="5400000" scaled="0"/>
                </a:gradFill>
                <a:latin typeface="Segoe Light" pitchFamily="34" charset="0"/>
              </a:rPr>
              <a:t>RAM 0.05</a:t>
            </a:r>
          </a:p>
          <a:p>
            <a:r>
              <a:rPr lang="en-US" sz="1200" dirty="0" smtClean="0">
                <a:gradFill>
                  <a:gsLst>
                    <a:gs pos="0">
                      <a:schemeClr val="tx1"/>
                    </a:gs>
                    <a:gs pos="86000">
                      <a:schemeClr val="tx1"/>
                    </a:gs>
                  </a:gsLst>
                  <a:lin ang="5400000" scaled="0"/>
                </a:gradFill>
                <a:latin typeface="Segoe Light" pitchFamily="34" charset="0"/>
              </a:rPr>
              <a:t>Per GB/Day</a:t>
            </a:r>
          </a:p>
          <a:p>
            <a:r>
              <a:rPr lang="en-US" sz="1200" dirty="0" smtClean="0">
                <a:gradFill>
                  <a:gsLst>
                    <a:gs pos="0">
                      <a:schemeClr val="tx1"/>
                    </a:gs>
                    <a:gs pos="86000">
                      <a:schemeClr val="tx1"/>
                    </a:gs>
                  </a:gsLst>
                  <a:lin ang="5400000" scaled="0"/>
                </a:gradFill>
                <a:latin typeface="Segoe Light" pitchFamily="34" charset="0"/>
              </a:rPr>
              <a:t>50 GB = $2.5</a:t>
            </a:r>
          </a:p>
        </p:txBody>
      </p:sp>
      <p:sp>
        <p:nvSpPr>
          <p:cNvPr id="13" name="Rectangle 12"/>
          <p:cNvSpPr/>
          <p:nvPr/>
        </p:nvSpPr>
        <p:spPr bwMode="auto">
          <a:xfrm>
            <a:off x="724088" y="3758500"/>
            <a:ext cx="2256108" cy="8636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4" name="TextBox 13"/>
          <p:cNvSpPr txBox="1"/>
          <p:nvPr/>
        </p:nvSpPr>
        <p:spPr>
          <a:xfrm>
            <a:off x="869803" y="3982551"/>
            <a:ext cx="1857971" cy="369332"/>
          </a:xfrm>
          <a:prstGeom prst="rect">
            <a:avLst/>
          </a:prstGeom>
          <a:noFill/>
        </p:spPr>
        <p:txBody>
          <a:bodyPr wrap="square" lIns="0" tIns="0" rIns="0" bIns="0" rtlCol="0">
            <a:spAutoFit/>
          </a:bodyPr>
          <a:lstStyle/>
          <a:p>
            <a:pPr algn="ctr"/>
            <a:r>
              <a:rPr lang="en-US" sz="1200" dirty="0" smtClean="0">
                <a:gradFill>
                  <a:gsLst>
                    <a:gs pos="0">
                      <a:schemeClr val="tx1"/>
                    </a:gs>
                    <a:gs pos="86000">
                      <a:schemeClr val="tx1"/>
                    </a:gs>
                  </a:gsLst>
                  <a:lin ang="5400000" scaled="0"/>
                </a:gradFill>
                <a:latin typeface="Segoe Light" pitchFamily="34" charset="0"/>
              </a:rPr>
              <a:t>Template – Per Day - $5</a:t>
            </a:r>
          </a:p>
          <a:p>
            <a:pPr algn="ctr"/>
            <a:r>
              <a:rPr lang="en-US" sz="1200" dirty="0" smtClean="0">
                <a:gradFill>
                  <a:gsLst>
                    <a:gs pos="0">
                      <a:schemeClr val="tx1"/>
                    </a:gs>
                    <a:gs pos="86000">
                      <a:schemeClr val="tx1"/>
                    </a:gs>
                  </a:gsLst>
                  <a:lin ang="5400000" scaled="0"/>
                </a:gradFill>
                <a:latin typeface="Segoe Light" pitchFamily="34" charset="0"/>
              </a:rPr>
              <a:t>200GB 4GM RAM ($2.2)</a:t>
            </a:r>
          </a:p>
        </p:txBody>
      </p:sp>
      <p:sp>
        <p:nvSpPr>
          <p:cNvPr id="15" name="Rectangle 14"/>
          <p:cNvSpPr/>
          <p:nvPr/>
        </p:nvSpPr>
        <p:spPr bwMode="auto">
          <a:xfrm>
            <a:off x="746954" y="5070240"/>
            <a:ext cx="2256108" cy="8636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
        <p:nvSpPr>
          <p:cNvPr id="16" name="TextBox 15"/>
          <p:cNvSpPr txBox="1"/>
          <p:nvPr/>
        </p:nvSpPr>
        <p:spPr>
          <a:xfrm>
            <a:off x="946023" y="5378930"/>
            <a:ext cx="1857971" cy="184666"/>
          </a:xfrm>
          <a:prstGeom prst="rect">
            <a:avLst/>
          </a:prstGeom>
          <a:noFill/>
        </p:spPr>
        <p:txBody>
          <a:bodyPr wrap="square" lIns="0" tIns="0" rIns="0" bIns="0" rtlCol="0">
            <a:spAutoFit/>
          </a:bodyPr>
          <a:lstStyle/>
          <a:p>
            <a:pPr algn="ctr"/>
            <a:r>
              <a:rPr lang="en-US" sz="1200" dirty="0" smtClean="0">
                <a:gradFill>
                  <a:gsLst>
                    <a:gs pos="0">
                      <a:schemeClr val="tx1"/>
                    </a:gs>
                    <a:gs pos="86000">
                      <a:schemeClr val="tx1"/>
                    </a:gs>
                  </a:gsLst>
                  <a:lin ang="5400000" scaled="0"/>
                </a:gradFill>
                <a:latin typeface="Segoe Light" pitchFamily="34" charset="0"/>
              </a:rPr>
              <a:t>Virtual Machines</a:t>
            </a:r>
          </a:p>
        </p:txBody>
      </p:sp>
      <p:sp>
        <p:nvSpPr>
          <p:cNvPr id="17" name="TextBox 16"/>
          <p:cNvSpPr txBox="1"/>
          <p:nvPr/>
        </p:nvSpPr>
        <p:spPr>
          <a:xfrm>
            <a:off x="3843228" y="3936385"/>
            <a:ext cx="3915952" cy="27699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 Template cost ($5)</a:t>
            </a:r>
          </a:p>
        </p:txBody>
      </p:sp>
      <p:sp>
        <p:nvSpPr>
          <p:cNvPr id="18" name="Right Arrow 17"/>
          <p:cNvSpPr/>
          <p:nvPr/>
        </p:nvSpPr>
        <p:spPr bwMode="auto">
          <a:xfrm>
            <a:off x="3250777" y="4021024"/>
            <a:ext cx="312501" cy="169277"/>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77651702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868" y="230188"/>
            <a:ext cx="11173090" cy="664797"/>
          </a:xfrm>
        </p:spPr>
        <p:txBody>
          <a:bodyPr/>
          <a:lstStyle/>
          <a:p>
            <a:r>
              <a:rPr lang="en-US" dirty="0" smtClean="0"/>
              <a:t>Reporting (1)</a:t>
            </a:r>
            <a:endParaRPr lang="en-US" dirty="0"/>
          </a:p>
        </p:txBody>
      </p:sp>
      <p:sp>
        <p:nvSpPr>
          <p:cNvPr id="5" name="Content Placeholder 2"/>
          <p:cNvSpPr>
            <a:spLocks noGrp="1"/>
          </p:cNvSpPr>
          <p:nvPr>
            <p:ph idx="1"/>
          </p:nvPr>
        </p:nvSpPr>
        <p:spPr>
          <a:xfrm>
            <a:off x="277016" y="1339939"/>
            <a:ext cx="8521761" cy="4407360"/>
          </a:xfrm>
        </p:spPr>
        <p:txBody>
          <a:bodyPr/>
          <a:lstStyle/>
          <a:p>
            <a:r>
              <a:rPr lang="en-US" sz="3600" dirty="0" smtClean="0"/>
              <a:t>Charge-back Cost</a:t>
            </a:r>
            <a:r>
              <a:rPr lang="en-US" dirty="0" smtClean="0">
                <a:latin typeface="Segoe Light" charset="0"/>
              </a:rPr>
              <a:t>:</a:t>
            </a:r>
          </a:p>
          <a:p>
            <a:endParaRPr lang="en-US" sz="3600" dirty="0" smtClean="0">
              <a:latin typeface="Segoe Light" charset="0"/>
            </a:endParaRPr>
          </a:p>
          <a:p>
            <a:endParaRPr lang="en-US" sz="3600" dirty="0" smtClean="0">
              <a:latin typeface="Segoe Light" charset="0"/>
            </a:endParaRPr>
          </a:p>
          <a:p>
            <a:endParaRPr lang="en-US" sz="3600" dirty="0" smtClean="0">
              <a:latin typeface="Segoe Light" charset="0"/>
            </a:endParaRPr>
          </a:p>
          <a:p>
            <a:endParaRPr lang="en-US" sz="3600" dirty="0" smtClean="0">
              <a:latin typeface="Segoe Light" charset="0"/>
            </a:endParaRPr>
          </a:p>
          <a:p>
            <a:endParaRPr lang="en-US" sz="3600" dirty="0" smtClean="0">
              <a:latin typeface="Segoe Light" charset="0"/>
            </a:endParaRPr>
          </a:p>
          <a:p>
            <a:pPr lvl="1"/>
            <a:r>
              <a:rPr lang="en-GB" dirty="0" smtClean="0"/>
              <a:t>VMMSSP database calculates charge-back costs daily, by default at 12:10 AM</a:t>
            </a:r>
            <a:endParaRPr lang="en-US" dirty="0"/>
          </a:p>
        </p:txBody>
      </p:sp>
      <p:sp>
        <p:nvSpPr>
          <p:cNvPr id="7" name="Rectangle 6"/>
          <p:cNvSpPr/>
          <p:nvPr/>
        </p:nvSpPr>
        <p:spPr>
          <a:xfrm>
            <a:off x="277016" y="1052288"/>
            <a:ext cx="671583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
        <p:nvSpPr>
          <p:cNvPr id="8" name="Rectangle 7"/>
          <p:cNvSpPr/>
          <p:nvPr/>
        </p:nvSpPr>
        <p:spPr>
          <a:xfrm>
            <a:off x="293237" y="4788101"/>
            <a:ext cx="1162605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pic>
        <p:nvPicPr>
          <p:cNvPr id="9" name="Picture 8" descr="Charge-back_Cost_graph.png"/>
          <p:cNvPicPr>
            <a:picLocks noChangeAspect="1"/>
          </p:cNvPicPr>
          <p:nvPr/>
        </p:nvPicPr>
        <p:blipFill>
          <a:blip r:embed="rId3"/>
          <a:stretch>
            <a:fillRect/>
          </a:stretch>
        </p:blipFill>
        <p:spPr>
          <a:xfrm>
            <a:off x="432000" y="1864993"/>
            <a:ext cx="8280000" cy="2890126"/>
          </a:xfrm>
          <a:prstGeom prst="rect">
            <a:avLst/>
          </a:prstGeom>
        </p:spPr>
      </p:pic>
    </p:spTree>
    <p:extLst>
      <p:ext uri="{BB962C8B-B14F-4D97-AF65-F5344CB8AC3E}">
        <p14:creationId xmlns:p14="http://schemas.microsoft.com/office/powerpoint/2010/main" val="46360338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868" y="230188"/>
            <a:ext cx="11173090" cy="664797"/>
          </a:xfrm>
        </p:spPr>
        <p:txBody>
          <a:bodyPr/>
          <a:lstStyle/>
          <a:p>
            <a:r>
              <a:rPr lang="en-US" dirty="0" smtClean="0"/>
              <a:t>Reporting (2)</a:t>
            </a:r>
            <a:endParaRPr lang="en-US" dirty="0"/>
          </a:p>
        </p:txBody>
      </p:sp>
      <p:sp>
        <p:nvSpPr>
          <p:cNvPr id="5" name="Content Placeholder 2"/>
          <p:cNvSpPr>
            <a:spLocks noGrp="1"/>
          </p:cNvSpPr>
          <p:nvPr>
            <p:ph idx="1"/>
          </p:nvPr>
        </p:nvSpPr>
        <p:spPr>
          <a:xfrm>
            <a:off x="241238" y="1050927"/>
            <a:ext cx="8521761" cy="498598"/>
          </a:xfrm>
        </p:spPr>
        <p:txBody>
          <a:bodyPr/>
          <a:lstStyle/>
          <a:p>
            <a:r>
              <a:rPr lang="en-US" sz="3600" dirty="0" smtClean="0"/>
              <a:t>Infrastructures</a:t>
            </a:r>
            <a:r>
              <a:rPr lang="en-US" dirty="0" smtClean="0">
                <a:latin typeface="Segoe Light" charset="0"/>
              </a:rPr>
              <a:t>:</a:t>
            </a:r>
            <a:endParaRPr lang="en-US" sz="3600" dirty="0"/>
          </a:p>
        </p:txBody>
      </p:sp>
      <p:sp>
        <p:nvSpPr>
          <p:cNvPr id="7" name="Rectangle 6"/>
          <p:cNvSpPr/>
          <p:nvPr/>
        </p:nvSpPr>
        <p:spPr>
          <a:xfrm>
            <a:off x="277016" y="1052288"/>
            <a:ext cx="671583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sp>
        <p:nvSpPr>
          <p:cNvPr id="8" name="Rectangle 7"/>
          <p:cNvSpPr/>
          <p:nvPr/>
        </p:nvSpPr>
        <p:spPr>
          <a:xfrm>
            <a:off x="293237" y="4788101"/>
            <a:ext cx="11626056" cy="575302"/>
          </a:xfrm>
          <a:prstGeom prst="rect">
            <a:avLst/>
          </a:prstGeom>
        </p:spPr>
        <p:txBody>
          <a:bodyPr wrap="square" lIns="82058" tIns="41029" rIns="82058" bIns="41029">
            <a:spAutoFit/>
          </a:bodyPr>
          <a:lstStyle/>
          <a:p>
            <a:pPr marL="410291" indent="-410291">
              <a:buFont typeface="Arial" pitchFamily="34" charset="0"/>
              <a:buChar char="•"/>
            </a:pPr>
            <a:endParaRPr lang="en-US" sz="3200" dirty="0"/>
          </a:p>
        </p:txBody>
      </p:sp>
      <p:pic>
        <p:nvPicPr>
          <p:cNvPr id="1026" name="Picture 2" descr="C:\Users\David\Documents\CM Projects\M2741\Updates - working folder\Infrastructure_Details_report.png"/>
          <p:cNvPicPr>
            <a:picLocks noChangeAspect="1" noChangeArrowheads="1"/>
          </p:cNvPicPr>
          <p:nvPr/>
        </p:nvPicPr>
        <p:blipFill>
          <a:blip r:embed="rId3"/>
          <a:srcRect/>
          <a:stretch>
            <a:fillRect/>
          </a:stretch>
        </p:blipFill>
        <p:spPr bwMode="auto">
          <a:xfrm>
            <a:off x="381000" y="1676400"/>
            <a:ext cx="8280000" cy="2488786"/>
          </a:xfrm>
          <a:prstGeom prst="rect">
            <a:avLst/>
          </a:prstGeom>
          <a:noFill/>
        </p:spPr>
      </p:pic>
      <p:pic>
        <p:nvPicPr>
          <p:cNvPr id="1027" name="Picture 3" descr="C:\Users\David\Documents\CM Projects\M2741\Updates - working folder\Service_Details_report.PNG"/>
          <p:cNvPicPr>
            <a:picLocks noChangeAspect="1" noChangeArrowheads="1"/>
          </p:cNvPicPr>
          <p:nvPr/>
        </p:nvPicPr>
        <p:blipFill>
          <a:blip r:embed="rId4"/>
          <a:srcRect/>
          <a:stretch>
            <a:fillRect/>
          </a:stretch>
        </p:blipFill>
        <p:spPr bwMode="auto">
          <a:xfrm>
            <a:off x="381000" y="4438792"/>
            <a:ext cx="8280000" cy="2085435"/>
          </a:xfrm>
          <a:prstGeom prst="rect">
            <a:avLst/>
          </a:prstGeom>
          <a:noFill/>
        </p:spPr>
      </p:pic>
    </p:spTree>
    <p:extLst>
      <p:ext uri="{BB962C8B-B14F-4D97-AF65-F5344CB8AC3E}">
        <p14:creationId xmlns:p14="http://schemas.microsoft.com/office/powerpoint/2010/main" val="46360338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Q:</a:t>
            </a:r>
            <a:br>
              <a:rPr sz="4800" dirty="0" smtClean="0">
                <a:solidFill>
                  <a:schemeClr val="accent1">
                    <a:lumMod val="60000"/>
                    <a:lumOff val="40000"/>
                  </a:schemeClr>
                </a:solidFill>
              </a:rPr>
            </a:br>
            <a:r>
              <a:rPr lang="en-US" sz="4800" dirty="0" smtClean="0">
                <a:solidFill>
                  <a:schemeClr val="accent1">
                    <a:lumMod val="60000"/>
                    <a:lumOff val="40000"/>
                  </a:schemeClr>
                </a:solidFill>
              </a:rPr>
              <a:t>Using System Center Virtual Machine Manager Self-Service Portal 2.0</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8:</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Building the Foundation for a</a:t>
            </a:r>
            <a:r>
              <a:rPr kumimoji="0" lang="en-US" sz="4900" b="0" i="0" u="none" strike="noStrike" kern="1200" cap="none" spc="-150" normalizeH="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Private Cloud</a:t>
            </a: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8 Lessons</a:t>
            </a:r>
            <a:endParaRPr lang="en-US" dirty="0">
              <a:solidFill>
                <a:schemeClr val="tx1"/>
              </a:solidFill>
            </a:endParaRPr>
          </a:p>
        </p:txBody>
      </p:sp>
      <p:sp>
        <p:nvSpPr>
          <p:cNvPr id="6" name="Text Placeholder 5"/>
          <p:cNvSpPr>
            <a:spLocks noGrp="1"/>
          </p:cNvSpPr>
          <p:nvPr>
            <p:ph type="body" sz="quarter" idx="10"/>
          </p:nvPr>
        </p:nvSpPr>
        <p:spPr>
          <a:xfrm>
            <a:off x="533400" y="1066800"/>
            <a:ext cx="8382000" cy="3391698"/>
          </a:xfrm>
        </p:spPr>
        <p:txBody>
          <a:bodyPr/>
          <a:lstStyle/>
          <a:p>
            <a:r>
              <a:rPr lang="en-US" dirty="0" smtClean="0">
                <a:solidFill>
                  <a:schemeClr val="tx2"/>
                </a:solidFill>
              </a:rPr>
              <a:t>Lesson 1: Private Cloud Fundamentals</a:t>
            </a:r>
          </a:p>
          <a:p>
            <a:r>
              <a:rPr lang="en-US" dirty="0" smtClean="0">
                <a:solidFill>
                  <a:schemeClr val="tx1"/>
                </a:solidFill>
              </a:rPr>
              <a:t>Lesson 2: Present System Center Virtual Machine Manager Self Service Portal 2.0</a:t>
            </a:r>
          </a:p>
          <a:p>
            <a:pPr lvl="1">
              <a:buFont typeface="Arial" pitchFamily="34" charset="0"/>
              <a:buChar char="•"/>
            </a:pPr>
            <a:r>
              <a:rPr lang="en-US" dirty="0" smtClean="0">
                <a:solidFill>
                  <a:schemeClr val="tx1"/>
                </a:solidFill>
              </a:rPr>
              <a:t>Architecture</a:t>
            </a:r>
          </a:p>
          <a:p>
            <a:pPr lvl="1">
              <a:buFont typeface="Arial" pitchFamily="34" charset="0"/>
              <a:buChar char="•"/>
            </a:pPr>
            <a:r>
              <a:rPr lang="en-US" dirty="0" smtClean="0">
                <a:solidFill>
                  <a:schemeClr val="tx1"/>
                </a:solidFill>
              </a:rPr>
              <a:t>Integration with Hyper-V and System Center</a:t>
            </a:r>
          </a:p>
          <a:p>
            <a:pPr lvl="1">
              <a:buFont typeface="Arial" pitchFamily="34" charset="0"/>
              <a:buChar char="•"/>
            </a:pPr>
            <a:r>
              <a:rPr lang="en-US" dirty="0" smtClean="0">
                <a:solidFill>
                  <a:schemeClr val="tx1"/>
                </a:solidFill>
              </a:rPr>
              <a:t>Provisioning process</a:t>
            </a:r>
          </a:p>
          <a:p>
            <a:endParaRPr lang="en-US" dirty="0"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89437" y="1379267"/>
            <a:ext cx="4010900" cy="5005205"/>
          </a:xfrm>
          <a:prstGeom prst="roundRect">
            <a:avLst>
              <a:gd name="adj" fmla="val 8470"/>
            </a:avLst>
          </a:prstGeom>
          <a:solidFill>
            <a:schemeClr val="bg2">
              <a:lumMod val="60000"/>
              <a:lumOff val="40000"/>
              <a:alpha val="70000"/>
            </a:schemeClr>
          </a:solidFill>
          <a:effectLst/>
        </p:spPr>
        <p:txBody>
          <a:bodyPr wrap="none" lIns="0" tIns="0" rIns="0" bIns="0" rtlCol="0" anchor="ctr" anchorCtr="0">
            <a:noAutofit/>
          </a:bodyPr>
          <a:lstStyle/>
          <a:p>
            <a:pPr marL="345312" indent="-345312" algn="ctr" defTabSz="685835">
              <a:lnSpc>
                <a:spcPct val="90000"/>
              </a:lnSpc>
              <a:spcBef>
                <a:spcPct val="20000"/>
              </a:spcBef>
              <a:buSzPct val="95000"/>
            </a:pPr>
            <a:endParaRPr lang="en-US" sz="4400" i="1" spc="-68" dirty="0">
              <a:ln w="3175">
                <a:noFill/>
              </a:ln>
              <a:latin typeface="Segoe Light" pitchFamily="34" charset="0"/>
              <a:cs typeface="Arial" charset="0"/>
            </a:endParaRPr>
          </a:p>
        </p:txBody>
      </p:sp>
      <p:sp>
        <p:nvSpPr>
          <p:cNvPr id="64" name="Rounded Rectangle 63"/>
          <p:cNvSpPr/>
          <p:nvPr/>
        </p:nvSpPr>
        <p:spPr bwMode="auto">
          <a:xfrm>
            <a:off x="784163" y="3525310"/>
            <a:ext cx="1208528" cy="1232524"/>
          </a:xfrm>
          <a:prstGeom prst="roundRect">
            <a:avLst>
              <a:gd name="adj" fmla="val 17974"/>
            </a:avLst>
          </a:prstGeom>
          <a:gradFill>
            <a:gsLst>
              <a:gs pos="0">
                <a:srgbClr val="FFFFFF">
                  <a:alpha val="61000"/>
                </a:srgbClr>
              </a:gs>
              <a:gs pos="43000">
                <a:srgbClr val="FFFFFF">
                  <a:alpha val="20000"/>
                </a:srgbClr>
              </a:gs>
            </a:gsLst>
          </a:gradFill>
          <a:ln w="12700">
            <a:solidFill>
              <a:srgbClr val="FFFFFF">
                <a:alpha val="8117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latin typeface="Segoe" pitchFamily="34" charset="0"/>
            </a:endParaRPr>
          </a:p>
        </p:txBody>
      </p:sp>
      <p:sp>
        <p:nvSpPr>
          <p:cNvPr id="3" name="Title 2"/>
          <p:cNvSpPr>
            <a:spLocks noGrp="1"/>
          </p:cNvSpPr>
          <p:nvPr>
            <p:ph type="title"/>
          </p:nvPr>
        </p:nvSpPr>
        <p:spPr/>
        <p:txBody>
          <a:bodyPr/>
          <a:lstStyle/>
          <a:p>
            <a:r>
              <a:rPr lang="en-US" dirty="0" smtClean="0"/>
              <a:t>Public vs. Private Clouds</a:t>
            </a:r>
            <a:endParaRPr lang="en-US" dirty="0"/>
          </a:p>
        </p:txBody>
      </p:sp>
      <p:sp>
        <p:nvSpPr>
          <p:cNvPr id="56" name="Content Placeholder 1"/>
          <p:cNvSpPr>
            <a:spLocks noGrp="1"/>
          </p:cNvSpPr>
          <p:nvPr>
            <p:ph type="body" sz="quarter" idx="4294967295"/>
          </p:nvPr>
        </p:nvSpPr>
        <p:spPr>
          <a:xfrm>
            <a:off x="490513" y="2019304"/>
            <a:ext cx="3845852" cy="941796"/>
          </a:xfrm>
        </p:spPr>
        <p:txBody>
          <a:bodyPr vert="horz" wrap="square" lIns="0" tIns="0" rIns="0" bIns="0" rtlCol="0">
            <a:spAutoFit/>
          </a:bodyPr>
          <a:lstStyle/>
          <a:p>
            <a:pPr marL="0" indent="0">
              <a:buNone/>
            </a:pPr>
            <a:r>
              <a:rPr lang="en-US" sz="1600" b="1" dirty="0">
                <a:latin typeface="Segoe Light" charset="0"/>
                <a:ea typeface="Segoe UI" pitchFamily="34" charset="0"/>
                <a:cs typeface="Segoe UI" pitchFamily="34" charset="0"/>
              </a:rPr>
              <a:t>Public cloud represents the core cloud attributes of self-service, shared, scalable/elastic and </a:t>
            </a:r>
            <a:r>
              <a:rPr lang="en-US" sz="1600" b="1" dirty="0" smtClean="0">
                <a:latin typeface="Segoe Light" charset="0"/>
                <a:ea typeface="Segoe UI" pitchFamily="34" charset="0"/>
                <a:cs typeface="Segoe UI" pitchFamily="34" charset="0"/>
              </a:rPr>
              <a:t>usage-based on </a:t>
            </a:r>
            <a:r>
              <a:rPr lang="en-US" sz="1800" b="1" dirty="0" smtClean="0">
                <a:solidFill>
                  <a:schemeClr val="bg2">
                    <a:lumMod val="75000"/>
                  </a:schemeClr>
                </a:solidFill>
                <a:latin typeface="Segoe Light" charset="0"/>
                <a:ea typeface="Segoe UI" pitchFamily="34" charset="0"/>
                <a:cs typeface="Segoe UI" pitchFamily="34" charset="0"/>
              </a:rPr>
              <a:t>shared resources</a:t>
            </a:r>
            <a:r>
              <a:rPr lang="en-US" sz="1800" dirty="0" smtClean="0">
                <a:solidFill>
                  <a:schemeClr val="bg2">
                    <a:lumMod val="75000"/>
                  </a:schemeClr>
                </a:solidFill>
                <a:latin typeface="Segoe Light" charset="0"/>
                <a:ea typeface="Segoe UI" pitchFamily="34" charset="0"/>
                <a:cs typeface="Segoe UI" pitchFamily="34" charset="0"/>
              </a:rPr>
              <a:t>.</a:t>
            </a:r>
            <a:endParaRPr lang="en-US" sz="1600" dirty="0">
              <a:solidFill>
                <a:schemeClr val="bg2">
                  <a:lumMod val="75000"/>
                </a:schemeClr>
              </a:solidFill>
              <a:latin typeface="Segoe Light" charset="0"/>
              <a:ea typeface="Segoe UI" pitchFamily="34" charset="0"/>
              <a:cs typeface="Segoe UI" pitchFamily="34" charset="0"/>
            </a:endParaRPr>
          </a:p>
        </p:txBody>
      </p:sp>
      <p:sp>
        <p:nvSpPr>
          <p:cNvPr id="9" name="Rounded Rectangle 8"/>
          <p:cNvSpPr/>
          <p:nvPr/>
        </p:nvSpPr>
        <p:spPr bwMode="auto">
          <a:xfrm>
            <a:off x="4740602" y="1365663"/>
            <a:ext cx="4012771" cy="5018808"/>
          </a:xfrm>
          <a:prstGeom prst="roundRect">
            <a:avLst>
              <a:gd name="adj" fmla="val 8470"/>
            </a:avLst>
          </a:prstGeom>
          <a:solidFill>
            <a:schemeClr val="bg2">
              <a:lumMod val="60000"/>
              <a:lumOff val="40000"/>
              <a:alpha val="72000"/>
            </a:schemeClr>
          </a:solidFill>
          <a:effectLst/>
        </p:spPr>
        <p:txBody>
          <a:bodyPr wrap="none" lIns="0" tIns="0" rIns="0" bIns="0" rtlCol="0" anchor="ctr" anchorCtr="0">
            <a:noAutofit/>
          </a:bodyPr>
          <a:lstStyle/>
          <a:p>
            <a:pPr marL="345312" indent="-345312" algn="ctr" defTabSz="685835">
              <a:lnSpc>
                <a:spcPct val="90000"/>
              </a:lnSpc>
              <a:spcBef>
                <a:spcPct val="20000"/>
              </a:spcBef>
              <a:buSzPct val="95000"/>
            </a:pPr>
            <a:endParaRPr lang="en-US" sz="4400" i="1" spc="-68" dirty="0">
              <a:ln w="3175">
                <a:noFill/>
              </a:ln>
              <a:latin typeface="Segoe Light" pitchFamily="34" charset="0"/>
              <a:cs typeface="Arial" charset="0"/>
            </a:endParaRPr>
          </a:p>
        </p:txBody>
      </p:sp>
      <p:sp>
        <p:nvSpPr>
          <p:cNvPr id="18" name="Text Box 28"/>
          <p:cNvSpPr txBox="1">
            <a:spLocks noChangeArrowheads="1"/>
          </p:cNvSpPr>
          <p:nvPr/>
        </p:nvSpPr>
        <p:spPr bwMode="auto">
          <a:xfrm>
            <a:off x="719285" y="3985618"/>
            <a:ext cx="1346905"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Enterprise</a:t>
            </a:r>
          </a:p>
        </p:txBody>
      </p:sp>
      <p:sp>
        <p:nvSpPr>
          <p:cNvPr id="20" name="Rounded Rectangle 19"/>
          <p:cNvSpPr/>
          <p:nvPr/>
        </p:nvSpPr>
        <p:spPr bwMode="auto">
          <a:xfrm>
            <a:off x="2849914" y="3754968"/>
            <a:ext cx="1346109" cy="782213"/>
          </a:xfrm>
          <a:prstGeom prst="roundRect">
            <a:avLst>
              <a:gd name="adj" fmla="val 50000"/>
            </a:avLst>
          </a:prstGeom>
          <a:solidFill>
            <a:srgbClr val="203A6A"/>
          </a:solidFill>
          <a:ln>
            <a:noFill/>
            <a:headEnd type="none" w="med" len="med"/>
            <a:tailEnd type="none" w="med" len="med"/>
          </a:ln>
          <a:effectLst>
            <a:glow rad="63500">
              <a:srgbClr val="000000">
                <a:alpha val="7843"/>
              </a:srgbClr>
            </a:glow>
          </a:effectLst>
          <a:scene3d>
            <a:camera prst="orthographicFront"/>
            <a:lightRig rig="balanced" dir="t"/>
          </a:scene3d>
          <a:sp3d contourW="19050">
            <a:bevelT w="101600" h="63500" prst="angle"/>
            <a:contourClr>
              <a:srgbClr val="3686BC"/>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sz="1600" dirty="0" smtClean="0">
              <a:solidFill>
                <a:schemeClr val="tx1"/>
              </a:solidFill>
              <a:latin typeface="Segoe" pitchFamily="34" charset="0"/>
            </a:endParaRPr>
          </a:p>
        </p:txBody>
      </p:sp>
      <p:cxnSp>
        <p:nvCxnSpPr>
          <p:cNvPr id="21" name="Straight Arrow Connector 20"/>
          <p:cNvCxnSpPr>
            <a:endCxn id="20" idx="1"/>
          </p:cNvCxnSpPr>
          <p:nvPr/>
        </p:nvCxnSpPr>
        <p:spPr bwMode="auto">
          <a:xfrm>
            <a:off x="1861942" y="4134870"/>
            <a:ext cx="987971" cy="11204"/>
          </a:xfrm>
          <a:prstGeom prst="straightConnector1">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22" name="Oval 21"/>
          <p:cNvSpPr/>
          <p:nvPr/>
        </p:nvSpPr>
        <p:spPr bwMode="auto">
          <a:xfrm>
            <a:off x="1210630" y="5101543"/>
            <a:ext cx="741071" cy="794157"/>
          </a:xfrm>
          <a:prstGeom prst="ellipse">
            <a:avLst/>
          </a:prstGeom>
          <a:solidFill>
            <a:srgbClr val="203A6A"/>
          </a:solidFill>
          <a:ln>
            <a:noFill/>
            <a:headEnd type="none" w="med" len="med"/>
            <a:tailEnd type="none" w="med" len="med"/>
          </a:ln>
          <a:effectLst>
            <a:glow rad="63500">
              <a:srgbClr val="000000">
                <a:alpha val="7843"/>
              </a:srgbClr>
            </a:glow>
          </a:effectLst>
          <a:scene3d>
            <a:camera prst="orthographicFront"/>
            <a:lightRig rig="balanced" dir="t"/>
          </a:scene3d>
          <a:sp3d contourW="19050">
            <a:bevelT w="101600" h="63500" prst="angle"/>
            <a:contourClr>
              <a:srgbClr val="3686BC"/>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latin typeface="Segoe" pitchFamily="34" charset="0"/>
            </a:endParaRPr>
          </a:p>
        </p:txBody>
      </p:sp>
      <p:sp>
        <p:nvSpPr>
          <p:cNvPr id="23" name="Text Box 28"/>
          <p:cNvSpPr txBox="1">
            <a:spLocks noChangeArrowheads="1"/>
          </p:cNvSpPr>
          <p:nvPr/>
        </p:nvSpPr>
        <p:spPr bwMode="auto">
          <a:xfrm>
            <a:off x="1123432" y="5348285"/>
            <a:ext cx="953318"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Service</a:t>
            </a:r>
          </a:p>
        </p:txBody>
      </p:sp>
      <p:sp>
        <p:nvSpPr>
          <p:cNvPr id="25" name="Oval 24"/>
          <p:cNvSpPr/>
          <p:nvPr/>
        </p:nvSpPr>
        <p:spPr bwMode="auto">
          <a:xfrm>
            <a:off x="2262185" y="5108232"/>
            <a:ext cx="741071" cy="794157"/>
          </a:xfrm>
          <a:prstGeom prst="ellipse">
            <a:avLst/>
          </a:prstGeom>
          <a:solidFill>
            <a:srgbClr val="203A6A"/>
          </a:solidFill>
          <a:ln>
            <a:noFill/>
            <a:headEnd type="none" w="med" len="med"/>
            <a:tailEnd type="none" w="med" len="med"/>
          </a:ln>
          <a:effectLst>
            <a:glow rad="63500">
              <a:srgbClr val="000000">
                <a:alpha val="7843"/>
              </a:srgbClr>
            </a:glow>
          </a:effectLst>
          <a:scene3d>
            <a:camera prst="orthographicFront"/>
            <a:lightRig rig="balanced" dir="t"/>
          </a:scene3d>
          <a:sp3d contourW="19050">
            <a:bevelT w="101600" h="63500" prst="angle"/>
            <a:contourClr>
              <a:srgbClr val="3686BC"/>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latin typeface="Segoe" pitchFamily="34" charset="0"/>
            </a:endParaRPr>
          </a:p>
        </p:txBody>
      </p:sp>
      <p:sp>
        <p:nvSpPr>
          <p:cNvPr id="27" name="Text Box 28"/>
          <p:cNvSpPr txBox="1">
            <a:spLocks noChangeArrowheads="1"/>
          </p:cNvSpPr>
          <p:nvPr/>
        </p:nvSpPr>
        <p:spPr bwMode="auto">
          <a:xfrm>
            <a:off x="2172867" y="5364614"/>
            <a:ext cx="953318"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a:ln w="10160">
                  <a:noFill/>
                  <a:prstDash val="solid"/>
                </a:ln>
              </a:rPr>
              <a:t>Service</a:t>
            </a:r>
            <a:endParaRPr lang="en-US" sz="1600" dirty="0" smtClean="0">
              <a:ln w="10160">
                <a:noFill/>
                <a:prstDash val="solid"/>
              </a:ln>
            </a:endParaRPr>
          </a:p>
        </p:txBody>
      </p:sp>
      <p:cxnSp>
        <p:nvCxnSpPr>
          <p:cNvPr id="28" name="Straight Connector 27"/>
          <p:cNvCxnSpPr>
            <a:stCxn id="22" idx="6"/>
            <a:endCxn id="25" idx="2"/>
          </p:cNvCxnSpPr>
          <p:nvPr/>
        </p:nvCxnSpPr>
        <p:spPr bwMode="auto">
          <a:xfrm>
            <a:off x="1951700" y="5498622"/>
            <a:ext cx="310484" cy="6689"/>
          </a:xfrm>
          <a:prstGeom prst="line">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cxnSp>
        <p:nvCxnSpPr>
          <p:cNvPr id="29" name="Straight Connector 28"/>
          <p:cNvCxnSpPr>
            <a:stCxn id="20" idx="2"/>
            <a:endCxn id="25" idx="7"/>
          </p:cNvCxnSpPr>
          <p:nvPr/>
        </p:nvCxnSpPr>
        <p:spPr bwMode="auto">
          <a:xfrm flipH="1">
            <a:off x="2894729" y="4537181"/>
            <a:ext cx="628239" cy="687353"/>
          </a:xfrm>
          <a:prstGeom prst="line">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30" name="Oval 29"/>
          <p:cNvSpPr/>
          <p:nvPr/>
        </p:nvSpPr>
        <p:spPr bwMode="auto">
          <a:xfrm>
            <a:off x="3454950" y="5108232"/>
            <a:ext cx="741072" cy="794157"/>
          </a:xfrm>
          <a:prstGeom prst="ellipse">
            <a:avLst/>
          </a:prstGeom>
          <a:solidFill>
            <a:srgbClr val="203A6A"/>
          </a:solidFill>
          <a:ln>
            <a:noFill/>
            <a:headEnd type="none" w="med" len="med"/>
            <a:tailEnd type="none" w="med" len="med"/>
          </a:ln>
          <a:effectLst>
            <a:glow rad="63500">
              <a:srgbClr val="000000">
                <a:alpha val="7843"/>
              </a:srgbClr>
            </a:glow>
          </a:effectLst>
          <a:scene3d>
            <a:camera prst="orthographicFront"/>
            <a:lightRig rig="balanced" dir="t"/>
          </a:scene3d>
          <a:sp3d contourW="19050">
            <a:bevelT w="101600" h="63500" prst="angle"/>
            <a:contourClr>
              <a:srgbClr val="3686BC"/>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latin typeface="Segoe" pitchFamily="34" charset="0"/>
            </a:endParaRPr>
          </a:p>
        </p:txBody>
      </p:sp>
      <p:cxnSp>
        <p:nvCxnSpPr>
          <p:cNvPr id="31" name="Straight Connector 30"/>
          <p:cNvCxnSpPr>
            <a:stCxn id="25" idx="6"/>
            <a:endCxn id="30" idx="2"/>
          </p:cNvCxnSpPr>
          <p:nvPr/>
        </p:nvCxnSpPr>
        <p:spPr bwMode="auto">
          <a:xfrm>
            <a:off x="3003256" y="5505309"/>
            <a:ext cx="451695" cy="0"/>
          </a:xfrm>
          <a:prstGeom prst="line">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33" name="Text Box 28"/>
          <p:cNvSpPr txBox="1">
            <a:spLocks noChangeArrowheads="1"/>
          </p:cNvSpPr>
          <p:nvPr/>
        </p:nvSpPr>
        <p:spPr bwMode="auto">
          <a:xfrm>
            <a:off x="3269256" y="5349370"/>
            <a:ext cx="1136958"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a:ln w="10160">
                  <a:noFill/>
                  <a:prstDash val="solid"/>
                </a:ln>
              </a:rPr>
              <a:t>Service</a:t>
            </a:r>
            <a:endParaRPr lang="en-US" sz="1600" dirty="0" smtClean="0">
              <a:ln w="10160">
                <a:noFill/>
                <a:prstDash val="solid"/>
              </a:ln>
            </a:endParaRPr>
          </a:p>
        </p:txBody>
      </p:sp>
      <p:sp>
        <p:nvSpPr>
          <p:cNvPr id="35" name="Rounded Rectangle 34"/>
          <p:cNvSpPr/>
          <p:nvPr/>
        </p:nvSpPr>
        <p:spPr bwMode="auto">
          <a:xfrm>
            <a:off x="4848735" y="3336548"/>
            <a:ext cx="3791027" cy="2904469"/>
          </a:xfrm>
          <a:prstGeom prst="roundRect">
            <a:avLst>
              <a:gd name="adj" fmla="val 14601"/>
            </a:avLst>
          </a:prstGeom>
          <a:gradFill>
            <a:gsLst>
              <a:gs pos="0">
                <a:srgbClr val="FFFFFF">
                  <a:alpha val="61000"/>
                </a:srgbClr>
              </a:gs>
              <a:gs pos="43000">
                <a:srgbClr val="FFFFFF">
                  <a:alpha val="20000"/>
                </a:srgbClr>
              </a:gs>
            </a:gsLst>
          </a:gradFill>
          <a:ln w="12700">
            <a:solidFill>
              <a:srgbClr val="FFFFFF">
                <a:alpha val="8117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2800" dirty="0">
              <a:solidFill>
                <a:schemeClr val="tx1"/>
              </a:solidFill>
              <a:latin typeface="Segoe" pitchFamily="34" charset="0"/>
            </a:endParaRPr>
          </a:p>
        </p:txBody>
      </p:sp>
      <p:sp>
        <p:nvSpPr>
          <p:cNvPr id="36" name="Oval 35"/>
          <p:cNvSpPr/>
          <p:nvPr/>
        </p:nvSpPr>
        <p:spPr bwMode="auto">
          <a:xfrm>
            <a:off x="4992056" y="3703008"/>
            <a:ext cx="741072" cy="794157"/>
          </a:xfrm>
          <a:prstGeom prst="ellipse">
            <a:avLst/>
          </a:prstGeom>
          <a:solidFill>
            <a:srgbClr val="203A6A"/>
          </a:solidFill>
          <a:ln>
            <a:noFill/>
            <a:headEnd type="none" w="med" len="med"/>
            <a:tailEnd type="none" w="med" len="med"/>
          </a:ln>
          <a:effectLst>
            <a:glow rad="63500">
              <a:schemeClr val="accent4">
                <a:satMod val="175000"/>
                <a:alpha val="40000"/>
              </a:schemeClr>
            </a:glow>
          </a:effectLst>
          <a:scene3d>
            <a:camera prst="orthographicFront"/>
            <a:lightRig rig="balanced" dir="t"/>
          </a:scene3d>
          <a:sp3d contourW="19050">
            <a:bevelT w="101600" h="63500" prst="angle"/>
            <a:contourClr>
              <a:srgbClr val="80DE3A"/>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eaLnBrk="1" latinLnBrk="0" hangingPunct="1">
              <a:lnSpc>
                <a:spcPct val="100000"/>
              </a:lnSpc>
              <a:buClrTx/>
              <a:buSzTx/>
              <a:buFontTx/>
              <a:buNone/>
              <a:tabLst/>
            </a:pPr>
            <a:endParaRPr lang="en-US" sz="1600" dirty="0" smtClean="0">
              <a:solidFill>
                <a:schemeClr val="tx1"/>
              </a:solidFill>
              <a:latin typeface="Segoe" pitchFamily="34" charset="0"/>
            </a:endParaRPr>
          </a:p>
        </p:txBody>
      </p:sp>
      <p:sp>
        <p:nvSpPr>
          <p:cNvPr id="37" name="Text Box 28"/>
          <p:cNvSpPr txBox="1">
            <a:spLocks noChangeArrowheads="1"/>
          </p:cNvSpPr>
          <p:nvPr/>
        </p:nvSpPr>
        <p:spPr bwMode="auto">
          <a:xfrm>
            <a:off x="6081342" y="3423711"/>
            <a:ext cx="1359998" cy="332399"/>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dirty="0" smtClean="0">
                <a:ln w="10160">
                  <a:noFill/>
                  <a:prstDash val="solid"/>
                </a:ln>
              </a:rPr>
              <a:t>Enterprise</a:t>
            </a:r>
          </a:p>
        </p:txBody>
      </p:sp>
      <p:sp>
        <p:nvSpPr>
          <p:cNvPr id="41" name="Oval 40"/>
          <p:cNvSpPr/>
          <p:nvPr/>
        </p:nvSpPr>
        <p:spPr bwMode="auto">
          <a:xfrm>
            <a:off x="6044151" y="5057848"/>
            <a:ext cx="741072" cy="794156"/>
          </a:xfrm>
          <a:prstGeom prst="ellipse">
            <a:avLst/>
          </a:prstGeom>
          <a:solidFill>
            <a:srgbClr val="203A6A"/>
          </a:solidFill>
          <a:ln>
            <a:noFill/>
            <a:headEnd type="none" w="med" len="med"/>
            <a:tailEnd type="none" w="med" len="med"/>
          </a:ln>
          <a:effectLst>
            <a:glow rad="63500">
              <a:schemeClr val="accent4">
                <a:satMod val="175000"/>
                <a:alpha val="40000"/>
              </a:schemeClr>
            </a:glow>
          </a:effectLst>
          <a:scene3d>
            <a:camera prst="orthographicFront"/>
            <a:lightRig rig="balanced" dir="t"/>
          </a:scene3d>
          <a:sp3d contourW="19050">
            <a:bevelT w="101600" h="63500" prst="angle"/>
            <a:contourClr>
              <a:srgbClr val="80DE3A"/>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sz="1600" dirty="0" smtClean="0">
              <a:solidFill>
                <a:schemeClr val="tx1"/>
              </a:solidFill>
              <a:latin typeface="Segoe" pitchFamily="34" charset="0"/>
            </a:endParaRPr>
          </a:p>
        </p:txBody>
      </p:sp>
      <p:sp>
        <p:nvSpPr>
          <p:cNvPr id="42" name="Text Box 28"/>
          <p:cNvSpPr txBox="1">
            <a:spLocks noChangeArrowheads="1"/>
          </p:cNvSpPr>
          <p:nvPr/>
        </p:nvSpPr>
        <p:spPr bwMode="auto">
          <a:xfrm>
            <a:off x="5960998" y="5304291"/>
            <a:ext cx="953318"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Service</a:t>
            </a:r>
          </a:p>
        </p:txBody>
      </p:sp>
      <p:cxnSp>
        <p:nvCxnSpPr>
          <p:cNvPr id="43" name="Straight Arrow Connector 42"/>
          <p:cNvCxnSpPr/>
          <p:nvPr/>
        </p:nvCxnSpPr>
        <p:spPr bwMode="auto">
          <a:xfrm flipH="1">
            <a:off x="6761341" y="5454927"/>
            <a:ext cx="1166390" cy="275"/>
          </a:xfrm>
          <a:prstGeom prst="straightConnector1">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46" name="Oval 45"/>
          <p:cNvSpPr/>
          <p:nvPr/>
        </p:nvSpPr>
        <p:spPr bwMode="auto">
          <a:xfrm>
            <a:off x="5084017" y="5057848"/>
            <a:ext cx="741072" cy="794156"/>
          </a:xfrm>
          <a:prstGeom prst="ellipse">
            <a:avLst/>
          </a:prstGeom>
          <a:solidFill>
            <a:srgbClr val="203A6A"/>
          </a:solidFill>
          <a:ln>
            <a:noFill/>
            <a:headEnd type="none" w="med" len="med"/>
            <a:tailEnd type="none" w="med" len="med"/>
          </a:ln>
          <a:effectLst>
            <a:glow rad="63500">
              <a:schemeClr val="accent4">
                <a:satMod val="175000"/>
                <a:alpha val="40000"/>
              </a:schemeClr>
            </a:glow>
          </a:effectLst>
          <a:scene3d>
            <a:camera prst="orthographicFront"/>
            <a:lightRig rig="balanced" dir="t"/>
          </a:scene3d>
          <a:sp3d contourW="19050">
            <a:bevelT w="101600" h="63500" prst="angle"/>
            <a:contourClr>
              <a:srgbClr val="80DE3A"/>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sz="1600" dirty="0" smtClean="0">
              <a:solidFill>
                <a:schemeClr val="tx1"/>
              </a:solidFill>
              <a:latin typeface="Segoe" pitchFamily="34" charset="0"/>
            </a:endParaRPr>
          </a:p>
        </p:txBody>
      </p:sp>
      <p:cxnSp>
        <p:nvCxnSpPr>
          <p:cNvPr id="51" name="Straight Connector 50"/>
          <p:cNvCxnSpPr>
            <a:stCxn id="46" idx="6"/>
          </p:cNvCxnSpPr>
          <p:nvPr/>
        </p:nvCxnSpPr>
        <p:spPr bwMode="auto">
          <a:xfrm>
            <a:off x="5825090" y="5454926"/>
            <a:ext cx="198372" cy="550"/>
          </a:xfrm>
          <a:prstGeom prst="line">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57" name="Content Placeholder 1"/>
          <p:cNvSpPr txBox="1">
            <a:spLocks/>
          </p:cNvSpPr>
          <p:nvPr/>
        </p:nvSpPr>
        <p:spPr>
          <a:xfrm>
            <a:off x="389437" y="1536712"/>
            <a:ext cx="4010900" cy="430887"/>
          </a:xfrm>
          <a:prstGeom prst="rect">
            <a:avLst/>
          </a:prstGeom>
        </p:spPr>
        <p:txBody>
          <a:bodyPr vert="horz" wrap="square" lIns="0" tIns="0" rIns="0" bIns="0" rtlCol="0">
            <a:spAutoFit/>
          </a:bodyPr>
          <a:lstStyle>
            <a:lvl1pPr marL="274320" indent="-274320" algn="l" defTabSz="914363" rtl="0" eaLnBrk="1" latinLnBrk="0" hangingPunct="1">
              <a:lnSpc>
                <a:spcPct val="100000"/>
              </a:lnSpc>
              <a:spcBef>
                <a:spcPts val="600"/>
              </a:spcBef>
              <a:buClr>
                <a:srgbClr val="5191CD"/>
              </a:buClr>
              <a:buSzPct val="100000"/>
              <a:buFontTx/>
              <a:buBlip>
                <a:blip r:embed="rId3"/>
              </a:buBlip>
              <a:defRPr sz="1400" kern="1200">
                <a:solidFill>
                  <a:schemeClr val="tx1"/>
                </a:solidFill>
                <a:latin typeface="+mn-lt"/>
                <a:ea typeface="Verdana" pitchFamily="34" charset="0"/>
                <a:cs typeface="Verdana" pitchFamily="34" charset="0"/>
              </a:defRPr>
            </a:lvl1pPr>
            <a:lvl2pPr marL="548640" indent="-274320" algn="l" defTabSz="914363" rtl="0" eaLnBrk="1" latinLnBrk="0" hangingPunct="1">
              <a:lnSpc>
                <a:spcPct val="100000"/>
              </a:lnSpc>
              <a:spcBef>
                <a:spcPts val="600"/>
              </a:spcBef>
              <a:buClr>
                <a:srgbClr val="5191CD"/>
              </a:buClr>
              <a:buSzPct val="75000"/>
              <a:buFontTx/>
              <a:buBlip>
                <a:blip r:embed="rId3"/>
              </a:buBlip>
              <a:defRPr sz="1400" kern="1200">
                <a:solidFill>
                  <a:schemeClr val="tx1"/>
                </a:solidFill>
                <a:latin typeface="+mn-lt"/>
                <a:ea typeface="Verdana" pitchFamily="34" charset="0"/>
                <a:cs typeface="Verdana" pitchFamily="34" charset="0"/>
              </a:defRPr>
            </a:lvl2pPr>
            <a:lvl3pPr marL="82296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3pPr>
            <a:lvl4pPr marL="109728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4pPr>
            <a:lvl5pPr marL="137160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b="1" dirty="0" smtClean="0">
                <a:latin typeface="Segoe Light" charset="0"/>
              </a:rPr>
              <a:t>Public Cloud</a:t>
            </a:r>
            <a:endParaRPr lang="en-US" sz="2800" b="1" dirty="0">
              <a:latin typeface="Segoe Light" charset="0"/>
            </a:endParaRPr>
          </a:p>
        </p:txBody>
      </p:sp>
      <p:sp>
        <p:nvSpPr>
          <p:cNvPr id="58" name="Content Placeholder 1"/>
          <p:cNvSpPr txBox="1">
            <a:spLocks/>
          </p:cNvSpPr>
          <p:nvPr/>
        </p:nvSpPr>
        <p:spPr>
          <a:xfrm>
            <a:off x="4740602" y="1536712"/>
            <a:ext cx="4012771" cy="430887"/>
          </a:xfrm>
          <a:prstGeom prst="rect">
            <a:avLst/>
          </a:prstGeom>
        </p:spPr>
        <p:txBody>
          <a:bodyPr vert="horz" wrap="square" lIns="0" tIns="0" rIns="0" bIns="0" rtlCol="0">
            <a:spAutoFit/>
          </a:bodyPr>
          <a:lstStyle>
            <a:lvl1pPr marL="274320" indent="-274320" algn="l" defTabSz="914363" rtl="0" eaLnBrk="1" latinLnBrk="0" hangingPunct="1">
              <a:lnSpc>
                <a:spcPct val="100000"/>
              </a:lnSpc>
              <a:spcBef>
                <a:spcPts val="600"/>
              </a:spcBef>
              <a:buClr>
                <a:srgbClr val="5191CD"/>
              </a:buClr>
              <a:buSzPct val="100000"/>
              <a:buFontTx/>
              <a:buBlip>
                <a:blip r:embed="rId3"/>
              </a:buBlip>
              <a:defRPr sz="1400" kern="1200">
                <a:solidFill>
                  <a:schemeClr val="tx1"/>
                </a:solidFill>
                <a:latin typeface="+mn-lt"/>
                <a:ea typeface="Verdana" pitchFamily="34" charset="0"/>
                <a:cs typeface="Verdana" pitchFamily="34" charset="0"/>
              </a:defRPr>
            </a:lvl1pPr>
            <a:lvl2pPr marL="548640" indent="-274320" algn="l" defTabSz="914363" rtl="0" eaLnBrk="1" latinLnBrk="0" hangingPunct="1">
              <a:lnSpc>
                <a:spcPct val="100000"/>
              </a:lnSpc>
              <a:spcBef>
                <a:spcPts val="600"/>
              </a:spcBef>
              <a:buClr>
                <a:srgbClr val="5191CD"/>
              </a:buClr>
              <a:buSzPct val="75000"/>
              <a:buFontTx/>
              <a:buBlip>
                <a:blip r:embed="rId3"/>
              </a:buBlip>
              <a:defRPr sz="1400" kern="1200">
                <a:solidFill>
                  <a:schemeClr val="tx1"/>
                </a:solidFill>
                <a:latin typeface="+mn-lt"/>
                <a:ea typeface="Verdana" pitchFamily="34" charset="0"/>
                <a:cs typeface="Verdana" pitchFamily="34" charset="0"/>
              </a:defRPr>
            </a:lvl2pPr>
            <a:lvl3pPr marL="82296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3pPr>
            <a:lvl4pPr marL="109728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4pPr>
            <a:lvl5pPr marL="137160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z="2800" b="1" dirty="0" smtClean="0">
                <a:latin typeface="Segoe Light" charset="0"/>
              </a:rPr>
              <a:t>Private Cloud </a:t>
            </a:r>
          </a:p>
        </p:txBody>
      </p:sp>
      <p:sp>
        <p:nvSpPr>
          <p:cNvPr id="82" name="Text Box 28"/>
          <p:cNvSpPr txBox="1">
            <a:spLocks noChangeArrowheads="1"/>
          </p:cNvSpPr>
          <p:nvPr/>
        </p:nvSpPr>
        <p:spPr bwMode="auto">
          <a:xfrm>
            <a:off x="4889124" y="3952341"/>
            <a:ext cx="931319"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Service</a:t>
            </a:r>
          </a:p>
        </p:txBody>
      </p:sp>
      <p:sp>
        <p:nvSpPr>
          <p:cNvPr id="85" name="Content Placeholder 1"/>
          <p:cNvSpPr txBox="1">
            <a:spLocks/>
          </p:cNvSpPr>
          <p:nvPr/>
        </p:nvSpPr>
        <p:spPr>
          <a:xfrm>
            <a:off x="4848736" y="2019304"/>
            <a:ext cx="3904638" cy="941796"/>
          </a:xfrm>
          <a:prstGeom prst="rect">
            <a:avLst/>
          </a:prstGeom>
        </p:spPr>
        <p:txBody>
          <a:bodyPr vert="horz" wrap="square" lIns="0" tIns="0" rIns="0" bIns="0" rtlCol="0">
            <a:spAutoFit/>
          </a:bodyPr>
          <a:lstStyle>
            <a:lvl1pPr marL="274320" indent="-274320" algn="l" defTabSz="914363" rtl="0" eaLnBrk="1" latinLnBrk="0" hangingPunct="1">
              <a:lnSpc>
                <a:spcPct val="100000"/>
              </a:lnSpc>
              <a:spcBef>
                <a:spcPts val="600"/>
              </a:spcBef>
              <a:buClr>
                <a:srgbClr val="5191CD"/>
              </a:buClr>
              <a:buSzPct val="100000"/>
              <a:buFontTx/>
              <a:buBlip>
                <a:blip r:embed="rId3"/>
              </a:buBlip>
              <a:defRPr sz="1400" kern="1200">
                <a:solidFill>
                  <a:schemeClr val="tx1"/>
                </a:solidFill>
                <a:latin typeface="+mn-lt"/>
                <a:ea typeface="Verdana" pitchFamily="34" charset="0"/>
                <a:cs typeface="Verdana" pitchFamily="34" charset="0"/>
              </a:defRPr>
            </a:lvl1pPr>
            <a:lvl2pPr marL="548640" indent="-274320" algn="l" defTabSz="914363" rtl="0" eaLnBrk="1" latinLnBrk="0" hangingPunct="1">
              <a:lnSpc>
                <a:spcPct val="100000"/>
              </a:lnSpc>
              <a:spcBef>
                <a:spcPts val="600"/>
              </a:spcBef>
              <a:buClr>
                <a:srgbClr val="5191CD"/>
              </a:buClr>
              <a:buSzPct val="75000"/>
              <a:buFontTx/>
              <a:buBlip>
                <a:blip r:embed="rId3"/>
              </a:buBlip>
              <a:defRPr sz="1400" kern="1200">
                <a:solidFill>
                  <a:schemeClr val="tx1"/>
                </a:solidFill>
                <a:latin typeface="+mn-lt"/>
                <a:ea typeface="Verdana" pitchFamily="34" charset="0"/>
                <a:cs typeface="Verdana" pitchFamily="34" charset="0"/>
              </a:defRPr>
            </a:lvl2pPr>
            <a:lvl3pPr marL="82296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3pPr>
            <a:lvl4pPr marL="109728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4pPr>
            <a:lvl5pPr marL="1371600" indent="-274320" algn="l" defTabSz="914363" rtl="0" eaLnBrk="1" latinLnBrk="0" hangingPunct="1">
              <a:lnSpc>
                <a:spcPct val="100000"/>
              </a:lnSpc>
              <a:spcBef>
                <a:spcPts val="600"/>
              </a:spcBef>
              <a:buClr>
                <a:srgbClr val="5191CD"/>
              </a:buClr>
              <a:buSzPct val="100000"/>
              <a:buFont typeface="Segoe" charset="0"/>
              <a:buChar char="–"/>
              <a:defRPr sz="1400" kern="1200">
                <a:solidFill>
                  <a:schemeClr val="tx1"/>
                </a:solidFill>
                <a:latin typeface="+mn-lt"/>
                <a:ea typeface="Verdana" pitchFamily="34" charset="0"/>
                <a:cs typeface="Verdana"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ct val="20000"/>
              </a:spcBef>
              <a:buSzPct val="90000"/>
              <a:buNone/>
            </a:pPr>
            <a:r>
              <a:rPr lang="en-US" sz="1600" b="1" dirty="0">
                <a:gradFill>
                  <a:gsLst>
                    <a:gs pos="0">
                      <a:schemeClr val="tx1"/>
                    </a:gs>
                    <a:gs pos="86000">
                      <a:schemeClr val="tx1"/>
                    </a:gs>
                  </a:gsLst>
                  <a:lin ang="5400000" scaled="0"/>
                </a:gradFill>
                <a:latin typeface="Segoe Light" charset="0"/>
                <a:ea typeface="Segoe UI" pitchFamily="34" charset="0"/>
                <a:cs typeface="Segoe UI" pitchFamily="34" charset="0"/>
              </a:rPr>
              <a:t>Private cloud represents the core cloud attributes of self-service, shared, scalable/elastic and </a:t>
            </a:r>
            <a:r>
              <a:rPr lang="en-US" sz="1600" b="1" dirty="0" smtClean="0">
                <a:gradFill>
                  <a:gsLst>
                    <a:gs pos="0">
                      <a:schemeClr val="tx1"/>
                    </a:gs>
                    <a:gs pos="86000">
                      <a:schemeClr val="tx1"/>
                    </a:gs>
                  </a:gsLst>
                  <a:lin ang="5400000" scaled="0"/>
                </a:gradFill>
                <a:latin typeface="Segoe Light" charset="0"/>
                <a:ea typeface="Segoe UI" pitchFamily="34" charset="0"/>
                <a:cs typeface="Segoe UI" pitchFamily="34" charset="0"/>
              </a:rPr>
              <a:t>usage-based on </a:t>
            </a:r>
            <a:r>
              <a:rPr lang="en-US" sz="1800" b="1" dirty="0" smtClean="0">
                <a:solidFill>
                  <a:schemeClr val="bg2">
                    <a:lumMod val="75000"/>
                  </a:schemeClr>
                </a:solidFill>
                <a:latin typeface="Segoe Light" charset="0"/>
                <a:ea typeface="Segoe UI" pitchFamily="34" charset="0"/>
                <a:cs typeface="Segoe UI" pitchFamily="34" charset="0"/>
              </a:rPr>
              <a:t>dedicated resources.</a:t>
            </a:r>
            <a:endParaRPr lang="en-US" sz="1800" b="1" dirty="0">
              <a:solidFill>
                <a:schemeClr val="bg2">
                  <a:lumMod val="75000"/>
                </a:schemeClr>
              </a:solidFill>
              <a:latin typeface="Segoe Light" charset="0"/>
              <a:ea typeface="Segoe UI" pitchFamily="34" charset="0"/>
              <a:cs typeface="Segoe UI" pitchFamily="34" charset="0"/>
            </a:endParaRPr>
          </a:p>
        </p:txBody>
      </p:sp>
      <p:grpSp>
        <p:nvGrpSpPr>
          <p:cNvPr id="2" name="Group 91"/>
          <p:cNvGrpSpPr/>
          <p:nvPr/>
        </p:nvGrpSpPr>
        <p:grpSpPr>
          <a:xfrm>
            <a:off x="5733128" y="3015770"/>
            <a:ext cx="3217378" cy="2871190"/>
            <a:chOff x="5733128" y="3015770"/>
            <a:chExt cx="3217378" cy="2871190"/>
          </a:xfrm>
        </p:grpSpPr>
        <p:grpSp>
          <p:nvGrpSpPr>
            <p:cNvPr id="4" name="Group 89"/>
            <p:cNvGrpSpPr/>
            <p:nvPr/>
          </p:nvGrpSpPr>
          <p:grpSpPr>
            <a:xfrm>
              <a:off x="5733128" y="3729368"/>
              <a:ext cx="3217378" cy="2157592"/>
              <a:chOff x="5733128" y="3729368"/>
              <a:chExt cx="3217378" cy="2157592"/>
            </a:xfrm>
          </p:grpSpPr>
          <p:sp>
            <p:nvSpPr>
              <p:cNvPr id="39" name="Rounded Rectangle 38"/>
              <p:cNvSpPr/>
              <p:nvPr/>
            </p:nvSpPr>
            <p:spPr bwMode="auto">
              <a:xfrm>
                <a:off x="7176804" y="3729368"/>
                <a:ext cx="1346111" cy="782212"/>
              </a:xfrm>
              <a:prstGeom prst="roundRect">
                <a:avLst>
                  <a:gd name="adj" fmla="val 50000"/>
                </a:avLst>
              </a:prstGeom>
              <a:solidFill>
                <a:srgbClr val="203A6A"/>
              </a:solidFill>
              <a:ln>
                <a:noFill/>
                <a:headEnd type="none" w="med" len="med"/>
                <a:tailEnd type="none" w="med" len="med"/>
              </a:ln>
              <a:effectLst>
                <a:glow rad="63500">
                  <a:schemeClr val="accent4">
                    <a:satMod val="175000"/>
                    <a:alpha val="40000"/>
                  </a:schemeClr>
                </a:glow>
              </a:effectLst>
              <a:scene3d>
                <a:camera prst="orthographicFront"/>
                <a:lightRig rig="balanced" dir="t"/>
              </a:scene3d>
              <a:sp3d contourW="19050">
                <a:bevelT w="101600" h="63500" prst="angle"/>
                <a:contourClr>
                  <a:srgbClr val="80DE3A"/>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sz="1600" dirty="0" smtClean="0">
                  <a:solidFill>
                    <a:schemeClr val="tx1"/>
                  </a:solidFill>
                  <a:latin typeface="Segoe" pitchFamily="34" charset="0"/>
                </a:endParaRPr>
              </a:p>
            </p:txBody>
          </p:sp>
          <p:cxnSp>
            <p:nvCxnSpPr>
              <p:cNvPr id="40" name="Straight Arrow Connector 39"/>
              <p:cNvCxnSpPr>
                <a:stCxn id="36" idx="6"/>
                <a:endCxn id="39" idx="1"/>
              </p:cNvCxnSpPr>
              <p:nvPr/>
            </p:nvCxnSpPr>
            <p:spPr bwMode="auto">
              <a:xfrm>
                <a:off x="5733128" y="4100085"/>
                <a:ext cx="1443675" cy="20389"/>
              </a:xfrm>
              <a:prstGeom prst="straightConnector1">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cxnSp>
            <p:nvCxnSpPr>
              <p:cNvPr id="44" name="Straight Arrow Connector 43"/>
              <p:cNvCxnSpPr/>
              <p:nvPr/>
            </p:nvCxnSpPr>
            <p:spPr bwMode="auto">
              <a:xfrm flipH="1">
                <a:off x="6761981" y="4558307"/>
                <a:ext cx="846762" cy="746909"/>
              </a:xfrm>
              <a:prstGeom prst="straightConnector1">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47" name="Oval 46"/>
              <p:cNvSpPr/>
              <p:nvPr/>
            </p:nvSpPr>
            <p:spPr bwMode="auto">
              <a:xfrm>
                <a:off x="7771166" y="5092804"/>
                <a:ext cx="741072" cy="794156"/>
              </a:xfrm>
              <a:prstGeom prst="ellipse">
                <a:avLst/>
              </a:prstGeom>
              <a:solidFill>
                <a:srgbClr val="203A6A"/>
              </a:solidFill>
              <a:ln>
                <a:noFill/>
                <a:headEnd type="none" w="med" len="med"/>
                <a:tailEnd type="none" w="med" len="med"/>
              </a:ln>
              <a:effectLst>
                <a:glow rad="63500">
                  <a:schemeClr val="accent4">
                    <a:satMod val="175000"/>
                    <a:alpha val="40000"/>
                  </a:schemeClr>
                </a:glow>
              </a:effectLst>
              <a:scene3d>
                <a:camera prst="orthographicFront"/>
                <a:lightRig rig="balanced" dir="t"/>
              </a:scene3d>
              <a:sp3d contourW="19050">
                <a:bevelT w="101600" h="63500" prst="angle"/>
                <a:contourClr>
                  <a:srgbClr val="80DE3A"/>
                </a:contourClr>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sz="1600" dirty="0" smtClean="0">
                  <a:solidFill>
                    <a:schemeClr val="tx1"/>
                  </a:solidFill>
                  <a:latin typeface="Segoe" pitchFamily="34" charset="0"/>
                </a:endParaRPr>
              </a:p>
            </p:txBody>
          </p:sp>
          <p:sp>
            <p:nvSpPr>
              <p:cNvPr id="48" name="Text Box 28"/>
              <p:cNvSpPr txBox="1">
                <a:spLocks noChangeArrowheads="1"/>
              </p:cNvSpPr>
              <p:nvPr/>
            </p:nvSpPr>
            <p:spPr bwMode="auto">
              <a:xfrm>
                <a:off x="7354553" y="5336909"/>
                <a:ext cx="1595953"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Service</a:t>
                </a:r>
              </a:p>
            </p:txBody>
          </p:sp>
          <p:cxnSp>
            <p:nvCxnSpPr>
              <p:cNvPr id="49" name="Straight Connector 48"/>
              <p:cNvCxnSpPr/>
              <p:nvPr/>
            </p:nvCxnSpPr>
            <p:spPr bwMode="auto">
              <a:xfrm>
                <a:off x="8141702" y="4552878"/>
                <a:ext cx="0" cy="504970"/>
              </a:xfrm>
              <a:prstGeom prst="line">
                <a:avLst/>
              </a:prstGeom>
              <a:noFill/>
              <a:ln w="19050" cap="rnd" cmpd="sng" algn="ctr">
                <a:solidFill>
                  <a:srgbClr val="FFFFFF"/>
                </a:solidFill>
                <a:prstDash val="sysDash"/>
                <a:round/>
                <a:headEnd type="oval" w="sm" len="sm"/>
                <a:tailEnd type="oval" w="sm" len="sm"/>
              </a:ln>
              <a:effectLst>
                <a:glow rad="63500">
                  <a:schemeClr val="accent2">
                    <a:satMod val="175000"/>
                    <a:alpha val="40000"/>
                  </a:schemeClr>
                </a:glow>
              </a:effectLst>
            </p:spPr>
          </p:cxnSp>
          <p:sp>
            <p:nvSpPr>
              <p:cNvPr id="53" name="Text Box 66"/>
              <p:cNvSpPr txBox="1">
                <a:spLocks noChangeArrowheads="1"/>
              </p:cNvSpPr>
              <p:nvPr/>
            </p:nvSpPr>
            <p:spPr bwMode="auto">
              <a:xfrm>
                <a:off x="6942072" y="5385895"/>
                <a:ext cx="654628" cy="161583"/>
              </a:xfrm>
              <a:prstGeom prst="rect">
                <a:avLst/>
              </a:prstGeom>
              <a:noFill/>
              <a:ln w="9525" algn="ctr">
                <a:noFill/>
                <a:miter lim="800000"/>
                <a:headEnd/>
                <a:tailEnd/>
              </a:ln>
            </p:spPr>
            <p:txBody>
              <a:bodyPr wrap="square" lIns="0" tIns="0" rIns="0" bIns="0">
                <a:spAutoFit/>
              </a:bodyPr>
              <a:lstStyle/>
              <a:p>
                <a:pPr algn="ctr" fontAlgn="auto">
                  <a:spcBef>
                    <a:spcPts val="0"/>
                  </a:spcBef>
                  <a:spcAft>
                    <a:spcPts val="0"/>
                  </a:spcAft>
                  <a:defRPr/>
                </a:pPr>
                <a:endParaRPr lang="en-US" sz="1050" dirty="0"/>
              </a:p>
            </p:txBody>
          </p:sp>
          <p:sp>
            <p:nvSpPr>
              <p:cNvPr id="38" name="Text Box 28"/>
              <p:cNvSpPr txBox="1">
                <a:spLocks noChangeArrowheads="1"/>
              </p:cNvSpPr>
              <p:nvPr/>
            </p:nvSpPr>
            <p:spPr bwMode="auto">
              <a:xfrm>
                <a:off x="6862063" y="3975214"/>
                <a:ext cx="1985259"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IT Department</a:t>
                </a:r>
              </a:p>
            </p:txBody>
          </p:sp>
        </p:grpSp>
        <p:sp>
          <p:nvSpPr>
            <p:cNvPr id="91" name="Text Box 28"/>
            <p:cNvSpPr txBox="1">
              <a:spLocks noChangeArrowheads="1"/>
            </p:cNvSpPr>
            <p:nvPr/>
          </p:nvSpPr>
          <p:spPr bwMode="auto">
            <a:xfrm>
              <a:off x="6284062" y="3015770"/>
              <a:ext cx="1182013" cy="332399"/>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endParaRPr lang="en-US" dirty="0" smtClean="0">
                <a:ln w="10160">
                  <a:noFill/>
                  <a:prstDash val="solid"/>
                </a:ln>
              </a:endParaRPr>
            </a:p>
          </p:txBody>
        </p:sp>
      </p:grpSp>
      <p:sp>
        <p:nvSpPr>
          <p:cNvPr id="19" name="Text Box 28"/>
          <p:cNvSpPr txBox="1">
            <a:spLocks noChangeArrowheads="1"/>
          </p:cNvSpPr>
          <p:nvPr/>
        </p:nvSpPr>
        <p:spPr bwMode="auto">
          <a:xfrm>
            <a:off x="2637276" y="4011378"/>
            <a:ext cx="1845259"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Cloud Provider</a:t>
            </a:r>
          </a:p>
        </p:txBody>
      </p:sp>
      <p:sp>
        <p:nvSpPr>
          <p:cNvPr id="45" name="Text Box 28"/>
          <p:cNvSpPr txBox="1">
            <a:spLocks noChangeArrowheads="1"/>
          </p:cNvSpPr>
          <p:nvPr/>
        </p:nvSpPr>
        <p:spPr bwMode="auto">
          <a:xfrm>
            <a:off x="4983522" y="5304335"/>
            <a:ext cx="931319" cy="307777"/>
          </a:xfrm>
          <a:prstGeom prst="rect">
            <a:avLst/>
          </a:prstGeom>
          <a:noFill/>
          <a:ln w="9525">
            <a:noFill/>
            <a:miter lim="800000"/>
            <a:headEnd/>
            <a:tailEnd/>
          </a:ln>
          <a:effectLst>
            <a:outerShdw blurRad="63500" sx="102000" sy="102000" algn="ctr" rotWithShape="0">
              <a:prstClr val="black">
                <a:alpha val="40000"/>
              </a:prstClr>
            </a:outerShdw>
          </a:effectLst>
        </p:spPr>
        <p:txBody>
          <a:bodyPr wrap="square" lIns="109728" tIns="54864" rIns="109728" bIns="54864">
            <a:spAutoFit/>
          </a:bodyPr>
          <a:lstStyle/>
          <a:p>
            <a:pPr algn="ctr">
              <a:lnSpc>
                <a:spcPct val="80000"/>
              </a:lnSpc>
              <a:defRPr/>
            </a:pPr>
            <a:r>
              <a:rPr lang="en-US" sz="1600" dirty="0" smtClean="0">
                <a:ln w="10160">
                  <a:noFill/>
                  <a:prstDash val="solid"/>
                </a:ln>
              </a:rPr>
              <a:t>Service</a:t>
            </a:r>
          </a:p>
        </p:txBody>
      </p:sp>
      <p:pic>
        <p:nvPicPr>
          <p:cNvPr id="60" name="Picture 8" descr="\\MAGNUM\Projects\Microsoft\Journey to the Cloud Campaign\Design\Assets\Cloud_5.png"/>
          <p:cNvPicPr>
            <a:picLocks noChangeAspect="1" noChangeArrowheads="1"/>
          </p:cNvPicPr>
          <p:nvPr/>
        </p:nvPicPr>
        <p:blipFill>
          <a:blip r:embed="rId4">
            <a:lum bright="100000" contrast="100000"/>
          </a:blip>
          <a:srcRect/>
          <a:stretch>
            <a:fillRect/>
          </a:stretch>
        </p:blipFill>
        <p:spPr bwMode="auto">
          <a:xfrm>
            <a:off x="2137792" y="3901291"/>
            <a:ext cx="522671" cy="453416"/>
          </a:xfrm>
          <a:prstGeom prst="rect">
            <a:avLst/>
          </a:prstGeom>
          <a:noFill/>
          <a:ln w="9525">
            <a:noFill/>
            <a:miter lim="800000"/>
            <a:headEnd/>
            <a:tailEnd/>
          </a:ln>
        </p:spPr>
      </p:pic>
      <p:pic>
        <p:nvPicPr>
          <p:cNvPr id="62" name="Picture 8" descr="\\MAGNUM\Projects\Microsoft\Journey to the Cloud Campaign\Design\Assets\Cloud_5.png"/>
          <p:cNvPicPr>
            <a:picLocks noChangeAspect="1" noChangeArrowheads="1"/>
          </p:cNvPicPr>
          <p:nvPr/>
        </p:nvPicPr>
        <p:blipFill>
          <a:blip r:embed="rId4">
            <a:lum bright="100000" contrast="100000"/>
          </a:blip>
          <a:srcRect/>
          <a:stretch>
            <a:fillRect/>
          </a:stretch>
        </p:blipFill>
        <p:spPr bwMode="auto">
          <a:xfrm>
            <a:off x="6153351" y="3867230"/>
            <a:ext cx="522671" cy="453416"/>
          </a:xfrm>
          <a:prstGeom prst="rect">
            <a:avLst/>
          </a:prstGeom>
          <a:noFill/>
          <a:ln w="9525">
            <a:noFill/>
            <a:miter lim="800000"/>
            <a:headEnd/>
            <a:tailEnd/>
          </a:ln>
        </p:spPr>
      </p:pic>
    </p:spTree>
    <p:extLst>
      <p:ext uri="{BB962C8B-B14F-4D97-AF65-F5344CB8AC3E}">
        <p14:creationId xmlns:p14="http://schemas.microsoft.com/office/powerpoint/2010/main" val="161541761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107996"/>
          </a:xfrm>
        </p:spPr>
        <p:txBody>
          <a:bodyPr/>
          <a:lstStyle/>
          <a:p>
            <a:pPr>
              <a:spcBef>
                <a:spcPts val="600"/>
              </a:spcBef>
              <a:spcAft>
                <a:spcPts val="600"/>
              </a:spcAft>
            </a:pPr>
            <a:r>
              <a:rPr lang="en-US" dirty="0" smtClean="0"/>
              <a:t>Private Cloud Benefits</a:t>
            </a:r>
            <a:br>
              <a:rPr lang="en-US" dirty="0" smtClean="0"/>
            </a:br>
            <a:endParaRPr lang="en-US" sz="3200" b="1" dirty="0" smtClean="0">
              <a:solidFill>
                <a:schemeClr val="tx2"/>
              </a:solidFill>
            </a:endParaRPr>
          </a:p>
        </p:txBody>
      </p:sp>
      <p:sp>
        <p:nvSpPr>
          <p:cNvPr id="3" name="Content Placeholder 2"/>
          <p:cNvSpPr>
            <a:spLocks noGrp="1"/>
          </p:cNvSpPr>
          <p:nvPr>
            <p:ph idx="1"/>
          </p:nvPr>
        </p:nvSpPr>
        <p:spPr>
          <a:xfrm>
            <a:off x="381000" y="1219200"/>
            <a:ext cx="8534400" cy="4154984"/>
          </a:xfrm>
        </p:spPr>
        <p:txBody>
          <a:bodyPr/>
          <a:lstStyle/>
          <a:p>
            <a:r>
              <a:rPr lang="en-US" sz="3600" dirty="0"/>
              <a:t>Pooled Resources</a:t>
            </a:r>
          </a:p>
          <a:p>
            <a:r>
              <a:rPr lang="en-US" sz="3600" dirty="0"/>
              <a:t>Elastic</a:t>
            </a:r>
          </a:p>
          <a:p>
            <a:r>
              <a:rPr lang="en-US" sz="3600" dirty="0"/>
              <a:t>Continuous Availability</a:t>
            </a:r>
          </a:p>
          <a:p>
            <a:r>
              <a:rPr lang="en-US" sz="3600" dirty="0"/>
              <a:t>Predictable </a:t>
            </a:r>
          </a:p>
          <a:p>
            <a:r>
              <a:rPr lang="en-US" sz="3600" dirty="0"/>
              <a:t>Usage-Based</a:t>
            </a:r>
          </a:p>
          <a:p>
            <a:r>
              <a:rPr lang="en-US" sz="3600" dirty="0"/>
              <a:t>Multi-Tenant</a:t>
            </a:r>
          </a:p>
          <a:p>
            <a:r>
              <a:rPr lang="en-US" sz="3600" dirty="0" smtClean="0"/>
              <a:t>Secure</a:t>
            </a:r>
            <a:endParaRPr lang="en-US" sz="3600" dirty="0"/>
          </a:p>
        </p:txBody>
      </p:sp>
    </p:spTree>
    <p:extLst>
      <p:ext uri="{BB962C8B-B14F-4D97-AF65-F5344CB8AC3E}">
        <p14:creationId xmlns:p14="http://schemas.microsoft.com/office/powerpoint/2010/main" val="65615821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799" y="228600"/>
            <a:ext cx="8363938" cy="1107996"/>
          </a:xfrm>
        </p:spPr>
        <p:txBody>
          <a:bodyPr/>
          <a:lstStyle/>
          <a:p>
            <a:r>
              <a:rPr lang="en-US" dirty="0" smtClean="0"/>
              <a:t>Private Cloud Concepts</a:t>
            </a:r>
            <a:br>
              <a:rPr lang="en-US" dirty="0" smtClean="0"/>
            </a:br>
            <a:endParaRPr lang="en-US" sz="3200" i="1" dirty="0">
              <a:solidFill>
                <a:schemeClr val="tx2"/>
              </a:solidFill>
            </a:endParaRPr>
          </a:p>
        </p:txBody>
      </p:sp>
      <p:sp>
        <p:nvSpPr>
          <p:cNvPr id="3" name="Content Placeholder 2"/>
          <p:cNvSpPr>
            <a:spLocks noGrp="1"/>
          </p:cNvSpPr>
          <p:nvPr>
            <p:ph idx="1"/>
          </p:nvPr>
        </p:nvSpPr>
        <p:spPr>
          <a:xfrm>
            <a:off x="381000" y="1219200"/>
            <a:ext cx="8458200" cy="4764381"/>
          </a:xfrm>
        </p:spPr>
        <p:txBody>
          <a:bodyPr/>
          <a:lstStyle/>
          <a:p>
            <a:pPr lvl="0"/>
            <a:r>
              <a:rPr lang="en-US" sz="3600" dirty="0" smtClean="0"/>
              <a:t>Compute</a:t>
            </a:r>
          </a:p>
          <a:p>
            <a:pPr lvl="0"/>
            <a:r>
              <a:rPr lang="en-US" sz="3600" dirty="0" smtClean="0"/>
              <a:t>Network</a:t>
            </a:r>
          </a:p>
          <a:p>
            <a:pPr lvl="0"/>
            <a:r>
              <a:rPr lang="en-US" sz="3600" dirty="0" smtClean="0"/>
              <a:t>Storage</a:t>
            </a:r>
          </a:p>
          <a:p>
            <a:pPr lvl="0"/>
            <a:r>
              <a:rPr lang="en-US" sz="3600" dirty="0" smtClean="0"/>
              <a:t>Management</a:t>
            </a:r>
          </a:p>
          <a:p>
            <a:pPr lvl="0"/>
            <a:r>
              <a:rPr lang="en-US" sz="3600" dirty="0" smtClean="0"/>
              <a:t>Virtualization</a:t>
            </a:r>
          </a:p>
          <a:p>
            <a:pPr lvl="0"/>
            <a:r>
              <a:rPr lang="en-US" sz="3600" dirty="0" smtClean="0"/>
              <a:t>Automation</a:t>
            </a:r>
          </a:p>
          <a:p>
            <a:pPr lvl="0"/>
            <a:r>
              <a:rPr lang="en-US" sz="3600" dirty="0" smtClean="0"/>
              <a:t>Service Management</a:t>
            </a:r>
          </a:p>
          <a:p>
            <a:pPr lvl="0"/>
            <a:r>
              <a:rPr lang="en-US" sz="3600" dirty="0" smtClean="0"/>
              <a:t>Tenant / User Self-Service</a:t>
            </a:r>
          </a:p>
        </p:txBody>
      </p:sp>
    </p:spTree>
    <p:extLst>
      <p:ext uri="{BB962C8B-B14F-4D97-AF65-F5344CB8AC3E}">
        <p14:creationId xmlns:p14="http://schemas.microsoft.com/office/powerpoint/2010/main" val="2999960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nodeType="with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3">
                                            <p:txEl>
                                              <p:pRg st="1" end="1"/>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3">
                                            <p:txEl>
                                              <p:pRg st="2" end="2"/>
                                            </p:txEl>
                                          </p:spTgt>
                                        </p:tgtEl>
                                        <p:attrNameLst>
                                          <p:attrName>style.fontWeight</p:attrName>
                                        </p:attrNameLst>
                                      </p:cBhvr>
                                      <p:to>
                                        <p:strVal val="bold"/>
                                      </p:to>
                                    </p:set>
                                  </p:childTnLst>
                                </p:cTn>
                              </p:par>
                              <p:par>
                                <p:cTn id="11" presetID="15" presetClass="emph" presetSubtype="0" nodeType="withEffect">
                                  <p:stCondLst>
                                    <p:cond delay="0"/>
                                  </p:stCondLst>
                                  <p:iterate type="lt">
                                    <p:tmAbs val="25"/>
                                  </p:iterate>
                                  <p:childTnLst>
                                    <p:set>
                                      <p:cBhvr override="childStyle">
                                        <p:cTn id="12" dur="indefinite"/>
                                        <p:tgtEl>
                                          <p:spTgt spid="3">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 Design</a:t>
            </a:r>
            <a:endParaRPr lang="en-US" dirty="0"/>
          </a:p>
        </p:txBody>
      </p:sp>
      <p:sp>
        <p:nvSpPr>
          <p:cNvPr id="3" name="Content Placeholder 2"/>
          <p:cNvSpPr>
            <a:spLocks noGrp="1"/>
          </p:cNvSpPr>
          <p:nvPr>
            <p:ph idx="1"/>
          </p:nvPr>
        </p:nvSpPr>
        <p:spPr>
          <a:xfrm>
            <a:off x="389436" y="1532206"/>
            <a:ext cx="8449764" cy="3434786"/>
          </a:xfrm>
        </p:spPr>
        <p:txBody>
          <a:bodyPr/>
          <a:lstStyle/>
          <a:p>
            <a:pPr lvl="0"/>
            <a:r>
              <a:rPr lang="en-US" sz="2800" dirty="0" smtClean="0"/>
              <a:t>Processors</a:t>
            </a:r>
          </a:p>
          <a:p>
            <a:pPr lvl="1"/>
            <a:r>
              <a:rPr lang="en-US" sz="2400" dirty="0" smtClean="0"/>
              <a:t>Medium density per physical machine</a:t>
            </a:r>
          </a:p>
          <a:p>
            <a:pPr lvl="0"/>
            <a:r>
              <a:rPr lang="en-US" sz="2800" dirty="0" smtClean="0"/>
              <a:t>Cores</a:t>
            </a:r>
          </a:p>
          <a:p>
            <a:pPr lvl="1"/>
            <a:r>
              <a:rPr lang="en-US" sz="2400" dirty="0" smtClean="0"/>
              <a:t>High density per physical machine</a:t>
            </a:r>
          </a:p>
          <a:p>
            <a:pPr lvl="0"/>
            <a:r>
              <a:rPr lang="en-US" sz="2800" dirty="0" smtClean="0"/>
              <a:t>RAM</a:t>
            </a:r>
          </a:p>
          <a:p>
            <a:pPr lvl="1"/>
            <a:r>
              <a:rPr lang="en-US" sz="2400" dirty="0" smtClean="0"/>
              <a:t>Biggest factor affecting scale</a:t>
            </a:r>
          </a:p>
          <a:p>
            <a:pPr lvl="0"/>
            <a:r>
              <a:rPr lang="en-US" sz="2800" dirty="0" smtClean="0"/>
              <a:t>Datacenter rack space</a:t>
            </a:r>
          </a:p>
          <a:p>
            <a:pPr lvl="1"/>
            <a:r>
              <a:rPr lang="en-US" sz="2400" dirty="0" smtClean="0"/>
              <a:t>High utilization per host = minimum rack space</a:t>
            </a:r>
          </a:p>
        </p:txBody>
      </p:sp>
    </p:spTree>
    <p:extLst>
      <p:ext uri="{BB962C8B-B14F-4D97-AF65-F5344CB8AC3E}">
        <p14:creationId xmlns:p14="http://schemas.microsoft.com/office/powerpoint/2010/main" val="118823573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Design </a:t>
            </a:r>
            <a:endParaRPr lang="en-US" dirty="0"/>
          </a:p>
        </p:txBody>
      </p:sp>
      <p:sp>
        <p:nvSpPr>
          <p:cNvPr id="3" name="Content Placeholder 2"/>
          <p:cNvSpPr>
            <a:spLocks noGrp="1"/>
          </p:cNvSpPr>
          <p:nvPr>
            <p:ph idx="1"/>
          </p:nvPr>
        </p:nvSpPr>
        <p:spPr>
          <a:xfrm>
            <a:off x="414800" y="1658815"/>
            <a:ext cx="8272000" cy="3659463"/>
          </a:xfrm>
        </p:spPr>
        <p:txBody>
          <a:bodyPr/>
          <a:lstStyle/>
          <a:p>
            <a:pPr lvl="0"/>
            <a:r>
              <a:rPr lang="en-US" sz="2800" dirty="0"/>
              <a:t>Connectivity</a:t>
            </a:r>
          </a:p>
          <a:p>
            <a:pPr lvl="1"/>
            <a:r>
              <a:rPr lang="en-US" sz="2400" dirty="0"/>
              <a:t>Each server </a:t>
            </a:r>
            <a:r>
              <a:rPr lang="en-US" sz="2400" dirty="0" smtClean="0"/>
              <a:t>has multiple </a:t>
            </a:r>
            <a:r>
              <a:rPr lang="en-US" sz="2400" dirty="0"/>
              <a:t>NIC’s teamed and/or virtual </a:t>
            </a:r>
            <a:r>
              <a:rPr lang="en-US" sz="2400" dirty="0" smtClean="0"/>
              <a:t>NICs</a:t>
            </a:r>
          </a:p>
          <a:p>
            <a:pPr lvl="1"/>
            <a:r>
              <a:rPr lang="en-US" sz="2400" dirty="0" smtClean="0"/>
              <a:t>Separate management traffic from VM traffic</a:t>
            </a:r>
            <a:endParaRPr lang="en-US" sz="2400" dirty="0"/>
          </a:p>
          <a:p>
            <a:pPr lvl="0">
              <a:spcAft>
                <a:spcPts val="600"/>
              </a:spcAft>
            </a:pPr>
            <a:r>
              <a:rPr lang="en-US" sz="2800" dirty="0" smtClean="0"/>
              <a:t>Tiered design</a:t>
            </a:r>
          </a:p>
          <a:p>
            <a:pPr>
              <a:spcAft>
                <a:spcPts val="600"/>
              </a:spcAft>
            </a:pPr>
            <a:r>
              <a:rPr lang="en-US" sz="2800" dirty="0" smtClean="0"/>
              <a:t>Core, Distribution and Access</a:t>
            </a:r>
          </a:p>
          <a:p>
            <a:pPr lvl="0">
              <a:spcAft>
                <a:spcPts val="600"/>
              </a:spcAft>
            </a:pPr>
            <a:r>
              <a:rPr lang="en-US" sz="2800" dirty="0" smtClean="0"/>
              <a:t>Must support 802.1q VLAN Trunks</a:t>
            </a:r>
          </a:p>
          <a:p>
            <a:pPr lvl="0">
              <a:spcAft>
                <a:spcPts val="600"/>
              </a:spcAft>
            </a:pPr>
            <a:r>
              <a:rPr lang="en-US" sz="2800" dirty="0" smtClean="0"/>
              <a:t>Redundancy for any switch or module failure</a:t>
            </a:r>
          </a:p>
        </p:txBody>
      </p:sp>
    </p:spTree>
    <p:extLst>
      <p:ext uri="{BB962C8B-B14F-4D97-AF65-F5344CB8AC3E}">
        <p14:creationId xmlns:p14="http://schemas.microsoft.com/office/powerpoint/2010/main" val="214753473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0.7|.5"/>
</p:tagLst>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Props1.xml><?xml version="1.0" encoding="utf-8"?>
<ds:datastoreItem xmlns:ds="http://schemas.openxmlformats.org/officeDocument/2006/customXml" ds:itemID="{9D249EEB-7F43-45FF-9E6F-AFC780F0C1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3.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4.xml><?xml version="1.0" encoding="utf-8"?>
<ds:datastoreItem xmlns:ds="http://schemas.openxmlformats.org/officeDocument/2006/customXml" ds:itemID="{1737DE84-5D0C-4EE2-AE7C-41AA8D310516}">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16254</TotalTime>
  <Words>4678</Words>
  <Application>Microsoft Office PowerPoint</Application>
  <PresentationFormat>On-screen Show (4:3)</PresentationFormat>
  <Paragraphs>416</Paragraphs>
  <Slides>27</Slides>
  <Notes>26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TechReady2009</vt:lpstr>
      <vt:lpstr>PowerPoint Presentation</vt:lpstr>
      <vt:lpstr>Class Schedule</vt:lpstr>
      <vt:lpstr>PowerPoint Presentation</vt:lpstr>
      <vt:lpstr>Module 8 Lessons</vt:lpstr>
      <vt:lpstr>Public vs. Private Clouds</vt:lpstr>
      <vt:lpstr>Private Cloud Benefits </vt:lpstr>
      <vt:lpstr>Private Cloud Concepts </vt:lpstr>
      <vt:lpstr>Compute Design</vt:lpstr>
      <vt:lpstr>Network Design </vt:lpstr>
      <vt:lpstr>Storage Design</vt:lpstr>
      <vt:lpstr>Management Design</vt:lpstr>
      <vt:lpstr>Microsoft Offers a Comprehensive Private Cloud Solution</vt:lpstr>
      <vt:lpstr>Module 8 Lessons</vt:lpstr>
      <vt:lpstr>Self Service Portal 2.0 Overview</vt:lpstr>
      <vt:lpstr>Self Service Portal 2.0 Common Requirements</vt:lpstr>
      <vt:lpstr>Self Service Portal 2.0 Benefits</vt:lpstr>
      <vt:lpstr>SSP 2.0 Architecture</vt:lpstr>
      <vt:lpstr>SSP2.0 Scenarios - Foundation of Private Cloud </vt:lpstr>
      <vt:lpstr>SSP 2.0 Logical Components</vt:lpstr>
      <vt:lpstr>The Anatomy of an Infrastructure Request</vt:lpstr>
      <vt:lpstr>SSP 2.0 Extensibility</vt:lpstr>
      <vt:lpstr>SSP 2.0 Extensibility</vt:lpstr>
      <vt:lpstr>Understanding SSP 2.0 Chargeback</vt:lpstr>
      <vt:lpstr>Reporting (1)</vt:lpstr>
      <vt:lpstr>Reporting (2)</vt:lpstr>
      <vt:lpstr>Lab Q: Using System Center Virtual Machine Manager Self-Service Portal 2.0</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Richard Strange</cp:lastModifiedBy>
  <cp:revision>496</cp:revision>
  <dcterms:created xsi:type="dcterms:W3CDTF">2010-01-26T01:25:14Z</dcterms:created>
  <dcterms:modified xsi:type="dcterms:W3CDTF">2011-11-08T13:46:30Z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