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66" r:id="rId5"/>
  </p:sldMasterIdLst>
  <p:notesMasterIdLst>
    <p:notesMasterId r:id="rId61"/>
  </p:notesMasterIdLst>
  <p:handoutMasterIdLst>
    <p:handoutMasterId r:id="rId62"/>
  </p:handoutMasterIdLst>
  <p:sldIdLst>
    <p:sldId id="330" r:id="rId6"/>
    <p:sldId id="364" r:id="rId7"/>
    <p:sldId id="257" r:id="rId8"/>
    <p:sldId id="289" r:id="rId9"/>
    <p:sldId id="391" r:id="rId10"/>
    <p:sldId id="405" r:id="rId11"/>
    <p:sldId id="404" r:id="rId12"/>
    <p:sldId id="406" r:id="rId13"/>
    <p:sldId id="407" r:id="rId14"/>
    <p:sldId id="399" r:id="rId15"/>
    <p:sldId id="408" r:id="rId16"/>
    <p:sldId id="409" r:id="rId17"/>
    <p:sldId id="410" r:id="rId18"/>
    <p:sldId id="422" r:id="rId19"/>
    <p:sldId id="423" r:id="rId20"/>
    <p:sldId id="411" r:id="rId21"/>
    <p:sldId id="390" r:id="rId22"/>
    <p:sldId id="437" r:id="rId23"/>
    <p:sldId id="438" r:id="rId24"/>
    <p:sldId id="450" r:id="rId25"/>
    <p:sldId id="400" r:id="rId26"/>
    <p:sldId id="368" r:id="rId27"/>
    <p:sldId id="427" r:id="rId28"/>
    <p:sldId id="428" r:id="rId29"/>
    <p:sldId id="429" r:id="rId30"/>
    <p:sldId id="430" r:id="rId31"/>
    <p:sldId id="449" r:id="rId32"/>
    <p:sldId id="401" r:id="rId33"/>
    <p:sldId id="432" r:id="rId34"/>
    <p:sldId id="435" r:id="rId35"/>
    <p:sldId id="436" r:id="rId36"/>
    <p:sldId id="431" r:id="rId37"/>
    <p:sldId id="434" r:id="rId38"/>
    <p:sldId id="433" r:id="rId39"/>
    <p:sldId id="439" r:id="rId40"/>
    <p:sldId id="402" r:id="rId41"/>
    <p:sldId id="395" r:id="rId42"/>
    <p:sldId id="440" r:id="rId43"/>
    <p:sldId id="444" r:id="rId44"/>
    <p:sldId id="417" r:id="rId45"/>
    <p:sldId id="418" r:id="rId46"/>
    <p:sldId id="441" r:id="rId47"/>
    <p:sldId id="442" r:id="rId48"/>
    <p:sldId id="443" r:id="rId49"/>
    <p:sldId id="448" r:id="rId50"/>
    <p:sldId id="403" r:id="rId51"/>
    <p:sldId id="397" r:id="rId52"/>
    <p:sldId id="396" r:id="rId53"/>
    <p:sldId id="446" r:id="rId54"/>
    <p:sldId id="447" r:id="rId55"/>
    <p:sldId id="420" r:id="rId56"/>
    <p:sldId id="445" r:id="rId57"/>
    <p:sldId id="421" r:id="rId58"/>
    <p:sldId id="334" r:id="rId59"/>
    <p:sldId id="271" r:id="rId60"/>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59B0"/>
    <a:srgbClr val="FFFFFF"/>
    <a:srgbClr val="0158A7"/>
    <a:srgbClr val="40B1FE"/>
    <a:srgbClr val="0059C4"/>
    <a:srgbClr val="629AD8"/>
    <a:srgbClr val="777777"/>
    <a:srgbClr val="161D32"/>
    <a:srgbClr val="0000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136" autoAdjust="0"/>
    <p:restoredTop sz="70151" autoAdjust="0"/>
  </p:normalViewPr>
  <p:slideViewPr>
    <p:cSldViewPr>
      <p:cViewPr>
        <p:scale>
          <a:sx n="77" d="100"/>
          <a:sy n="77" d="100"/>
        </p:scale>
        <p:origin x="-2520" y="-348"/>
      </p:cViewPr>
      <p:guideLst>
        <p:guide orient="horz" pos="144"/>
        <p:guide orient="horz" pos="895"/>
        <p:guide orient="horz" pos="1484"/>
        <p:guide orient="horz" pos="1200"/>
        <p:guide orient="horz" pos="2736"/>
        <p:guide orient="horz" pos="4176"/>
        <p:guide pos="2880"/>
        <p:guide pos="240"/>
        <p:guide pos="460"/>
        <p:guide pos="5520"/>
        <p:guide pos="864"/>
        <p:guide pos="5299"/>
      </p:guideLst>
    </p:cSldViewPr>
  </p:slideViewPr>
  <p:outlineViewPr>
    <p:cViewPr>
      <p:scale>
        <a:sx n="33" d="100"/>
        <a:sy n="33" d="100"/>
      </p:scale>
      <p:origin x="54" y="0"/>
    </p:cViewPr>
  </p:outlineViewPr>
  <p:notesTextViewPr>
    <p:cViewPr>
      <p:scale>
        <a:sx n="100" d="100"/>
        <a:sy n="100" d="100"/>
      </p:scale>
      <p:origin x="0" y="0"/>
    </p:cViewPr>
  </p:notesTextViewPr>
  <p:sorterViewPr>
    <p:cViewPr>
      <p:scale>
        <a:sx n="100" d="100"/>
        <a:sy n="100" d="100"/>
      </p:scale>
      <p:origin x="0" y="3906"/>
    </p:cViewPr>
  </p:sorterViewPr>
  <p:notesViewPr>
    <p:cSldViewPr showGuides="1">
      <p:cViewPr varScale="1">
        <p:scale>
          <a:sx n="77" d="100"/>
          <a:sy n="77" d="100"/>
        </p:scale>
        <p:origin x="-302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11/8/2011</a:t>
            </a:fld>
            <a:endParaRPr lang="en-US" dirty="0">
              <a:latin typeface="Segoe"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352279018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9"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11/8/2011</a:t>
            </a:fld>
            <a:endParaRPr lang="en-US" dirty="0">
              <a:latin typeface="Segoe" pitchFamily="34" charset="0"/>
            </a:endParaRPr>
          </a:p>
        </p:txBody>
      </p:sp>
      <p:sp>
        <p:nvSpPr>
          <p:cNvPr id="10"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11" name="Slide Number Placeholder 4"/>
          <p:cNvSpPr>
            <a:spLocks noGrp="1"/>
          </p:cNvSpPr>
          <p:nvPr>
            <p:ph type="sldNum" sz="quarter" idx="5"/>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616702523"/>
      </p:ext>
    </p:extLst>
  </p:cSld>
  <p:clrMap bg1="lt1" tx1="dk1" bg2="lt2" tx2="dk2" accent1="accent1" accent2="accent2" accent3="accent3" accent4="accent4" accent5="accent5" accent6="accent6" hlink="hlink" folHlink="folHlink"/>
  <p:hf hdr="0" dt="0"/>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go.microsoft.com/fwlink/?LinkID=133354"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go.microsoft.com/fwlink/?LinkID=133354"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go.microsoft.com/fwlink/?LinkID=133354"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lIns="91423" tIns="45712" rIns="91423" bIns="45712">
            <a:normAutofit/>
          </a:bodyPr>
          <a:lstStyle/>
          <a:p>
            <a:r>
              <a:rPr lang="en-US" dirty="0" smtClean="0"/>
              <a:t>Please</a:t>
            </a:r>
            <a:r>
              <a:rPr lang="en-US" baseline="0" dirty="0" smtClean="0"/>
              <a:t> follow these guidelines when building the PowerPoint deck:</a:t>
            </a:r>
          </a:p>
          <a:p>
            <a:pPr marL="228600" indent="-228600">
              <a:buAutoNum type="arabicPeriod"/>
            </a:pPr>
            <a:r>
              <a:rPr lang="en-US" baseline="0" dirty="0" smtClean="0"/>
              <a:t>Keep one PPT deck for each Module</a:t>
            </a:r>
          </a:p>
          <a:p>
            <a:pPr marL="228600" indent="-228600">
              <a:buAutoNum type="arabicPeriod"/>
            </a:pPr>
            <a:r>
              <a:rPr lang="en-US" baseline="0" dirty="0" smtClean="0"/>
              <a:t>Each Module should contain</a:t>
            </a:r>
          </a:p>
          <a:p>
            <a:pPr marL="441581" lvl="1" indent="-228600">
              <a:buAutoNum type="arabicPeriod"/>
            </a:pPr>
            <a:r>
              <a:rPr lang="en-US" baseline="0" dirty="0" smtClean="0"/>
              <a:t>Objectives</a:t>
            </a:r>
          </a:p>
          <a:p>
            <a:pPr marL="441581" lvl="1" indent="-228600">
              <a:buAutoNum type="arabicPeriod"/>
            </a:pPr>
            <a:r>
              <a:rPr lang="en-US" baseline="0" dirty="0" smtClean="0"/>
              <a:t>Content</a:t>
            </a:r>
          </a:p>
          <a:p>
            <a:pPr marL="441581" lvl="1" indent="-228600">
              <a:buAutoNum type="arabicPeriod"/>
            </a:pPr>
            <a:r>
              <a:rPr lang="en-US" baseline="0" dirty="0" smtClean="0"/>
              <a:t>Summary</a:t>
            </a:r>
          </a:p>
          <a:p>
            <a:pPr marL="228600" indent="-228600">
              <a:buAutoNum type="arabicPeriod"/>
            </a:pPr>
            <a:r>
              <a:rPr lang="en-US" baseline="0" dirty="0" smtClean="0"/>
              <a:t>Typically you should allocate 20-25 slides per hour of instruction</a:t>
            </a:r>
          </a:p>
          <a:p>
            <a:pPr marL="228600" indent="-228600">
              <a:buAutoNum type="arabicPeriod"/>
            </a:pPr>
            <a:r>
              <a:rPr lang="en-US" baseline="0" dirty="0" smtClean="0"/>
              <a:t>Slides should not substitute for a student manual – keep words to a minimum, and use bullets and graphics as much as possible</a:t>
            </a:r>
          </a:p>
          <a:p>
            <a:pPr marL="228600" indent="-228600">
              <a:buAutoNum type="arabicPeriod"/>
            </a:pPr>
            <a:r>
              <a:rPr lang="en-US" baseline="0" dirty="0" smtClean="0"/>
              <a:t>Speaker notes are important</a:t>
            </a:r>
          </a:p>
          <a:p>
            <a:pPr marL="228600" indent="-228600">
              <a:buNone/>
            </a:pPr>
            <a:endParaRPr lang="en-US" dirty="0" smtClean="0"/>
          </a:p>
          <a:p>
            <a:endParaRPr lang="en-US" dirty="0"/>
          </a:p>
        </p:txBody>
      </p:sp>
      <p:sp>
        <p:nvSpPr>
          <p:cNvPr id="4" name="Header Placeholder 3"/>
          <p:cNvSpPr>
            <a:spLocks noGrp="1"/>
          </p:cNvSpPr>
          <p:nvPr>
            <p:ph type="hdr" sz="quarter" idx="10"/>
          </p:nvPr>
        </p:nvSpPr>
        <p:spPr>
          <a:xfrm>
            <a:off x="0" y="1"/>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1"/>
            <a:ext cx="2971800" cy="457200"/>
          </a:xfrm>
          <a:prstGeom prst="rect">
            <a:avLst/>
          </a:prstGeom>
        </p:spPr>
        <p:txBody>
          <a:bodyPr/>
          <a:lstStyle/>
          <a:p>
            <a:fld id="{81331B57-0BE5-4F82-AA58-76F53EFF3ADA}" type="datetime8">
              <a:rPr lang="en-US" smtClean="0"/>
              <a:pPr/>
              <a:t>11/8/2011 1:26 PM</a:t>
            </a:fld>
            <a:endParaRPr lang="en-US" dirty="0"/>
          </a:p>
        </p:txBody>
      </p:sp>
      <p:sp>
        <p:nvSpPr>
          <p:cNvPr id="6" name="Footer Placeholder 5"/>
          <p:cNvSpPr>
            <a:spLocks noGrp="1"/>
          </p:cNvSpPr>
          <p:nvPr>
            <p:ph type="ftr" sz="quarter" idx="12"/>
          </p:nvPr>
        </p:nvSpPr>
        <p:spPr>
          <a:xfrm>
            <a:off x="1" y="8685214"/>
            <a:ext cx="6172200" cy="4572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4"/>
            <a:ext cx="684213" cy="457200"/>
          </a:xfrm>
          <a:prstGeom prst="rect">
            <a:avLst/>
          </a:prstGeo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baseline="0" dirty="0" smtClean="0">
                <a:solidFill>
                  <a:schemeClr val="tx1"/>
                </a:solidFill>
                <a:latin typeface="Segoe" pitchFamily="34" charset="0"/>
                <a:ea typeface="+mn-ea"/>
                <a:cs typeface="+mn-cs"/>
              </a:rPr>
              <a:t>iSCSI SAN components are similar in function to Fibre Channel SAN components:</a:t>
            </a:r>
          </a:p>
          <a:p>
            <a:endParaRPr lang="en-GB" sz="900" kern="1200" baseline="0" dirty="0" smtClean="0">
              <a:solidFill>
                <a:schemeClr val="tx1"/>
              </a:solidFill>
              <a:latin typeface="Segoe" pitchFamily="34" charset="0"/>
              <a:ea typeface="+mn-ea"/>
              <a:cs typeface="+mn-cs"/>
            </a:endParaRPr>
          </a:p>
          <a:p>
            <a:r>
              <a:rPr lang="en-GB" sz="900" kern="1200" baseline="0" dirty="0" smtClean="0">
                <a:solidFill>
                  <a:schemeClr val="tx1"/>
                </a:solidFill>
                <a:latin typeface="Segoe" pitchFamily="34" charset="0"/>
                <a:ea typeface="+mn-ea"/>
                <a:cs typeface="+mn-cs"/>
              </a:rPr>
              <a:t>The iSCSI initiator (iSCSI client or host) attaches to an IP network, initiates requests, and receives responses from an iSCSI target. Each iSCSI host is identified by a unique iSCSI qualified name (IQN), analogous to a Fibre Channel world wide name (WWN). To transport block (SCSI) commands over the IP network, </a:t>
            </a:r>
            <a:r>
              <a:rPr lang="en-GB" sz="900" kern="1200" dirty="0" smtClean="0">
                <a:solidFill>
                  <a:schemeClr val="tx1"/>
                </a:solidFill>
                <a:effectLst/>
                <a:latin typeface="Segoe" pitchFamily="34" charset="0"/>
                <a:ea typeface="+mn-ea"/>
                <a:cs typeface="+mn-cs"/>
              </a:rPr>
              <a:t>you must install </a:t>
            </a:r>
            <a:r>
              <a:rPr lang="en-GB" sz="900" kern="1200" baseline="0" dirty="0" smtClean="0">
                <a:solidFill>
                  <a:schemeClr val="tx1"/>
                </a:solidFill>
                <a:latin typeface="Segoe" pitchFamily="34" charset="0"/>
                <a:ea typeface="+mn-ea"/>
                <a:cs typeface="+mn-cs"/>
              </a:rPr>
              <a:t>an iSCSI driver on the iSCSI host. An iSCSI driver is included with the Microsoft iSCSI initiator.</a:t>
            </a:r>
          </a:p>
          <a:p>
            <a:endParaRPr lang="en-GB" sz="900" kern="1200" baseline="0" dirty="0" smtClean="0">
              <a:solidFill>
                <a:schemeClr val="tx1"/>
              </a:solidFill>
              <a:latin typeface="Segoe" pitchFamily="34" charset="0"/>
              <a:ea typeface="+mn-ea"/>
              <a:cs typeface="+mn-cs"/>
            </a:endParaRPr>
          </a:p>
          <a:p>
            <a:r>
              <a:rPr lang="en-GB" sz="900" kern="1200" baseline="0" dirty="0" smtClean="0">
                <a:solidFill>
                  <a:schemeClr val="tx1"/>
                </a:solidFill>
                <a:latin typeface="Segoe" pitchFamily="34" charset="0"/>
                <a:ea typeface="+mn-ea"/>
                <a:cs typeface="+mn-cs"/>
              </a:rPr>
              <a:t>An iSCSI target is any device that receives iSCSI commands. The device can be an end node, such as a storage device, or it can be an intermediate device, such as a bridge between IP and Fibre Channel devices. Each iSCSI target is identified by a unique IQN, and each port on the storage array controller (or on a bridge) is identified by one or more IP addresses.</a:t>
            </a:r>
          </a:p>
          <a:p>
            <a:endParaRPr lang="en-GB" sz="900" kern="1200" baseline="0" dirty="0" smtClean="0">
              <a:solidFill>
                <a:schemeClr val="tx1"/>
              </a:solidFill>
              <a:latin typeface="Segoe" pitchFamily="34" charset="0"/>
              <a:ea typeface="+mn-ea"/>
              <a:cs typeface="+mn-cs"/>
            </a:endParaRPr>
          </a:p>
          <a:p>
            <a:r>
              <a:rPr lang="en-US" sz="900" dirty="0" smtClean="0"/>
              <a:t>Internet Storage Name Service (iSNS) is an optional</a:t>
            </a:r>
            <a:r>
              <a:rPr lang="en-US" sz="900" baseline="0" dirty="0" smtClean="0"/>
              <a:t> iSCSI component that e</a:t>
            </a:r>
            <a:r>
              <a:rPr lang="en-GB" sz="900" kern="1200" baseline="0" dirty="0" smtClean="0">
                <a:solidFill>
                  <a:schemeClr val="tx1"/>
                </a:solidFill>
                <a:latin typeface="Segoe" pitchFamily="34" charset="0"/>
                <a:ea typeface="+mn-ea"/>
                <a:cs typeface="+mn-cs"/>
              </a:rPr>
              <a:t>nables automated discovery, management and configuration of iSCSI devices.</a:t>
            </a:r>
            <a:endParaRPr lang="en-GB" dirty="0" smtClean="0"/>
          </a:p>
          <a:p>
            <a:endParaRPr lang="en-GB" dirty="0" smtClean="0"/>
          </a:p>
          <a:p>
            <a:r>
              <a:rPr lang="en-GB" dirty="0" smtClean="0"/>
              <a:t>Microsoft</a:t>
            </a:r>
            <a:r>
              <a:rPr lang="en-GB" sz="900" kern="1200" baseline="30000" dirty="0" smtClean="0">
                <a:solidFill>
                  <a:schemeClr val="tx1"/>
                </a:solidFill>
                <a:effectLst/>
                <a:latin typeface="Segoe" pitchFamily="34" charset="0"/>
                <a:ea typeface="+mn-ea"/>
                <a:cs typeface="+mn-cs"/>
              </a:rPr>
              <a:t>®</a:t>
            </a:r>
            <a:r>
              <a:rPr lang="en-GB" dirty="0" smtClean="0"/>
              <a:t> Internet Storage Name Service (iSNS) Server is a feature in Windows Server 2008 and Windows</a:t>
            </a:r>
            <a:r>
              <a:rPr lang="en-GB" baseline="0" dirty="0" smtClean="0"/>
              <a:t> Server 2008 </a:t>
            </a:r>
            <a:r>
              <a:rPr lang="en-GB" dirty="0" smtClean="0"/>
              <a:t>R2 </a:t>
            </a:r>
            <a:r>
              <a:rPr lang="en-GB" sz="900" kern="1200" baseline="0" dirty="0" smtClean="0">
                <a:solidFill>
                  <a:schemeClr val="tx1"/>
                </a:solidFill>
                <a:latin typeface="Segoe" pitchFamily="34" charset="0"/>
                <a:ea typeface="+mn-ea"/>
                <a:cs typeface="+mn-cs"/>
              </a:rPr>
              <a:t>that processes iSNS registrations, deregistrations, and queries via TCP/IP from iSNS clients. It also maintains a database of these registrations. The Microsoft iSNS Server package consists of Windows service software, a Control Panel configuration tool, a command-line interface tool, and </a:t>
            </a:r>
            <a:r>
              <a:rPr lang="en-GB" sz="900" kern="1200" dirty="0" smtClean="0">
                <a:solidFill>
                  <a:schemeClr val="tx1"/>
                </a:solidFill>
                <a:effectLst/>
                <a:latin typeface="Segoe" pitchFamily="34" charset="0"/>
                <a:ea typeface="+mn-ea"/>
                <a:cs typeface="+mn-cs"/>
              </a:rPr>
              <a:t>Windows</a:t>
            </a:r>
            <a:r>
              <a:rPr lang="en-GB" sz="900" kern="1200" baseline="30000" dirty="0" smtClean="0">
                <a:solidFill>
                  <a:schemeClr val="tx1"/>
                </a:solidFill>
                <a:effectLst/>
                <a:latin typeface="Segoe" pitchFamily="34" charset="0"/>
                <a:ea typeface="+mn-ea"/>
                <a:cs typeface="+mn-cs"/>
              </a:rPr>
              <a:t>®</a:t>
            </a:r>
            <a:r>
              <a:rPr lang="en-GB" sz="900" kern="1200" dirty="0" smtClean="0">
                <a:solidFill>
                  <a:schemeClr val="tx1"/>
                </a:solidFill>
                <a:effectLst/>
                <a:latin typeface="Segoe" pitchFamily="34" charset="0"/>
                <a:ea typeface="+mn-ea"/>
                <a:cs typeface="+mn-cs"/>
              </a:rPr>
              <a:t> Management Instrumentation (</a:t>
            </a:r>
            <a:r>
              <a:rPr lang="en-GB" sz="900" kern="1200" baseline="0" dirty="0" smtClean="0">
                <a:solidFill>
                  <a:schemeClr val="tx1"/>
                </a:solidFill>
                <a:latin typeface="Segoe" pitchFamily="34" charset="0"/>
                <a:ea typeface="+mn-ea"/>
                <a:cs typeface="+mn-cs"/>
              </a:rPr>
              <a:t>WMI) interfaces. Additionally, a cluster resource </a:t>
            </a:r>
            <a:r>
              <a:rPr lang="en-GB" sz="900" kern="1200" dirty="0" smtClean="0">
                <a:solidFill>
                  <a:schemeClr val="tx1"/>
                </a:solidFill>
                <a:effectLst/>
                <a:latin typeface="Segoe" pitchFamily="34" charset="0"/>
                <a:ea typeface="+mn-ea"/>
                <a:cs typeface="+mn-cs"/>
              </a:rPr>
              <a:t>dynamic-link library (</a:t>
            </a:r>
            <a:r>
              <a:rPr lang="en-GB" sz="900" kern="1200" baseline="0" dirty="0" smtClean="0">
                <a:solidFill>
                  <a:schemeClr val="tx1"/>
                </a:solidFill>
                <a:latin typeface="Segoe" pitchFamily="34" charset="0"/>
                <a:ea typeface="+mn-ea"/>
                <a:cs typeface="+mn-cs"/>
              </a:rPr>
              <a:t>DLL) enables a computer running Microsoft Cluster Server to manage a computer running Microsoft iSNS Server as a cluster resource.</a:t>
            </a:r>
            <a:endParaRPr lang="en-GB" dirty="0" smtClean="0"/>
          </a:p>
          <a:p>
            <a:endParaRPr lang="en-GB" dirty="0" smtClean="0"/>
          </a:p>
          <a:p>
            <a:r>
              <a:rPr lang="en-GB" sz="900" kern="1200" baseline="0" dirty="0" smtClean="0">
                <a:solidFill>
                  <a:schemeClr val="tx1"/>
                </a:solidFill>
                <a:latin typeface="Segoe" pitchFamily="34" charset="0"/>
                <a:ea typeface="+mn-ea"/>
                <a:cs typeface="+mn-cs"/>
              </a:rPr>
              <a:t>Windows Server 2008 Storage Explorer uses the iSNS Server service.</a:t>
            </a:r>
            <a:endParaRPr lang="en-GB" dirty="0" smtClean="0"/>
          </a:p>
          <a:p>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US" sz="900" kern="1200" dirty="0" smtClean="0">
                <a:solidFill>
                  <a:schemeClr val="tx1"/>
                </a:solidFill>
                <a:effectLst/>
                <a:latin typeface="Segoe" pitchFamily="34" charset="0"/>
                <a:ea typeface="+mn-ea"/>
                <a:cs typeface="+mn-cs"/>
              </a:rPr>
              <a:t>To achieve the performance level that is required for typical production SANs, you must use key architectural features, including Jumbo Frames (described in Module 2) and TCP Offload Engines (TOEs). TOEs are described later in this module.</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US" sz="900" kern="1200" dirty="0" smtClean="0">
                <a:solidFill>
                  <a:schemeClr val="tx1"/>
                </a:solidFill>
                <a:effectLst/>
                <a:latin typeface="Segoe" pitchFamily="34" charset="0"/>
                <a:ea typeface="+mn-ea"/>
                <a:cs typeface="+mn-cs"/>
              </a:rPr>
              <a:t>The Microsoft iSCSI Initiator is a built-in component in all recent Windows operating systems; for older versions, a download is required:</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Microsoft iSCSI Software Initiator Version 2.08: http://www.microsoft.com/download/en/details.aspx?displaylang=en&amp;id=18986</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Microsoft iSCSI target is a built-in component of Windows Storage Server and can be downloaded for Windows Server 2008 and Windows Server 2008 R2:</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Microsoft iSCSI Software Target 3.3: http://www.microsoft.com/download/en/details.aspx?id=19867 </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Microsoft iSCSI Software Target 3.2: (TechNet and MSDN subscribers only)</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Microsoft iSCSI implementation includes: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b="1" kern="1200" dirty="0" smtClean="0">
                <a:solidFill>
                  <a:schemeClr val="tx1"/>
                </a:solidFill>
                <a:effectLst/>
                <a:latin typeface="Segoe" pitchFamily="34" charset="0"/>
                <a:ea typeface="+mn-ea"/>
                <a:cs typeface="+mn-cs"/>
              </a:rPr>
              <a:t>Support for Internet Protocol version 6 (IPv6) addressing</a:t>
            </a:r>
            <a:r>
              <a:rPr lang="en-US" sz="900" kern="1200" dirty="0" smtClean="0">
                <a:solidFill>
                  <a:schemeClr val="tx1"/>
                </a:solidFill>
                <a:effectLst/>
                <a:latin typeface="Segoe" pitchFamily="34" charset="0"/>
                <a:ea typeface="+mn-ea"/>
                <a:cs typeface="+mn-cs"/>
              </a:rPr>
              <a:t>. In addition to IPv4, iSCSI devices can also use IPv6 addresses and protocol(s).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b="1" kern="1200" dirty="0" smtClean="0">
                <a:solidFill>
                  <a:schemeClr val="tx1"/>
                </a:solidFill>
                <a:effectLst/>
                <a:latin typeface="Segoe" pitchFamily="34" charset="0"/>
                <a:ea typeface="+mn-ea"/>
                <a:cs typeface="+mn-cs"/>
              </a:rPr>
              <a:t>Internet Protocol security (IPSec) support</a:t>
            </a:r>
            <a:r>
              <a:rPr lang="en-US" sz="900" kern="1200" dirty="0" smtClean="0">
                <a:solidFill>
                  <a:schemeClr val="tx1"/>
                </a:solidFill>
                <a:effectLst/>
                <a:latin typeface="Segoe" pitchFamily="34" charset="0"/>
                <a:ea typeface="+mn-ea"/>
                <a:cs typeface="+mn-cs"/>
              </a:rPr>
              <a:t>. To ensure data privacy, IPSec is supported.</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b="1" kern="1200" dirty="0" smtClean="0">
                <a:solidFill>
                  <a:schemeClr val="tx1"/>
                </a:solidFill>
                <a:effectLst/>
                <a:latin typeface="Segoe" pitchFamily="34" charset="0"/>
                <a:ea typeface="+mn-ea"/>
                <a:cs typeface="+mn-cs"/>
              </a:rPr>
              <a:t>Microsoft Multipath I/O (MPIO) support</a:t>
            </a:r>
            <a:r>
              <a:rPr lang="en-US" sz="900" kern="1200" dirty="0" smtClean="0">
                <a:solidFill>
                  <a:schemeClr val="tx1"/>
                </a:solidFill>
                <a:effectLst/>
                <a:latin typeface="Segoe" pitchFamily="34" charset="0"/>
                <a:ea typeface="+mn-ea"/>
                <a:cs typeface="+mn-cs"/>
              </a:rPr>
              <a:t>. Microsoft MPIO is a feature to ensure high availability of data by using multiple different paths between the CPU on which the application is executing and the iSCSI target where the data is physically stored.</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b="1" kern="1200" dirty="0" smtClean="0">
                <a:solidFill>
                  <a:schemeClr val="tx1"/>
                </a:solidFill>
                <a:effectLst/>
                <a:latin typeface="Segoe" pitchFamily="34" charset="0"/>
                <a:ea typeface="+mn-ea"/>
                <a:cs typeface="+mn-cs"/>
              </a:rPr>
              <a:t>Multiple connections per session (MCS)</a:t>
            </a:r>
            <a:r>
              <a:rPr lang="en-US" sz="900" kern="1200" dirty="0" smtClean="0">
                <a:solidFill>
                  <a:schemeClr val="tx1"/>
                </a:solidFill>
                <a:effectLst/>
                <a:latin typeface="Segoe" pitchFamily="34" charset="0"/>
                <a:ea typeface="+mn-ea"/>
                <a:cs typeface="+mn-cs"/>
              </a:rPr>
              <a:t>. This feature ensures both speed and availability.</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b="1" kern="1200" dirty="0" smtClean="0">
                <a:solidFill>
                  <a:schemeClr val="tx1"/>
                </a:solidFill>
                <a:effectLst/>
                <a:latin typeface="Segoe" pitchFamily="34" charset="0"/>
                <a:ea typeface="+mn-ea"/>
                <a:cs typeface="+mn-cs"/>
              </a:rPr>
              <a:t>Error Recovery Level 2</a:t>
            </a:r>
            <a:r>
              <a:rPr lang="en-US" sz="900" kern="1200" dirty="0" smtClean="0">
                <a:solidFill>
                  <a:schemeClr val="tx1"/>
                </a:solidFill>
                <a:effectLst/>
                <a:latin typeface="Segoe" pitchFamily="34" charset="0"/>
                <a:ea typeface="+mn-ea"/>
                <a:cs typeface="+mn-cs"/>
              </a:rPr>
              <a:t>. This feature helps recover from a disruption in a TCP/IP session.</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In addition to supporting the Microsoft iSCSI Software Target, the Microsoft iSCSI Initiator also supports hardware targets and third-party software targets such as Starwind iSCSI SAN software.</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Note that although the Hyper-V Server SKU has the iSCSI Initiator built-in, the iSCSI target software cannot be installed due to Microsoft Software License Terms limitations and does not have iSNS.</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dirty="0" smtClean="0"/>
              <a:t>The key steps for using iSCSI-based storage are:</a:t>
            </a:r>
          </a:p>
          <a:p>
            <a:endParaRPr lang="en-GB" dirty="0" smtClean="0"/>
          </a:p>
          <a:p>
            <a:r>
              <a:rPr lang="en-GB" dirty="0" smtClean="0"/>
              <a:t>1. Prepare the target</a:t>
            </a:r>
          </a:p>
          <a:p>
            <a:r>
              <a:rPr lang="en-GB" sz="900" kern="1200" baseline="0" dirty="0" smtClean="0">
                <a:solidFill>
                  <a:schemeClr val="tx1"/>
                </a:solidFill>
                <a:latin typeface="Segoe" pitchFamily="34" charset="0"/>
                <a:ea typeface="+mn-ea"/>
                <a:cs typeface="+mn-cs"/>
              </a:rPr>
              <a:t>The details will depend on the target that you use. For example, the Microsoft iSCSI Software Target has the Create iSCSI Target Wizard to help you create an iSCSI target on an iSCSI subsystem and then assign an iSCSI initiator to it.</a:t>
            </a:r>
            <a:endParaRPr lang="en-GB" dirty="0" smtClean="0"/>
          </a:p>
          <a:p>
            <a:endParaRPr lang="en-GB" dirty="0" smtClean="0"/>
          </a:p>
          <a:p>
            <a:r>
              <a:rPr lang="en-GB" dirty="0" smtClean="0"/>
              <a:t>2. M</a:t>
            </a:r>
            <a:r>
              <a:rPr lang="en-GB" sz="900" kern="1200" dirty="0" smtClean="0">
                <a:solidFill>
                  <a:schemeClr val="tx1"/>
                </a:solidFill>
                <a:latin typeface="Segoe" pitchFamily="34" charset="0"/>
                <a:ea typeface="+mn-ea"/>
                <a:cs typeface="+mn-cs"/>
              </a:rPr>
              <a:t>ake a connection between the initiator and the target:</a:t>
            </a:r>
          </a:p>
          <a:p>
            <a:pPr marL="704594" lvl="0" indent="-457200">
              <a:lnSpc>
                <a:spcPct val="100000"/>
              </a:lnSpc>
              <a:buFont typeface="+mj-lt"/>
              <a:buAutoNum type="alphaLcPeriod"/>
            </a:pPr>
            <a:r>
              <a:rPr lang="en-US" sz="2400" dirty="0" smtClean="0"/>
              <a:t>Run the iSCSI Initiator.</a:t>
            </a:r>
          </a:p>
          <a:p>
            <a:pPr marL="704594" lvl="0" indent="-457200">
              <a:lnSpc>
                <a:spcPct val="100000"/>
              </a:lnSpc>
              <a:buFont typeface="+mj-lt"/>
              <a:buAutoNum type="alphaLcPeriod"/>
            </a:pPr>
            <a:r>
              <a:rPr lang="en-GB" sz="2400" dirty="0" smtClean="0"/>
              <a:t>In the Target box, type the IP address or Domain Name System (DNS) name of the server or device that runs the iSCSI target software, and then click </a:t>
            </a:r>
            <a:r>
              <a:rPr lang="en-GB" sz="2400" b="1" dirty="0" smtClean="0"/>
              <a:t>Quick Connect</a:t>
            </a:r>
            <a:r>
              <a:rPr lang="en-GB" sz="2400" dirty="0" smtClean="0"/>
              <a:t>.</a:t>
            </a:r>
          </a:p>
          <a:p>
            <a:pPr marL="704594" marR="0" lvl="0" indent="-457200" algn="l" defTabSz="914363" rtl="0" eaLnBrk="1" fontAlgn="auto" latinLnBrk="0" hangingPunct="1">
              <a:lnSpc>
                <a:spcPct val="100000"/>
              </a:lnSpc>
              <a:spcBef>
                <a:spcPts val="0"/>
              </a:spcBef>
              <a:spcAft>
                <a:spcPts val="333"/>
              </a:spcAft>
              <a:buClrTx/>
              <a:buSzTx/>
              <a:buFont typeface="+mj-lt"/>
              <a:buAutoNum type="alphaLcPeriod"/>
              <a:tabLst/>
              <a:defRPr/>
            </a:pPr>
            <a:r>
              <a:rPr lang="en-US" sz="2400" dirty="0" smtClean="0"/>
              <a:t>Select the target logical unit</a:t>
            </a:r>
            <a:r>
              <a:rPr lang="en-US" sz="2400" baseline="0" dirty="0" smtClean="0"/>
              <a:t> number</a:t>
            </a:r>
            <a:r>
              <a:rPr lang="en-US" sz="2400" dirty="0" smtClean="0"/>
              <a:t> (LUN) and then click </a:t>
            </a:r>
            <a:r>
              <a:rPr lang="en-US" sz="2400" b="1" dirty="0" smtClean="0"/>
              <a:t>Connect</a:t>
            </a:r>
            <a:r>
              <a:rPr lang="en-US" sz="2400" dirty="0" smtClean="0"/>
              <a:t>; f</a:t>
            </a:r>
            <a:r>
              <a:rPr lang="en-GB" sz="900" kern="1200" dirty="0" smtClean="0">
                <a:solidFill>
                  <a:schemeClr val="tx1"/>
                </a:solidFill>
                <a:latin typeface="Segoe" pitchFamily="34" charset="0"/>
                <a:ea typeface="+mn-ea"/>
                <a:cs typeface="+mn-cs"/>
              </a:rPr>
              <a:t>or most basic connections, ensure that the </a:t>
            </a:r>
            <a:r>
              <a:rPr lang="en-GB" sz="900" b="1" kern="1200" dirty="0" smtClean="0">
                <a:solidFill>
                  <a:schemeClr val="tx1"/>
                </a:solidFill>
                <a:latin typeface="Segoe" pitchFamily="34" charset="0"/>
                <a:ea typeface="+mn-ea"/>
                <a:cs typeface="+mn-cs"/>
              </a:rPr>
              <a:t>Add this connection to the list of Favorite Targets</a:t>
            </a:r>
            <a:r>
              <a:rPr lang="en-GB" sz="900" kern="1200" dirty="0" smtClean="0">
                <a:solidFill>
                  <a:schemeClr val="tx1"/>
                </a:solidFill>
                <a:latin typeface="Segoe" pitchFamily="34" charset="0"/>
                <a:ea typeface="+mn-ea"/>
                <a:cs typeface="+mn-cs"/>
              </a:rPr>
              <a:t> check box is selected, and then click </a:t>
            </a:r>
            <a:r>
              <a:rPr lang="en-GB" sz="900" b="1" kern="1200" dirty="0" smtClean="0">
                <a:solidFill>
                  <a:schemeClr val="tx1"/>
                </a:solidFill>
                <a:latin typeface="Segoe" pitchFamily="34" charset="0"/>
                <a:ea typeface="+mn-ea"/>
                <a:cs typeface="+mn-cs"/>
              </a:rPr>
              <a:t>OK</a:t>
            </a:r>
            <a:r>
              <a:rPr lang="en-GB" sz="900" b="0" kern="1200" dirty="0" smtClean="0">
                <a:solidFill>
                  <a:schemeClr val="tx1"/>
                </a:solidFill>
                <a:latin typeface="Segoe" pitchFamily="34" charset="0"/>
                <a:ea typeface="+mn-ea"/>
                <a:cs typeface="+mn-cs"/>
              </a:rPr>
              <a:t>.</a:t>
            </a:r>
            <a:r>
              <a:rPr lang="en-GB" sz="900" b="0" kern="1200" baseline="0" dirty="0" smtClean="0">
                <a:solidFill>
                  <a:schemeClr val="tx1"/>
                </a:solidFill>
                <a:latin typeface="Segoe" pitchFamily="34" charset="0"/>
                <a:ea typeface="+mn-ea"/>
                <a:cs typeface="+mn-cs"/>
              </a:rPr>
              <a:t> T</a:t>
            </a:r>
            <a:r>
              <a:rPr lang="en-GB" sz="900" kern="1200" dirty="0" smtClean="0">
                <a:solidFill>
                  <a:schemeClr val="tx1"/>
                </a:solidFill>
                <a:latin typeface="Segoe" pitchFamily="34" charset="0"/>
                <a:ea typeface="+mn-ea"/>
                <a:cs typeface="+mn-cs"/>
              </a:rPr>
              <a:t>his check box instructs the system to automatically restore the connection after every reboot.</a:t>
            </a:r>
          </a:p>
          <a:p>
            <a:pPr marL="704594" lvl="0" indent="-457200">
              <a:lnSpc>
                <a:spcPct val="100000"/>
              </a:lnSpc>
              <a:buFont typeface="+mj-lt"/>
              <a:buAutoNum type="alphaLcPeriod"/>
            </a:pPr>
            <a:r>
              <a:rPr lang="en-GB" sz="2400" dirty="0" smtClean="0"/>
              <a:t>On the </a:t>
            </a:r>
            <a:r>
              <a:rPr lang="en-GB" sz="2400" b="0" dirty="0" smtClean="0"/>
              <a:t>iSCSI Initiator </a:t>
            </a:r>
            <a:r>
              <a:rPr lang="en-GB" sz="2400" b="1" dirty="0" smtClean="0"/>
              <a:t>Volumes and Devices </a:t>
            </a:r>
            <a:r>
              <a:rPr lang="en-GB" sz="2400" dirty="0" smtClean="0"/>
              <a:t>tab, click </a:t>
            </a:r>
            <a:r>
              <a:rPr lang="en-GB" sz="2400" b="1" dirty="0" smtClean="0"/>
              <a:t>Auto Configure</a:t>
            </a:r>
            <a:r>
              <a:rPr lang="en-GB" sz="2400" b="0" dirty="0" smtClean="0"/>
              <a:t>.</a:t>
            </a:r>
            <a:r>
              <a:rPr lang="en-GB" sz="2400" b="0" baseline="0" dirty="0" smtClean="0"/>
              <a:t> T</a:t>
            </a:r>
            <a:r>
              <a:rPr lang="en-GB" sz="900" kern="1200" baseline="0" dirty="0" smtClean="0">
                <a:solidFill>
                  <a:schemeClr val="tx1"/>
                </a:solidFill>
                <a:latin typeface="Segoe" pitchFamily="34" charset="0"/>
                <a:ea typeface="+mn-ea"/>
                <a:cs typeface="+mn-cs"/>
              </a:rPr>
              <a:t>his step automatically configures all available devices, further binding them so they are ready for use at the next system restart. After this step, the disk is visible in Disk Management</a:t>
            </a:r>
            <a:endParaRPr lang="en-US" sz="2400" dirty="0" smtClean="0"/>
          </a:p>
          <a:p>
            <a:endParaRPr lang="en-GB" sz="900" kern="1200" dirty="0" smtClean="0">
              <a:solidFill>
                <a:schemeClr val="tx1"/>
              </a:solidFill>
              <a:latin typeface="Segoe" pitchFamily="34" charset="0"/>
              <a:ea typeface="+mn-ea"/>
              <a:cs typeface="+mn-cs"/>
            </a:endParaRPr>
          </a:p>
          <a:p>
            <a:r>
              <a:rPr lang="en-GB" sz="900" kern="1200" dirty="0" smtClean="0">
                <a:solidFill>
                  <a:schemeClr val="tx1"/>
                </a:solidFill>
                <a:latin typeface="Segoe" pitchFamily="34" charset="0"/>
                <a:ea typeface="+mn-ea"/>
                <a:cs typeface="+mn-cs"/>
              </a:rPr>
              <a:t>3. Discover and initialize one or more LUNs as disk volumes:</a:t>
            </a:r>
          </a:p>
          <a:p>
            <a:pPr marL="441581" lvl="1" indent="-228600">
              <a:buFont typeface="+mj-lt"/>
              <a:buAutoNum type="alphaLcPeriod"/>
            </a:pPr>
            <a:r>
              <a:rPr lang="en-GB" dirty="0" smtClean="0"/>
              <a:t>Run the Disk Management console.</a:t>
            </a:r>
          </a:p>
          <a:p>
            <a:pPr marL="441581" lvl="1" indent="-228600">
              <a:buFont typeface="+mj-lt"/>
              <a:buAutoNum type="alphaLcPeriod"/>
            </a:pPr>
            <a:r>
              <a:rPr lang="en-GB" dirty="0" smtClean="0"/>
              <a:t>Bring the new disk online and initialize the volumes.</a:t>
            </a:r>
          </a:p>
          <a:p>
            <a:endParaRPr lang="en-GB" sz="900" b="1" kern="1200" dirty="0" smtClean="0">
              <a:solidFill>
                <a:schemeClr val="tx1"/>
              </a:solidFill>
              <a:latin typeface="Segoe" pitchFamily="34" charset="0"/>
              <a:ea typeface="+mn-ea"/>
              <a:cs typeface="+mn-cs"/>
            </a:endParaRPr>
          </a:p>
          <a:p>
            <a:endParaRPr lang="en-GB" sz="900" b="1" kern="1200" dirty="0" smtClean="0">
              <a:solidFill>
                <a:schemeClr val="tx1"/>
              </a:solidFill>
              <a:latin typeface="Segoe" pitchFamily="34"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dirty="0" smtClean="0"/>
              <a:t>When</a:t>
            </a:r>
            <a:r>
              <a:rPr lang="en-GB" baseline="0" dirty="0" smtClean="0"/>
              <a:t> using iSCSI, the following are recommended:</a:t>
            </a:r>
          </a:p>
          <a:p>
            <a:endParaRPr lang="en-GB" baseline="0" dirty="0" smtClean="0"/>
          </a:p>
          <a:p>
            <a:pPr marL="171450" indent="-171450">
              <a:buFont typeface="Arial" pitchFamily="34" charset="0"/>
              <a:buChar char="•"/>
            </a:pPr>
            <a:r>
              <a:rPr lang="en-GB" dirty="0" smtClean="0"/>
              <a:t>Use Gigabit Ethernet, or faster, for all network connections</a:t>
            </a:r>
          </a:p>
          <a:p>
            <a:pPr marL="171450" indent="-171450">
              <a:buFont typeface="Arial" pitchFamily="34" charset="0"/>
              <a:buChar char="•"/>
            </a:pPr>
            <a:r>
              <a:rPr lang="en-GB" dirty="0" smtClean="0"/>
              <a:t>Ensure physical security of all devices across the network</a:t>
            </a:r>
          </a:p>
          <a:p>
            <a:pPr marL="171450" indent="-171450">
              <a:buFont typeface="Arial" pitchFamily="34" charset="0"/>
              <a:buChar char="•"/>
            </a:pPr>
            <a:r>
              <a:rPr lang="en-GB" dirty="0" smtClean="0"/>
              <a:t>Use strong passwords for all accounts</a:t>
            </a:r>
          </a:p>
          <a:p>
            <a:pPr marL="171450" indent="-171450">
              <a:buFont typeface="Arial" pitchFamily="34" charset="0"/>
              <a:buChar char="•"/>
            </a:pPr>
            <a:r>
              <a:rPr lang="en-GB" dirty="0" smtClean="0"/>
              <a:t>Use Challenge-Handshake Authentication Protocol (CHAP) authentication:</a:t>
            </a:r>
          </a:p>
          <a:p>
            <a:pPr marL="384431" lvl="1" indent="-171450">
              <a:buFont typeface="Arial" pitchFamily="34" charset="0"/>
              <a:buChar char="•"/>
            </a:pPr>
            <a:r>
              <a:rPr lang="en-GB" dirty="0" smtClean="0"/>
              <a:t>CHAP ensures that each host has its own password </a:t>
            </a:r>
          </a:p>
          <a:p>
            <a:pPr marL="384431" lvl="1" indent="-171450">
              <a:buFont typeface="Arial" pitchFamily="34" charset="0"/>
              <a:buChar char="•"/>
            </a:pPr>
            <a:r>
              <a:rPr lang="en-GB" dirty="0" smtClean="0"/>
              <a:t>For even better security, use Mutual CHAP authentication if possible; as used in Microsoft CHAP (</a:t>
            </a:r>
            <a:r>
              <a:rPr lang="en-GB" dirty="0" smtClean="0">
                <a:effectLst/>
              </a:rPr>
              <a:t>MS-CHAP) v2.</a:t>
            </a:r>
            <a:endParaRPr lang="en-GB" dirty="0" smtClean="0"/>
          </a:p>
          <a:p>
            <a:pPr marL="171450" indent="-171450">
              <a:buFont typeface="Arial" pitchFamily="34" charset="0"/>
              <a:buChar char="•"/>
            </a:pPr>
            <a:r>
              <a:rPr lang="en-GB" dirty="0" smtClean="0"/>
              <a:t>Use iSNS for discovery</a:t>
            </a:r>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baseline="0" dirty="0" smtClean="0">
                <a:solidFill>
                  <a:schemeClr val="tx1"/>
                </a:solidFill>
                <a:latin typeface="Segoe" pitchFamily="34" charset="0"/>
                <a:ea typeface="+mn-ea"/>
                <a:cs typeface="+mn-cs"/>
              </a:rPr>
              <a:t>Microsoft does not support the use of NIC teaming on iSCSI interfaces.  For iSCSI SAN interfaces, Microsoft recommends that customers use dual-ported or quad-ported NICs, or multiple single-port NICs and enable Windows components to handle failover and redundancy to ensure consistent visibility into the data path. Failover and load balancing of multiple paths to an iSCSI target from </a:t>
            </a:r>
            <a:r>
              <a:rPr lang="en-GB" dirty="0" smtClean="0"/>
              <a:t>within the same server are supported through Microsoft MPIO and MCS (failover and load balancing using multiple adapters in the same server)</a:t>
            </a:r>
            <a:r>
              <a:rPr lang="en-GB" sz="900" kern="1200" dirty="0" smtClean="0">
                <a:solidFill>
                  <a:schemeClr val="tx1"/>
                </a:solidFill>
                <a:effectLst/>
                <a:latin typeface="Segoe" pitchFamily="34" charset="0"/>
                <a:ea typeface="+mn-ea"/>
                <a:cs typeface="+mn-cs"/>
              </a:rPr>
              <a:t>—</a:t>
            </a:r>
            <a:r>
              <a:rPr lang="en-GB" dirty="0" smtClean="0"/>
              <a:t>these technologies provide better</a:t>
            </a:r>
            <a:r>
              <a:rPr lang="en-GB" baseline="0" dirty="0" smtClean="0"/>
              <a:t> storage-focused failover and load balancing capabilities than </a:t>
            </a:r>
            <a:r>
              <a:rPr lang="en-GB" sz="900" kern="1200" baseline="0" dirty="0" smtClean="0">
                <a:solidFill>
                  <a:schemeClr val="tx1"/>
                </a:solidFill>
                <a:latin typeface="Segoe" pitchFamily="34" charset="0"/>
                <a:ea typeface="+mn-ea"/>
                <a:cs typeface="+mn-cs"/>
              </a:rPr>
              <a:t>NIC teaming can provide</a:t>
            </a:r>
            <a:r>
              <a:rPr lang="en-GB" dirty="0" smtClean="0"/>
              <a:t>. You can still</a:t>
            </a:r>
            <a:r>
              <a:rPr lang="en-GB" baseline="0" dirty="0" smtClean="0"/>
              <a:t> use</a:t>
            </a:r>
            <a:r>
              <a:rPr lang="en-GB" dirty="0" smtClean="0"/>
              <a:t> </a:t>
            </a:r>
            <a:r>
              <a:rPr lang="en-GB" sz="900" kern="1200" baseline="0" dirty="0" smtClean="0">
                <a:solidFill>
                  <a:schemeClr val="tx1"/>
                </a:solidFill>
                <a:latin typeface="Segoe" pitchFamily="34" charset="0"/>
                <a:ea typeface="+mn-ea"/>
                <a:cs typeface="+mn-cs"/>
              </a:rPr>
              <a:t>NIC teaming on local area network (LAN) interfaces that are not used to connect to an iSCSI SAN.</a:t>
            </a:r>
          </a:p>
          <a:p>
            <a:endParaRPr lang="en-GB" sz="900" kern="1200" baseline="0" dirty="0" smtClean="0">
              <a:solidFill>
                <a:schemeClr val="tx1"/>
              </a:solidFill>
              <a:latin typeface="Segoe"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GB" dirty="0" smtClean="0"/>
              <a:t>You can also use Microsoft Cluster Server for failover and load balancing of shared storage resources between servers (failover and load balancing between servers).</a:t>
            </a:r>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US" sz="900" kern="1200" dirty="0" smtClean="0">
                <a:solidFill>
                  <a:schemeClr val="tx1"/>
                </a:solidFill>
                <a:latin typeface="Segoe" pitchFamily="34" charset="0"/>
                <a:ea typeface="+mn-ea"/>
                <a:cs typeface="+mn-cs"/>
              </a:rPr>
              <a:t>MPIO is a feature that provides support for using multiple data paths to a storage device. Multipathing increases the availability of storage resources by providing path failover from a server or cluster to a storage subsystem.</a:t>
            </a:r>
            <a:endParaRPr lang="en-GB"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MCS enables redundancy and load balancing for iSCSI connections and is supported by Hyper-V.</a:t>
            </a:r>
            <a:endParaRPr lang="en-GB" sz="900" kern="1200" dirty="0" smtClean="0">
              <a:solidFill>
                <a:schemeClr val="tx1"/>
              </a:solidFill>
              <a:latin typeface="Segoe" pitchFamily="34" charset="0"/>
              <a:ea typeface="+mn-ea"/>
              <a:cs typeface="+mn-cs"/>
            </a:endParaRPr>
          </a:p>
          <a:p>
            <a:endParaRPr lang="en-GB"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GB" b="1" dirty="0" smtClean="0"/>
              <a:t>Important:</a:t>
            </a:r>
            <a:r>
              <a:rPr lang="en-GB" dirty="0" smtClean="0"/>
              <a:t> </a:t>
            </a:r>
            <a:r>
              <a:rPr lang="en-GB" sz="900" dirty="0" smtClean="0">
                <a:solidFill>
                  <a:schemeClr val="bg1"/>
                </a:solidFill>
              </a:rPr>
              <a:t>You cannot use MPIO and MCS at the same time—you must choose one or the other protocols. </a:t>
            </a:r>
          </a:p>
          <a:p>
            <a:pPr marL="0" marR="0" indent="0" algn="l" defTabSz="914363" rtl="0" eaLnBrk="1" fontAlgn="auto" latinLnBrk="0" hangingPunct="1">
              <a:lnSpc>
                <a:spcPct val="90000"/>
              </a:lnSpc>
              <a:spcBef>
                <a:spcPts val="0"/>
              </a:spcBef>
              <a:spcAft>
                <a:spcPts val="333"/>
              </a:spcAft>
              <a:buClrTx/>
              <a:buSzTx/>
              <a:buFontTx/>
              <a:buNone/>
              <a:tabLst/>
              <a:defRPr/>
            </a:pPr>
            <a:r>
              <a:rPr lang="en-GB" sz="900" kern="1200" baseline="0" dirty="0" smtClean="0">
                <a:solidFill>
                  <a:schemeClr val="bg1"/>
                </a:solidFill>
                <a:latin typeface="Segoe" pitchFamily="34" charset="0"/>
                <a:ea typeface="+mn-ea"/>
                <a:cs typeface="+mn-cs"/>
              </a:rPr>
              <a:t>I</a:t>
            </a:r>
            <a:r>
              <a:rPr lang="en-GB" sz="900" kern="1200" baseline="0" dirty="0" smtClean="0">
                <a:solidFill>
                  <a:schemeClr val="tx1"/>
                </a:solidFill>
                <a:latin typeface="Segoe" pitchFamily="34" charset="0"/>
                <a:ea typeface="+mn-ea"/>
                <a:cs typeface="+mn-cs"/>
              </a:rPr>
              <a:t>t is technically possible to layer Microsoft MPIO and MCS together because they function at different layers in the Windows stack. However, Microsoft does not support the layering of MPIO and MCS due to the complexities this can introduce if you need to troubleshoot a configuration.  </a:t>
            </a:r>
            <a:endParaRPr lang="en-GB" sz="900" dirty="0" smtClean="0">
              <a:solidFill>
                <a:schemeClr val="bg1"/>
              </a:solidFill>
            </a:endParaRPr>
          </a:p>
          <a:p>
            <a:endParaRPr lang="en-GB" dirty="0" smtClean="0"/>
          </a:p>
          <a:p>
            <a:r>
              <a:rPr lang="en-GB" dirty="0" smtClean="0"/>
              <a:t>The virtual machine queue (VMQ) is part of the</a:t>
            </a:r>
            <a:r>
              <a:rPr lang="en-GB" baseline="0" dirty="0" smtClean="0"/>
              <a:t> Windows </a:t>
            </a:r>
            <a:r>
              <a:rPr lang="en-GB" dirty="0" smtClean="0"/>
              <a:t>network</a:t>
            </a:r>
            <a:r>
              <a:rPr lang="en-GB" baseline="0" dirty="0" smtClean="0"/>
              <a:t> driver stack; with </a:t>
            </a:r>
            <a:r>
              <a:rPr lang="en-GB" sz="900" kern="1200" dirty="0" smtClean="0">
                <a:solidFill>
                  <a:schemeClr val="tx1"/>
                </a:solidFill>
                <a:effectLst/>
                <a:latin typeface="Segoe" pitchFamily="34" charset="0"/>
                <a:ea typeface="+mn-ea"/>
                <a:cs typeface="+mn-cs"/>
              </a:rPr>
              <a:t>Network Driver Interface Specification (</a:t>
            </a:r>
            <a:r>
              <a:rPr lang="en-GB" dirty="0" smtClean="0"/>
              <a:t>NDIS) 6.20 and subsequent versions, the VMQ interface supports Hyper-V network performance improvements on Windows Server 2008 R2 and later versions of Windows Server.</a:t>
            </a:r>
          </a:p>
          <a:p>
            <a:endParaRPr lang="en-GB" dirty="0" smtClean="0"/>
          </a:p>
          <a:p>
            <a:r>
              <a:rPr lang="en-GB" dirty="0" smtClean="0"/>
              <a:t>The VMQ interface supports:</a:t>
            </a:r>
          </a:p>
          <a:p>
            <a:pPr marL="171450" indent="-171450">
              <a:buFont typeface="Arial" pitchFamily="34" charset="0"/>
              <a:buChar char="•"/>
            </a:pPr>
            <a:r>
              <a:rPr lang="en-GB" dirty="0" smtClean="0"/>
              <a:t>Classification of received packets in network adapter hardware by using the destination media access control (MAC) address to route the packets to different receive queues.</a:t>
            </a:r>
          </a:p>
          <a:p>
            <a:pPr marL="171450" indent="-171450">
              <a:buFont typeface="Arial" pitchFamily="34" charset="0"/>
              <a:buChar char="•"/>
            </a:pPr>
            <a:r>
              <a:rPr lang="en-GB" dirty="0" smtClean="0"/>
              <a:t>Use of direct memory access (DMA) by NICs to transfer packets directly to a VM’s shared memory. </a:t>
            </a:r>
          </a:p>
          <a:p>
            <a:pPr marL="171450" indent="-171450">
              <a:buFont typeface="Arial" pitchFamily="34" charset="0"/>
              <a:buChar char="•"/>
            </a:pPr>
            <a:r>
              <a:rPr lang="en-GB" dirty="0" smtClean="0"/>
              <a:t>Scaling to multiple processors by processing packets for different VMs on different processors.</a:t>
            </a:r>
          </a:p>
          <a:p>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baseline="0" dirty="0" smtClean="0">
                <a:solidFill>
                  <a:schemeClr val="tx1"/>
                </a:solidFill>
                <a:latin typeface="Segoe" pitchFamily="34" charset="0"/>
                <a:ea typeface="+mn-ea"/>
                <a:cs typeface="+mn-cs"/>
              </a:rPr>
              <a:t>MCS support is defined in the iSCSI Request for Comments (RFC) to enable multiple TCP/IP connections from the initiator to the target for the same iSCSI session. This is iSCSI protocol-specific. In this way, I/O can be sent over any TCP/IP connection to the target. If one connection fails another connection can continue processing I/O without interruption to the application. The </a:t>
            </a:r>
            <a:r>
              <a:rPr lang="en-GB" sz="900" dirty="0" smtClean="0"/>
              <a:t>Microsoft iSCSI Software Target supports </a:t>
            </a:r>
            <a:r>
              <a:rPr lang="en-GB" sz="900" kern="1200" baseline="0" dirty="0" smtClean="0">
                <a:solidFill>
                  <a:schemeClr val="tx1"/>
                </a:solidFill>
                <a:latin typeface="Segoe" pitchFamily="34" charset="0"/>
                <a:ea typeface="+mn-ea"/>
                <a:cs typeface="+mn-cs"/>
              </a:rPr>
              <a:t>MCS, but not all iSCSI target storage devices provide MCS support.</a:t>
            </a:r>
          </a:p>
          <a:p>
            <a:endParaRPr lang="en-GB" sz="900" kern="1200" baseline="0" dirty="0" smtClean="0">
              <a:solidFill>
                <a:schemeClr val="tx1"/>
              </a:solidFill>
              <a:latin typeface="Segoe" pitchFamily="34" charset="0"/>
              <a:ea typeface="+mn-ea"/>
              <a:cs typeface="+mn-cs"/>
            </a:endParaRPr>
          </a:p>
          <a:p>
            <a:r>
              <a:rPr lang="en-GB" sz="900" kern="1200" baseline="0" dirty="0" smtClean="0">
                <a:solidFill>
                  <a:schemeClr val="tx1"/>
                </a:solidFill>
                <a:latin typeface="Segoe" pitchFamily="34" charset="0"/>
                <a:ea typeface="+mn-ea"/>
                <a:cs typeface="+mn-cs"/>
              </a:rPr>
              <a:t>The kernel mode driver for the Microsoft iSCSI Initiator supports a set of load balance policies that determine how I/O is allocated among the different connections. </a:t>
            </a:r>
            <a:endParaRPr lang="en-US" dirty="0" smtClean="0"/>
          </a:p>
          <a:p>
            <a:pPr lvl="1"/>
            <a:endParaRPr lang="en-US" dirty="0" smtClean="0"/>
          </a:p>
          <a:p>
            <a:pPr lvl="0">
              <a:buNone/>
            </a:pPr>
            <a:r>
              <a:rPr lang="en-US" dirty="0" smtClean="0"/>
              <a:t>MCS is configured for each session and applies to all LUNs that are exposed to that session. Individual sessions are given policies; examples of policies include:</a:t>
            </a:r>
          </a:p>
          <a:p>
            <a:pPr lvl="2"/>
            <a:r>
              <a:rPr lang="en-US" dirty="0" smtClean="0"/>
              <a:t>Fail Over Only</a:t>
            </a:r>
          </a:p>
          <a:p>
            <a:pPr lvl="2"/>
            <a:r>
              <a:rPr lang="en-US" dirty="0" smtClean="0"/>
              <a:t>Round Robin</a:t>
            </a:r>
          </a:p>
          <a:p>
            <a:pPr lvl="2"/>
            <a:r>
              <a:rPr lang="en-US" dirty="0" smtClean="0"/>
              <a:t>Round Robin with a subset of paths</a:t>
            </a:r>
          </a:p>
          <a:p>
            <a:pPr lvl="2"/>
            <a:r>
              <a:rPr lang="en-US" dirty="0" smtClean="0"/>
              <a:t>Least Queue Depth</a:t>
            </a:r>
          </a:p>
          <a:p>
            <a:pPr lvl="2"/>
            <a:r>
              <a:rPr lang="en-US" dirty="0" smtClean="0"/>
              <a:t>Weighted Paths</a:t>
            </a:r>
          </a:p>
          <a:p>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effectLst/>
                <a:latin typeface="Segoe" pitchFamily="34" charset="0"/>
                <a:ea typeface="+mn-ea"/>
                <a:cs typeface="+mn-cs"/>
              </a:rPr>
              <a:t>Microsoft MPIO support allows the initiator to log multiple sessions on to the same target and aggregate the duplicate devices into a single device that is exposed to Windows. Each session to the target can be established by using different NICs, network infrastructures, and target ports. If one session fails,  another session can continue processing I/O without interruption to the application. Note that the iSCSI target must support multiple sessions to the same target. The Microsoft iSCSI MPIO Device-Specific Module (DSM) supports a set of load-balance policies that determine how I/O is allocated among the different sessions.</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Most iSCSI hardware-based target arrays support multiple sessions through Microsoft MPIO or Microsoft iSCSI Target, Starwind, and so on.</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MPIO is a feature of Windows Server 2008 R2 (this is the DSM), and is not part of the iSCSI Initiator itself</a:t>
            </a: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MPIO policies are applied to individual LUNs. Each LUN is allocated its own policy:</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Fail Over Only</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Round Robin</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Round Robin with a subset of paths</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Least Queue Depth</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Weighted Paths</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Least Blocks</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Note that not all storage supports every policy!</a:t>
            </a:r>
            <a:endParaRPr lang="en-GB" sz="900" kern="1200" dirty="0" smtClean="0">
              <a:solidFill>
                <a:schemeClr val="tx1"/>
              </a:solidFill>
              <a:effectLst/>
              <a:latin typeface="Segoe" pitchFamily="34"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baseline="0" dirty="0" smtClean="0">
                <a:solidFill>
                  <a:schemeClr val="tx1"/>
                </a:solidFill>
                <a:latin typeface="Segoe" pitchFamily="34" charset="0"/>
                <a:ea typeface="+mn-ea"/>
                <a:cs typeface="+mn-cs"/>
              </a:rPr>
              <a:t>For MCS the load balance policies apply to connections in a session and apply to all LUNs that are exposed in the session. For Microsoft MPIO, the load balance policies apply to each LUN individually. Depending upon the load balance policy that you select, the path will have a status of either Standby or Active. Failed paths are removed from the list of paths in the iSCSI device.</a:t>
            </a:r>
          </a:p>
          <a:p>
            <a:endParaRPr lang="en-GB" sz="900" kern="1200" baseline="0" dirty="0" smtClean="0">
              <a:solidFill>
                <a:schemeClr val="tx1"/>
              </a:solidFill>
              <a:latin typeface="Segoe" pitchFamily="34" charset="0"/>
              <a:ea typeface="+mn-ea"/>
              <a:cs typeface="+mn-cs"/>
            </a:endParaRPr>
          </a:p>
          <a:p>
            <a:r>
              <a:rPr lang="en-GB" sz="900" kern="1200" baseline="0" dirty="0" smtClean="0">
                <a:solidFill>
                  <a:schemeClr val="tx1"/>
                </a:solidFill>
                <a:latin typeface="Segoe" pitchFamily="34" charset="0"/>
                <a:ea typeface="+mn-ea"/>
                <a:cs typeface="+mn-cs"/>
              </a:rPr>
              <a:t>There are a number of things to consider when you choose to use MCS or Microsoft MPIO for multipathing:</a:t>
            </a:r>
          </a:p>
          <a:p>
            <a:endParaRPr lang="en-GB" sz="900" kern="1200" baseline="0" dirty="0" smtClean="0">
              <a:solidFill>
                <a:schemeClr val="tx1"/>
              </a:solidFill>
              <a:latin typeface="Segoe" pitchFamily="34" charset="0"/>
              <a:ea typeface="+mn-ea"/>
              <a:cs typeface="+mn-cs"/>
            </a:endParaRPr>
          </a:p>
          <a:p>
            <a:pPr marL="171450" indent="-171450">
              <a:buFont typeface="Arial" pitchFamily="34" charset="0"/>
              <a:buChar char="•"/>
            </a:pPr>
            <a:r>
              <a:rPr lang="en-GB" sz="900" kern="1200" baseline="0" dirty="0" smtClean="0">
                <a:solidFill>
                  <a:schemeClr val="tx1"/>
                </a:solidFill>
                <a:latin typeface="Segoe" pitchFamily="34" charset="0"/>
                <a:ea typeface="+mn-ea"/>
                <a:cs typeface="+mn-cs"/>
              </a:rPr>
              <a:t>If your configuration uses a hardware iSCSI HBA, you should use Microsoft MPIO.</a:t>
            </a:r>
          </a:p>
          <a:p>
            <a:pPr marL="171450" indent="-171450">
              <a:buFont typeface="Arial" pitchFamily="34" charset="0"/>
              <a:buChar char="•"/>
            </a:pPr>
            <a:r>
              <a:rPr lang="en-GB" sz="900" kern="1200" baseline="0" dirty="0" smtClean="0">
                <a:solidFill>
                  <a:schemeClr val="tx1"/>
                </a:solidFill>
                <a:latin typeface="Segoe" pitchFamily="34" charset="0"/>
                <a:ea typeface="+mn-ea"/>
                <a:cs typeface="+mn-cs"/>
              </a:rPr>
              <a:t>If your target does not support MCS, you should use Microsoft MPIO.  Most iSCSI target arrays support Microsoft MPIO.  Targets that support MCS include</a:t>
            </a:r>
            <a:r>
              <a:rPr lang="en-GB" sz="900" kern="1200" dirty="0" smtClean="0">
                <a:solidFill>
                  <a:schemeClr val="tx1"/>
                </a:solidFill>
                <a:effectLst/>
                <a:latin typeface="Segoe" pitchFamily="34" charset="0"/>
                <a:ea typeface="+mn-ea"/>
                <a:cs typeface="+mn-cs"/>
              </a:rPr>
              <a:t>—</a:t>
            </a:r>
            <a:r>
              <a:rPr lang="en-GB" sz="900" kern="1200" baseline="0" dirty="0" smtClean="0">
                <a:solidFill>
                  <a:schemeClr val="tx1"/>
                </a:solidFill>
                <a:latin typeface="Segoe" pitchFamily="34" charset="0"/>
                <a:ea typeface="+mn-ea"/>
                <a:cs typeface="+mn-cs"/>
              </a:rPr>
              <a:t>but are not limited to</a:t>
            </a:r>
            <a:r>
              <a:rPr lang="en-GB" sz="900" kern="1200" dirty="0" smtClean="0">
                <a:solidFill>
                  <a:schemeClr val="tx1"/>
                </a:solidFill>
                <a:effectLst/>
                <a:latin typeface="Segoe" pitchFamily="34" charset="0"/>
                <a:ea typeface="+mn-ea"/>
                <a:cs typeface="+mn-cs"/>
              </a:rPr>
              <a:t>—</a:t>
            </a:r>
            <a:r>
              <a:rPr lang="en-GB" sz="900" kern="1200" baseline="0" dirty="0" smtClean="0">
                <a:solidFill>
                  <a:schemeClr val="tx1"/>
                </a:solidFill>
                <a:latin typeface="Segoe" pitchFamily="34" charset="0"/>
                <a:ea typeface="+mn-ea"/>
                <a:cs typeface="+mn-cs"/>
              </a:rPr>
              <a:t>Network Appliance, EMC Celerra, and iStor.</a:t>
            </a:r>
          </a:p>
          <a:p>
            <a:pPr marL="171450" indent="-171450">
              <a:buFont typeface="Arial" pitchFamily="34" charset="0"/>
              <a:buChar char="•"/>
            </a:pPr>
            <a:r>
              <a:rPr lang="en-GB" sz="900" kern="1200" baseline="0" dirty="0" smtClean="0">
                <a:solidFill>
                  <a:schemeClr val="tx1"/>
                </a:solidFill>
                <a:latin typeface="Segoe" pitchFamily="34" charset="0"/>
                <a:ea typeface="+mn-ea"/>
                <a:cs typeface="+mn-cs"/>
              </a:rPr>
              <a:t>If your target does support MCS and you are using the Microsoft iSCSI software initiator driver, MCS is the best option. There may be some exceptions where you want a consistent management interface among multipathing solutions and already have other Microsoft MPIO solutions installed that may make Microsoft MPIO an alternate choice in this configuration.</a:t>
            </a:r>
          </a:p>
          <a:p>
            <a:pPr marL="171450" indent="-171450">
              <a:buFont typeface="Arial" pitchFamily="34" charset="0"/>
              <a:buChar char="•"/>
            </a:pPr>
            <a:r>
              <a:rPr lang="en-GB" sz="900" kern="1200" baseline="0" dirty="0" smtClean="0">
                <a:solidFill>
                  <a:schemeClr val="tx1"/>
                </a:solidFill>
                <a:latin typeface="Segoe" pitchFamily="34" charset="0"/>
                <a:ea typeface="+mn-ea"/>
                <a:cs typeface="+mn-cs"/>
              </a:rPr>
              <a:t>If you must specify different load balance policies for different LUNs, you should use Microsoft MPIO.</a:t>
            </a:r>
          </a:p>
          <a:p>
            <a:pPr marL="171450" indent="-171450">
              <a:buFont typeface="Arial" pitchFamily="34" charset="0"/>
              <a:buChar char="•"/>
            </a:pPr>
            <a:r>
              <a:rPr lang="en-GB" sz="900" kern="1200" baseline="0" dirty="0" smtClean="0">
                <a:solidFill>
                  <a:schemeClr val="tx1"/>
                </a:solidFill>
                <a:latin typeface="Segoe" pitchFamily="34" charset="0"/>
                <a:ea typeface="+mn-ea"/>
                <a:cs typeface="+mn-cs"/>
              </a:rPr>
              <a:t>If you are using Windows</a:t>
            </a:r>
            <a:r>
              <a:rPr lang="en-GB" sz="900" kern="1200" baseline="30000" dirty="0" smtClean="0">
                <a:solidFill>
                  <a:schemeClr val="tx1"/>
                </a:solidFill>
                <a:effectLst/>
                <a:latin typeface="Segoe" pitchFamily="34" charset="0"/>
                <a:ea typeface="+mn-ea"/>
                <a:cs typeface="+mn-cs"/>
              </a:rPr>
              <a:t>®</a:t>
            </a:r>
            <a:r>
              <a:rPr lang="en-GB" sz="900" kern="1200" baseline="0" dirty="0" smtClean="0">
                <a:solidFill>
                  <a:schemeClr val="tx1"/>
                </a:solidFill>
                <a:latin typeface="Segoe" pitchFamily="34" charset="0"/>
                <a:ea typeface="+mn-ea"/>
                <a:cs typeface="+mn-cs"/>
              </a:rPr>
              <a:t> XP or Windows Vista</a:t>
            </a:r>
            <a:r>
              <a:rPr lang="en-GB" sz="900" kern="1200" baseline="30000" dirty="0" smtClean="0">
                <a:solidFill>
                  <a:schemeClr val="tx1"/>
                </a:solidFill>
                <a:effectLst/>
                <a:latin typeface="Segoe" pitchFamily="34" charset="0"/>
                <a:ea typeface="+mn-ea"/>
                <a:cs typeface="+mn-cs"/>
              </a:rPr>
              <a:t>®</a:t>
            </a:r>
            <a:r>
              <a:rPr lang="en-GB" sz="900" kern="1200" baseline="0" dirty="0" smtClean="0">
                <a:solidFill>
                  <a:schemeClr val="tx1"/>
                </a:solidFill>
                <a:latin typeface="Segoe" pitchFamily="34" charset="0"/>
                <a:ea typeface="+mn-ea"/>
                <a:cs typeface="+mn-cs"/>
              </a:rPr>
              <a:t>, MCS is the only option because Microsoft MPIO is only available with Windows Server SKUs.</a:t>
            </a:r>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This  module provides an overview of the storage technologies that you use with the Hyper-V™ feature in Windows</a:t>
            </a:r>
            <a:r>
              <a:rPr lang="en-GB" sz="900" kern="1200" baseline="30000" dirty="0" smtClean="0">
                <a:solidFill>
                  <a:schemeClr val="tx1"/>
                </a:solidFill>
                <a:effectLst/>
                <a:latin typeface="Segoe" pitchFamily="34" charset="0"/>
                <a:ea typeface="+mn-ea"/>
                <a:cs typeface="+mn-cs"/>
              </a:rPr>
              <a:t>®</a:t>
            </a:r>
            <a:r>
              <a:rPr lang="en-GB" sz="900" kern="1200" dirty="0" smtClean="0">
                <a:solidFill>
                  <a:schemeClr val="tx1"/>
                </a:solidFill>
                <a:effectLst/>
                <a:latin typeface="Segoe" pitchFamily="34" charset="0"/>
                <a:ea typeface="+mn-ea"/>
                <a:cs typeface="+mn-cs"/>
              </a:rPr>
              <a:t> Server 2008 and Windows Server 2008 R2, and with the stand-alone Microsoft Hyper-V™ Server. It also explains the key storage issues when you move from VMware and compares storage migration technologies in Hyper-V and VMware.</a:t>
            </a:r>
          </a:p>
          <a:p>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After completing this module, you will be able to:</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Describe the storage technologies that you use with Hyper-V.</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Understand the differences in storage configurations in Hyper-V and VMware environments.</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Understand the highly available storage technologies that you can use with Hyper-V.</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Describe Hyper-V snapshot technologies.</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Understand and compare storage migration in Hyper-V and VMware.</a:t>
            </a:r>
          </a:p>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11/8/2011 1:26 PM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In Lesson 3, you learn about </a:t>
            </a:r>
            <a:r>
              <a:rPr lang="en-GB" sz="900" kern="1200" dirty="0" smtClean="0">
                <a:solidFill>
                  <a:schemeClr val="tx1"/>
                </a:solidFill>
                <a:effectLst/>
                <a:latin typeface="Segoe" pitchFamily="34" charset="0"/>
                <a:ea typeface="+mn-ea"/>
                <a:cs typeface="+mn-cs"/>
              </a:rPr>
              <a:t>connecting host systems to network and storage devices.</a:t>
            </a:r>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21</a:t>
            </a:fld>
            <a:endParaRPr lang="en-US" dirty="0">
              <a:latin typeface="Segoe" pitchFamily="34" charset="0"/>
            </a:endParaRPr>
          </a:p>
        </p:txBody>
      </p:sp>
    </p:spTree>
    <p:extLst>
      <p:ext uri="{BB962C8B-B14F-4D97-AF65-F5344CB8AC3E}">
        <p14:creationId xmlns:p14="http://schemas.microsoft.com/office/powerpoint/2010/main" val="34537313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lvl="0"/>
            <a:r>
              <a:rPr lang="en-GB" dirty="0" smtClean="0"/>
              <a:t>An HBA connects a host system to network and storage devices; “HBA”</a:t>
            </a:r>
            <a:r>
              <a:rPr lang="en-GB" baseline="0" dirty="0" smtClean="0"/>
              <a:t> is </a:t>
            </a:r>
            <a:r>
              <a:rPr lang="en-GB" dirty="0" smtClean="0"/>
              <a:t>typically used to refer to the hardware that you require to connect to SCSI, Fibre Channel, and eSATA devices.</a:t>
            </a:r>
          </a:p>
          <a:p>
            <a:pPr lvl="0"/>
            <a:endParaRPr lang="en-GB" dirty="0" smtClean="0"/>
          </a:p>
          <a:p>
            <a:pPr lvl="0"/>
            <a:r>
              <a:rPr lang="en-GB" dirty="0" smtClean="0"/>
              <a:t>Ethernet HBAs are used for iSCSI, and Fibre Channel over Ethernet (FCoE) connections.</a:t>
            </a:r>
            <a:r>
              <a:rPr lang="en-GB" baseline="0" dirty="0" smtClean="0"/>
              <a:t> These HBAs are a dedicated type of NIC but are </a:t>
            </a:r>
            <a:r>
              <a:rPr lang="en-GB" dirty="0" smtClean="0"/>
              <a:t>different from regular NICs, because they include TOEs. TOEs</a:t>
            </a:r>
            <a:r>
              <a:rPr lang="en-GB" baseline="0" dirty="0" smtClean="0"/>
              <a:t> off</a:t>
            </a:r>
            <a:r>
              <a:rPr lang="en-GB" dirty="0" smtClean="0"/>
              <a:t>load TCP/IP processing to the network controller, freeing up the CPU for applications and so on. However,</a:t>
            </a:r>
            <a:r>
              <a:rPr lang="en-GB" baseline="0" dirty="0" smtClean="0"/>
              <a:t> G</a:t>
            </a:r>
            <a:r>
              <a:rPr lang="en-GB" dirty="0" smtClean="0"/>
              <a:t>igabit and 10 Gigabit Ethernet NICs typically include TOE functionality and can be used as Ethernet HBAs.</a:t>
            </a:r>
          </a:p>
          <a:p>
            <a:pPr lvl="0"/>
            <a:endParaRPr lang="en-GB" dirty="0" smtClean="0"/>
          </a:p>
          <a:p>
            <a:pPr lvl="0"/>
            <a:r>
              <a:rPr lang="en-GB" dirty="0" smtClean="0"/>
              <a:t>In Windows</a:t>
            </a:r>
            <a:r>
              <a:rPr lang="en-GB" baseline="0" dirty="0" smtClean="0"/>
              <a:t> </a:t>
            </a:r>
            <a:r>
              <a:rPr lang="en-GB" dirty="0" smtClean="0"/>
              <a:t>Server 2008 R2, you can use Storage Explorer to see detailed information about the iSCSI and Fibre Channel HBAs on your server or on other servers in your SAN.</a:t>
            </a:r>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lvl="0"/>
            <a:r>
              <a:rPr lang="en-GB" dirty="0" smtClean="0"/>
              <a:t>Hyper-V</a:t>
            </a:r>
            <a:r>
              <a:rPr lang="en-GB" baseline="0" dirty="0" smtClean="0"/>
              <a:t> supports IDE and SCSI virtual drive controllers.</a:t>
            </a:r>
          </a:p>
          <a:p>
            <a:pPr lvl="0"/>
            <a:endParaRPr lang="en-GB" baseline="0" dirty="0" smtClean="0"/>
          </a:p>
          <a:p>
            <a:pPr lvl="0"/>
            <a:r>
              <a:rPr lang="en-GB" baseline="0" dirty="0" smtClean="0"/>
              <a:t>The IDE controller w</a:t>
            </a:r>
            <a:r>
              <a:rPr lang="en-GB" dirty="0" smtClean="0"/>
              <a:t>orks on operating systems without Microsoft Integration Services installed/available. It </a:t>
            </a:r>
            <a:r>
              <a:rPr lang="en-GB" baseline="0" dirty="0" smtClean="0"/>
              <a:t>is therefore available during boot (before Integration Services components are loaded by the guest) and for guests for which I</a:t>
            </a:r>
            <a:r>
              <a:rPr lang="en-GB" dirty="0" smtClean="0"/>
              <a:t>ntegration Services is not available. </a:t>
            </a:r>
          </a:p>
          <a:p>
            <a:pPr lvl="0"/>
            <a:r>
              <a:rPr lang="en-GB" dirty="0" smtClean="0"/>
              <a:t>For this</a:t>
            </a:r>
            <a:r>
              <a:rPr lang="en-GB" baseline="0" dirty="0" smtClean="0"/>
              <a:t> reason, you use IDE</a:t>
            </a:r>
            <a:r>
              <a:rPr lang="en-GB" dirty="0" smtClean="0"/>
              <a:t> to boot a VM.</a:t>
            </a:r>
          </a:p>
          <a:p>
            <a:pPr lvl="0"/>
            <a:r>
              <a:rPr lang="en-GB" dirty="0" smtClean="0"/>
              <a:t>IDE drives have a limit of 2 terabytes;</a:t>
            </a:r>
            <a:r>
              <a:rPr lang="en-GB" baseline="0" dirty="0" smtClean="0"/>
              <a:t> note that </a:t>
            </a:r>
            <a:r>
              <a:rPr lang="en-GB" dirty="0" smtClean="0"/>
              <a:t>Virtual Server 2005, and Virtual PC, had a limit of 127 gigabytes (GB) but the Hyper-V emulated IDE controller uses 48-bit </a:t>
            </a:r>
            <a:r>
              <a:rPr lang="en-GB" sz="900" kern="1200" dirty="0" smtClean="0">
                <a:solidFill>
                  <a:schemeClr val="tx1"/>
                </a:solidFill>
                <a:effectLst/>
                <a:latin typeface="Segoe" pitchFamily="34" charset="0"/>
                <a:ea typeface="+mn-ea"/>
                <a:cs typeface="+mn-cs"/>
              </a:rPr>
              <a:t>Logical Block Addressing (</a:t>
            </a:r>
            <a:r>
              <a:rPr lang="en-GB" dirty="0" smtClean="0"/>
              <a:t>LBA), hence the larger capacity.</a:t>
            </a:r>
          </a:p>
          <a:p>
            <a:pPr lvl="0"/>
            <a:r>
              <a:rPr lang="en-GB" dirty="0" smtClean="0"/>
              <a:t>IDE does not supports hot-add/remove of VHDs.</a:t>
            </a:r>
          </a:p>
          <a:p>
            <a:pPr lvl="0"/>
            <a:r>
              <a:rPr lang="en-GB" sz="900" kern="1200" baseline="0" dirty="0" smtClean="0">
                <a:solidFill>
                  <a:schemeClr val="tx1"/>
                </a:solidFill>
                <a:latin typeface="Segoe" pitchFamily="34" charset="0"/>
                <a:ea typeface="+mn-ea"/>
                <a:cs typeface="+mn-cs"/>
              </a:rPr>
              <a:t>The IDE controller can support either VHDs or pass-through disks.</a:t>
            </a:r>
            <a:endParaRPr lang="en-GB" dirty="0" smtClean="0"/>
          </a:p>
          <a:p>
            <a:pPr lvl="0"/>
            <a:r>
              <a:rPr lang="en-GB" dirty="0" smtClean="0"/>
              <a:t>Optical</a:t>
            </a:r>
            <a:r>
              <a:rPr lang="en-GB" baseline="0" dirty="0" smtClean="0"/>
              <a:t> drives must be connected to the IDE controller.</a:t>
            </a:r>
            <a:endParaRPr lang="en-GB" dirty="0" smtClean="0"/>
          </a:p>
          <a:p>
            <a:pPr lvl="0"/>
            <a:endParaRPr lang="en-GB" dirty="0" smtClean="0"/>
          </a:p>
          <a:p>
            <a:pPr lvl="0"/>
            <a:r>
              <a:rPr lang="en-GB" dirty="0" smtClean="0"/>
              <a:t>The SCSI controller</a:t>
            </a:r>
            <a:r>
              <a:rPr lang="en-GB" baseline="0" dirty="0" smtClean="0"/>
              <a:t> r</a:t>
            </a:r>
            <a:r>
              <a:rPr lang="en-GB" dirty="0" smtClean="0"/>
              <a:t>equires Integration Services to be installed/available. Therefore, you cannot use it to boot a VM.</a:t>
            </a:r>
          </a:p>
          <a:p>
            <a:pPr lvl="0"/>
            <a:r>
              <a:rPr lang="en-GB" dirty="0" smtClean="0"/>
              <a:t>SCSI drives have a limit of 2 terabytes.</a:t>
            </a:r>
          </a:p>
          <a:p>
            <a:pPr lvl="0"/>
            <a:r>
              <a:rPr lang="en-GB" sz="900" kern="1200" baseline="0" dirty="0" smtClean="0">
                <a:solidFill>
                  <a:schemeClr val="tx1"/>
                </a:solidFill>
                <a:latin typeface="Segoe" pitchFamily="34" charset="0"/>
                <a:ea typeface="+mn-ea"/>
                <a:cs typeface="+mn-cs"/>
              </a:rPr>
              <a:t>You can bypass the 2048-GB size limitation for IDE and SCSI VHDs by using pass-through disks. </a:t>
            </a:r>
            <a:endParaRPr lang="en-GB" dirty="0" smtClean="0"/>
          </a:p>
          <a:p>
            <a:pPr lvl="0"/>
            <a:endParaRPr lang="en-GB" dirty="0" smtClean="0"/>
          </a:p>
          <a:p>
            <a:pPr lvl="0"/>
            <a:r>
              <a:rPr lang="en-US" dirty="0" smtClean="0"/>
              <a:t>In</a:t>
            </a:r>
            <a:r>
              <a:rPr lang="en-US" baseline="0" dirty="0" smtClean="0"/>
              <a:t> </a:t>
            </a:r>
            <a:r>
              <a:rPr lang="en-GB" dirty="0" smtClean="0"/>
              <a:t>Virtual Server 2005, and Virtual PC, the IDE emulation provides slower disk performance</a:t>
            </a:r>
            <a:r>
              <a:rPr lang="en-GB" baseline="0" dirty="0" smtClean="0"/>
              <a:t> than for SCSI. </a:t>
            </a:r>
            <a:r>
              <a:rPr lang="en-GB" dirty="0" smtClean="0"/>
              <a:t>However, in Hyper-V after Integration Services is installed the same code path is used for disk I/O whether you use an IDE disk or a SCSI disk, and </a:t>
            </a:r>
            <a:r>
              <a:rPr lang="en-GB" sz="900" kern="1200" baseline="0" dirty="0" smtClean="0">
                <a:solidFill>
                  <a:schemeClr val="tx1"/>
                </a:solidFill>
                <a:latin typeface="Segoe" pitchFamily="34" charset="0"/>
                <a:ea typeface="+mn-ea"/>
                <a:cs typeface="+mn-cs"/>
              </a:rPr>
              <a:t>the filter driver that is used for IDE in Hyper-V bypasses the emulation path for IDE, providing a similar performance to SCSI.</a:t>
            </a:r>
          </a:p>
          <a:p>
            <a:pPr lvl="0"/>
            <a:endParaRPr lang="en-GB" sz="900" kern="1200" baseline="0" dirty="0" smtClean="0">
              <a:solidFill>
                <a:schemeClr val="tx1"/>
              </a:solidFill>
              <a:latin typeface="Segoe"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GB" sz="900" kern="1200" baseline="0" dirty="0" smtClean="0">
                <a:solidFill>
                  <a:schemeClr val="tx1"/>
                </a:solidFill>
                <a:latin typeface="Segoe" pitchFamily="34" charset="0"/>
                <a:ea typeface="+mn-ea"/>
                <a:cs typeface="+mn-cs"/>
              </a:rPr>
              <a:t>Note that guest VMs can connect directly to iSCSI storage over an iSCSI network, completely bypassing the Hyper-V server itself. All that is required is the proper configuration of an iSCSI client in the guest and an iSCSI target running somewhere on the network that the guest can access. There is no limit to the number of iSCSI disks that can be supported on the guest. However, a guest cannot boot from an iSCSI disk.</a:t>
            </a:r>
          </a:p>
          <a:p>
            <a:pPr lvl="0"/>
            <a:endParaRPr lang="en-GB" sz="900" kern="1200" baseline="0" dirty="0" smtClean="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sz="3600" dirty="0" smtClean="0"/>
              <a:t>By default, VMware ESX VMs use SCSI emulation for VHDs</a:t>
            </a:r>
          </a:p>
          <a:p>
            <a:pPr lvl="1"/>
            <a:r>
              <a:rPr lang="en-GB" dirty="0" smtClean="0"/>
              <a:t>If older operating systems are converted from physical to virtual using VMware Convertor, the resulting VM can end up with an IDE disk, but this is typically changed to SCSI for performance reasons before running on ESX (and may </a:t>
            </a:r>
            <a:r>
              <a:rPr lang="en-GB" i="1" dirty="0" smtClean="0"/>
              <a:t>need</a:t>
            </a:r>
            <a:r>
              <a:rPr lang="en-GB" dirty="0" smtClean="0"/>
              <a:t> to be changed to run at all).</a:t>
            </a:r>
          </a:p>
          <a:p>
            <a:endParaRPr lang="en-GB" dirty="0" smtClean="0"/>
          </a:p>
          <a:p>
            <a:r>
              <a:rPr lang="en-GB" dirty="0" smtClean="0"/>
              <a:t>When you migrate ESX VMs to Hyper-V:</a:t>
            </a:r>
          </a:p>
          <a:p>
            <a:pPr lvl="1"/>
            <a:r>
              <a:rPr lang="en-GB" dirty="0" smtClean="0"/>
              <a:t>Boot disk must be converted to IDE</a:t>
            </a:r>
          </a:p>
          <a:p>
            <a:pPr lvl="1"/>
            <a:r>
              <a:rPr lang="en-GB" dirty="0" smtClean="0"/>
              <a:t>IF VM has multiple disks, only the boot disk has to be converted to IDE—the rest can be left as SCSI.</a:t>
            </a:r>
            <a:endParaRPr lang="en-US" dirty="0" smtClean="0"/>
          </a:p>
          <a:p>
            <a:pPr lv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marL="0" marR="0" lvl="1" indent="0" algn="l" defTabSz="914363" rtl="0" eaLnBrk="1" fontAlgn="auto" latinLnBrk="0" hangingPunct="1">
              <a:lnSpc>
                <a:spcPct val="90000"/>
              </a:lnSpc>
              <a:spcBef>
                <a:spcPts val="0"/>
              </a:spcBef>
              <a:spcAft>
                <a:spcPts val="333"/>
              </a:spcAft>
              <a:buClrTx/>
              <a:buSzTx/>
              <a:buFontTx/>
              <a:buNone/>
              <a:tabLst/>
              <a:defRPr/>
            </a:pPr>
            <a:r>
              <a:rPr lang="en-GB" dirty="0" smtClean="0"/>
              <a:t>Before converting a </a:t>
            </a:r>
            <a:r>
              <a:rPr lang="en-GB" sz="900" dirty="0" smtClean="0"/>
              <a:t>VMware VM to Hyper-V, you must remove the </a:t>
            </a:r>
            <a:r>
              <a:rPr lang="en-GB" dirty="0" smtClean="0"/>
              <a:t>VM Tools from the VMware VM.</a:t>
            </a:r>
          </a:p>
          <a:p>
            <a:pPr marL="0" marR="0" lvl="1" indent="0" algn="l" defTabSz="914363" rtl="0" eaLnBrk="1" fontAlgn="auto" latinLnBrk="0" hangingPunct="1">
              <a:lnSpc>
                <a:spcPct val="90000"/>
              </a:lnSpc>
              <a:spcBef>
                <a:spcPts val="0"/>
              </a:spcBef>
              <a:spcAft>
                <a:spcPts val="333"/>
              </a:spcAft>
              <a:buClrTx/>
              <a:buSzTx/>
              <a:buFontTx/>
              <a:buNone/>
              <a:tabLst/>
              <a:defRPr/>
            </a:pPr>
            <a:endParaRPr lang="en-GB" dirty="0" smtClean="0"/>
          </a:p>
          <a:p>
            <a:pPr marL="0" marR="0" lvl="1" indent="0" algn="l" defTabSz="914363" rtl="0" eaLnBrk="1" fontAlgn="auto" latinLnBrk="0" hangingPunct="1">
              <a:lnSpc>
                <a:spcPct val="90000"/>
              </a:lnSpc>
              <a:spcBef>
                <a:spcPts val="0"/>
              </a:spcBef>
              <a:spcAft>
                <a:spcPts val="333"/>
              </a:spcAft>
              <a:buClrTx/>
              <a:buSzTx/>
              <a:buFontTx/>
              <a:buNone/>
              <a:tabLst/>
              <a:defRPr/>
            </a:pPr>
            <a:r>
              <a:rPr lang="en-GB" dirty="0" smtClean="0"/>
              <a:t>You can then</a:t>
            </a:r>
            <a:r>
              <a:rPr lang="en-GB" baseline="0" dirty="0" smtClean="0"/>
              <a:t> choose whether to perform an offline or online conversion:</a:t>
            </a:r>
          </a:p>
          <a:p>
            <a:pPr marL="0" marR="0" lvl="1" indent="0" algn="l" defTabSz="914363" rtl="0" eaLnBrk="1" fontAlgn="auto" latinLnBrk="0" hangingPunct="1">
              <a:lnSpc>
                <a:spcPct val="90000"/>
              </a:lnSpc>
              <a:spcBef>
                <a:spcPts val="0"/>
              </a:spcBef>
              <a:spcAft>
                <a:spcPts val="333"/>
              </a:spcAft>
              <a:buClrTx/>
              <a:buSzTx/>
              <a:buFontTx/>
              <a:buNone/>
              <a:tabLst/>
              <a:defRPr/>
            </a:pPr>
            <a:endParaRPr lang="en-GB" baseline="0" dirty="0" smtClean="0"/>
          </a:p>
          <a:p>
            <a:pPr marL="0" marR="0" lvl="1" indent="0" algn="l" defTabSz="914363" rtl="0" eaLnBrk="1" fontAlgn="auto" latinLnBrk="0" hangingPunct="1">
              <a:lnSpc>
                <a:spcPct val="90000"/>
              </a:lnSpc>
              <a:spcBef>
                <a:spcPts val="0"/>
              </a:spcBef>
              <a:spcAft>
                <a:spcPts val="333"/>
              </a:spcAft>
              <a:buClrTx/>
              <a:buSzTx/>
              <a:buFontTx/>
              <a:buNone/>
              <a:tabLst/>
              <a:defRPr/>
            </a:pPr>
            <a:r>
              <a:rPr lang="en-GB" b="1" baseline="0" dirty="0" smtClean="0"/>
              <a:t>Offline Conversions</a:t>
            </a:r>
          </a:p>
          <a:p>
            <a:pPr marL="0" marR="0" lvl="1" indent="0" algn="l" defTabSz="914363" rtl="0" eaLnBrk="1" fontAlgn="auto" latinLnBrk="0" hangingPunct="1">
              <a:lnSpc>
                <a:spcPct val="90000"/>
              </a:lnSpc>
              <a:spcBef>
                <a:spcPts val="0"/>
              </a:spcBef>
              <a:spcAft>
                <a:spcPts val="333"/>
              </a:spcAft>
              <a:buClrTx/>
              <a:buSzTx/>
              <a:buFontTx/>
              <a:buNone/>
              <a:tabLst/>
              <a:defRPr/>
            </a:pPr>
            <a:r>
              <a:rPr lang="en-GB" dirty="0" smtClean="0"/>
              <a:t>You use</a:t>
            </a:r>
            <a:r>
              <a:rPr lang="en-GB" baseline="0" dirty="0" smtClean="0"/>
              <a:t> </a:t>
            </a:r>
            <a:r>
              <a:rPr lang="en-GB" dirty="0" smtClean="0"/>
              <a:t>the Convert Virtual Machine Wizard for offline V2V conversions. There are three ways to perform a V2V conversion depending on the location of the VMware virtual machine:</a:t>
            </a:r>
          </a:p>
          <a:p>
            <a:pPr rtl="0"/>
            <a:endParaRPr lang="en-GB" dirty="0" smtClean="0"/>
          </a:p>
          <a:p>
            <a:pPr marL="171450" indent="-171450" rtl="0">
              <a:buFont typeface="Arial" pitchFamily="34" charset="0"/>
              <a:buChar char="•"/>
            </a:pPr>
            <a:r>
              <a:rPr lang="en-GB" dirty="0" smtClean="0"/>
              <a:t>Directly from an ESX Server host—the VMware VirtualCenter server that is managing the ESX Server host must first be added to VMM.</a:t>
            </a:r>
          </a:p>
          <a:p>
            <a:pPr marL="171450" indent="-171450" rtl="0">
              <a:buFont typeface="Arial" pitchFamily="34" charset="0"/>
              <a:buChar char="•"/>
            </a:pPr>
            <a:r>
              <a:rPr lang="en-GB" dirty="0" smtClean="0"/>
              <a:t>From the VMM library—the .vmx file and each .vmdk file for the VMware virtual machine must</a:t>
            </a:r>
            <a:r>
              <a:rPr lang="en-GB" baseline="0" dirty="0" smtClean="0"/>
              <a:t> </a:t>
            </a:r>
            <a:r>
              <a:rPr lang="en-GB" dirty="0" smtClean="0"/>
              <a:t>first </a:t>
            </a:r>
            <a:r>
              <a:rPr lang="en-GB" baseline="0" dirty="0" smtClean="0"/>
              <a:t>be copied </a:t>
            </a:r>
            <a:r>
              <a:rPr lang="en-GB" dirty="0" smtClean="0"/>
              <a:t>to the Virtual Machine Manager library.</a:t>
            </a:r>
          </a:p>
          <a:p>
            <a:pPr marL="171450" indent="-171450" rtl="0">
              <a:buFont typeface="Arial" pitchFamily="34" charset="0"/>
              <a:buChar char="•"/>
            </a:pPr>
            <a:r>
              <a:rPr lang="en-GB" dirty="0" smtClean="0"/>
              <a:t>From a Windows or Network File System (NFS) share—the share should contain the .vmx and all .vmdk files. The account under which the VMM server is running, and the machine account of the destination host, must have read permissions to the files on this share. </a:t>
            </a:r>
            <a:br>
              <a:rPr lang="en-GB" dirty="0" smtClean="0"/>
            </a:br>
            <a:endParaRPr lang="en-GB" baseline="0" dirty="0" smtClean="0"/>
          </a:p>
          <a:p>
            <a:pPr marL="0" marR="0" lvl="2" indent="0" algn="l" defTabSz="914363" rtl="0" eaLnBrk="1" fontAlgn="auto" latinLnBrk="0" hangingPunct="1">
              <a:lnSpc>
                <a:spcPct val="90000"/>
              </a:lnSpc>
              <a:spcBef>
                <a:spcPts val="0"/>
              </a:spcBef>
              <a:spcAft>
                <a:spcPts val="333"/>
              </a:spcAft>
              <a:buClrTx/>
              <a:buSzTx/>
              <a:buFontTx/>
              <a:buNone/>
              <a:tabLst/>
              <a:defRPr/>
            </a:pPr>
            <a:r>
              <a:rPr lang="en-GB" b="1" dirty="0" smtClean="0"/>
              <a:t>Online Conversions</a:t>
            </a:r>
          </a:p>
          <a:p>
            <a:pPr marL="0" marR="0" lvl="2" indent="0" algn="l" defTabSz="914363" rtl="0" eaLnBrk="1" fontAlgn="auto" latinLnBrk="0" hangingPunct="1">
              <a:lnSpc>
                <a:spcPct val="90000"/>
              </a:lnSpc>
              <a:spcBef>
                <a:spcPts val="0"/>
              </a:spcBef>
              <a:spcAft>
                <a:spcPts val="333"/>
              </a:spcAft>
              <a:buClrTx/>
              <a:buSzTx/>
              <a:buFontTx/>
              <a:buNone/>
              <a:tabLst/>
              <a:defRPr/>
            </a:pPr>
            <a:r>
              <a:rPr lang="en-GB" dirty="0" smtClean="0"/>
              <a:t>You use the Convert Physical Server Wizard  for online V2V conversions. Using this wizard,</a:t>
            </a:r>
            <a:r>
              <a:rPr lang="en-GB" baseline="0" dirty="0" smtClean="0"/>
              <a:t> y</a:t>
            </a:r>
            <a:r>
              <a:rPr lang="en-GB" sz="900" kern="1200" dirty="0" smtClean="0">
                <a:solidFill>
                  <a:schemeClr val="tx1"/>
                </a:solidFill>
                <a:effectLst/>
                <a:latin typeface="Segoe" pitchFamily="34" charset="0"/>
                <a:ea typeface="+mn-ea"/>
                <a:cs typeface="+mn-cs"/>
              </a:rPr>
              <a:t>ou can easily do a Virtual-to-Virtual (V2V) conversion of a running VMware virtual machine to a Hyper-V server,</a:t>
            </a:r>
            <a:r>
              <a:rPr lang="en-GB" sz="900" kern="1200" baseline="0" dirty="0" smtClean="0">
                <a:solidFill>
                  <a:schemeClr val="tx1"/>
                </a:solidFill>
                <a:effectLst/>
                <a:latin typeface="Segoe" pitchFamily="34" charset="0"/>
                <a:ea typeface="+mn-ea"/>
                <a:cs typeface="+mn-cs"/>
              </a:rPr>
              <a:t> by following the </a:t>
            </a:r>
            <a:r>
              <a:rPr lang="en-GB" sz="900" kern="1200" dirty="0" smtClean="0">
                <a:solidFill>
                  <a:schemeClr val="tx1"/>
                </a:solidFill>
                <a:effectLst/>
                <a:latin typeface="Segoe" pitchFamily="34" charset="0"/>
                <a:ea typeface="+mn-ea"/>
                <a:cs typeface="+mn-cs"/>
              </a:rPr>
              <a:t>Physical-to-Virtual (P2V) conversion process. Even though it is a virtual machine, the VM appears</a:t>
            </a:r>
            <a:r>
              <a:rPr lang="en-GB" sz="900" kern="1200" baseline="0" dirty="0" smtClean="0">
                <a:solidFill>
                  <a:schemeClr val="tx1"/>
                </a:solidFill>
                <a:effectLst/>
                <a:latin typeface="Segoe" pitchFamily="34" charset="0"/>
                <a:ea typeface="+mn-ea"/>
                <a:cs typeface="+mn-cs"/>
              </a:rPr>
              <a:t> as</a:t>
            </a:r>
            <a:r>
              <a:rPr lang="en-GB" sz="900" kern="1200" dirty="0" smtClean="0">
                <a:solidFill>
                  <a:schemeClr val="tx1"/>
                </a:solidFill>
                <a:effectLst/>
                <a:latin typeface="Segoe" pitchFamily="34" charset="0"/>
                <a:ea typeface="+mn-ea"/>
                <a:cs typeface="+mn-cs"/>
              </a:rPr>
              <a:t> a physical machine to VMM, and if the operating system is a supported P2V operating system, VMM can do a live migration of that VMware VM to a Hyper-V VM. As well as enabling</a:t>
            </a:r>
            <a:r>
              <a:rPr lang="en-GB" sz="900" kern="1200" baseline="0" dirty="0" smtClean="0">
                <a:solidFill>
                  <a:schemeClr val="tx1"/>
                </a:solidFill>
                <a:effectLst/>
                <a:latin typeface="Segoe" pitchFamily="34" charset="0"/>
                <a:ea typeface="+mn-ea"/>
                <a:cs typeface="+mn-cs"/>
              </a:rPr>
              <a:t> online conversions, this method also </a:t>
            </a:r>
            <a:r>
              <a:rPr lang="en-GB" dirty="0" smtClean="0"/>
              <a:t>automatically takes care of the conversion of SCSI boot disks to IDE.</a:t>
            </a:r>
            <a:endParaRPr lang="en-US" dirty="0" smtClean="0"/>
          </a:p>
          <a:p>
            <a:pPr marL="0" marR="0" lvl="2" indent="0" algn="l" defTabSz="914363" rtl="0" eaLnBrk="1" fontAlgn="auto" latinLnBrk="0" hangingPunct="1">
              <a:lnSpc>
                <a:spcPct val="90000"/>
              </a:lnSpc>
              <a:spcBef>
                <a:spcPts val="0"/>
              </a:spcBef>
              <a:spcAft>
                <a:spcPts val="333"/>
              </a:spcAft>
              <a:buClrTx/>
              <a:buSzTx/>
              <a:buFontTx/>
              <a:buNone/>
              <a:tabLst/>
              <a:defRPr/>
            </a:pPr>
            <a:endParaRPr lang="en-GB" sz="900" kern="1200" dirty="0" smtClean="0">
              <a:solidFill>
                <a:schemeClr val="tx1"/>
              </a:solidFill>
              <a:effectLst/>
              <a:latin typeface="Segoe" pitchFamily="34" charset="0"/>
              <a:ea typeface="+mn-ea"/>
              <a:cs typeface="+mn-cs"/>
            </a:endParaRPr>
          </a:p>
          <a:p>
            <a:pPr rt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sz="900" kern="1200" baseline="0" dirty="0" smtClean="0">
                <a:solidFill>
                  <a:schemeClr val="tx1"/>
                </a:solidFill>
                <a:latin typeface="Segoe" pitchFamily="34" charset="0"/>
                <a:ea typeface="+mn-ea"/>
                <a:cs typeface="+mn-cs"/>
              </a:rPr>
              <a:t>You cannot boot from a SCSI controller, so an IDE disk is always required. The boot disk will be IDE controller 0, device 0. If you want an optical drive, it will take up an additional IDE device slot.</a:t>
            </a:r>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11/8/2011 1:26 PM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27</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In Lesson 4, you learn about </a:t>
            </a:r>
            <a:r>
              <a:rPr lang="en-GB" sz="900" kern="1200" dirty="0" smtClean="0">
                <a:solidFill>
                  <a:schemeClr val="tx1"/>
                </a:solidFill>
                <a:effectLst/>
                <a:latin typeface="Segoe" pitchFamily="34" charset="0"/>
                <a:ea typeface="+mn-ea"/>
                <a:cs typeface="+mn-cs"/>
              </a:rPr>
              <a:t>types</a:t>
            </a:r>
            <a:r>
              <a:rPr lang="en-GB" sz="900" kern="1200" baseline="0" dirty="0" smtClean="0">
                <a:solidFill>
                  <a:schemeClr val="tx1"/>
                </a:solidFill>
                <a:effectLst/>
                <a:latin typeface="Segoe" pitchFamily="34" charset="0"/>
                <a:ea typeface="+mn-ea"/>
                <a:cs typeface="+mn-cs"/>
              </a:rPr>
              <a:t> of VHDs and how pass-through is implemented in Hyper-V.</a:t>
            </a:r>
            <a:endParaRPr lang="en-GB" dirty="0" smtClean="0"/>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28</a:t>
            </a:fld>
            <a:endParaRPr lang="en-US" dirty="0">
              <a:latin typeface="Segoe" pitchFamily="34" charset="0"/>
            </a:endParaRPr>
          </a:p>
        </p:txBody>
      </p:sp>
    </p:spTree>
    <p:extLst>
      <p:ext uri="{BB962C8B-B14F-4D97-AF65-F5344CB8AC3E}">
        <p14:creationId xmlns:p14="http://schemas.microsoft.com/office/powerpoint/2010/main" val="35876860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A fixed-sized VHD uses a file in which the space to store the file is allocated on the physical storage when the VHD is created. The file size is the same as the size that is specified for the VHD. As their name implies, fixed-sized VHDs occupy the same space on the underlying physical storage device as their specified size. However, after a fixed-sized VHD is created, you can increase the size when the disk is offline by editing the disk to expand it. Reducing the size is not supported. The fact that the physical storage that is required for a fixed-size VHD is allocated when the VHD is created means that there is a better chance at optimal placement and organization on the disk, which yields the best performance. The disadvantage is that the space is committed even if it is not used.</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A dynamically expanding VHD is a file that at any given time is as large as the actual data written to it plus the size of metadata on the disk. Dynamically expanding disks are useful because they do not require all of the storage that is needed to contain the maximum size of the disk to be reserved up front. The VHD file starts quite small (for example, 42 KB is a typical physical size for an empty 20-GB disk) and grows as new blocks in the disk are used. There are a number of optimizations around dynamically expanding disks that improve performance; however, in general, their read/write performance is slower than fixed disks. One optimization is the selection of data block size, which can be either 512 KB or 2 MB; another is skipping allocation of all-zero blocks.</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A differencing VHD is a file that represents the current state of the VHD as a set of modified blocks in comparison to a parent VHD. You can associate differencing VHDs with either a fixed-sized or dynamically expanding VHD. You can also associate differencing VHDs with another differencing VHD, but you cannot associate them with a physical disk. You can use differencing VHDs to prevent changes from being made in their parent VHD to which they are applied, and you can also use them to implement a number of additional features. In Hyper-V, differencing VHDs are also created automatically whenever snapshots are taken of a VM. Note that differencing VHDs that are used for snapshot purposes are named with an AVHD file extension to help users easily distinguish them from regular differencing VHDs. You may also use differencing VHDs to deploy a “golden” or “master” image, because you can associate multiple differencing VHDs with one parent VHD. Some disadvantages of differencing VHDs are increased caching needs and the inability to grow or shrink the VHD size. You can, however, compact differencing VHDs to reclaim physical space usage.</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The maximum size of a dynamic or differencing VHD file is 2040 GB. The reason for the 2040 GB limit is that the length of each Block Allocation Table entry is set to 4 bytes and the maximum valid value is 0xFFFFFFFE (0xFFFFFFFF means an unused entry). If you multiply that value by the 512 KB sector size and then subtract the overhead of metadata structures, 2040 GB will be the maximum size of dynamic or differencing VHDs.</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In Windows Server 2008 R2, the maximum size of a fixed-sized VHD file is 16 terabytes, via the Disk Management console (but only 2040 GB via Hyper-V Manager or Microsoft System Center Virtual Machine Manager). In Windows Server 2008, the maximum size was 2048 GB by using the Disk Management console, and 2040GB by using Hyper-V Manager.</a:t>
            </a:r>
          </a:p>
          <a:p>
            <a:pPr lvl="0"/>
            <a:endParaRPr lang="en-GB" sz="900" kern="1200" baseline="0" dirty="0" smtClean="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US" dirty="0" smtClean="0"/>
              <a:t>Pass-through disks in Hyper-V</a:t>
            </a:r>
            <a:r>
              <a:rPr lang="en-US" baseline="0" dirty="0" smtClean="0"/>
              <a:t> e</a:t>
            </a:r>
            <a:r>
              <a:rPr lang="en-US" dirty="0" smtClean="0"/>
              <a:t>nable </a:t>
            </a:r>
            <a:r>
              <a:rPr lang="en-GB" dirty="0" smtClean="0"/>
              <a:t>VMs to directly access raw disk. The raw disk can</a:t>
            </a:r>
            <a:r>
              <a:rPr lang="en-GB" baseline="0" dirty="0" smtClean="0"/>
              <a:t> be</a:t>
            </a:r>
            <a:r>
              <a:rPr lang="en-GB" dirty="0" smtClean="0"/>
              <a:t>:</a:t>
            </a:r>
          </a:p>
          <a:p>
            <a:pPr lvl="1"/>
            <a:r>
              <a:rPr lang="en-GB" dirty="0" smtClean="0"/>
              <a:t>Local storage on Hyper-V host server</a:t>
            </a:r>
          </a:p>
          <a:p>
            <a:pPr lvl="1"/>
            <a:r>
              <a:rPr lang="en-GB" dirty="0" smtClean="0"/>
              <a:t>LUN on a SAN</a:t>
            </a:r>
          </a:p>
          <a:p>
            <a:endParaRPr lang="en-GB" dirty="0" smtClean="0"/>
          </a:p>
          <a:p>
            <a:r>
              <a:rPr lang="en-US" dirty="0" smtClean="0"/>
              <a:t>Pass-through disks e</a:t>
            </a:r>
            <a:r>
              <a:rPr lang="en-GB" dirty="0" smtClean="0"/>
              <a:t>nable VMs to write directly to the disk or LUN without encapsulation in a VHD. However, this means that</a:t>
            </a:r>
            <a:r>
              <a:rPr lang="en-GB" baseline="0" dirty="0" smtClean="0"/>
              <a:t> </a:t>
            </a:r>
            <a:r>
              <a:rPr lang="en-GB" dirty="0" smtClean="0"/>
              <a:t>VM snapshots are not supported with pass-through disks.</a:t>
            </a:r>
          </a:p>
          <a:p>
            <a:endParaRPr lang="en-GB" dirty="0" smtClean="0"/>
          </a:p>
          <a:p>
            <a:r>
              <a:rPr lang="en-US" dirty="0" smtClean="0"/>
              <a:t>Pass-through disks r</a:t>
            </a:r>
            <a:r>
              <a:rPr lang="en-GB" dirty="0" smtClean="0"/>
              <a:t>equire the disk to be placed in an offline state before configuring the guest VM; this is to prevent contention between the VM and the Hyper-V host server.</a:t>
            </a:r>
          </a:p>
          <a:p>
            <a:endParaRPr lang="en-GB" dirty="0" smtClean="0"/>
          </a:p>
          <a:p>
            <a:r>
              <a:rPr lang="en-US" dirty="0" smtClean="0"/>
              <a:t>Pass-through disks </a:t>
            </a:r>
            <a:r>
              <a:rPr lang="en-GB" dirty="0" smtClean="0"/>
              <a:t>are equivalent to VMware Raw Device Mappings.</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GB" sz="900" kern="1200" dirty="0" smtClean="0">
                <a:solidFill>
                  <a:schemeClr val="tx1"/>
                </a:solidFill>
                <a:effectLst/>
                <a:latin typeface="Segoe" pitchFamily="34" charset="0"/>
                <a:ea typeface="+mn-ea"/>
                <a:cs typeface="+mn-cs"/>
              </a:rPr>
              <a:t>In Lesson 1, you compare storage technologies, and learn about how storage technologies are used to support server virtualization requirements.</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a:t>
            </a:fld>
            <a:endParaRPr lang="en-US" dirty="0">
              <a:latin typeface="Segoe" pitchFamily="34" charset="0"/>
            </a:endParaRPr>
          </a:p>
        </p:txBody>
      </p:sp>
    </p:spTree>
    <p:extLst>
      <p:ext uri="{BB962C8B-B14F-4D97-AF65-F5344CB8AC3E}">
        <p14:creationId xmlns:p14="http://schemas.microsoft.com/office/powerpoint/2010/main" val="15693523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US" dirty="0" smtClean="0"/>
              <a:t>Using iSCSI Direct for pass-through disks:</a:t>
            </a:r>
          </a:p>
          <a:p>
            <a:pPr lvl="1"/>
            <a:r>
              <a:rPr lang="en-US" dirty="0" smtClean="0"/>
              <a:t>The VM connects directly to iSCSI target, and does not use Hyper-V iSCSI connections</a:t>
            </a:r>
          </a:p>
          <a:p>
            <a:pPr lvl="1"/>
            <a:r>
              <a:rPr lang="en-US" dirty="0" smtClean="0"/>
              <a:t>The iSCSI LUN the VM uses is not visible to the Hyper-V host</a:t>
            </a:r>
          </a:p>
          <a:p>
            <a:pPr lvl="1"/>
            <a:r>
              <a:rPr lang="en-US" dirty="0" smtClean="0"/>
              <a:t>The iSCSI LUNs the VM uses can be hot-added/removed without VM reboot</a:t>
            </a:r>
          </a:p>
          <a:p>
            <a:pPr lvl="1"/>
            <a:r>
              <a:rPr lang="en-US" dirty="0" smtClean="0"/>
              <a:t>VMs can be clustered by using shared iSCSI storage</a:t>
            </a:r>
          </a:p>
          <a:p>
            <a:pPr lv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Virtual machine files:</a:t>
            </a:r>
          </a:p>
          <a:p>
            <a:pPr marL="171450" lvl="0" indent="-171450">
              <a:buFont typeface="Arial" pitchFamily="34" charset="0"/>
              <a:buChar char="•"/>
            </a:pPr>
            <a:r>
              <a:rPr lang="en-GB" sz="900" b="1" kern="1200" dirty="0" smtClean="0">
                <a:solidFill>
                  <a:schemeClr val="tx1"/>
                </a:solidFill>
                <a:effectLst/>
                <a:latin typeface="Segoe" pitchFamily="34" charset="0"/>
                <a:ea typeface="+mn-ea"/>
                <a:cs typeface="+mn-cs"/>
              </a:rPr>
              <a:t>.XML files</a:t>
            </a:r>
            <a:r>
              <a:rPr lang="en-GB" sz="900" kern="1200" dirty="0" smtClean="0">
                <a:solidFill>
                  <a:schemeClr val="tx1"/>
                </a:solidFill>
                <a:effectLst/>
                <a:latin typeface="Segoe" pitchFamily="34" charset="0"/>
                <a:ea typeface="+mn-ea"/>
                <a:cs typeface="+mn-cs"/>
              </a:rPr>
              <a:t>. VM configuration details; one for each VM and for each snapshot of a VM. .XML files are named by using an internally referenced GUID.</a:t>
            </a:r>
          </a:p>
          <a:p>
            <a:pPr marL="171450" lvl="0" indent="-171450">
              <a:buFont typeface="Arial" pitchFamily="34" charset="0"/>
              <a:buChar char="•"/>
            </a:pPr>
            <a:r>
              <a:rPr lang="en-GB" sz="900" b="1" kern="1200" dirty="0" smtClean="0">
                <a:solidFill>
                  <a:schemeClr val="tx1"/>
                </a:solidFill>
                <a:effectLst/>
                <a:latin typeface="Segoe" pitchFamily="34" charset="0"/>
                <a:ea typeface="+mn-ea"/>
                <a:cs typeface="+mn-cs"/>
              </a:rPr>
              <a:t>.BIN files</a:t>
            </a:r>
            <a:r>
              <a:rPr lang="en-GB" sz="900" kern="1200" dirty="0" smtClean="0">
                <a:solidFill>
                  <a:schemeClr val="tx1"/>
                </a:solidFill>
                <a:effectLst/>
                <a:latin typeface="Segoe" pitchFamily="34" charset="0"/>
                <a:ea typeface="+mn-ea"/>
                <a:cs typeface="+mn-cs"/>
              </a:rPr>
              <a:t>. The saved memory of a VM or snapshot that is in a saved state.</a:t>
            </a:r>
          </a:p>
          <a:p>
            <a:pPr marL="171450" lvl="0" indent="-171450">
              <a:buFont typeface="Arial" pitchFamily="34" charset="0"/>
              <a:buChar char="•"/>
            </a:pPr>
            <a:r>
              <a:rPr lang="en-GB" sz="900" b="1" kern="1200" dirty="0" smtClean="0">
                <a:solidFill>
                  <a:schemeClr val="tx1"/>
                </a:solidFill>
                <a:effectLst/>
                <a:latin typeface="Segoe" pitchFamily="34" charset="0"/>
                <a:ea typeface="+mn-ea"/>
                <a:cs typeface="+mn-cs"/>
              </a:rPr>
              <a:t>.VSV files</a:t>
            </a:r>
            <a:r>
              <a:rPr lang="en-GB" sz="900" kern="1200" dirty="0" smtClean="0">
                <a:solidFill>
                  <a:schemeClr val="tx1"/>
                </a:solidFill>
                <a:effectLst/>
                <a:latin typeface="Segoe" pitchFamily="34" charset="0"/>
                <a:ea typeface="+mn-ea"/>
                <a:cs typeface="+mn-cs"/>
              </a:rPr>
              <a:t>. The saved state from the devices that are associated with the VM.</a:t>
            </a:r>
          </a:p>
          <a:p>
            <a:pPr marL="171450" lvl="0" indent="-171450">
              <a:buFont typeface="Arial" pitchFamily="34" charset="0"/>
              <a:buChar char="•"/>
            </a:pPr>
            <a:r>
              <a:rPr lang="en-GB" sz="900" b="1" kern="1200" dirty="0" smtClean="0">
                <a:solidFill>
                  <a:schemeClr val="tx1"/>
                </a:solidFill>
                <a:effectLst/>
                <a:latin typeface="Segoe" pitchFamily="34" charset="0"/>
                <a:ea typeface="+mn-ea"/>
                <a:cs typeface="+mn-cs"/>
              </a:rPr>
              <a:t>.VHD files</a:t>
            </a:r>
            <a:r>
              <a:rPr lang="en-GB" sz="900" kern="1200" dirty="0" smtClean="0">
                <a:solidFill>
                  <a:schemeClr val="tx1"/>
                </a:solidFill>
                <a:effectLst/>
                <a:latin typeface="Segoe" pitchFamily="34" charset="0"/>
                <a:ea typeface="+mn-ea"/>
                <a:cs typeface="+mn-cs"/>
              </a:rPr>
              <a:t>. The VHD files for the VM.</a:t>
            </a:r>
          </a:p>
          <a:p>
            <a:pPr marL="171450" lvl="0" indent="-171450">
              <a:buFont typeface="Arial" pitchFamily="34" charset="0"/>
              <a:buChar char="•"/>
            </a:pPr>
            <a:r>
              <a:rPr lang="en-GB" sz="900" b="1" kern="1200" dirty="0" smtClean="0">
                <a:solidFill>
                  <a:schemeClr val="tx1"/>
                </a:solidFill>
                <a:effectLst/>
                <a:latin typeface="Segoe" pitchFamily="34" charset="0"/>
                <a:ea typeface="+mn-ea"/>
                <a:cs typeface="+mn-cs"/>
              </a:rPr>
              <a:t>.AVHD files</a:t>
            </a:r>
            <a:r>
              <a:rPr lang="en-GB" sz="900" kern="1200" dirty="0" smtClean="0">
                <a:solidFill>
                  <a:schemeClr val="tx1"/>
                </a:solidFill>
                <a:effectLst/>
                <a:latin typeface="Segoe" pitchFamily="34" charset="0"/>
                <a:ea typeface="+mn-ea"/>
                <a:cs typeface="+mn-cs"/>
              </a:rPr>
              <a:t>. The differencing disk files that are used for VM snapshots.</a:t>
            </a:r>
          </a:p>
          <a:p>
            <a:pPr lv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lvl="0"/>
            <a:r>
              <a:rPr lang="en-GB" sz="900" kern="1200" baseline="0" dirty="0" smtClean="0">
                <a:solidFill>
                  <a:schemeClr val="tx1"/>
                </a:solidFill>
                <a:latin typeface="Segoe" pitchFamily="34" charset="0"/>
                <a:ea typeface="+mn-ea"/>
                <a:cs typeface="+mn-cs"/>
              </a:rPr>
              <a:t>The default file locations depend on whether you are using Hyper-V Manager or </a:t>
            </a:r>
            <a:r>
              <a:rPr lang="en-GB" dirty="0" smtClean="0"/>
              <a:t>System Center Virtual Machine Manager</a:t>
            </a:r>
            <a:r>
              <a:rPr lang="en-GB" baseline="0" dirty="0" smtClean="0"/>
              <a:t> to create the VM. You can modify these locations if required.</a:t>
            </a:r>
            <a:endParaRPr lang="en-GB" sz="900" kern="1200" baseline="0" dirty="0" smtClean="0">
              <a:solidFill>
                <a:schemeClr val="tx1"/>
              </a:solidFill>
              <a:latin typeface="Segoe" pitchFamily="34" charset="0"/>
              <a:ea typeface="+mn-ea"/>
              <a:cs typeface="+mn-cs"/>
            </a:endParaRPr>
          </a:p>
          <a:p>
            <a:pPr lvl="0"/>
            <a:endParaRPr lang="en-GB" sz="900" kern="1200" baseline="0" dirty="0" smtClean="0">
              <a:solidFill>
                <a:schemeClr val="tx1"/>
              </a:solidFill>
              <a:latin typeface="Segoe" pitchFamily="34" charset="0"/>
              <a:ea typeface="+mn-ea"/>
              <a:cs typeface="+mn-cs"/>
            </a:endParaRPr>
          </a:p>
          <a:p>
            <a:pPr lvl="0"/>
            <a:r>
              <a:rPr lang="en-GB" sz="900" kern="1200" baseline="0" dirty="0" smtClean="0">
                <a:solidFill>
                  <a:schemeClr val="tx1"/>
                </a:solidFill>
                <a:latin typeface="Segoe" pitchFamily="34" charset="0"/>
                <a:ea typeface="+mn-ea"/>
                <a:cs typeface="+mn-cs"/>
              </a:rPr>
              <a:t>You can also choose to use an external data root:</a:t>
            </a:r>
          </a:p>
          <a:p>
            <a:pPr lvl="0"/>
            <a:r>
              <a:rPr lang="en-GB" sz="900" kern="1200" baseline="0" dirty="0" smtClean="0">
                <a:solidFill>
                  <a:schemeClr val="tx1"/>
                </a:solidFill>
                <a:latin typeface="Segoe" pitchFamily="34" charset="0"/>
                <a:ea typeface="+mn-ea"/>
                <a:cs typeface="+mn-cs"/>
              </a:rPr>
              <a:t>Select </a:t>
            </a:r>
            <a:r>
              <a:rPr lang="en-GB" sz="900" b="1" kern="1200" baseline="0" dirty="0" smtClean="0">
                <a:solidFill>
                  <a:schemeClr val="tx1"/>
                </a:solidFill>
                <a:latin typeface="Segoe" pitchFamily="34" charset="0"/>
                <a:ea typeface="+mn-ea"/>
                <a:cs typeface="+mn-cs"/>
              </a:rPr>
              <a:t>Store the virtual machine in a different location</a:t>
            </a:r>
            <a:r>
              <a:rPr lang="en-GB" sz="900" kern="1200" baseline="0" dirty="0" smtClean="0">
                <a:solidFill>
                  <a:schemeClr val="tx1"/>
                </a:solidFill>
                <a:latin typeface="Segoe" pitchFamily="34" charset="0"/>
                <a:ea typeface="+mn-ea"/>
                <a:cs typeface="+mn-cs"/>
              </a:rPr>
              <a:t>, create a new folder named after the VM, and then set the VM data root and snapshot data root to this folder. By default, virtual hard disks will be created in this new folder when you create the VM.</a:t>
            </a:r>
          </a:p>
          <a:p>
            <a:pPr lvl="0"/>
            <a:endParaRPr lang="en-GB" sz="900" kern="1200" baseline="0" dirty="0" smtClean="0">
              <a:solidFill>
                <a:schemeClr val="tx1"/>
              </a:solidFill>
              <a:latin typeface="Segoe" pitchFamily="34" charset="0"/>
              <a:ea typeface="+mn-ea"/>
              <a:cs typeface="+mn-cs"/>
            </a:endParaRPr>
          </a:p>
          <a:p>
            <a:pPr lvl="0"/>
            <a:r>
              <a:rPr lang="en-GB" sz="900" kern="1200" baseline="0" dirty="0" smtClean="0">
                <a:solidFill>
                  <a:schemeClr val="tx1"/>
                </a:solidFill>
                <a:latin typeface="Segoe" pitchFamily="34" charset="0"/>
                <a:ea typeface="+mn-ea"/>
                <a:cs typeface="+mn-cs"/>
              </a:rPr>
              <a:t>In Windows Server 2008 R2, by default .AVHD files are always created in the same location as their parent .VHD files.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33</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dirty="0" smtClean="0"/>
              <a:t>To</a:t>
            </a:r>
            <a:r>
              <a:rPr lang="en-GB" baseline="0" dirty="0" smtClean="0"/>
              <a:t> c</a:t>
            </a:r>
            <a:r>
              <a:rPr lang="en-GB" dirty="0" smtClean="0"/>
              <a:t>hange a VM to use the default data root:</a:t>
            </a:r>
          </a:p>
          <a:p>
            <a:pPr lvl="1"/>
            <a:r>
              <a:rPr lang="en-GB" dirty="0" smtClean="0"/>
              <a:t>Export the VM to temp location</a:t>
            </a:r>
          </a:p>
          <a:p>
            <a:pPr lvl="1"/>
            <a:r>
              <a:rPr lang="en-GB" dirty="0" smtClean="0"/>
              <a:t>Import the VM, and select </a:t>
            </a:r>
            <a:r>
              <a:rPr lang="en-GB" b="1" dirty="0" smtClean="0"/>
              <a:t>Duplicate all files so the same virtual machine can be imported again</a:t>
            </a:r>
          </a:p>
          <a:p>
            <a:endParaRPr lang="en-GB" dirty="0" smtClean="0"/>
          </a:p>
          <a:p>
            <a:r>
              <a:rPr lang="en-GB" dirty="0" smtClean="0"/>
              <a:t>To</a:t>
            </a:r>
            <a:r>
              <a:rPr lang="en-GB" baseline="0" dirty="0" smtClean="0"/>
              <a:t> c</a:t>
            </a:r>
            <a:r>
              <a:rPr lang="en-GB" dirty="0" smtClean="0"/>
              <a:t>hange a VM to use an external data root:</a:t>
            </a:r>
          </a:p>
          <a:p>
            <a:pPr lvl="1"/>
            <a:r>
              <a:rPr lang="en-GB" dirty="0" smtClean="0"/>
              <a:t>Use System Center Virtual Machine Manager—will always transform a VM into an external data root VM in the process of moving it</a:t>
            </a:r>
          </a:p>
          <a:p>
            <a:endParaRPr lang="en-GB" dirty="0" smtClean="0"/>
          </a:p>
          <a:p>
            <a:r>
              <a:rPr lang="en-GB" dirty="0" smtClean="0"/>
              <a:t>To change the snapshot data root for a VM:</a:t>
            </a:r>
          </a:p>
          <a:p>
            <a:pPr lvl="1"/>
            <a:r>
              <a:rPr lang="en-GB" dirty="0" smtClean="0"/>
              <a:t>Delete all snapshots—this must be done before changing</a:t>
            </a:r>
            <a:r>
              <a:rPr lang="en-GB" baseline="0" dirty="0" smtClean="0"/>
              <a:t> the location</a:t>
            </a:r>
            <a:endParaRPr lang="en-GB" dirty="0" smtClean="0"/>
          </a:p>
          <a:p>
            <a:pPr lvl="1"/>
            <a:r>
              <a:rPr lang="en-GB" dirty="0" smtClean="0"/>
              <a:t>Change the </a:t>
            </a:r>
            <a:r>
              <a:rPr lang="en-GB" b="1" dirty="0" smtClean="0"/>
              <a:t>Snapshot File Location </a:t>
            </a:r>
            <a:r>
              <a:rPr lang="en-GB" dirty="0" smtClean="0"/>
              <a:t>for the VM</a:t>
            </a:r>
          </a:p>
          <a:p>
            <a:pPr lv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34</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With Hyper-V in Windows Server 2008 R2, the performance difference between fixed-size and dynamic VHDs has lessened; for more information, see the Virtual Hard Disk Performance white paper, available from http://download.microsoft.com/download/0/7/7/0778C0BB-5281-4390-92CD-EC138A18F2F9/WS08_R2_VHD_Performance_WhitePaper.docx.</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Although the performance of dynamic VHDs is often acceptable, you must consider the type of workload that the disk supports. For example, if the disk must regularly expand to accommodate new data, performance may be reduced; also, some applications, such as Microsoft Exchange 2010, do not support dynamic VHDs.</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35</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In Lesson 5, you compare</a:t>
            </a:r>
            <a:r>
              <a:rPr lang="en-US" sz="900" kern="1200" baseline="0" dirty="0" smtClean="0">
                <a:solidFill>
                  <a:schemeClr val="tx1"/>
                </a:solidFill>
                <a:effectLst/>
                <a:latin typeface="Segoe" pitchFamily="34" charset="0"/>
                <a:ea typeface="+mn-ea"/>
                <a:cs typeface="+mn-cs"/>
              </a:rPr>
              <a:t> snapshot and backup technologies, and how these technologies are implemented in Hyper-V.</a:t>
            </a:r>
            <a:endParaRPr lang="en-GB" dirty="0" smtClean="0"/>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36</a:t>
            </a:fld>
            <a:endParaRPr lang="en-US" dirty="0">
              <a:latin typeface="Segoe" pitchFamily="34" charset="0"/>
            </a:endParaRPr>
          </a:p>
        </p:txBody>
      </p:sp>
    </p:spTree>
    <p:extLst>
      <p:ext uri="{BB962C8B-B14F-4D97-AF65-F5344CB8AC3E}">
        <p14:creationId xmlns:p14="http://schemas.microsoft.com/office/powerpoint/2010/main" val="16728292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VM snapshots capture the state, data, and hardware configuration of a running VM. </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Snapshots provide a fast and easy way to revert the VM to a previous state. For this reason, VM snapshots are intended mainly for use in development and test environments, such as to recreate a specific state or condition so that you can troubleshoot a problem. There are certain circumstances in which it may make sense to use snapshots in a production environment. For example, you can use snapshots to provide a way to revert a potentially risky operation in a production environment, such as applying an update to the software running in the VM. However, such use of snapshots in production environments should not be routine, for reasons that are outlined in the remainder of this lesson.</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37</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Snapshot data files are stored as .AVHD files. Taking multiple snapshots can quickly consume storage space. In the first release version of Hyper-V and Hyper-V in Windows Server SP 2, snapshot data files are usually located in the same folder as the VM by default. In Hyper-V in Windows Server 2008 R2, the files are usually located in the same folder as the VHD. The following exceptions affect the location of the snapshot data files:</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If the VM was imported with snapshots, they are stored in their own folder.</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If the VM has no snapshots and you configure the VM snapshot setting, all snapshots you take afterwards will be stored in the folder you specify. </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You can change the snapshot location as long as no snapshots currently exist.</a:t>
            </a:r>
          </a:p>
          <a:p>
            <a:r>
              <a:rPr lang="en-GB" sz="900" kern="1200" dirty="0" smtClean="0">
                <a:solidFill>
                  <a:schemeClr val="tx1"/>
                </a:solidFill>
                <a:effectLst/>
                <a:latin typeface="Segoe" pitchFamily="34" charset="0"/>
                <a:ea typeface="+mn-ea"/>
                <a:cs typeface="+mn-cs"/>
              </a:rPr>
              <a:t> </a:t>
            </a:r>
          </a:p>
          <a:p>
            <a:r>
              <a:rPr lang="en-GB" sz="900" kern="1200" dirty="0" smtClean="0">
                <a:solidFill>
                  <a:schemeClr val="tx1"/>
                </a:solidFill>
                <a:effectLst/>
                <a:latin typeface="Segoe" pitchFamily="34" charset="0"/>
                <a:ea typeface="+mn-ea"/>
                <a:cs typeface="+mn-cs"/>
              </a:rPr>
              <a:t>Note that snapshots are referred to as “checkpoints” in System Center Virtual Machine Manager. There is no functional difference, but in System Center Virtual Machine Manager, you can add comments/descriptions for each snapshot to help with administration and snapshot management. </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dirty="0" smtClean="0"/>
              <a:t>When</a:t>
            </a:r>
            <a:r>
              <a:rPr lang="en-GB" baseline="0" dirty="0" smtClean="0"/>
              <a:t> planning the use of VM snapshots, you should consider the following:</a:t>
            </a:r>
            <a:endParaRPr lang="en-GB" dirty="0" smtClean="0"/>
          </a:p>
          <a:p>
            <a:endParaRPr lang="en-GB" dirty="0" smtClean="0"/>
          </a:p>
          <a:p>
            <a:pPr marL="65621" lvl="0" indent="-171450">
              <a:buFont typeface="Arial" pitchFamily="34" charset="0"/>
              <a:buChar char="•"/>
            </a:pPr>
            <a:r>
              <a:rPr lang="en-US" dirty="0" smtClean="0"/>
              <a:t>VM snapshots </a:t>
            </a:r>
            <a:r>
              <a:rPr lang="en-GB" dirty="0" smtClean="0"/>
              <a:t>reduce VM disk performance—for</a:t>
            </a:r>
            <a:r>
              <a:rPr lang="en-GB" baseline="0" dirty="0" smtClean="0"/>
              <a:t> this reason, s</a:t>
            </a:r>
            <a:r>
              <a:rPr lang="en-GB" dirty="0" smtClean="0"/>
              <a:t>napshots are not recommended for VMs that provide time-sensitive services.</a:t>
            </a:r>
          </a:p>
          <a:p>
            <a:pPr marL="171450" indent="-171450">
              <a:buFont typeface="Arial" pitchFamily="34" charset="0"/>
              <a:buChar char="•"/>
            </a:pPr>
            <a:endParaRPr lang="en-US" dirty="0" smtClean="0"/>
          </a:p>
          <a:p>
            <a:pPr marL="171450" indent="-171450">
              <a:buFont typeface="Arial" pitchFamily="34" charset="0"/>
              <a:buChar char="•"/>
            </a:pPr>
            <a:r>
              <a:rPr lang="en-US" dirty="0" smtClean="0"/>
              <a:t>After snapshots have been removed,</a:t>
            </a:r>
            <a:r>
              <a:rPr lang="en-US" baseline="0" dirty="0" smtClean="0"/>
              <a:t> the associated </a:t>
            </a:r>
            <a:r>
              <a:rPr lang="en-GB" dirty="0" smtClean="0"/>
              <a:t>*.AVHD files are not deleted until the VM is shut down, turned off, or put into a saved state.</a:t>
            </a:r>
          </a:p>
          <a:p>
            <a:pPr marL="171450" indent="-171450">
              <a:buFont typeface="Arial" pitchFamily="34" charset="0"/>
              <a:buChar char="•"/>
            </a:pPr>
            <a:endParaRPr lang="en-GB" dirty="0" smtClean="0"/>
          </a:p>
          <a:p>
            <a:pPr marL="65621" lvl="0" indent="-171450">
              <a:buFont typeface="Arial" pitchFamily="34" charset="0"/>
              <a:buChar char="•"/>
            </a:pPr>
            <a:r>
              <a:rPr lang="en-GB" dirty="0" smtClean="0"/>
              <a:t>VM snapshots are not backups. Snapshots do not protect against hardware failure,</a:t>
            </a:r>
            <a:r>
              <a:rPr lang="en-GB" baseline="0" dirty="0" smtClean="0"/>
              <a:t> and the r</a:t>
            </a:r>
            <a:r>
              <a:rPr lang="en-GB" dirty="0" smtClean="0"/>
              <a:t>estored state from</a:t>
            </a:r>
            <a:r>
              <a:rPr lang="en-GB" baseline="0" dirty="0" smtClean="0"/>
              <a:t> a snapshot </a:t>
            </a:r>
            <a:r>
              <a:rPr lang="en-GB" dirty="0" smtClean="0"/>
              <a:t>may cause corruptions; for example, Microsoft Exchange connections.</a:t>
            </a:r>
          </a:p>
          <a:p>
            <a:pPr marL="0" lvl="0" indent="-105829">
              <a:buNone/>
            </a:pPr>
            <a:endParaRPr lang="en-GB" dirty="0" smtClean="0"/>
          </a:p>
          <a:p>
            <a:pPr marL="0" marR="0" lvl="0" indent="-105829" algn="l" defTabSz="914363" rtl="0" eaLnBrk="1" fontAlgn="auto" latinLnBrk="0" hangingPunct="1">
              <a:lnSpc>
                <a:spcPct val="90000"/>
              </a:lnSpc>
              <a:spcBef>
                <a:spcPts val="0"/>
              </a:spcBef>
              <a:spcAft>
                <a:spcPts val="333"/>
              </a:spcAft>
              <a:buClrTx/>
              <a:buSzTx/>
              <a:buFontTx/>
              <a:buNone/>
              <a:tabLst/>
              <a:defRPr/>
            </a:pPr>
            <a:r>
              <a:rPr lang="en-GB" sz="900" kern="1200" dirty="0" smtClean="0">
                <a:solidFill>
                  <a:schemeClr val="tx1"/>
                </a:solidFill>
                <a:effectLst/>
                <a:latin typeface="Segoe" pitchFamily="34" charset="0"/>
                <a:ea typeface="+mn-ea"/>
                <a:cs typeface="+mn-cs"/>
              </a:rPr>
              <a:t>Note that the VMware snapshot mechanism is not the same as that used in Hyper-V. VMware snapshots create a redo log for each VM's snapshot; this log records all subsequent changes to the VM's disk volume until the snapshot expires. After the snapshot expires, all recorded changes are rolled back into the primary VM volume, requiring a brief pause to the VM. With VMware, multiple snapshots are permitted for each VM (this is not the case with Hyper-V). </a:t>
            </a:r>
          </a:p>
          <a:p>
            <a:pPr marL="0" lvl="0" indent="-105829">
              <a:buNone/>
            </a:pPr>
            <a:endParaRPr lang="en-US" dirty="0" smtClean="0"/>
          </a:p>
          <a:p>
            <a:endParaRPr lang="en-GB" u="none" dirty="0" smtClean="0">
              <a:solidFill>
                <a:schemeClr val="bg1"/>
              </a:solidFill>
              <a:hlinkClick r:id="rId3"/>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US" dirty="0" smtClean="0"/>
              <a:t>The Volume Shadow Copy Service (VSS) provides shadow copies; this is a </a:t>
            </a:r>
            <a:r>
              <a:rPr lang="en-GB" dirty="0" smtClean="0"/>
              <a:t>fast volume capture of the state of a disk at one instant in time. The volume copy exists side by side with the live volume, and it contains copies of all files on disk available as a separate device.</a:t>
            </a:r>
          </a:p>
          <a:p>
            <a:endParaRPr lang="en-GB" dirty="0" smtClean="0"/>
          </a:p>
          <a:p>
            <a:r>
              <a:rPr lang="en-GB" dirty="0" smtClean="0"/>
              <a:t>VSS enables consistent file state before volume</a:t>
            </a:r>
            <a:r>
              <a:rPr lang="en-GB" baseline="0" dirty="0" smtClean="0"/>
              <a:t> copying is started. A</a:t>
            </a:r>
            <a:r>
              <a:rPr lang="en-GB" dirty="0" smtClean="0"/>
              <a:t>pplication-specific VSS writers bring all their files into a consistent state prior to the creation of the shadow copy.</a:t>
            </a:r>
          </a:p>
          <a:p>
            <a:endParaRPr lang="en-GB" dirty="0" smtClean="0"/>
          </a:p>
          <a:p>
            <a:r>
              <a:rPr lang="en-GB" dirty="0" smtClean="0"/>
              <a:t>VSS m</a:t>
            </a:r>
            <a:r>
              <a:rPr lang="en-US" dirty="0" smtClean="0"/>
              <a:t>inimizes downtime</a:t>
            </a:r>
            <a:r>
              <a:rPr lang="en-GB" dirty="0" smtClean="0"/>
              <a:t>—c</a:t>
            </a:r>
            <a:r>
              <a:rPr lang="en-US" dirty="0" smtClean="0"/>
              <a:t>reating a shadow copy is a very quick process.</a:t>
            </a:r>
          </a:p>
          <a:p>
            <a:pPr lv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effectLst/>
                <a:latin typeface="Segoe" pitchFamily="34" charset="0"/>
                <a:ea typeface="+mn-ea"/>
                <a:cs typeface="+mn-cs"/>
              </a:rPr>
              <a:t>Hyper-V provides support for a large variety of physical storage options that include:</a:t>
            </a:r>
          </a:p>
          <a:p>
            <a:pPr lvl="0"/>
            <a:r>
              <a:rPr lang="en-GB" sz="900" b="1" kern="1200" dirty="0" smtClean="0">
                <a:solidFill>
                  <a:schemeClr val="tx1"/>
                </a:solidFill>
                <a:effectLst/>
                <a:latin typeface="Segoe" pitchFamily="34" charset="0"/>
                <a:ea typeface="+mn-ea"/>
                <a:cs typeface="+mn-cs"/>
              </a:rPr>
              <a:t>Direct attached storage (DAS)</a:t>
            </a:r>
            <a:r>
              <a:rPr lang="en-GB" sz="900" kern="1200" dirty="0" smtClean="0">
                <a:solidFill>
                  <a:schemeClr val="tx1"/>
                </a:solidFill>
                <a:effectLst/>
                <a:latin typeface="Segoe" pitchFamily="34" charset="0"/>
                <a:ea typeface="+mn-ea"/>
                <a:cs typeface="+mn-cs"/>
              </a:rPr>
              <a:t>. This typically consists of hard drives that are internal to the host server itself or hard drives that are housed in a dedicated storage array that is attached directly to the server. Direct attachment can be via small computer system interface (SCSI), serial attached SCSI (SAS), or advanced technology attachment (ATA) including internal serial ATA (SATA) and external SATA (eSATA) connections. Universal serial bus (USB) and Firewire devices are also types of DAS. </a:t>
            </a:r>
          </a:p>
          <a:p>
            <a:pPr lvl="0"/>
            <a:r>
              <a:rPr lang="en-GB" sz="900" b="1" kern="1200" dirty="0" smtClean="0">
                <a:solidFill>
                  <a:schemeClr val="tx1"/>
                </a:solidFill>
                <a:effectLst/>
                <a:latin typeface="Segoe" pitchFamily="34" charset="0"/>
                <a:ea typeface="+mn-ea"/>
                <a:cs typeface="+mn-cs"/>
              </a:rPr>
              <a:t>Internet Small Computer System Interface (iSCSI)-based storage</a:t>
            </a:r>
            <a:r>
              <a:rPr lang="en-GB" sz="900" kern="1200" dirty="0" smtClean="0">
                <a:solidFill>
                  <a:schemeClr val="tx1"/>
                </a:solidFill>
                <a:effectLst/>
                <a:latin typeface="Segoe" pitchFamily="34" charset="0"/>
                <a:ea typeface="+mn-ea"/>
                <a:cs typeface="+mn-cs"/>
              </a:rPr>
              <a:t>. This enables use of the SCSI protocol over TCP/IP network infrastructures. iSCSI enables the use of standard Ethernet networking components such as network interface cards (NICs), switches, and routers to build a storage area network (SAN). </a:t>
            </a:r>
          </a:p>
          <a:p>
            <a:pPr lvl="0"/>
            <a:r>
              <a:rPr lang="en-GB" sz="900" b="1" kern="1200" dirty="0" smtClean="0">
                <a:solidFill>
                  <a:schemeClr val="tx1"/>
                </a:solidFill>
                <a:effectLst/>
                <a:latin typeface="Segoe" pitchFamily="34" charset="0"/>
                <a:ea typeface="+mn-ea"/>
                <a:cs typeface="+mn-cs"/>
              </a:rPr>
              <a:t>Fibre Channel storage</a:t>
            </a:r>
            <a:r>
              <a:rPr lang="en-GB" sz="900" kern="1200" dirty="0" smtClean="0">
                <a:solidFill>
                  <a:schemeClr val="tx1"/>
                </a:solidFill>
                <a:effectLst/>
                <a:latin typeface="Segoe" pitchFamily="34" charset="0"/>
                <a:ea typeface="+mn-ea"/>
                <a:cs typeface="+mn-cs"/>
              </a:rPr>
              <a:t>. This provides high-speed, low-latency connectivity to storage arrays. The host servers use host bus adapters (HBAs) to connect to the Fibre Channel SAN via switches and directors. Fibre Channel SANs provide a multitude of features such as redundant array of independent disks (RAID), disk snapshots, multipath IO, and so on. </a:t>
            </a:r>
          </a:p>
          <a:p>
            <a:r>
              <a:rPr lang="en-GB" sz="900" kern="1200" dirty="0" smtClean="0">
                <a:solidFill>
                  <a:schemeClr val="tx1"/>
                </a:solidFill>
                <a:effectLst/>
                <a:latin typeface="Segoe" pitchFamily="34" charset="0"/>
                <a:ea typeface="+mn-ea"/>
                <a:cs typeface="+mn-cs"/>
              </a:rPr>
              <a:t>Hyper-V supports both virtual integrated device electronics (IDE) and SCSI virtual storage adapters, but it only allows boot devices to be connected via a virtual IDE adapter. </a:t>
            </a:r>
          </a:p>
          <a:p>
            <a:r>
              <a:rPr lang="en-GB" sz="900" kern="1200" dirty="0" smtClean="0">
                <a:solidFill>
                  <a:schemeClr val="tx1"/>
                </a:solidFill>
                <a:effectLst/>
                <a:latin typeface="Segoe" pitchFamily="34" charset="0"/>
                <a:ea typeface="+mn-ea"/>
                <a:cs typeface="+mn-cs"/>
              </a:rPr>
              <a:t>Hyper-V also provides support for a variety of virtual machine (VM) storage devices including fixed, dynamic, differencing, pass-through, and iSCSI direct disks. </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There are two basic methods you can use to perform a backup. You can:</a:t>
            </a:r>
          </a:p>
          <a:p>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Perform a backup from the server running Hyper-V. We recommend that you use this method to perform a full server backup because it captures more data than the other method. If the backup application is compatible with Hyper-V and the Hyper-V VSS writer, you can perform a full server backup that helps to protect all of the data that is required to fully restore the server, except the virtual networks. The data that is included in such a backup includes the configuration of VMs, the snapshots that are associated with the VMs, and the VHDs that the VMs use. As a result, using this method can make it easier to recover the server if you need to, because you do not have to recreate VMs or reinstall Hyper-V. However, virtual networks are not included in a full server backup. You will need to reconfigure the virtual networking by recreating the virtual networks and then reattaching the virtual network adapters in each VM to the appropriate virtual network. As part of your backup planning, ensure that you document the configuration and all relevant settings of your virtual network if you want to be able to recreate it.</a:t>
            </a:r>
          </a:p>
          <a:p>
            <a:pPr marL="171450" lvl="0" indent="-171450">
              <a:buFont typeface="Arial" pitchFamily="34" charset="0"/>
              <a:buChar char="•"/>
            </a:pP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Perform a backup from within the guest operating system of a VM. Use this method when you need to back up data from storage that the Hyper-V VSS writer does not support. When you use this method, you run a backup application from the guest operating system of the VM. If you need to use this method, you should use it in addition to a full server backup and not as an alternative to a full server backup. Perform a backup from within the guest operating system before you perform a full backup of the server running Hyper-V. For more information about storage considerations, see the following section.</a:t>
            </a: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Guest operating systems that are not internally VSS-capable include versions of Linux, Windows NT</a:t>
            </a:r>
            <a:r>
              <a:rPr lang="en-GB" sz="900" kern="1200" dirty="0" smtClean="0">
                <a:solidFill>
                  <a:schemeClr val="tx1"/>
                </a:solidFill>
                <a:effectLst/>
                <a:latin typeface="Segoe" pitchFamily="34" charset="0"/>
                <a:ea typeface="+mn-ea"/>
                <a:cs typeface="+mn-cs"/>
              </a:rPr>
              <a:t>®</a:t>
            </a:r>
            <a:r>
              <a:rPr lang="en-US" sz="900" kern="1200" dirty="0" smtClean="0">
                <a:solidFill>
                  <a:schemeClr val="tx1"/>
                </a:solidFill>
                <a:effectLst/>
                <a:latin typeface="Segoe" pitchFamily="34" charset="0"/>
                <a:ea typeface="+mn-ea"/>
                <a:cs typeface="+mn-cs"/>
              </a:rPr>
              <a:t> 4.0, and Windows</a:t>
            </a:r>
            <a:r>
              <a:rPr lang="en-GB" sz="900" kern="1200" dirty="0" smtClean="0">
                <a:solidFill>
                  <a:schemeClr val="tx1"/>
                </a:solidFill>
                <a:effectLst/>
                <a:latin typeface="Segoe" pitchFamily="34" charset="0"/>
                <a:ea typeface="+mn-ea"/>
                <a:cs typeface="+mn-cs"/>
              </a:rPr>
              <a:t>®</a:t>
            </a:r>
            <a:r>
              <a:rPr lang="en-US" sz="900" kern="1200" dirty="0" smtClean="0">
                <a:solidFill>
                  <a:schemeClr val="tx1"/>
                </a:solidFill>
                <a:effectLst/>
                <a:latin typeface="Segoe" pitchFamily="34" charset="0"/>
                <a:ea typeface="+mn-ea"/>
                <a:cs typeface="+mn-cs"/>
              </a:rPr>
              <a:t> 2000.</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Microsoft Data Protection Manager (DPM) 2010 uses these VSS technologies to enable full protection for Hyper- V VMs; DPM 2010 is described in Module 5, “Managing the Virtualized Server Infrastructure”. </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41</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You can perform an online backup with no downtime on a running VM when all of the following conditions are met:</a:t>
            </a:r>
          </a:p>
          <a:p>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Integration Services is installed and the backup integration service has not been disabled.</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All disks that the VM uses are configured within the guest operating system as NTFS-formatted basic disks. VMs that use storage on which the physical partitions have been formatted as dynamic disks or the FAT32 file system prevent an online backup from being performed. This is not the same as dynamically expanding VHDs, which are fully supported by backup and restore operations.</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VSS is enabled on all volumes that the VM uses with a specific configuration. Each volume must also serve as the storage location for shadow copies of the volume. For example, the shadow copy storage for volume C: must be located on C:. </a:t>
            </a:r>
          </a:p>
          <a:p>
            <a:pPr lv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42</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If an online backup cannot be performed, an offline backup is taken. This type of backup results in some degree of downtime. A variety of factors can affect the time that is required to take an offline backup. If the VM is running or paused, it is put into a saved state as part of the offline backup process. After the backup is completed, the VM is returned to its existing state.</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43</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sz="3600" dirty="0" smtClean="0"/>
              <a:t>Your backup application must be compatible with the Hyper-V VSS writer. There are two</a:t>
            </a:r>
            <a:r>
              <a:rPr lang="en-GB" sz="3600" baseline="0" dirty="0" smtClean="0"/>
              <a:t> </a:t>
            </a:r>
            <a:r>
              <a:rPr lang="en-GB" sz="3600" dirty="0" smtClean="0"/>
              <a:t>Microsoft backup applications</a:t>
            </a:r>
            <a:r>
              <a:rPr lang="en-GB" sz="3600" baseline="0" dirty="0" smtClean="0"/>
              <a:t> that are VSS-compatible</a:t>
            </a:r>
            <a:r>
              <a:rPr lang="en-GB" sz="3600" dirty="0" smtClean="0"/>
              <a:t>:</a:t>
            </a:r>
          </a:p>
          <a:p>
            <a:pPr lvl="1"/>
            <a:r>
              <a:rPr lang="en-US" dirty="0" smtClean="0"/>
              <a:t>Windows Server Backup</a:t>
            </a:r>
            <a:r>
              <a:rPr lang="en-GB" dirty="0" smtClean="0"/>
              <a:t>—provided</a:t>
            </a:r>
            <a:r>
              <a:rPr lang="en-GB" baseline="0" dirty="0" smtClean="0"/>
              <a:t> as an installable feature with Windows Server 2008 and Windows Server 2008 R2</a:t>
            </a:r>
            <a:endParaRPr lang="en-US" dirty="0" smtClean="0"/>
          </a:p>
          <a:p>
            <a:pPr lvl="1"/>
            <a:r>
              <a:rPr lang="en-US" dirty="0" smtClean="0"/>
              <a:t>Microsoft Data Protection Manager 2010</a:t>
            </a:r>
            <a:r>
              <a:rPr lang="en-GB" dirty="0" smtClean="0"/>
              <a:t>—part of the Microsoft System</a:t>
            </a:r>
            <a:r>
              <a:rPr lang="en-GB" baseline="0" dirty="0" smtClean="0"/>
              <a:t> Center family of applications</a:t>
            </a:r>
            <a:endParaRPr lang="en-US" dirty="0" smtClean="0"/>
          </a:p>
          <a:p>
            <a:endParaRPr lang="en-GB" sz="900" kern="1200" baseline="0" dirty="0" smtClean="0">
              <a:solidFill>
                <a:schemeClr val="tx1"/>
              </a:solidFill>
              <a:latin typeface="Segoe" pitchFamily="34" charset="0"/>
              <a:ea typeface="+mn-ea"/>
              <a:cs typeface="+mn-cs"/>
            </a:endParaRPr>
          </a:p>
          <a:p>
            <a:r>
              <a:rPr lang="en-GB" sz="900" kern="1200" baseline="0" dirty="0" smtClean="0">
                <a:solidFill>
                  <a:schemeClr val="tx1"/>
                </a:solidFill>
                <a:latin typeface="Segoe" pitchFamily="34" charset="0"/>
                <a:ea typeface="+mn-ea"/>
                <a:cs typeface="+mn-cs"/>
              </a:rPr>
              <a:t>If you want to use the Windows Server Backup feature, you must add a registry key to register the Hyper-V VSS writer. For more information, see </a:t>
            </a:r>
            <a:r>
              <a:rPr lang="en-GB" sz="900" u="sng" kern="1200" baseline="0" dirty="0" smtClean="0">
                <a:solidFill>
                  <a:schemeClr val="tx1"/>
                </a:solidFill>
                <a:latin typeface="Segoe" pitchFamily="34" charset="0"/>
                <a:ea typeface="+mn-ea"/>
                <a:cs typeface="+mn-cs"/>
                <a:hlinkClick r:id="rId3"/>
              </a:rPr>
              <a:t>http://go.microsoft.com/fwlink/?LinkID=133354. </a:t>
            </a:r>
          </a:p>
          <a:p>
            <a:endParaRPr lang="en-GB" sz="900" u="sng" kern="1200" baseline="0" dirty="0" smtClean="0">
              <a:solidFill>
                <a:schemeClr val="tx1"/>
              </a:solidFill>
              <a:latin typeface="Segoe" pitchFamily="34" charset="0"/>
              <a:ea typeface="+mn-ea"/>
              <a:cs typeface="+mn-cs"/>
              <a:hlinkClick r:id="rId3"/>
            </a:endParaRPr>
          </a:p>
          <a:p>
            <a:r>
              <a:rPr lang="en-US" dirty="0" smtClean="0"/>
              <a:t>Using Microsoft Data Protection Manager 2010, a</a:t>
            </a:r>
            <a:r>
              <a:rPr lang="en-GB" dirty="0" smtClean="0"/>
              <a:t>fter an initial snapshot copy, only changed blocks are backed up. Agents are not required to be installed</a:t>
            </a:r>
            <a:r>
              <a:rPr lang="en-GB" baseline="0" dirty="0" smtClean="0"/>
              <a:t> </a:t>
            </a:r>
            <a:r>
              <a:rPr lang="en-GB" dirty="0" smtClean="0"/>
              <a:t>on each VM.</a:t>
            </a:r>
          </a:p>
          <a:p>
            <a:endParaRPr lang="en-GB" sz="900" u="sng" kern="1200" baseline="0" dirty="0" smtClean="0">
              <a:solidFill>
                <a:schemeClr val="tx1"/>
              </a:solidFill>
              <a:latin typeface="Segoe" pitchFamily="34" charset="0"/>
              <a:ea typeface="+mn-ea"/>
              <a:cs typeface="+mn-cs"/>
              <a:hlinkClick r:id="rId3"/>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44</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dirty="0" smtClean="0"/>
              <a:t>The data on the physical disk that is</a:t>
            </a:r>
            <a:r>
              <a:rPr lang="en-GB" baseline="0" dirty="0" smtClean="0"/>
              <a:t> </a:t>
            </a:r>
            <a:r>
              <a:rPr lang="en-GB" dirty="0" smtClean="0"/>
              <a:t>attached to a VM, or on the iSCSI</a:t>
            </a:r>
            <a:r>
              <a:rPr lang="en-GB" baseline="0" dirty="0" smtClean="0"/>
              <a:t> Direct</a:t>
            </a:r>
            <a:r>
              <a:rPr lang="en-GB" dirty="0" smtClean="0"/>
              <a:t> disks that are attached to the guest operating system, is not included in VSS-based</a:t>
            </a:r>
            <a:r>
              <a:rPr lang="en-GB" baseline="0" dirty="0" smtClean="0"/>
              <a:t> </a:t>
            </a:r>
            <a:r>
              <a:rPr lang="en-GB" dirty="0" smtClean="0"/>
              <a:t>backups. There</a:t>
            </a:r>
            <a:r>
              <a:rPr lang="en-GB" baseline="0" dirty="0" smtClean="0"/>
              <a:t> are two options to get around this limitation:</a:t>
            </a:r>
          </a:p>
          <a:p>
            <a:endParaRPr lang="en-GB" baseline="0" dirty="0" smtClean="0"/>
          </a:p>
          <a:p>
            <a:r>
              <a:rPr lang="en-GB" baseline="0" dirty="0" smtClean="0"/>
              <a:t>Backup the SAN data directly, by using SAN-based tools.</a:t>
            </a:r>
          </a:p>
          <a:p>
            <a:endParaRPr lang="en-GB" baseline="0" dirty="0" smtClean="0"/>
          </a:p>
          <a:p>
            <a:r>
              <a:rPr lang="en-GB" baseline="0" dirty="0" smtClean="0"/>
              <a:t>Use</a:t>
            </a:r>
            <a:r>
              <a:rPr lang="en-GB" dirty="0" smtClean="0"/>
              <a:t> backup agents inside the VM and individually back up each VM as if it is a physical computer.</a:t>
            </a:r>
            <a:br>
              <a:rPr lang="en-GB" dirty="0" smtClean="0"/>
            </a:br>
            <a:r>
              <a:rPr lang="en-GB" dirty="0" smtClean="0"/>
              <a:t/>
            </a:r>
            <a:br>
              <a:rPr lang="en-GB" dirty="0" smtClean="0"/>
            </a:br>
            <a:endParaRPr lang="en-GB" sz="900" u="sng" kern="1200" baseline="0" dirty="0" smtClean="0">
              <a:solidFill>
                <a:schemeClr val="tx1"/>
              </a:solidFill>
              <a:latin typeface="Segoe" pitchFamily="34" charset="0"/>
              <a:ea typeface="+mn-ea"/>
              <a:cs typeface="+mn-cs"/>
              <a:hlinkClick r:id="rId3"/>
            </a:endParaRPr>
          </a:p>
          <a:p>
            <a:endParaRPr lang="en-GB" sz="900" u="sng" kern="1200" baseline="0" dirty="0" smtClean="0">
              <a:solidFill>
                <a:schemeClr val="tx1"/>
              </a:solidFill>
              <a:latin typeface="Segoe" pitchFamily="34" charset="0"/>
              <a:ea typeface="+mn-ea"/>
              <a:cs typeface="+mn-cs"/>
              <a:hlinkClick r:id="rId3"/>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45</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In Lesson 6, you </a:t>
            </a:r>
            <a:r>
              <a:rPr lang="en-GB" sz="900" kern="1200" dirty="0" smtClean="0">
                <a:solidFill>
                  <a:schemeClr val="tx1"/>
                </a:solidFill>
                <a:effectLst/>
                <a:latin typeface="Segoe" pitchFamily="34" charset="0"/>
                <a:ea typeface="+mn-ea"/>
                <a:cs typeface="+mn-cs"/>
              </a:rPr>
              <a:t>learn about the</a:t>
            </a:r>
            <a:r>
              <a:rPr lang="en-GB" sz="900" kern="1200" baseline="0" dirty="0" smtClean="0">
                <a:solidFill>
                  <a:schemeClr val="tx1"/>
                </a:solidFill>
                <a:effectLst/>
                <a:latin typeface="Segoe" pitchFamily="34" charset="0"/>
                <a:ea typeface="+mn-ea"/>
                <a:cs typeface="+mn-cs"/>
              </a:rPr>
              <a:t> </a:t>
            </a:r>
            <a:r>
              <a:rPr lang="en-GB" sz="900" kern="1200" dirty="0" smtClean="0">
                <a:solidFill>
                  <a:schemeClr val="tx1"/>
                </a:solidFill>
                <a:effectLst/>
                <a:latin typeface="Segoe" pitchFamily="34" charset="0"/>
                <a:ea typeface="+mn-ea"/>
                <a:cs typeface="+mn-cs"/>
              </a:rPr>
              <a:t>storage migration technologies</a:t>
            </a:r>
            <a:r>
              <a:rPr lang="en-GB" sz="900" kern="1200" baseline="0" dirty="0" smtClean="0">
                <a:solidFill>
                  <a:schemeClr val="tx1"/>
                </a:solidFill>
                <a:effectLst/>
                <a:latin typeface="Segoe" pitchFamily="34" charset="0"/>
                <a:ea typeface="+mn-ea"/>
                <a:cs typeface="+mn-cs"/>
              </a:rPr>
              <a:t> in Hyper-V.</a:t>
            </a:r>
            <a:endParaRPr lang="en-GB" dirty="0" smtClean="0"/>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46</a:t>
            </a:fld>
            <a:endParaRPr lang="en-US" dirty="0">
              <a:latin typeface="Segoe" pitchFamily="34" charset="0"/>
            </a:endParaRPr>
          </a:p>
        </p:txBody>
      </p:sp>
    </p:spTree>
    <p:extLst>
      <p:ext uri="{BB962C8B-B14F-4D97-AF65-F5344CB8AC3E}">
        <p14:creationId xmlns:p14="http://schemas.microsoft.com/office/powerpoint/2010/main" val="42426168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For a Windows Server 2008 R2 host or a Storage vMotion–capable host, you can use </a:t>
            </a:r>
            <a:r>
              <a:rPr lang="en-US" dirty="0" smtClean="0"/>
              <a:t>System Center Virtual Machine Manager 2008 R2 to </a:t>
            </a:r>
            <a:r>
              <a:rPr lang="en-US" sz="900" kern="1200" dirty="0" smtClean="0">
                <a:solidFill>
                  <a:schemeClr val="tx1"/>
                </a:solidFill>
                <a:effectLst/>
                <a:latin typeface="Segoe" pitchFamily="34" charset="0"/>
                <a:ea typeface="+mn-ea"/>
                <a:cs typeface="+mn-cs"/>
              </a:rPr>
              <a:t>migrate running VM files to a different storage location on the same host with minimal or no service outage. If you migrate a VM to a host that is running Windows Server 2008 R2 and you use a network transfer, System Center Virtual Machine Manager 2008 R2 gives you the option to specify separate storage locations for each .VHD file for the VM.</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47</a:t>
            </a:fld>
            <a:endParaRPr lang="en-US" dirty="0">
              <a:latin typeface="Segoe"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US" sz="3600" dirty="0" smtClean="0"/>
              <a:t>Quick Storage Migration (QSM) is a System Center Virtual Machine Manager 2008 R2 feature.</a:t>
            </a:r>
          </a:p>
          <a:p>
            <a:endParaRPr lang="en-GB" dirty="0" smtClean="0"/>
          </a:p>
          <a:p>
            <a:r>
              <a:rPr lang="en-GB" dirty="0" smtClean="0"/>
              <a:t>QSM moves the virtual disks of a running VM independent of storage protocols (iSCSI, FC) or storage type (local, DAS, SAN).</a:t>
            </a:r>
          </a:p>
          <a:p>
            <a:endParaRPr lang="en-GB" dirty="0" smtClean="0"/>
          </a:p>
          <a:p>
            <a:r>
              <a:rPr lang="en-GB" dirty="0" smtClean="0"/>
              <a:t>The VM remains running for most of transfer:</a:t>
            </a:r>
          </a:p>
          <a:p>
            <a:pPr lvl="1"/>
            <a:r>
              <a:rPr lang="en-GB" dirty="0" smtClean="0"/>
              <a:t>VM is put into saved state for a brief interval to migrate memory state and associated differencing disks</a:t>
            </a:r>
          </a:p>
          <a:p>
            <a:pPr lvl="1"/>
            <a:r>
              <a:rPr lang="en-GB" dirty="0" smtClean="0"/>
              <a:t>Typical downtime is under one minute</a:t>
            </a:r>
          </a:p>
          <a:p>
            <a:pPr lv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48</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a:buNone/>
            </a:pPr>
            <a:r>
              <a:rPr lang="en-GB" dirty="0" smtClean="0"/>
              <a:t>QSM works </a:t>
            </a:r>
            <a:r>
              <a:rPr lang="en-GB" sz="900" dirty="0" smtClean="0"/>
              <a:t>within a single host,</a:t>
            </a:r>
            <a:r>
              <a:rPr lang="en-GB" sz="900" baseline="0" dirty="0" smtClean="0"/>
              <a:t> and f</a:t>
            </a:r>
            <a:r>
              <a:rPr lang="en-GB" sz="900" dirty="0" smtClean="0"/>
              <a:t>rom a host or cluster to another host or cluster.</a:t>
            </a:r>
          </a:p>
          <a:p>
            <a:pPr>
              <a:buNone/>
            </a:pPr>
            <a:endParaRPr lang="en-GB" dirty="0" smtClean="0"/>
          </a:p>
          <a:p>
            <a:pPr marL="0" lvl="0" indent="-105829">
              <a:buNone/>
            </a:pPr>
            <a:r>
              <a:rPr lang="en-GB" sz="2400" dirty="0" smtClean="0"/>
              <a:t>Within a single host, QSM can be used to:</a:t>
            </a:r>
          </a:p>
          <a:p>
            <a:pPr lvl="2"/>
            <a:r>
              <a:rPr lang="en-GB" sz="2000" dirty="0" smtClean="0"/>
              <a:t>Move from a traditional volume to a Cluster Shared Volume (CSV)—after completing an upgrade from R1 to R2 </a:t>
            </a:r>
          </a:p>
          <a:p>
            <a:pPr lvl="2"/>
            <a:r>
              <a:rPr lang="en-GB" sz="2000" dirty="0" smtClean="0"/>
              <a:t>Move from a local disk to shared storage </a:t>
            </a:r>
          </a:p>
          <a:p>
            <a:pPr lvl="2"/>
            <a:r>
              <a:rPr lang="en-GB" sz="2000" dirty="0" smtClean="0"/>
              <a:t>Move between shared storage devices</a:t>
            </a:r>
          </a:p>
          <a:p>
            <a:pPr marL="0" lvl="0" indent="-105829">
              <a:buNone/>
            </a:pPr>
            <a:endParaRPr lang="en-GB" sz="2400" dirty="0" smtClean="0"/>
          </a:p>
          <a:p>
            <a:pPr marL="0" marR="0" lvl="0" indent="-105829" algn="l" defTabSz="914363" rtl="0" eaLnBrk="1" fontAlgn="auto" latinLnBrk="0" hangingPunct="1">
              <a:lnSpc>
                <a:spcPct val="90000"/>
              </a:lnSpc>
              <a:spcBef>
                <a:spcPts val="0"/>
              </a:spcBef>
              <a:spcAft>
                <a:spcPts val="333"/>
              </a:spcAft>
              <a:buClrTx/>
              <a:buSzTx/>
              <a:buFontTx/>
              <a:buNone/>
              <a:tabLst/>
              <a:defRPr/>
            </a:pPr>
            <a:r>
              <a:rPr lang="en-GB" sz="2400" dirty="0" smtClean="0"/>
              <a:t>From a host or cluster to another host or cluster, QSM w</a:t>
            </a:r>
            <a:r>
              <a:rPr lang="en-GB" sz="2000" dirty="0" smtClean="0"/>
              <a:t>orks in the same ways as for a single host, and can be also used to:</a:t>
            </a:r>
          </a:p>
          <a:p>
            <a:pPr lvl="3"/>
            <a:r>
              <a:rPr lang="en-GB" sz="1600" dirty="0" smtClean="0"/>
              <a:t>Migrate a VM between two hosts that are not within the same cluster </a:t>
            </a:r>
          </a:p>
          <a:p>
            <a:pPr lvl="3"/>
            <a:r>
              <a:rPr lang="en-GB" sz="1600" dirty="0" smtClean="0"/>
              <a:t>Migrate a VM across clusters</a:t>
            </a:r>
          </a:p>
          <a:p>
            <a:pPr marL="0" lvl="0" indent="-146838">
              <a:buNone/>
            </a:pPr>
            <a:endParaRPr lang="en-GB" sz="1600" dirty="0" smtClean="0"/>
          </a:p>
          <a:p>
            <a:pPr marL="0" lvl="0" indent="-146838">
              <a:buNone/>
            </a:pPr>
            <a:r>
              <a:rPr lang="en-GB" sz="1600" dirty="0" smtClean="0"/>
              <a:t>Note that moving storage across hosts/clusters is useful for moving VMs from a test to production environment— as long as there is at least one shared network between the two environments and System Center Virtual Machine Manager can access the shared network.</a:t>
            </a:r>
          </a:p>
          <a:p>
            <a:pPr lvl="3"/>
            <a:endParaRPr lang="en-GB" sz="1600" dirty="0" smtClean="0"/>
          </a:p>
          <a:p>
            <a:pPr lvl="3"/>
            <a:endParaRPr lang="en-GB" sz="1600" dirty="0" smtClean="0"/>
          </a:p>
          <a:p>
            <a:pPr lv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49</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QSM requirements:</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System Center Virtual Machine Manager 2008 R2.</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Hosts running Hyper-V R2 and Background Intelligent Transfer Service (BITS).</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Processor compatibility between source and target systems (in line with requirements for VM quick/live migration).</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All VM storage resides on VHDs. </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Space on the source and target volumes to support all VM files including the differencing disk that is created during the QSM process.* </a:t>
            </a: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*From Aidan Finn’s blog (http://www.aidanfinn.com/?p=9718):</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migration creates a snapshot, and depending on how much write activity there is during that snapshot period, the .AVHD file may grow to a significant size. If you are using “1 VM/1 LUN” installations, the </a:t>
            </a:r>
            <a:r>
              <a:rPr lang="en-GB" sz="900" kern="1200" dirty="0" smtClean="0">
                <a:solidFill>
                  <a:schemeClr val="tx1"/>
                </a:solidFill>
                <a:effectLst/>
                <a:latin typeface="Segoe" pitchFamily="34" charset="0"/>
                <a:ea typeface="+mn-ea"/>
                <a:cs typeface="+mn-cs"/>
              </a:rPr>
              <a:t>LUN may therefore fill, and the VM will pause during QSM. To avoid this issue, relocate the snapshot files before you start the migration.</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50</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pPr lvl="0">
              <a:buNone/>
            </a:pPr>
            <a:r>
              <a:rPr lang="en-GB" sz="2400" dirty="0" smtClean="0"/>
              <a:t>SCSI features:</a:t>
            </a:r>
          </a:p>
          <a:p>
            <a:pPr lvl="1"/>
            <a:r>
              <a:rPr lang="en-GB" sz="2400" dirty="0" smtClean="0"/>
              <a:t>Up to seven drives can be attached on each controller (ID: 0-6) ; the SCSI controller itself is typically</a:t>
            </a:r>
            <a:r>
              <a:rPr lang="en-GB" sz="2400" baseline="0" dirty="0" smtClean="0"/>
              <a:t> ID 7. If there is a secondary controller, drives start at ID 8 and so on.</a:t>
            </a:r>
            <a:endParaRPr lang="en-GB" sz="2400" dirty="0" smtClean="0"/>
          </a:p>
          <a:p>
            <a:pPr marL="212981" marR="0" lvl="1" indent="-105829" algn="l" defTabSz="914363" rtl="0" eaLnBrk="1" fontAlgn="auto" latinLnBrk="0" hangingPunct="1">
              <a:lnSpc>
                <a:spcPct val="90000"/>
              </a:lnSpc>
              <a:spcBef>
                <a:spcPts val="0"/>
              </a:spcBef>
              <a:spcAft>
                <a:spcPts val="333"/>
              </a:spcAft>
              <a:buClrTx/>
              <a:buSzTx/>
              <a:buFont typeface="Arial" pitchFamily="34" charset="0"/>
              <a:buChar char="•"/>
              <a:tabLst/>
              <a:defRPr/>
            </a:pPr>
            <a:r>
              <a:rPr lang="en-GB" sz="2400" dirty="0" smtClean="0"/>
              <a:t>Devices are attached in a chain, with each device serially in a single line.</a:t>
            </a:r>
            <a:r>
              <a:rPr lang="en-GB" sz="2400" baseline="0" dirty="0" smtClean="0"/>
              <a:t> </a:t>
            </a:r>
            <a:r>
              <a:rPr lang="en-GB" sz="2800" dirty="0" smtClean="0"/>
              <a:t>The first and last device in the chain must be terminated; typically, the SCSI controller terminates the first device itself, and the last device in the chain uses an actual terminator.</a:t>
            </a:r>
          </a:p>
          <a:p>
            <a:pPr lvl="1"/>
            <a:endParaRPr lang="en-GB" sz="2800" dirty="0" smtClean="0"/>
          </a:p>
          <a:p>
            <a:pPr marL="0" marR="0" lvl="0" indent="0" algn="l" defTabSz="914363" rtl="0" eaLnBrk="1" fontAlgn="auto" latinLnBrk="0" hangingPunct="1">
              <a:lnSpc>
                <a:spcPct val="90000"/>
              </a:lnSpc>
              <a:spcBef>
                <a:spcPts val="0"/>
              </a:spcBef>
              <a:spcAft>
                <a:spcPts val="333"/>
              </a:spcAft>
              <a:buClrTx/>
              <a:buSzTx/>
              <a:buFontTx/>
              <a:buNone/>
              <a:tabLst/>
              <a:defRPr/>
            </a:pPr>
            <a:r>
              <a:rPr lang="en-GB" sz="2800" dirty="0" smtClean="0"/>
              <a:t>SAS and SATA features:</a:t>
            </a:r>
          </a:p>
          <a:p>
            <a:pPr marL="0" marR="0" lvl="0" indent="0" algn="l" defTabSz="914363" rtl="0" eaLnBrk="1" fontAlgn="auto" latinLnBrk="0" hangingPunct="1">
              <a:lnSpc>
                <a:spcPct val="90000"/>
              </a:lnSpc>
              <a:spcBef>
                <a:spcPts val="0"/>
              </a:spcBef>
              <a:spcAft>
                <a:spcPts val="333"/>
              </a:spcAft>
              <a:buClrTx/>
              <a:buSzTx/>
              <a:buFontTx/>
              <a:buNone/>
              <a:tabLst/>
              <a:defRPr/>
            </a:pPr>
            <a:r>
              <a:rPr lang="en-GB" sz="2800" dirty="0" smtClean="0"/>
              <a:t>SATA drives are plug-compatible with SAS backplanes, and you can use SATA and SAS drives i</a:t>
            </a:r>
            <a:r>
              <a:rPr lang="en-GB" sz="2800" baseline="0" dirty="0" smtClean="0"/>
              <a:t>n the same storage </a:t>
            </a:r>
            <a:r>
              <a:rPr lang="en-GB" sz="2800" dirty="0" smtClean="0"/>
              <a:t>enclosure</a:t>
            </a:r>
            <a:r>
              <a:rPr lang="en-US" sz="2800" dirty="0" smtClean="0"/>
              <a:t>—</a:t>
            </a:r>
            <a:r>
              <a:rPr lang="en-GB" sz="900" kern="1200" dirty="0" smtClean="0">
                <a:solidFill>
                  <a:schemeClr val="tx1"/>
                </a:solidFill>
                <a:latin typeface="Segoe" pitchFamily="34" charset="0"/>
                <a:ea typeface="+mn-ea"/>
                <a:cs typeface="+mn-cs"/>
              </a:rPr>
              <a:t>Serial Tunneling Protocol (STP) enables an SAS host to communicate directly with a SATA target, and SATA devices are addressable in a SAS Expander topology.</a:t>
            </a:r>
          </a:p>
          <a:p>
            <a:pPr marL="0" marR="0" lvl="0" indent="0" algn="l" defTabSz="914363" rtl="0" eaLnBrk="1" fontAlgn="auto" latinLnBrk="0" hangingPunct="1">
              <a:lnSpc>
                <a:spcPct val="90000"/>
              </a:lnSpc>
              <a:spcBef>
                <a:spcPts val="0"/>
              </a:spcBef>
              <a:spcAft>
                <a:spcPts val="333"/>
              </a:spcAft>
              <a:buClrTx/>
              <a:buSzTx/>
              <a:buFontTx/>
              <a:buNone/>
              <a:tabLst/>
              <a:defRPr/>
            </a:pPr>
            <a:endParaRPr lang="en-GB" sz="900" kern="1200" dirty="0" smtClean="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sz="900" kern="1200" dirty="0" smtClean="0">
                <a:solidFill>
                  <a:schemeClr val="tx1"/>
                </a:solidFill>
                <a:effectLst/>
                <a:latin typeface="Segoe" pitchFamily="34" charset="0"/>
                <a:ea typeface="+mn-ea"/>
                <a:cs typeface="+mn-cs"/>
              </a:rPr>
              <a:t>The following steps provide an overview of the migration process:</a:t>
            </a:r>
          </a:p>
          <a:p>
            <a:endParaRPr lang="en-GB" sz="900" kern="1200" dirty="0" smtClean="0">
              <a:solidFill>
                <a:schemeClr val="tx1"/>
              </a:solidFill>
              <a:effectLst/>
              <a:latin typeface="Segoe" pitchFamily="34" charset="0"/>
              <a:ea typeface="+mn-ea"/>
              <a:cs typeface="+mn-cs"/>
            </a:endParaRP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A QSM is requested through System Center Virtual Machine Manager R2 between two hosts/clusters or within the same host. </a:t>
            </a: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A snapshot of the VHD(s) is created (also referred to as a checkpoint in System Center Virtual Machine Manager). This process creates a differencing chain, leaving a base VHD that is a point-in-time snapshot of the VHD and a differencing VHD that contains any changes that are made to the VHD post-snapshot. </a:t>
            </a: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The base VHD(s) is copied over the network through BITS (secure copy) to the target location. </a:t>
            </a: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The VM is placed in a saved state (similar to what occurs with a VM quick migration). The VM is offline at this point. </a:t>
            </a: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The differencing disk and VM state/configuration files are copied through BITS to the target system. </a:t>
            </a: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On the target system, the snapshots are merged to restore the original structure, and the original source VM is removed. </a:t>
            </a:r>
          </a:p>
          <a:p>
            <a:pPr marL="228600" lvl="0" indent="-228600">
              <a:buFont typeface="+mj-lt"/>
              <a:buAutoNum type="arabicPeriod"/>
            </a:pPr>
            <a:r>
              <a:rPr lang="en-GB" sz="900" kern="1200" dirty="0" smtClean="0">
                <a:solidFill>
                  <a:schemeClr val="tx1"/>
                </a:solidFill>
                <a:effectLst/>
                <a:latin typeface="Segoe" pitchFamily="34" charset="0"/>
                <a:ea typeface="+mn-ea"/>
                <a:cs typeface="+mn-cs"/>
              </a:rPr>
              <a:t>The VM is resumed on the target system.</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51</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In comparison with Hyper-V QSM, VMware Storage vMotion has the following features:</a:t>
            </a:r>
            <a:endParaRPr lang="en-GB" sz="900" kern="1200" dirty="0" smtClean="0">
              <a:solidFill>
                <a:schemeClr val="tx1"/>
              </a:solidFill>
              <a:effectLst/>
              <a:latin typeface="Segoe" pitchFamily="34" charset="0"/>
              <a:ea typeface="+mn-ea"/>
              <a:cs typeface="+mn-cs"/>
            </a:endParaRPr>
          </a:p>
          <a:p>
            <a:pPr lvl="0"/>
            <a:r>
              <a:rPr lang="en-GB" sz="900" kern="1200" dirty="0" smtClean="0">
                <a:solidFill>
                  <a:schemeClr val="tx1"/>
                </a:solidFill>
                <a:effectLst/>
                <a:latin typeface="Segoe" pitchFamily="34" charset="0"/>
                <a:ea typeface="+mn-ea"/>
                <a:cs typeface="+mn-cs"/>
              </a:rPr>
              <a:t>There is no perceived service interruption while the virtual disks that are associated with a VM are moved from one storage location to another.</a:t>
            </a:r>
          </a:p>
          <a:p>
            <a:pPr lvl="0"/>
            <a:r>
              <a:rPr lang="en-GB" sz="900" kern="1200" dirty="0" smtClean="0">
                <a:solidFill>
                  <a:schemeClr val="tx1"/>
                </a:solidFill>
                <a:effectLst/>
                <a:latin typeface="Segoe" pitchFamily="34" charset="0"/>
                <a:ea typeface="+mn-ea"/>
                <a:cs typeface="+mn-cs"/>
              </a:rPr>
              <a:t>You can move VM storage to/from Fibre Channel, iSCSI, or network file system (NFS), and the target datastore can also be Fibre Channel, iSCSI, or NFS.</a:t>
            </a:r>
          </a:p>
          <a:p>
            <a:pPr lvl="0"/>
            <a:r>
              <a:rPr lang="en-GB" sz="900" kern="1200" dirty="0" smtClean="0">
                <a:solidFill>
                  <a:schemeClr val="tx1"/>
                </a:solidFill>
                <a:effectLst/>
                <a:latin typeface="Segoe" pitchFamily="34" charset="0"/>
                <a:ea typeface="+mn-ea"/>
                <a:cs typeface="+mn-cs"/>
              </a:rPr>
              <a:t>You can convert from thin to thick—or thick to thin—provisioning during the move (that is, fixed to dynamic disks).</a:t>
            </a:r>
          </a:p>
          <a:p>
            <a:pPr lvl="0"/>
            <a:r>
              <a:rPr lang="en-GB" sz="900" kern="1200" dirty="0" smtClean="0">
                <a:solidFill>
                  <a:schemeClr val="tx1"/>
                </a:solidFill>
                <a:effectLst/>
                <a:latin typeface="Segoe" pitchFamily="34" charset="0"/>
                <a:ea typeface="+mn-ea"/>
                <a:cs typeface="+mn-cs"/>
              </a:rPr>
              <a:t>vSphere 4.0 and subsequent versions uses Changed Block Tracking (CBT) during the migration, and it does not rely wholly on disk snapshots (as was the case in ESX 3.5).</a:t>
            </a: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To add to IG notes only:</a:t>
            </a:r>
            <a:endParaRPr lang="en-GB" sz="900" b="1"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Table at http://blogs.technet.com/b/virtualization/archive/2009/06/25/system-center-virtual-machine-manager-2008-r2-quick-storage-migration.aspx compares QSM with ESX 3.5/VC 2.5. For vSphere 4.1, the features in this slide have been added; also, </a:t>
            </a:r>
            <a:r>
              <a:rPr lang="en-GB" sz="900" kern="1200" dirty="0" smtClean="0">
                <a:solidFill>
                  <a:schemeClr val="tx1"/>
                </a:solidFill>
                <a:effectLst/>
                <a:latin typeface="Segoe" pitchFamily="34" charset="0"/>
                <a:ea typeface="+mn-ea"/>
                <a:cs typeface="+mn-cs"/>
              </a:rPr>
              <a:t>the 3.5 requirement for having two times the CPU and memory that are needed for the VM that is being migrated no longer applies.</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52</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If you do not use QSM, the only other option for migrating storage in Hyper-V is to use an offline network migration:</a:t>
            </a:r>
          </a:p>
          <a:p>
            <a:endParaRPr lang="en-GB" sz="900" kern="1200" dirty="0" smtClean="0">
              <a:solidFill>
                <a:schemeClr val="tx1"/>
              </a:solidFill>
              <a:effectLst/>
              <a:latin typeface="Segoe" pitchFamily="34" charset="0"/>
              <a:ea typeface="+mn-ea"/>
              <a:cs typeface="+mn-cs"/>
            </a:endParaRPr>
          </a:p>
          <a:p>
            <a:pPr marL="228600" lvl="0" indent="-228600">
              <a:buFont typeface="+mj-lt"/>
              <a:buAutoNum type="arabicPeriod"/>
            </a:pPr>
            <a:r>
              <a:rPr lang="en-US" sz="900" kern="1200" dirty="0" smtClean="0">
                <a:solidFill>
                  <a:schemeClr val="tx1"/>
                </a:solidFill>
                <a:effectLst/>
                <a:latin typeface="Segoe" pitchFamily="34" charset="0"/>
                <a:ea typeface="+mn-ea"/>
                <a:cs typeface="+mn-cs"/>
              </a:rPr>
              <a:t>Turn off the VM.</a:t>
            </a:r>
            <a:endParaRPr lang="en-GB" sz="900" kern="1200" dirty="0" smtClean="0">
              <a:solidFill>
                <a:schemeClr val="tx1"/>
              </a:solidFill>
              <a:effectLst/>
              <a:latin typeface="Segoe" pitchFamily="34" charset="0"/>
              <a:ea typeface="+mn-ea"/>
              <a:cs typeface="+mn-cs"/>
            </a:endParaRPr>
          </a:p>
          <a:p>
            <a:pPr marL="228600" lvl="0" indent="-228600">
              <a:buFont typeface="+mj-lt"/>
              <a:buAutoNum type="arabicPeriod"/>
            </a:pPr>
            <a:r>
              <a:rPr lang="en-US" sz="900" kern="1200" dirty="0" smtClean="0">
                <a:solidFill>
                  <a:schemeClr val="tx1"/>
                </a:solidFill>
                <a:effectLst/>
                <a:latin typeface="Segoe" pitchFamily="34" charset="0"/>
                <a:ea typeface="+mn-ea"/>
                <a:cs typeface="+mn-cs"/>
              </a:rPr>
              <a:t>Export the VM.</a:t>
            </a:r>
            <a:endParaRPr lang="en-GB" sz="900" kern="1200" dirty="0" smtClean="0">
              <a:solidFill>
                <a:schemeClr val="tx1"/>
              </a:solidFill>
              <a:effectLst/>
              <a:latin typeface="Segoe" pitchFamily="34" charset="0"/>
              <a:ea typeface="+mn-ea"/>
              <a:cs typeface="+mn-cs"/>
            </a:endParaRPr>
          </a:p>
          <a:p>
            <a:pPr marL="228600" lvl="0" indent="-228600">
              <a:buFont typeface="+mj-lt"/>
              <a:buAutoNum type="arabicPeriod"/>
            </a:pPr>
            <a:r>
              <a:rPr lang="en-US" sz="900" kern="1200" dirty="0" smtClean="0">
                <a:solidFill>
                  <a:schemeClr val="tx1"/>
                </a:solidFill>
                <a:effectLst/>
                <a:latin typeface="Segoe" pitchFamily="34" charset="0"/>
                <a:ea typeface="+mn-ea"/>
                <a:cs typeface="+mn-cs"/>
              </a:rPr>
              <a:t>Move the VM files to a new location.</a:t>
            </a:r>
            <a:endParaRPr lang="en-GB" sz="900" kern="1200" dirty="0" smtClean="0">
              <a:solidFill>
                <a:schemeClr val="tx1"/>
              </a:solidFill>
              <a:effectLst/>
              <a:latin typeface="Segoe" pitchFamily="34" charset="0"/>
              <a:ea typeface="+mn-ea"/>
              <a:cs typeface="+mn-cs"/>
            </a:endParaRPr>
          </a:p>
          <a:p>
            <a:pPr marL="228600" lvl="0" indent="-228600">
              <a:buFont typeface="+mj-lt"/>
              <a:buAutoNum type="arabicPeriod"/>
            </a:pPr>
            <a:r>
              <a:rPr lang="en-US" sz="900" kern="1200" dirty="0" smtClean="0">
                <a:solidFill>
                  <a:schemeClr val="tx1"/>
                </a:solidFill>
                <a:effectLst/>
                <a:latin typeface="Segoe" pitchFamily="34" charset="0"/>
                <a:ea typeface="+mn-ea"/>
                <a:cs typeface="+mn-cs"/>
              </a:rPr>
              <a:t>Import the VM.</a:t>
            </a:r>
            <a:endParaRPr lang="en-GB" sz="900" kern="1200" dirty="0" smtClean="0">
              <a:solidFill>
                <a:schemeClr val="tx1"/>
              </a:solidFill>
              <a:effectLst/>
              <a:latin typeface="Segoe" pitchFamily="34" charset="0"/>
              <a:ea typeface="+mn-ea"/>
              <a:cs typeface="+mn-cs"/>
            </a:endParaRPr>
          </a:p>
          <a:p>
            <a:pPr marL="228600" lvl="0" indent="-228600">
              <a:buFont typeface="+mj-lt"/>
              <a:buAutoNum type="arabicPeriod"/>
            </a:pPr>
            <a:r>
              <a:rPr lang="en-US" sz="900" kern="1200" dirty="0" smtClean="0">
                <a:solidFill>
                  <a:schemeClr val="tx1"/>
                </a:solidFill>
                <a:effectLst/>
                <a:latin typeface="Segoe" pitchFamily="34" charset="0"/>
                <a:ea typeface="+mn-ea"/>
                <a:cs typeface="+mn-cs"/>
              </a:rPr>
              <a:t>Turn on the VM.</a:t>
            </a:r>
            <a:endParaRPr lang="en-GB" sz="900" kern="1200" dirty="0" smtClean="0">
              <a:solidFill>
                <a:schemeClr val="tx1"/>
              </a:solidFill>
              <a:effectLst/>
              <a:latin typeface="Segoe" pitchFamily="34" charset="0"/>
              <a:ea typeface="+mn-ea"/>
              <a:cs typeface="+mn-cs"/>
            </a:endParaRPr>
          </a:p>
          <a:p>
            <a:pPr lv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53</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11/8/2011 1:26 PM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54</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11/8/2011 1:26 PM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55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pPr marL="0" marR="0" lvl="1" indent="0" algn="l" defTabSz="914363" rtl="0" eaLnBrk="1" fontAlgn="auto" latinLnBrk="0" hangingPunct="1">
              <a:lnSpc>
                <a:spcPct val="90000"/>
              </a:lnSpc>
              <a:spcBef>
                <a:spcPts val="0"/>
              </a:spcBef>
              <a:spcAft>
                <a:spcPts val="333"/>
              </a:spcAft>
              <a:buClrTx/>
              <a:buSzTx/>
              <a:buFontTx/>
              <a:buNone/>
              <a:tabLst/>
              <a:defRPr/>
            </a:pPr>
            <a:r>
              <a:rPr lang="en-US" sz="900" dirty="0" smtClean="0"/>
              <a:t>Parallel ATA</a:t>
            </a:r>
            <a:r>
              <a:rPr lang="en-US" sz="900" baseline="0" dirty="0" smtClean="0"/>
              <a:t> (PATA)</a:t>
            </a:r>
            <a:r>
              <a:rPr lang="en-US" sz="900" dirty="0" smtClean="0"/>
              <a:t>, ATA, IDE, and enhanced IDE (EIDE) all refer to the same ATA</a:t>
            </a:r>
            <a:r>
              <a:rPr lang="en-US" sz="900" baseline="0" dirty="0" smtClean="0"/>
              <a:t> technology, and they all use </a:t>
            </a:r>
            <a:r>
              <a:rPr lang="en-GB" sz="900" kern="1200" baseline="0" dirty="0" smtClean="0">
                <a:solidFill>
                  <a:schemeClr val="tx1"/>
                </a:solidFill>
                <a:latin typeface="Segoe" pitchFamily="34" charset="0"/>
                <a:ea typeface="+mn-ea"/>
                <a:cs typeface="+mn-cs"/>
              </a:rPr>
              <a:t>ATA Packet Interface (</a:t>
            </a:r>
            <a:r>
              <a:rPr lang="en-US" sz="900" baseline="0" dirty="0" smtClean="0"/>
              <a:t>ATAPI)</a:t>
            </a:r>
            <a:r>
              <a:rPr lang="en-GB" sz="900" kern="1200" baseline="0" dirty="0" smtClean="0">
                <a:solidFill>
                  <a:schemeClr val="tx1"/>
                </a:solidFill>
                <a:latin typeface="Segoe" pitchFamily="34" charset="0"/>
                <a:ea typeface="+mn-ea"/>
                <a:cs typeface="+mn-cs"/>
              </a:rPr>
              <a:t> and the ATA command protocol (IDE </a:t>
            </a:r>
            <a:r>
              <a:rPr lang="de-DE" sz="900" kern="1200" dirty="0" smtClean="0">
                <a:solidFill>
                  <a:schemeClr val="tx1"/>
                </a:solidFill>
                <a:latin typeface="Segoe" pitchFamily="34" charset="0"/>
                <a:ea typeface="+mn-ea"/>
                <a:cs typeface="+mn-cs"/>
              </a:rPr>
              <a:t>was Western Digital's brand name). The </a:t>
            </a:r>
            <a:r>
              <a:rPr lang="en-US" sz="2400" dirty="0" smtClean="0"/>
              <a:t>final seventh revision of ATA is referred to as Ultra ATA, with a maximum speed of 133 MB/sec.</a:t>
            </a:r>
          </a:p>
          <a:p>
            <a:endParaRPr lang="de-DE" sz="900" kern="1200" dirty="0" smtClean="0">
              <a:solidFill>
                <a:schemeClr val="tx1"/>
              </a:solidFill>
              <a:latin typeface="Segoe" pitchFamily="34" charset="0"/>
              <a:ea typeface="+mn-ea"/>
              <a:cs typeface="+mn-cs"/>
            </a:endParaRPr>
          </a:p>
          <a:p>
            <a:endParaRPr lang="de-DE" sz="900" kern="1200" dirty="0" smtClean="0">
              <a:solidFill>
                <a:schemeClr val="tx1"/>
              </a:solidFill>
              <a:latin typeface="Segoe" pitchFamily="34" charset="0"/>
              <a:ea typeface="+mn-ea"/>
              <a:cs typeface="+mn-cs"/>
            </a:endParaRPr>
          </a:p>
          <a:p>
            <a:r>
              <a:rPr lang="en-GB" sz="900" kern="1200" dirty="0" smtClean="0">
                <a:solidFill>
                  <a:schemeClr val="tx1"/>
                </a:solidFill>
                <a:latin typeface="Segoe" pitchFamily="34" charset="0"/>
                <a:ea typeface="+mn-ea"/>
                <a:cs typeface="+mn-cs"/>
              </a:rPr>
              <a:t>PATA has a shared channel and can connect up to two storage devices on a single cable—one master and one subordinate</a:t>
            </a:r>
            <a:r>
              <a:rPr lang="en-GB" sz="900" kern="1200" baseline="0" dirty="0" smtClean="0">
                <a:solidFill>
                  <a:schemeClr val="tx1"/>
                </a:solidFill>
                <a:latin typeface="Segoe" pitchFamily="34" charset="0"/>
                <a:ea typeface="+mn-ea"/>
                <a:cs typeface="+mn-cs"/>
              </a:rPr>
              <a:t> </a:t>
            </a:r>
            <a:r>
              <a:rPr lang="en-GB" sz="900" kern="1200" dirty="0" smtClean="0">
                <a:solidFill>
                  <a:schemeClr val="tx1"/>
                </a:solidFill>
                <a:latin typeface="Segoe" pitchFamily="34" charset="0"/>
                <a:ea typeface="+mn-ea"/>
                <a:cs typeface="+mn-cs"/>
              </a:rPr>
              <a:t>(device 0, device 1). With</a:t>
            </a:r>
            <a:r>
              <a:rPr lang="en-GB" sz="900" kern="1200" baseline="0" dirty="0" smtClean="0">
                <a:solidFill>
                  <a:schemeClr val="tx1"/>
                </a:solidFill>
                <a:latin typeface="Segoe" pitchFamily="34" charset="0"/>
                <a:ea typeface="+mn-ea"/>
                <a:cs typeface="+mn-cs"/>
              </a:rPr>
              <a:t> C</a:t>
            </a:r>
            <a:r>
              <a:rPr lang="en-GB" sz="900" kern="1200" dirty="0" smtClean="0">
                <a:solidFill>
                  <a:schemeClr val="tx1"/>
                </a:solidFill>
                <a:latin typeface="Segoe" pitchFamily="34" charset="0"/>
                <a:ea typeface="+mn-ea"/>
                <a:cs typeface="+mn-cs"/>
              </a:rPr>
              <a:t>able Select, typically, the master is on the middle connector, and the subordinate is on the end connector.</a:t>
            </a:r>
          </a:p>
          <a:p>
            <a:endParaRPr lang="de-DE" sz="900" kern="1200" dirty="0" smtClean="0">
              <a:solidFill>
                <a:schemeClr val="tx1"/>
              </a:solidFill>
              <a:latin typeface="Segoe"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de-DE" sz="900" kern="1200" dirty="0" smtClean="0">
                <a:solidFill>
                  <a:schemeClr val="tx1"/>
                </a:solidFill>
                <a:latin typeface="Segoe" pitchFamily="34" charset="0"/>
                <a:ea typeface="+mn-ea"/>
                <a:cs typeface="+mn-cs"/>
              </a:rPr>
              <a:t>SATA</a:t>
            </a:r>
            <a:r>
              <a:rPr lang="de-DE" sz="900" kern="1200" baseline="0" dirty="0" smtClean="0">
                <a:solidFill>
                  <a:schemeClr val="tx1"/>
                </a:solidFill>
                <a:latin typeface="Segoe" pitchFamily="34" charset="0"/>
                <a:ea typeface="+mn-ea"/>
                <a:cs typeface="+mn-cs"/>
              </a:rPr>
              <a:t> uses the same ATA command set as PATA. </a:t>
            </a:r>
            <a:r>
              <a:rPr lang="en-GB" sz="900" kern="1200" baseline="0" dirty="0" smtClean="0">
                <a:solidFill>
                  <a:schemeClr val="tx1"/>
                </a:solidFill>
                <a:latin typeface="Segoe" pitchFamily="34" charset="0"/>
                <a:ea typeface="+mn-ea"/>
                <a:cs typeface="+mn-cs"/>
              </a:rPr>
              <a:t>SATA is point-to-point</a:t>
            </a:r>
            <a:r>
              <a:rPr lang="en-GB" sz="900" kern="1200" dirty="0" smtClean="0">
                <a:solidFill>
                  <a:schemeClr val="tx1"/>
                </a:solidFill>
                <a:latin typeface="Segoe" pitchFamily="34" charset="0"/>
                <a:ea typeface="+mn-ea"/>
                <a:cs typeface="+mn-cs"/>
              </a:rPr>
              <a:t>—you can</a:t>
            </a:r>
            <a:r>
              <a:rPr lang="en-GB" sz="900" kern="1200" baseline="0" dirty="0" smtClean="0">
                <a:solidFill>
                  <a:schemeClr val="tx1"/>
                </a:solidFill>
                <a:latin typeface="Segoe" pitchFamily="34" charset="0"/>
                <a:ea typeface="+mn-ea"/>
                <a:cs typeface="+mn-cs"/>
              </a:rPr>
              <a:t> only connect one storage device to a single SATA cable.</a:t>
            </a:r>
          </a:p>
          <a:p>
            <a:pPr marL="0" marR="0" indent="0" algn="l" defTabSz="914363" rtl="0" eaLnBrk="1" fontAlgn="auto" latinLnBrk="0" hangingPunct="1">
              <a:lnSpc>
                <a:spcPct val="90000"/>
              </a:lnSpc>
              <a:spcBef>
                <a:spcPts val="0"/>
              </a:spcBef>
              <a:spcAft>
                <a:spcPts val="333"/>
              </a:spcAft>
              <a:buClrTx/>
              <a:buSzTx/>
              <a:buFontTx/>
              <a:buNone/>
              <a:tabLst/>
              <a:defRPr/>
            </a:pPr>
            <a:r>
              <a:rPr lang="en-GB" sz="900" kern="1200" baseline="0" dirty="0" smtClean="0">
                <a:solidFill>
                  <a:schemeClr val="tx1"/>
                </a:solidFill>
                <a:latin typeface="Segoe" pitchFamily="34" charset="0"/>
                <a:ea typeface="+mn-ea"/>
                <a:cs typeface="+mn-cs"/>
              </a:rPr>
              <a:t>SATA is faster that PATA, and supports native host-swapping.  SATA supports longer cables</a:t>
            </a:r>
            <a:r>
              <a:rPr lang="en-GB" sz="900" kern="1200" dirty="0" smtClean="0">
                <a:solidFill>
                  <a:schemeClr val="tx1"/>
                </a:solidFill>
                <a:latin typeface="Segoe" pitchFamily="34" charset="0"/>
                <a:ea typeface="+mn-ea"/>
                <a:cs typeface="+mn-cs"/>
              </a:rPr>
              <a:t>—</a:t>
            </a:r>
            <a:r>
              <a:rPr lang="en-GB" sz="900" kern="1200" baseline="0" dirty="0" smtClean="0">
                <a:solidFill>
                  <a:schemeClr val="tx1"/>
                </a:solidFill>
                <a:latin typeface="Segoe" pitchFamily="34" charset="0"/>
                <a:ea typeface="+mn-ea"/>
                <a:cs typeface="+mn-cs"/>
              </a:rPr>
              <a:t>up to1m</a:t>
            </a:r>
            <a:r>
              <a:rPr lang="en-GB" sz="900" kern="1200" dirty="0" smtClean="0">
                <a:solidFill>
                  <a:schemeClr val="tx1"/>
                </a:solidFill>
                <a:latin typeface="Segoe" pitchFamily="34" charset="0"/>
                <a:ea typeface="+mn-ea"/>
                <a:cs typeface="+mn-cs"/>
              </a:rPr>
              <a:t>—</a:t>
            </a:r>
            <a:r>
              <a:rPr lang="en-GB" sz="900" kern="1200" baseline="0" dirty="0" smtClean="0">
                <a:solidFill>
                  <a:schemeClr val="tx1"/>
                </a:solidFill>
                <a:latin typeface="Segoe" pitchFamily="34" charset="0"/>
                <a:ea typeface="+mn-ea"/>
                <a:cs typeface="+mn-cs"/>
              </a:rPr>
              <a:t>and has smaller cables (seven wires and fewer pins) and does not require jumpers or terminators.</a:t>
            </a:r>
          </a:p>
          <a:p>
            <a:pPr marL="0" marR="0" indent="0" algn="l" defTabSz="914363" rtl="0" eaLnBrk="1" fontAlgn="auto" latinLnBrk="0" hangingPunct="1">
              <a:lnSpc>
                <a:spcPct val="90000"/>
              </a:lnSpc>
              <a:spcBef>
                <a:spcPts val="0"/>
              </a:spcBef>
              <a:spcAft>
                <a:spcPts val="333"/>
              </a:spcAft>
              <a:buClrTx/>
              <a:buSzTx/>
              <a:buFontTx/>
              <a:buNone/>
              <a:tabLst/>
              <a:defRPr/>
            </a:pPr>
            <a:endParaRPr lang="en-GB" sz="900" kern="1200" baseline="0" dirty="0" smtClean="0">
              <a:solidFill>
                <a:schemeClr val="tx1"/>
              </a:solidFill>
              <a:latin typeface="Segoe"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GB" sz="900" kern="1200" baseline="0" dirty="0" smtClean="0">
                <a:solidFill>
                  <a:schemeClr val="tx1"/>
                </a:solidFill>
                <a:latin typeface="Segoe" pitchFamily="34" charset="0"/>
                <a:ea typeface="+mn-ea"/>
                <a:cs typeface="+mn-cs"/>
              </a:rPr>
              <a:t>The SATA II specification added the following:</a:t>
            </a:r>
          </a:p>
          <a:p>
            <a:pPr marL="0" marR="0" indent="0" algn="l" defTabSz="914363" rtl="0" eaLnBrk="1" fontAlgn="auto" latinLnBrk="0" hangingPunct="1">
              <a:lnSpc>
                <a:spcPct val="90000"/>
              </a:lnSpc>
              <a:spcBef>
                <a:spcPts val="0"/>
              </a:spcBef>
              <a:spcAft>
                <a:spcPts val="333"/>
              </a:spcAft>
              <a:buClrTx/>
              <a:buSzTx/>
              <a:buFont typeface="Arial" pitchFamily="34" charset="0"/>
              <a:buChar char="•"/>
              <a:tabLst/>
              <a:defRPr/>
            </a:pPr>
            <a:r>
              <a:rPr lang="en-GB" sz="900" kern="1200" baseline="0" dirty="0" smtClean="0">
                <a:solidFill>
                  <a:schemeClr val="tx1"/>
                </a:solidFill>
                <a:latin typeface="Segoe" pitchFamily="34" charset="0"/>
                <a:ea typeface="+mn-ea"/>
                <a:cs typeface="+mn-cs"/>
              </a:rPr>
              <a:t>Backplane interconnect.</a:t>
            </a:r>
          </a:p>
          <a:p>
            <a:pPr marL="0" marR="0" indent="0" algn="l" defTabSz="914363" rtl="0" eaLnBrk="1" fontAlgn="auto" latinLnBrk="0" hangingPunct="1">
              <a:lnSpc>
                <a:spcPct val="90000"/>
              </a:lnSpc>
              <a:spcBef>
                <a:spcPts val="0"/>
              </a:spcBef>
              <a:spcAft>
                <a:spcPts val="333"/>
              </a:spcAft>
              <a:buClrTx/>
              <a:buSzTx/>
              <a:buFont typeface="Arial" pitchFamily="34" charset="0"/>
              <a:buChar char="•"/>
              <a:tabLst/>
              <a:defRPr/>
            </a:pPr>
            <a:r>
              <a:rPr lang="en-GB" sz="900" kern="1200" baseline="0" dirty="0" smtClean="0">
                <a:solidFill>
                  <a:schemeClr val="tx1"/>
                </a:solidFill>
                <a:latin typeface="Segoe" pitchFamily="34" charset="0"/>
                <a:ea typeface="+mn-ea"/>
                <a:cs typeface="+mn-cs"/>
              </a:rPr>
              <a:t>Port multiplier</a:t>
            </a:r>
            <a:r>
              <a:rPr lang="en-GB" sz="900" dirty="0" smtClean="0">
                <a:solidFill>
                  <a:schemeClr val="tx1"/>
                </a:solidFill>
                <a:latin typeface="Segoe" pitchFamily="34" charset="0"/>
              </a:rPr>
              <a:t>—</a:t>
            </a:r>
            <a:r>
              <a:rPr lang="en-GB" sz="900" kern="1200" baseline="0" dirty="0" smtClean="0">
                <a:solidFill>
                  <a:schemeClr val="tx1"/>
                </a:solidFill>
                <a:latin typeface="Segoe" pitchFamily="34" charset="0"/>
                <a:ea typeface="+mn-ea"/>
                <a:cs typeface="+mn-cs"/>
              </a:rPr>
              <a:t>multi-drive access for a host, up to 15 drives.</a:t>
            </a:r>
          </a:p>
          <a:p>
            <a:pPr marL="0" marR="0" indent="0" algn="l" defTabSz="914363" rtl="0" eaLnBrk="1" fontAlgn="auto" latinLnBrk="0" hangingPunct="1">
              <a:lnSpc>
                <a:spcPct val="90000"/>
              </a:lnSpc>
              <a:spcBef>
                <a:spcPts val="0"/>
              </a:spcBef>
              <a:spcAft>
                <a:spcPts val="333"/>
              </a:spcAft>
              <a:buClrTx/>
              <a:buSzTx/>
              <a:buFont typeface="Arial" pitchFamily="34" charset="0"/>
              <a:buChar char="•"/>
              <a:tabLst/>
              <a:defRPr/>
            </a:pPr>
            <a:r>
              <a:rPr lang="en-GB" sz="900" kern="1200" baseline="0" dirty="0" smtClean="0">
                <a:solidFill>
                  <a:schemeClr val="tx1"/>
                </a:solidFill>
                <a:latin typeface="Segoe" pitchFamily="34" charset="0"/>
                <a:ea typeface="+mn-ea"/>
                <a:cs typeface="+mn-cs"/>
              </a:rPr>
              <a:t>Port selector</a:t>
            </a:r>
            <a:r>
              <a:rPr lang="en-GB" sz="900" dirty="0" smtClean="0">
                <a:solidFill>
                  <a:schemeClr val="tx1"/>
                </a:solidFill>
                <a:latin typeface="Segoe" pitchFamily="34" charset="0"/>
              </a:rPr>
              <a:t>—</a:t>
            </a:r>
            <a:r>
              <a:rPr lang="en-GB" sz="900" kern="1200" baseline="0" dirty="0" smtClean="0">
                <a:solidFill>
                  <a:schemeClr val="tx1"/>
                </a:solidFill>
                <a:latin typeface="Segoe" pitchFamily="34" charset="0"/>
                <a:ea typeface="+mn-ea"/>
                <a:cs typeface="+mn-cs"/>
              </a:rPr>
              <a:t>failover path to drive.</a:t>
            </a:r>
          </a:p>
          <a:p>
            <a:pPr marL="0" marR="0" indent="0" algn="l" defTabSz="914363" rtl="0" eaLnBrk="1" fontAlgn="auto" latinLnBrk="0" hangingPunct="1">
              <a:lnSpc>
                <a:spcPct val="90000"/>
              </a:lnSpc>
              <a:spcBef>
                <a:spcPts val="0"/>
              </a:spcBef>
              <a:spcAft>
                <a:spcPts val="333"/>
              </a:spcAft>
              <a:buClrTx/>
              <a:buSzTx/>
              <a:buFont typeface="Arial" pitchFamily="34" charset="0"/>
              <a:buChar char="•"/>
              <a:tabLst/>
              <a:defRPr/>
            </a:pPr>
            <a:r>
              <a:rPr lang="en-GB" sz="900" kern="1200" baseline="0" dirty="0" smtClean="0">
                <a:solidFill>
                  <a:schemeClr val="tx1"/>
                </a:solidFill>
                <a:latin typeface="Segoe" pitchFamily="34" charset="0"/>
                <a:ea typeface="+mn-ea"/>
                <a:cs typeface="+mn-cs"/>
              </a:rPr>
              <a:t>Higher speeds</a:t>
            </a:r>
            <a:r>
              <a:rPr lang="en-GB" sz="900" dirty="0" smtClean="0">
                <a:solidFill>
                  <a:schemeClr val="tx1"/>
                </a:solidFill>
                <a:latin typeface="Segoe" pitchFamily="34" charset="0"/>
              </a:rPr>
              <a:t>—</a:t>
            </a:r>
            <a:r>
              <a:rPr lang="en-GB" sz="900" kern="1200" baseline="0" dirty="0" smtClean="0">
                <a:solidFill>
                  <a:schemeClr val="tx1"/>
                </a:solidFill>
                <a:latin typeface="Segoe" pitchFamily="34" charset="0"/>
                <a:ea typeface="+mn-ea"/>
                <a:cs typeface="+mn-cs"/>
              </a:rPr>
              <a:t>up to 3.0 Gbit/sec.</a:t>
            </a:r>
          </a:p>
          <a:p>
            <a:pPr marL="0" marR="0" indent="0" algn="l" defTabSz="914363" rtl="0" eaLnBrk="1" fontAlgn="auto" latinLnBrk="0" hangingPunct="1">
              <a:lnSpc>
                <a:spcPct val="90000"/>
              </a:lnSpc>
              <a:spcBef>
                <a:spcPts val="0"/>
              </a:spcBef>
              <a:spcAft>
                <a:spcPts val="333"/>
              </a:spcAft>
              <a:buClrTx/>
              <a:buSzTx/>
              <a:buFontTx/>
              <a:buNone/>
              <a:tabLst/>
              <a:defRPr/>
            </a:pPr>
            <a:endParaRPr lang="en-GB" sz="900" kern="1200" baseline="0" dirty="0" smtClean="0">
              <a:solidFill>
                <a:schemeClr val="tx1"/>
              </a:solidFill>
              <a:latin typeface="Segoe"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GB" sz="900" kern="1200" baseline="0" dirty="0" smtClean="0">
                <a:solidFill>
                  <a:schemeClr val="tx1"/>
                </a:solidFill>
                <a:latin typeface="Segoe" pitchFamily="34" charset="0"/>
                <a:ea typeface="+mn-ea"/>
                <a:cs typeface="+mn-cs"/>
              </a:rPr>
              <a:t>SATA III (known as </a:t>
            </a:r>
            <a:r>
              <a:rPr lang="en-GB" sz="900" kern="1200" dirty="0" smtClean="0">
                <a:solidFill>
                  <a:schemeClr val="tx1"/>
                </a:solidFill>
                <a:latin typeface="Segoe" pitchFamily="34" charset="0"/>
                <a:ea typeface="+mn-ea"/>
                <a:cs typeface="+mn-cs"/>
              </a:rPr>
              <a:t>SATA Revision 3.0) increases speed</a:t>
            </a:r>
            <a:r>
              <a:rPr lang="en-GB" sz="900" kern="1200" baseline="0" dirty="0" smtClean="0">
                <a:solidFill>
                  <a:schemeClr val="tx1"/>
                </a:solidFill>
                <a:latin typeface="Segoe" pitchFamily="34" charset="0"/>
                <a:ea typeface="+mn-ea"/>
                <a:cs typeface="+mn-cs"/>
              </a:rPr>
              <a:t> to 6.0 Gbit/sec.</a:t>
            </a:r>
            <a:endParaRPr lang="en-GB" sz="900" kern="1200" dirty="0" smtClean="0">
              <a:solidFill>
                <a:schemeClr val="tx1"/>
              </a:solidFill>
              <a:latin typeface="Segoe"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endParaRPr lang="en-GB" sz="900" kern="1200" baseline="0" dirty="0" smtClean="0">
              <a:solidFill>
                <a:schemeClr val="tx1"/>
              </a:solidFill>
              <a:latin typeface="Segoe"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GB" sz="900" kern="1200" baseline="0" dirty="0" smtClean="0">
                <a:solidFill>
                  <a:schemeClr val="tx1"/>
                </a:solidFill>
                <a:latin typeface="Segoe" pitchFamily="34" charset="0"/>
                <a:ea typeface="+mn-ea"/>
                <a:cs typeface="+mn-cs"/>
              </a:rPr>
              <a:t>eSATA has a maximum cable length of 2m, and it uses different interconnects from regular SATA so that unshielded internal cables cannot be connected to eSATA drives.</a:t>
            </a:r>
          </a:p>
          <a:p>
            <a:pPr marL="0" marR="0" indent="0" algn="l" defTabSz="914363" rtl="0" eaLnBrk="1" fontAlgn="auto" latinLnBrk="0" hangingPunct="1">
              <a:lnSpc>
                <a:spcPct val="90000"/>
              </a:lnSpc>
              <a:spcBef>
                <a:spcPts val="0"/>
              </a:spcBef>
              <a:spcAft>
                <a:spcPts val="333"/>
              </a:spcAft>
              <a:buClrTx/>
              <a:buSzTx/>
              <a:buFontTx/>
              <a:buNone/>
              <a:tabLst/>
              <a:defRPr/>
            </a:pPr>
            <a:endParaRPr lang="en-GB" sz="900" kern="1200" baseline="0" dirty="0" smtClean="0">
              <a:solidFill>
                <a:schemeClr val="tx1"/>
              </a:solidFill>
              <a:latin typeface="Segoe"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endParaRPr lang="en-GB" sz="900" kern="1200" baseline="0" dirty="0" smtClean="0">
              <a:solidFill>
                <a:schemeClr val="tx1"/>
              </a:solidFill>
              <a:latin typeface="Segoe"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endParaRPr lang="de-DE" sz="900" kern="1200" dirty="0" smtClean="0">
              <a:solidFill>
                <a:schemeClr val="tx1"/>
              </a:solidFill>
              <a:latin typeface="Segoe"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endParaRPr lang="de-DE" sz="900" kern="1200" dirty="0" smtClean="0">
              <a:solidFill>
                <a:schemeClr val="tx1"/>
              </a:solidFill>
              <a:latin typeface="Segoe" pitchFamily="34"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pPr>
              <a:lnSpc>
                <a:spcPct val="100000"/>
              </a:lnSpc>
            </a:pPr>
            <a:r>
              <a:rPr lang="en-US" sz="2800" dirty="0" smtClean="0"/>
              <a:t>USB </a:t>
            </a:r>
          </a:p>
          <a:p>
            <a:pPr lvl="1">
              <a:lnSpc>
                <a:spcPct val="100000"/>
              </a:lnSpc>
            </a:pPr>
            <a:r>
              <a:rPr lang="en-US" sz="2400" dirty="0" smtClean="0"/>
              <a:t>USB = 12 megabits per second (Mbit/sec);</a:t>
            </a:r>
            <a:r>
              <a:rPr lang="en-US" sz="2400" baseline="0" dirty="0" smtClean="0"/>
              <a:t> typically equivalent to </a:t>
            </a:r>
            <a:r>
              <a:rPr lang="en-US" sz="2400" dirty="0" smtClean="0"/>
              <a:t>1.5 megabytes per second (MB/sec).</a:t>
            </a:r>
          </a:p>
          <a:p>
            <a:pPr lvl="1">
              <a:lnSpc>
                <a:spcPct val="100000"/>
              </a:lnSpc>
            </a:pPr>
            <a:r>
              <a:rPr lang="en-US" sz="2400" dirty="0" smtClean="0"/>
              <a:t>USB 2.0 = </a:t>
            </a:r>
            <a:r>
              <a:rPr lang="en-GB" sz="2400" dirty="0" smtClean="0"/>
              <a:t>480 Mbit/sec (equivalent to 60 MB/sec)</a:t>
            </a:r>
            <a:endParaRPr lang="en-US" sz="2400" dirty="0" smtClean="0"/>
          </a:p>
          <a:p>
            <a:pPr lvl="1">
              <a:lnSpc>
                <a:spcPct val="100000"/>
              </a:lnSpc>
            </a:pPr>
            <a:r>
              <a:rPr lang="en-US" sz="2400" dirty="0" smtClean="0"/>
              <a:t>USB 3.0 = 4.8 Gbit/sec (</a:t>
            </a:r>
            <a:r>
              <a:rPr lang="en-GB" sz="2400" dirty="0" smtClean="0"/>
              <a:t>equivalent to </a:t>
            </a:r>
            <a:r>
              <a:rPr lang="en-US" sz="2400" dirty="0" smtClean="0"/>
              <a:t>600 MB/sec)</a:t>
            </a:r>
          </a:p>
          <a:p>
            <a:pPr>
              <a:lnSpc>
                <a:spcPct val="100000"/>
              </a:lnSpc>
            </a:pPr>
            <a:endParaRPr lang="en-US" sz="2800" dirty="0" smtClean="0"/>
          </a:p>
          <a:p>
            <a:pPr>
              <a:lnSpc>
                <a:spcPct val="100000"/>
              </a:lnSpc>
            </a:pPr>
            <a:r>
              <a:rPr lang="en-US" sz="2800" dirty="0" smtClean="0"/>
              <a:t>IEEE 1394 is referred to as </a:t>
            </a:r>
            <a:r>
              <a:rPr lang="en-US" sz="2400" dirty="0" smtClean="0"/>
              <a:t>“Firewire” by Apple, and as “i.LINK” by Sony.</a:t>
            </a:r>
          </a:p>
          <a:p>
            <a:pPr lvl="1">
              <a:lnSpc>
                <a:spcPct val="100000"/>
              </a:lnSpc>
            </a:pPr>
            <a:r>
              <a:rPr lang="en-US" sz="2000" dirty="0" smtClean="0"/>
              <a:t>IEEE 1394a (Firewire 400) = max. 400 MB/sec</a:t>
            </a:r>
          </a:p>
          <a:p>
            <a:pPr lvl="1">
              <a:lnSpc>
                <a:spcPct val="100000"/>
              </a:lnSpc>
            </a:pPr>
            <a:r>
              <a:rPr lang="en-US" sz="2000" dirty="0" smtClean="0"/>
              <a:t>IEEE 1394b (Firewire 800) = max. 800 MB/sec</a:t>
            </a:r>
          </a:p>
          <a:p>
            <a:pPr>
              <a:lnSpc>
                <a:spcPct val="100000"/>
              </a:lnSpc>
            </a:pPr>
            <a:endParaRPr lang="en-US" sz="2800" dirty="0" smtClean="0"/>
          </a:p>
          <a:p>
            <a:pPr>
              <a:lnSpc>
                <a:spcPct val="100000"/>
              </a:lnSpc>
            </a:pPr>
            <a:r>
              <a:rPr lang="en-US" sz="2800" dirty="0" smtClean="0"/>
              <a:t>By comparison:</a:t>
            </a:r>
          </a:p>
          <a:p>
            <a:pPr lvl="1">
              <a:lnSpc>
                <a:spcPct val="100000"/>
              </a:lnSpc>
            </a:pPr>
            <a:r>
              <a:rPr lang="en-US" sz="2400" dirty="0" smtClean="0"/>
              <a:t>eSATA = currently 1.5 GBit/sec; future 6.0 Gbit/sec</a:t>
            </a:r>
          </a:p>
          <a:p>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US" sz="900" kern="1200" dirty="0" smtClean="0">
                <a:solidFill>
                  <a:schemeClr val="tx1"/>
                </a:solidFill>
                <a:effectLst/>
                <a:latin typeface="Segoe" pitchFamily="34" charset="0"/>
                <a:ea typeface="+mn-ea"/>
                <a:cs typeface="+mn-cs"/>
              </a:rPr>
              <a:t>Hyper-V supports the following storage connections from the parent (host) partition:</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Direct attached (SAS/SATA)</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Fiber Channel</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iSCSI</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From within child (guest) partitions, Hyper-V supports virtual hard disks (VHDs) stored on any device accessible from the parent partition, direct access to locally-attached and SAN storage though pass-through disks, and direct access to iSCSI.</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Network- attached storage (NAS), such as file shares and NAS drives, is not supported except for ISOs  on network shares; to use network-attached ISOs requires: </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Machine account access to the share.</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Constrained delegation.</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VHDs attached to the Hyper-V SCSI controller can be hot-added and removed; VHDs attached to the Hyper-V IDE controller cannot be hot-added and removed.</a:t>
            </a:r>
            <a:endParaRPr lang="en-GB" sz="900" kern="1200" dirty="0" smtClean="0">
              <a:solidFill>
                <a:schemeClr val="tx1"/>
              </a:solidFill>
              <a:effectLst/>
              <a:latin typeface="Segoe" pitchFamily="34"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In Lesson 2, you learn about the iSCSI protocol, and how iSCSI can be used to provide highly available storage for use in a virtual server infrastructure.</a:t>
            </a:r>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10</a:t>
            </a:fld>
            <a:endParaRPr lang="en-US" dirty="0">
              <a:latin typeface="Segoe" pitchFamily="34" charset="0"/>
            </a:endParaRPr>
          </a:p>
        </p:txBody>
      </p:sp>
    </p:spTree>
    <p:extLst>
      <p:ext uri="{BB962C8B-B14F-4D97-AF65-F5344CB8AC3E}">
        <p14:creationId xmlns:p14="http://schemas.microsoft.com/office/powerpoint/2010/main" val="33110915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838200" y="1676400"/>
            <a:ext cx="7391400" cy="1661993"/>
          </a:xfrm>
        </p:spPr>
        <p:txBody>
          <a:bodyPr/>
          <a:lstStyle>
            <a:lvl1pPr>
              <a:defRPr sz="6000"/>
            </a:lvl1pPr>
          </a:lstStyle>
          <a:p>
            <a:r>
              <a:rPr lang="en-US" dirty="0" smtClean="0"/>
              <a:t>Click to edit Master title style</a:t>
            </a:r>
            <a:endParaRPr lang="en-US" dirty="0"/>
          </a:p>
        </p:txBody>
      </p:sp>
      <p:grpSp>
        <p:nvGrpSpPr>
          <p:cNvPr id="10" name="Group 9"/>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8" name="Picture 7"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457200" y="2133600"/>
            <a:ext cx="8382000" cy="666385"/>
          </a:xfrm>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043208"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3412"/>
            <a:ext cx="3429000" cy="461665"/>
          </a:xfrm>
        </p:spPr>
        <p:txBody>
          <a:bodyPr>
            <a:noAutofit/>
          </a:bodyPr>
          <a:lstStyle>
            <a:lvl1pPr marL="0" indent="0" algn="l" defTabSz="914363" rtl="0" eaLnBrk="1" latinLnBrk="0" hangingPunct="1">
              <a:lnSpc>
                <a:spcPct val="90000"/>
              </a:lnSpc>
              <a:spcBef>
                <a:spcPts val="0"/>
              </a:spcBef>
              <a:buSzPct val="85000"/>
              <a:buFontTx/>
              <a:buNone/>
              <a:defRPr lang="en-US" sz="3200" kern="1200" dirty="0">
                <a:gradFill>
                  <a:gsLst>
                    <a:gs pos="0">
                      <a:schemeClr val="accent1">
                        <a:lumMod val="40000"/>
                        <a:lumOff val="60000"/>
                      </a:schemeClr>
                    </a:gs>
                    <a:gs pos="86000">
                      <a:schemeClr val="accent1">
                        <a:lumMod val="40000"/>
                        <a:lumOff val="60000"/>
                      </a:schemeClr>
                    </a:gs>
                  </a:gsLst>
                  <a:lin ang="5400000" scaled="0"/>
                </a:gra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grpSp>
        <p:nvGrpSpPr>
          <p:cNvPr id="4" name="Group 3"/>
          <p:cNvGrpSpPr/>
          <p:nvPr userDrawn="1"/>
        </p:nvGrpSpPr>
        <p:grpSpPr>
          <a:xfrm>
            <a:off x="0" y="6324600"/>
            <a:ext cx="9144000" cy="533400"/>
            <a:chOff x="0" y="6324600"/>
            <a:chExt cx="9144000" cy="533400"/>
          </a:xfrm>
        </p:grpSpPr>
        <p:sp>
          <p:nvSpPr>
            <p:cNvPr id="5" name="Rectangle 4"/>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6" name="Picture 5"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1" y="1447806"/>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806"/>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47805"/>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272661"/>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7" y="1447805"/>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61"/>
            <a:ext cx="4117974"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1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860" r:id="rId1"/>
    <p:sldLayoutId id="2147483768" r:id="rId2"/>
    <p:sldLayoutId id="2147483769" r:id="rId3"/>
    <p:sldLayoutId id="2147483770" r:id="rId4"/>
    <p:sldLayoutId id="2147483771" r:id="rId5"/>
    <p:sldLayoutId id="2147483772" r:id="rId6"/>
    <p:sldLayoutId id="2147483773" r:id="rId7"/>
    <p:sldLayoutId id="2147483774" r:id="rId8"/>
    <p:sldLayoutId id="2147483859" r:id="rId9"/>
    <p:sldLayoutId id="2147483900" r:id="rId10"/>
    <p:sldLayoutId id="2147483902" r:id="rId11"/>
  </p:sldLayoutIdLst>
  <p:transition>
    <p:fade/>
  </p:transition>
  <p:hf sldNum="0" hdr="0" ft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85000"/>
        <a:buFontTx/>
        <a:buBlip>
          <a:blip r:embed="rId1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1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1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1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1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13.emf"/><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14.emf"/><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0.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6.png"/><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9310" y="1915694"/>
            <a:ext cx="7681913" cy="461665"/>
          </a:xfrm>
        </p:spPr>
        <p:txBody>
          <a:bodyPr/>
          <a:lstStyle/>
          <a:p>
            <a:r>
              <a:rPr lang="en-US" sz="2800" dirty="0" smtClean="0">
                <a:solidFill>
                  <a:schemeClr val="tx1"/>
                </a:solidFill>
              </a:rPr>
              <a:t>Course 50374</a:t>
            </a:r>
          </a:p>
          <a:p>
            <a:r>
              <a:rPr lang="en-US" sz="4000" dirty="0" smtClean="0">
                <a:solidFill>
                  <a:schemeClr val="tx1"/>
                </a:solidFill>
              </a:rPr>
              <a:t>Microsoft Virtualization and Management  for the Experienced VMware IT Pro </a:t>
            </a:r>
            <a:endParaRPr lang="en-US" sz="4000"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3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3693319"/>
          </a:xfrm>
        </p:spPr>
        <p:txBody>
          <a:bodyPr/>
          <a:lstStyle/>
          <a:p>
            <a:r>
              <a:rPr lang="en-US" dirty="0" smtClean="0">
                <a:solidFill>
                  <a:schemeClr val="tx1"/>
                </a:solidFill>
              </a:rPr>
              <a:t>Lesson 1: Storage Technologies Overview</a:t>
            </a:r>
          </a:p>
          <a:p>
            <a:r>
              <a:rPr lang="en-US" dirty="0" smtClean="0">
                <a:solidFill>
                  <a:schemeClr val="tx2"/>
                </a:solidFill>
              </a:rPr>
              <a:t>Lesson 2: iSCSI and Highly Available Storage</a:t>
            </a:r>
          </a:p>
          <a:p>
            <a:r>
              <a:rPr lang="en-US" dirty="0" smtClean="0">
                <a:solidFill>
                  <a:schemeClr val="tx1"/>
                </a:solidFill>
              </a:rPr>
              <a:t>Lesson 3: HBAs and Virtual Drives</a:t>
            </a:r>
          </a:p>
          <a:p>
            <a:r>
              <a:rPr lang="en-US" dirty="0" smtClean="0">
                <a:solidFill>
                  <a:schemeClr val="tx1"/>
                </a:solidFill>
              </a:rPr>
              <a:t>Lesson 4: VHDs and Pass-Through Disks</a:t>
            </a:r>
          </a:p>
          <a:p>
            <a:r>
              <a:rPr lang="en-US" dirty="0" smtClean="0">
                <a:solidFill>
                  <a:schemeClr val="tx1"/>
                </a:solidFill>
              </a:rPr>
              <a:t>Lesson 5: Snapshots and Backups</a:t>
            </a:r>
          </a:p>
          <a:p>
            <a:r>
              <a:rPr lang="en-US" dirty="0" smtClean="0">
                <a:solidFill>
                  <a:schemeClr val="tx1"/>
                </a:solidFill>
              </a:rPr>
              <a:t>Lesson 6: Storage Migration</a:t>
            </a:r>
          </a:p>
          <a:p>
            <a:endParaRPr lang="en-US" dirty="0" smtClean="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ounded Rectangle 25"/>
          <p:cNvSpPr/>
          <p:nvPr/>
        </p:nvSpPr>
        <p:spPr bwMode="auto">
          <a:xfrm>
            <a:off x="457200" y="4038600"/>
            <a:ext cx="8305800" cy="2743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sp>
        <p:nvSpPr>
          <p:cNvPr id="2" name="Title 1"/>
          <p:cNvSpPr>
            <a:spLocks noGrp="1"/>
          </p:cNvSpPr>
          <p:nvPr>
            <p:ph type="title"/>
          </p:nvPr>
        </p:nvSpPr>
        <p:spPr>
          <a:xfrm>
            <a:off x="381000" y="228601"/>
            <a:ext cx="8382000" cy="664797"/>
          </a:xfrm>
        </p:spPr>
        <p:txBody>
          <a:bodyPr/>
          <a:lstStyle/>
          <a:p>
            <a:r>
              <a:rPr lang="en-US" dirty="0" smtClean="0"/>
              <a:t>iSCSI Overview</a:t>
            </a:r>
            <a:endParaRPr lang="en-US" dirty="0"/>
          </a:p>
        </p:txBody>
      </p:sp>
      <p:sp>
        <p:nvSpPr>
          <p:cNvPr id="3" name="Content Placeholder 2"/>
          <p:cNvSpPr>
            <a:spLocks noGrp="1"/>
          </p:cNvSpPr>
          <p:nvPr>
            <p:ph idx="1"/>
          </p:nvPr>
        </p:nvSpPr>
        <p:spPr>
          <a:xfrm>
            <a:off x="381000" y="1143000"/>
            <a:ext cx="8001000" cy="2942344"/>
          </a:xfrm>
        </p:spPr>
        <p:txBody>
          <a:bodyPr/>
          <a:lstStyle/>
          <a:p>
            <a:pPr>
              <a:lnSpc>
                <a:spcPct val="100000"/>
              </a:lnSpc>
            </a:pPr>
            <a:r>
              <a:rPr lang="en-US" sz="2800" dirty="0" smtClean="0"/>
              <a:t>iSCSI initiator = “client”</a:t>
            </a:r>
          </a:p>
          <a:p>
            <a:pPr>
              <a:lnSpc>
                <a:spcPct val="100000"/>
              </a:lnSpc>
            </a:pPr>
            <a:r>
              <a:rPr lang="en-US" sz="2800" dirty="0" smtClean="0"/>
              <a:t>iSCSI target = storage device or bridge</a:t>
            </a:r>
          </a:p>
          <a:p>
            <a:pPr>
              <a:lnSpc>
                <a:spcPct val="100000"/>
              </a:lnSpc>
            </a:pPr>
            <a:r>
              <a:rPr lang="en-US" sz="2800" dirty="0" smtClean="0"/>
              <a:t>iSNS</a:t>
            </a:r>
            <a:r>
              <a:rPr lang="en-GB" sz="2800" dirty="0">
                <a:solidFill>
                  <a:schemeClr val="tx1"/>
                </a:solidFill>
                <a:latin typeface="Segoe" pitchFamily="34" charset="0"/>
              </a:rPr>
              <a:t> </a:t>
            </a:r>
            <a:r>
              <a:rPr lang="en-GB" sz="2800" dirty="0" smtClean="0">
                <a:solidFill>
                  <a:schemeClr val="tx1"/>
                </a:solidFill>
                <a:latin typeface="Segoe" pitchFamily="34" charset="0"/>
              </a:rPr>
              <a:t>—</a:t>
            </a:r>
            <a:r>
              <a:rPr lang="en-US" sz="2800" dirty="0" smtClean="0"/>
              <a:t>optional</a:t>
            </a:r>
            <a:endParaRPr lang="en-US" sz="1800" dirty="0" smtClean="0"/>
          </a:p>
          <a:p>
            <a:pPr>
              <a:lnSpc>
                <a:spcPct val="100000"/>
              </a:lnSpc>
            </a:pPr>
            <a:r>
              <a:rPr lang="en-US" sz="2800" dirty="0" smtClean="0"/>
              <a:t>Types of iSCSI SAN:</a:t>
            </a:r>
          </a:p>
          <a:p>
            <a:pPr lvl="1">
              <a:lnSpc>
                <a:spcPct val="100000"/>
              </a:lnSpc>
            </a:pPr>
            <a:r>
              <a:rPr lang="en-US" sz="2400" dirty="0" smtClean="0"/>
              <a:t>Native</a:t>
            </a:r>
            <a:r>
              <a:rPr lang="en-GB" sz="2400" dirty="0">
                <a:solidFill>
                  <a:schemeClr val="tx1"/>
                </a:solidFill>
                <a:latin typeface="Segoe" pitchFamily="34" charset="0"/>
              </a:rPr>
              <a:t> </a:t>
            </a:r>
            <a:r>
              <a:rPr lang="en-GB" sz="2400" dirty="0" smtClean="0">
                <a:solidFill>
                  <a:schemeClr val="tx1"/>
                </a:solidFill>
                <a:latin typeface="Segoe" pitchFamily="34" charset="0"/>
              </a:rPr>
              <a:t>—</a:t>
            </a:r>
            <a:r>
              <a:rPr lang="en-US" sz="2400" dirty="0" smtClean="0"/>
              <a:t>all components are iSCSI-based</a:t>
            </a:r>
          </a:p>
          <a:p>
            <a:pPr lvl="1">
              <a:lnSpc>
                <a:spcPct val="100000"/>
              </a:lnSpc>
            </a:pPr>
            <a:r>
              <a:rPr lang="en-US" sz="2400" dirty="0" smtClean="0"/>
              <a:t>Heterogeneous</a:t>
            </a:r>
            <a:r>
              <a:rPr lang="en-GB" sz="2400" dirty="0" smtClean="0">
                <a:solidFill>
                  <a:schemeClr val="tx1"/>
                </a:solidFill>
                <a:latin typeface="Segoe" pitchFamily="34" charset="0"/>
              </a:rPr>
              <a:t> —</a:t>
            </a:r>
            <a:r>
              <a:rPr lang="en-US" sz="2400" dirty="0" smtClean="0"/>
              <a:t>mixed iSCSI and Fibre Channel</a:t>
            </a:r>
          </a:p>
        </p:txBody>
      </p:sp>
      <p:pic>
        <p:nvPicPr>
          <p:cNvPr id="3074" name="Picture 2" descr="C:\Users\David\Documents\CM Projects - Reference\VistaIcons\Graphics\_WINDOWS SERVER ICONS\Hardware\Virtual Servers 2.png"/>
          <p:cNvPicPr>
            <a:picLocks noChangeAspect="1" noChangeArrowheads="1"/>
          </p:cNvPicPr>
          <p:nvPr/>
        </p:nvPicPr>
        <p:blipFill>
          <a:blip r:embed="rId3"/>
          <a:srcRect/>
          <a:stretch>
            <a:fillRect/>
          </a:stretch>
        </p:blipFill>
        <p:spPr bwMode="auto">
          <a:xfrm>
            <a:off x="6096000" y="4866501"/>
            <a:ext cx="990600" cy="1617562"/>
          </a:xfrm>
          <a:prstGeom prst="rect">
            <a:avLst/>
          </a:prstGeom>
          <a:noFill/>
        </p:spPr>
      </p:pic>
      <p:pic>
        <p:nvPicPr>
          <p:cNvPr id="5" name="Picture 2" descr="C:\Users\David\Documents\CM Projects - Reference\VistaIcons\Graphics\_WINDOWS SERVER ICONS\Hardware\Virtual Servers 2.png"/>
          <p:cNvPicPr>
            <a:picLocks noChangeAspect="1" noChangeArrowheads="1"/>
          </p:cNvPicPr>
          <p:nvPr/>
        </p:nvPicPr>
        <p:blipFill>
          <a:blip r:embed="rId3"/>
          <a:srcRect/>
          <a:stretch>
            <a:fillRect/>
          </a:stretch>
        </p:blipFill>
        <p:spPr bwMode="auto">
          <a:xfrm>
            <a:off x="1295400" y="4866501"/>
            <a:ext cx="990600" cy="1617562"/>
          </a:xfrm>
          <a:prstGeom prst="rect">
            <a:avLst/>
          </a:prstGeom>
          <a:noFill/>
        </p:spPr>
      </p:pic>
      <p:pic>
        <p:nvPicPr>
          <p:cNvPr id="8" name="Picture 3" descr="C:\Users\David\Documents\CM Projects - Reference\VistaIcons\Graphics\Generic Device.png"/>
          <p:cNvPicPr>
            <a:picLocks noChangeAspect="1" noChangeArrowheads="1"/>
          </p:cNvPicPr>
          <p:nvPr/>
        </p:nvPicPr>
        <p:blipFill>
          <a:blip r:embed="rId4"/>
          <a:srcRect/>
          <a:stretch>
            <a:fillRect/>
          </a:stretch>
        </p:blipFill>
        <p:spPr bwMode="auto">
          <a:xfrm>
            <a:off x="6703870" y="5805101"/>
            <a:ext cx="1120775" cy="725874"/>
          </a:xfrm>
          <a:prstGeom prst="rect">
            <a:avLst/>
          </a:prstGeom>
          <a:noFill/>
          <a:scene3d>
            <a:camera prst="perspectiveHeroicExtremeLeftFacing"/>
            <a:lightRig rig="threePt" dir="t"/>
          </a:scene3d>
        </p:spPr>
      </p:pic>
      <p:cxnSp>
        <p:nvCxnSpPr>
          <p:cNvPr id="12" name="Straight Connector 11"/>
          <p:cNvCxnSpPr/>
          <p:nvPr/>
        </p:nvCxnSpPr>
        <p:spPr>
          <a:xfrm>
            <a:off x="2514600" y="5209401"/>
            <a:ext cx="3429000" cy="0"/>
          </a:xfrm>
          <a:prstGeom prst="line">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733800" y="4904601"/>
            <a:ext cx="814325"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Request</a:t>
            </a:r>
          </a:p>
        </p:txBody>
      </p:sp>
      <p:cxnSp>
        <p:nvCxnSpPr>
          <p:cNvPr id="15" name="Straight Connector 14"/>
          <p:cNvCxnSpPr/>
          <p:nvPr/>
        </p:nvCxnSpPr>
        <p:spPr>
          <a:xfrm>
            <a:off x="2514600" y="5590401"/>
            <a:ext cx="3429000" cy="0"/>
          </a:xfrm>
          <a:prstGeom prst="line">
            <a:avLst/>
          </a:prstGeom>
          <a:ln w="31750">
            <a:solidFill>
              <a:srgbClr val="FF0000"/>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733800" y="5666601"/>
            <a:ext cx="968214"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Response</a:t>
            </a:r>
          </a:p>
        </p:txBody>
      </p:sp>
      <p:sp>
        <p:nvSpPr>
          <p:cNvPr id="17" name="TextBox 16"/>
          <p:cNvSpPr txBox="1"/>
          <p:nvPr/>
        </p:nvSpPr>
        <p:spPr>
          <a:xfrm>
            <a:off x="6172200" y="4523601"/>
            <a:ext cx="408766"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IQN</a:t>
            </a:r>
          </a:p>
        </p:txBody>
      </p:sp>
      <p:sp>
        <p:nvSpPr>
          <p:cNvPr id="18" name="TextBox 17"/>
          <p:cNvSpPr txBox="1"/>
          <p:nvPr/>
        </p:nvSpPr>
        <p:spPr>
          <a:xfrm>
            <a:off x="1371600" y="6428601"/>
            <a:ext cx="790088"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Initiator</a:t>
            </a:r>
          </a:p>
        </p:txBody>
      </p:sp>
      <p:sp>
        <p:nvSpPr>
          <p:cNvPr id="19" name="TextBox 18"/>
          <p:cNvSpPr txBox="1"/>
          <p:nvPr/>
        </p:nvSpPr>
        <p:spPr>
          <a:xfrm>
            <a:off x="6096000" y="6504801"/>
            <a:ext cx="624979"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Target</a:t>
            </a:r>
          </a:p>
        </p:txBody>
      </p:sp>
      <p:pic>
        <p:nvPicPr>
          <p:cNvPr id="20" name="Picture 2" descr="C:\Users\David\Documents\CM Projects - Reference\VistaIcons\Graphics\_WINDOWS SERVER ICONS\Hardware\Virtual Servers 2.png"/>
          <p:cNvPicPr>
            <a:picLocks noChangeAspect="1" noChangeArrowheads="1"/>
          </p:cNvPicPr>
          <p:nvPr/>
        </p:nvPicPr>
        <p:blipFill>
          <a:blip r:embed="rId3"/>
          <a:srcRect/>
          <a:stretch>
            <a:fillRect/>
          </a:stretch>
        </p:blipFill>
        <p:spPr bwMode="auto">
          <a:xfrm>
            <a:off x="3124200" y="4114800"/>
            <a:ext cx="477284" cy="779362"/>
          </a:xfrm>
          <a:prstGeom prst="rect">
            <a:avLst/>
          </a:prstGeom>
          <a:noFill/>
        </p:spPr>
      </p:pic>
      <p:sp>
        <p:nvSpPr>
          <p:cNvPr id="21" name="TextBox 20"/>
          <p:cNvSpPr txBox="1"/>
          <p:nvPr/>
        </p:nvSpPr>
        <p:spPr>
          <a:xfrm>
            <a:off x="3657600" y="4343400"/>
            <a:ext cx="476092"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iSNS</a:t>
            </a:r>
          </a:p>
        </p:txBody>
      </p:sp>
      <p:cxnSp>
        <p:nvCxnSpPr>
          <p:cNvPr id="22" name="Straight Connector 21"/>
          <p:cNvCxnSpPr/>
          <p:nvPr/>
        </p:nvCxnSpPr>
        <p:spPr>
          <a:xfrm flipV="1">
            <a:off x="2286000" y="4343400"/>
            <a:ext cx="762000" cy="457200"/>
          </a:xfrm>
          <a:prstGeom prst="line">
            <a:avLst/>
          </a:prstGeom>
          <a:ln w="31750">
            <a:solidFill>
              <a:srgbClr val="FF0000"/>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057400" y="4267200"/>
            <a:ext cx="626390"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Query</a:t>
            </a:r>
          </a:p>
        </p:txBody>
      </p:sp>
      <p:pic>
        <p:nvPicPr>
          <p:cNvPr id="23" name="Picture 3" descr="C:\Users\David\Documents\CM Projects - Reference\VistaIcons\Graphics\Generic Device.png"/>
          <p:cNvPicPr>
            <a:picLocks noChangeAspect="1" noChangeArrowheads="1"/>
          </p:cNvPicPr>
          <p:nvPr/>
        </p:nvPicPr>
        <p:blipFill>
          <a:blip r:embed="rId4"/>
          <a:srcRect/>
          <a:stretch>
            <a:fillRect/>
          </a:stretch>
        </p:blipFill>
        <p:spPr bwMode="auto">
          <a:xfrm>
            <a:off x="6703870" y="5299502"/>
            <a:ext cx="1120775" cy="725874"/>
          </a:xfrm>
          <a:prstGeom prst="rect">
            <a:avLst/>
          </a:prstGeom>
          <a:noFill/>
          <a:scene3d>
            <a:camera prst="perspectiveHeroicExtremeLeftFacing"/>
            <a:lightRig rig="threePt" dir="t"/>
          </a:scene3d>
        </p:spPr>
      </p:pic>
      <p:pic>
        <p:nvPicPr>
          <p:cNvPr id="24" name="Picture 3" descr="C:\Users\David\Documents\CM Projects - Reference\VistaIcons\Graphics\Generic Device.png"/>
          <p:cNvPicPr>
            <a:picLocks noChangeAspect="1" noChangeArrowheads="1"/>
          </p:cNvPicPr>
          <p:nvPr/>
        </p:nvPicPr>
        <p:blipFill>
          <a:blip r:embed="rId4"/>
          <a:srcRect/>
          <a:stretch>
            <a:fillRect/>
          </a:stretch>
        </p:blipFill>
        <p:spPr bwMode="auto">
          <a:xfrm>
            <a:off x="6703870" y="4800600"/>
            <a:ext cx="1120775" cy="725874"/>
          </a:xfrm>
          <a:prstGeom prst="rect">
            <a:avLst/>
          </a:prstGeom>
          <a:noFill/>
          <a:scene3d>
            <a:camera prst="perspectiveHeroicExtremeLeftFacing"/>
            <a:lightRig rig="threePt" dir="t"/>
          </a:scene3d>
        </p:spPr>
      </p:pic>
    </p:spTree>
    <p:extLst>
      <p:ext uri="{BB962C8B-B14F-4D97-AF65-F5344CB8AC3E}">
        <p14:creationId xmlns:p14="http://schemas.microsoft.com/office/powerpoint/2010/main" val="13287350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664797"/>
          </a:xfrm>
        </p:spPr>
        <p:txBody>
          <a:bodyPr/>
          <a:lstStyle/>
          <a:p>
            <a:r>
              <a:rPr lang="en-US" dirty="0" smtClean="0"/>
              <a:t>iSCSI for Production SANs</a:t>
            </a:r>
            <a:endParaRPr lang="en-US" dirty="0"/>
          </a:p>
        </p:txBody>
      </p:sp>
      <p:sp>
        <p:nvSpPr>
          <p:cNvPr id="3" name="Content Placeholder 2"/>
          <p:cNvSpPr>
            <a:spLocks noGrp="1"/>
          </p:cNvSpPr>
          <p:nvPr>
            <p:ph idx="1"/>
          </p:nvPr>
        </p:nvSpPr>
        <p:spPr>
          <a:xfrm>
            <a:off x="381000" y="1143000"/>
            <a:ext cx="8305800" cy="5958554"/>
          </a:xfrm>
        </p:spPr>
        <p:txBody>
          <a:bodyPr/>
          <a:lstStyle/>
          <a:p>
            <a:pPr>
              <a:lnSpc>
                <a:spcPct val="100000"/>
              </a:lnSpc>
              <a:buNone/>
            </a:pPr>
            <a:r>
              <a:rPr lang="en-US" sz="2800" dirty="0" smtClean="0"/>
              <a:t>iSCSI is a valid solution for production-level SANs:</a:t>
            </a:r>
          </a:p>
          <a:p>
            <a:pPr>
              <a:lnSpc>
                <a:spcPct val="100000"/>
              </a:lnSpc>
            </a:pPr>
            <a:r>
              <a:rPr lang="en-US" sz="2800" dirty="0" smtClean="0"/>
              <a:t>Cheaper than Fibre Channel</a:t>
            </a:r>
          </a:p>
          <a:p>
            <a:pPr>
              <a:lnSpc>
                <a:spcPct val="100000"/>
              </a:lnSpc>
            </a:pPr>
            <a:r>
              <a:rPr lang="en-US" sz="2800" dirty="0" smtClean="0"/>
              <a:t>Simpler to configure than Fibre Channel</a:t>
            </a:r>
          </a:p>
          <a:p>
            <a:pPr marL="0" indent="0">
              <a:lnSpc>
                <a:spcPct val="100000"/>
              </a:lnSpc>
              <a:buNone/>
            </a:pPr>
            <a:endParaRPr lang="en-GB" sz="2800" dirty="0" smtClean="0"/>
          </a:p>
          <a:p>
            <a:pPr marL="0" indent="0">
              <a:lnSpc>
                <a:spcPct val="100000"/>
              </a:lnSpc>
              <a:buNone/>
            </a:pPr>
            <a:r>
              <a:rPr lang="en-GB" sz="2800" dirty="0" smtClean="0"/>
              <a:t>To </a:t>
            </a:r>
            <a:r>
              <a:rPr lang="en-GB" sz="2800" dirty="0"/>
              <a:t>achieve the performance level required for typical production SANs</a:t>
            </a:r>
            <a:r>
              <a:rPr lang="en-US" sz="2800" dirty="0"/>
              <a:t>:</a:t>
            </a:r>
          </a:p>
          <a:p>
            <a:pPr>
              <a:lnSpc>
                <a:spcPct val="100000"/>
              </a:lnSpc>
            </a:pPr>
            <a:r>
              <a:rPr lang="en-US" sz="2800" dirty="0" smtClean="0"/>
              <a:t>Use 10 Gbit/sec Ethernet</a:t>
            </a:r>
          </a:p>
          <a:p>
            <a:pPr>
              <a:lnSpc>
                <a:spcPct val="100000"/>
              </a:lnSpc>
            </a:pPr>
            <a:r>
              <a:rPr lang="en-US" sz="2800" dirty="0" smtClean="0"/>
              <a:t>Use dedicated iSCSI network</a:t>
            </a:r>
          </a:p>
          <a:p>
            <a:pPr>
              <a:lnSpc>
                <a:spcPct val="100000"/>
              </a:lnSpc>
            </a:pPr>
            <a:r>
              <a:rPr lang="en-US" sz="2800" dirty="0" smtClean="0"/>
              <a:t>Plan for redundancy</a:t>
            </a:r>
          </a:p>
          <a:p>
            <a:pPr>
              <a:lnSpc>
                <a:spcPct val="100000"/>
              </a:lnSpc>
            </a:pPr>
            <a:r>
              <a:rPr lang="en-US" sz="2800" dirty="0" smtClean="0"/>
              <a:t>Use multipathing</a:t>
            </a:r>
          </a:p>
          <a:p>
            <a:pPr>
              <a:lnSpc>
                <a:spcPct val="100000"/>
              </a:lnSpc>
            </a:pPr>
            <a:r>
              <a:rPr lang="en-US" sz="2800" dirty="0" smtClean="0"/>
              <a:t>Evaluate Jumbo Frames</a:t>
            </a:r>
          </a:p>
          <a:p>
            <a:pPr lvl="1">
              <a:lnSpc>
                <a:spcPct val="100000"/>
              </a:lnSpc>
              <a:buNone/>
            </a:pPr>
            <a:endParaRPr lang="en-US" sz="2400" dirty="0" smtClean="0"/>
          </a:p>
        </p:txBody>
      </p:sp>
    </p:spTree>
    <p:extLst>
      <p:ext uri="{BB962C8B-B14F-4D97-AF65-F5344CB8AC3E}">
        <p14:creationId xmlns:p14="http://schemas.microsoft.com/office/powerpoint/2010/main" val="132873501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664797"/>
          </a:xfrm>
        </p:spPr>
        <p:txBody>
          <a:bodyPr/>
          <a:lstStyle/>
          <a:p>
            <a:r>
              <a:rPr lang="en-US" dirty="0" smtClean="0"/>
              <a:t>Microsoft iSCSI Support</a:t>
            </a:r>
            <a:endParaRPr lang="en-US" dirty="0"/>
          </a:p>
        </p:txBody>
      </p:sp>
      <p:graphicFrame>
        <p:nvGraphicFramePr>
          <p:cNvPr id="5" name="Table 4"/>
          <p:cNvGraphicFramePr>
            <a:graphicFrameLocks noGrp="1"/>
          </p:cNvGraphicFramePr>
          <p:nvPr/>
        </p:nvGraphicFramePr>
        <p:xfrm>
          <a:off x="457201" y="1143003"/>
          <a:ext cx="8229598" cy="4023360"/>
        </p:xfrm>
        <a:graphic>
          <a:graphicData uri="http://schemas.openxmlformats.org/drawingml/2006/table">
            <a:tbl>
              <a:tblPr firstRow="1" bandRow="1">
                <a:tableStyleId>{5C22544A-7EE6-4342-B048-85BDC9FD1C3A}</a:tableStyleId>
              </a:tblPr>
              <a:tblGrid>
                <a:gridCol w="2717321"/>
                <a:gridCol w="1925017"/>
                <a:gridCol w="1793630"/>
                <a:gridCol w="1793630"/>
              </a:tblGrid>
              <a:tr h="380997">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rgbClr val="000000"/>
                          </a:solidFill>
                          <a:effectLst/>
                          <a:uLnTx/>
                          <a:uFillTx/>
                          <a:latin typeface="+mn-lt"/>
                          <a:ea typeface="+mn-ea"/>
                          <a:cs typeface="+mn-cs"/>
                        </a:rPr>
                        <a:t>Windows Version</a:t>
                      </a:r>
                    </a:p>
                  </a:txBody>
                  <a:tcPr marL="121888" marR="121888"/>
                </a:tc>
                <a:tc>
                  <a:txBody>
                    <a:bodyPr/>
                    <a:lstStyle/>
                    <a:p>
                      <a:pPr algn="ctr"/>
                      <a:r>
                        <a:rPr lang="en-US" sz="2000" dirty="0" smtClean="0">
                          <a:solidFill>
                            <a:schemeClr val="bg1"/>
                          </a:solidFill>
                        </a:rPr>
                        <a:t>iSCSI Initiator</a:t>
                      </a:r>
                      <a:endParaRPr lang="en-US" sz="2000" dirty="0">
                        <a:solidFill>
                          <a:schemeClr val="bg1"/>
                        </a:solidFill>
                      </a:endParaRPr>
                    </a:p>
                  </a:txBody>
                  <a:tcPr marL="121888" marR="121888">
                    <a:solidFill>
                      <a:schemeClr val="tx2">
                        <a:lumMod val="40000"/>
                        <a:lumOff val="60000"/>
                      </a:schemeClr>
                    </a:solidFill>
                  </a:tcPr>
                </a:tc>
                <a:tc>
                  <a:txBody>
                    <a:bodyPr/>
                    <a:lstStyle/>
                    <a:p>
                      <a:pPr algn="ctr"/>
                      <a:r>
                        <a:rPr lang="en-US" sz="2000" dirty="0" smtClean="0">
                          <a:solidFill>
                            <a:schemeClr val="bg1"/>
                          </a:solidFill>
                        </a:rPr>
                        <a:t>iSCSI</a:t>
                      </a:r>
                      <a:r>
                        <a:rPr lang="en-US" sz="2000" baseline="0" dirty="0" smtClean="0">
                          <a:solidFill>
                            <a:schemeClr val="bg1"/>
                          </a:solidFill>
                        </a:rPr>
                        <a:t> Target</a:t>
                      </a:r>
                      <a:endParaRPr lang="en-US" sz="2000" dirty="0">
                        <a:solidFill>
                          <a:schemeClr val="bg1"/>
                        </a:solidFill>
                      </a:endParaRPr>
                    </a:p>
                  </a:txBody>
                  <a:tcPr marL="121888" marR="121888">
                    <a:solidFill>
                      <a:schemeClr val="tx2">
                        <a:lumMod val="40000"/>
                        <a:lumOff val="60000"/>
                      </a:schemeClr>
                    </a:solidFill>
                  </a:tcPr>
                </a:tc>
                <a:tc>
                  <a:txBody>
                    <a:bodyPr/>
                    <a:lstStyle/>
                    <a:p>
                      <a:pPr algn="ctr"/>
                      <a:r>
                        <a:rPr lang="en-US" sz="2000" dirty="0" smtClean="0">
                          <a:solidFill>
                            <a:schemeClr val="bg1"/>
                          </a:solidFill>
                        </a:rPr>
                        <a:t>iSNS</a:t>
                      </a:r>
                      <a:endParaRPr lang="en-US" sz="2000" dirty="0">
                        <a:solidFill>
                          <a:schemeClr val="bg1"/>
                        </a:solidFill>
                      </a:endParaRPr>
                    </a:p>
                  </a:txBody>
                  <a:tcPr marL="121888" marR="121888">
                    <a:solidFill>
                      <a:schemeClr val="tx2">
                        <a:lumMod val="40000"/>
                        <a:lumOff val="60000"/>
                      </a:schemeClr>
                    </a:solidFill>
                  </a:tcPr>
                </a:tc>
              </a:tr>
              <a:tr h="381000">
                <a:tc>
                  <a:txBody>
                    <a:bodyPr/>
                    <a:lstStyle/>
                    <a:p>
                      <a:pPr marL="0" algn="l" defTabSz="914363" rtl="0" eaLnBrk="1" fontAlgn="b" latinLnBrk="0" hangingPunct="1"/>
                      <a:r>
                        <a:rPr lang="fr-FR" sz="1600" b="0" kern="1200" dirty="0" smtClean="0">
                          <a:solidFill>
                            <a:schemeClr val="dk1"/>
                          </a:solidFill>
                          <a:latin typeface="+mn-lt"/>
                          <a:ea typeface="+mn-ea"/>
                          <a:cs typeface="+mn-cs"/>
                        </a:rPr>
                        <a:t>Windows Server 2008 R2</a:t>
                      </a: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mn-lt"/>
                          <a:ea typeface="+mn-ea"/>
                          <a:cs typeface="+mn-cs"/>
                          <a:sym typeface="Wingdings"/>
                        </a:rPr>
                        <a:t></a:t>
                      </a:r>
                      <a:endParaRPr lang="en-US" sz="1600" b="1" kern="1200" dirty="0">
                        <a:solidFill>
                          <a:schemeClr val="dk1"/>
                        </a:solidFill>
                        <a:latin typeface="+mn-lt"/>
                        <a:ea typeface="+mn-ea"/>
                        <a:cs typeface="+mn-cs"/>
                        <a:sym typeface="Wingdings"/>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Download required (2)</a:t>
                      </a:r>
                      <a:endParaRPr lang="en-US" sz="1100" b="1" dirty="0" smtClean="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mn-lt"/>
                          <a:ea typeface="+mn-ea"/>
                          <a:cs typeface="+mn-cs"/>
                          <a:sym typeface="Wingdings"/>
                        </a:rPr>
                        <a:t></a:t>
                      </a:r>
                    </a:p>
                  </a:txBody>
                  <a:tcPr marL="121888" marR="121888">
                    <a:solidFill>
                      <a:schemeClr val="tx2">
                        <a:lumMod val="40000"/>
                        <a:lumOff val="60000"/>
                      </a:schemeClr>
                    </a:solidFill>
                  </a:tcPr>
                </a:tc>
              </a:tr>
              <a:tr h="381000">
                <a:tc>
                  <a:txBody>
                    <a:bodyPr/>
                    <a:lstStyle/>
                    <a:p>
                      <a:pPr marL="0" algn="l" defTabSz="914363" rtl="0" eaLnBrk="1" fontAlgn="b" latinLnBrk="0" hangingPunct="1"/>
                      <a:r>
                        <a:rPr lang="fr-FR" sz="1600" b="0" kern="1200" dirty="0" smtClean="0">
                          <a:solidFill>
                            <a:schemeClr val="dk1"/>
                          </a:solidFill>
                          <a:latin typeface="+mn-lt"/>
                          <a:ea typeface="+mn-ea"/>
                          <a:cs typeface="+mn-cs"/>
                        </a:rPr>
                        <a:t>Windows Server 2008 </a:t>
                      </a: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mn-lt"/>
                          <a:ea typeface="+mn-ea"/>
                          <a:cs typeface="+mn-cs"/>
                          <a:sym typeface="Wingdings"/>
                        </a:rPr>
                        <a:t></a:t>
                      </a:r>
                      <a:endParaRPr lang="en-US" sz="1600" b="1" kern="1200" dirty="0">
                        <a:solidFill>
                          <a:schemeClr val="dk1"/>
                        </a:solidFill>
                        <a:latin typeface="+mn-lt"/>
                        <a:ea typeface="+mn-ea"/>
                        <a:cs typeface="+mn-cs"/>
                        <a:sym typeface="Wingdings"/>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Download required (3)</a:t>
                      </a:r>
                      <a:endParaRPr lang="en-US" sz="1100" b="1" dirty="0" smtClean="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mn-lt"/>
                          <a:ea typeface="+mn-ea"/>
                          <a:cs typeface="+mn-cs"/>
                          <a:sym typeface="Wingdings"/>
                        </a:rPr>
                        <a:t></a:t>
                      </a:r>
                    </a:p>
                  </a:txBody>
                  <a:tcPr marL="121888" marR="121888">
                    <a:solidFill>
                      <a:schemeClr val="tx2">
                        <a:lumMod val="40000"/>
                        <a:lumOff val="60000"/>
                      </a:schemeClr>
                    </a:solidFill>
                  </a:tcPr>
                </a:tc>
              </a:tr>
              <a:tr h="381000">
                <a:tc>
                  <a:txBody>
                    <a:bodyPr/>
                    <a:lstStyle/>
                    <a:p>
                      <a:pPr marL="0" algn="l" defTabSz="914363" rtl="0" eaLnBrk="1" fontAlgn="b" latinLnBrk="0" hangingPunct="1"/>
                      <a:r>
                        <a:rPr lang="fr-FR" sz="1600" b="0" kern="1200" dirty="0" smtClean="0">
                          <a:solidFill>
                            <a:schemeClr val="dk1"/>
                          </a:solidFill>
                          <a:latin typeface="+mn-lt"/>
                          <a:ea typeface="+mn-ea"/>
                          <a:cs typeface="+mn-cs"/>
                        </a:rPr>
                        <a:t>Microsoft Hyper-V</a:t>
                      </a:r>
                      <a:r>
                        <a:rPr lang="en-GB" sz="1800" kern="1200" dirty="0" smtClean="0">
                          <a:solidFill>
                            <a:schemeClr val="dk1"/>
                          </a:solidFill>
                          <a:effectLst/>
                          <a:latin typeface="+mn-lt"/>
                          <a:ea typeface="+mn-ea"/>
                          <a:cs typeface="+mn-cs"/>
                        </a:rPr>
                        <a:t>™</a:t>
                      </a:r>
                      <a:r>
                        <a:rPr lang="fr-FR" sz="1600" b="0" kern="1200" dirty="0" smtClean="0">
                          <a:solidFill>
                            <a:schemeClr val="dk1"/>
                          </a:solidFill>
                          <a:latin typeface="+mn-lt"/>
                          <a:ea typeface="+mn-ea"/>
                          <a:cs typeface="+mn-cs"/>
                        </a:rPr>
                        <a:t> Server</a:t>
                      </a: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mn-lt"/>
                          <a:ea typeface="+mn-ea"/>
                          <a:cs typeface="+mn-cs"/>
                          <a:sym typeface="Wingdings"/>
                        </a:rPr>
                        <a:t></a:t>
                      </a: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kern="1200" dirty="0" smtClean="0">
                          <a:solidFill>
                            <a:schemeClr val="dk1"/>
                          </a:solidFill>
                          <a:latin typeface="+mn-lt"/>
                          <a:ea typeface="+mn-ea"/>
                          <a:cs typeface="+mn-cs"/>
                        </a:rPr>
                        <a:t>Not available (4)</a:t>
                      </a: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smtClean="0">
                        <a:solidFill>
                          <a:schemeClr val="dk1"/>
                        </a:solidFill>
                        <a:latin typeface="+mn-lt"/>
                        <a:ea typeface="+mn-ea"/>
                        <a:cs typeface="+mn-cs"/>
                        <a:sym typeface="Wingdings"/>
                      </a:endParaRPr>
                    </a:p>
                  </a:txBody>
                  <a:tcPr marL="121888" marR="121888">
                    <a:solidFill>
                      <a:schemeClr val="tx2">
                        <a:lumMod val="40000"/>
                        <a:lumOff val="60000"/>
                      </a:schemeClr>
                    </a:solidFill>
                  </a:tcPr>
                </a:tc>
              </a:tr>
              <a:tr h="427723">
                <a:tc>
                  <a:txBody>
                    <a:bodyPr/>
                    <a:lstStyle/>
                    <a:p>
                      <a:pPr marL="0" algn="l" defTabSz="914363" rtl="0" eaLnBrk="1" fontAlgn="b" latinLnBrk="0" hangingPunct="1"/>
                      <a:r>
                        <a:rPr lang="en-GB" sz="1600" b="0" kern="1200" dirty="0" smtClean="0">
                          <a:solidFill>
                            <a:schemeClr val="dk1"/>
                          </a:solidFill>
                          <a:latin typeface="+mn-lt"/>
                          <a:ea typeface="+mn-ea"/>
                          <a:cs typeface="+mn-cs"/>
                        </a:rPr>
                        <a:t>Windows 7</a:t>
                      </a: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mn-lt"/>
                          <a:ea typeface="+mn-ea"/>
                          <a:cs typeface="+mn-cs"/>
                          <a:sym typeface="Wingdings"/>
                        </a:rPr>
                        <a:t></a:t>
                      </a:r>
                      <a:endParaRPr lang="en-US" sz="1600" b="1" kern="1200" dirty="0">
                        <a:solidFill>
                          <a:schemeClr val="dk1"/>
                        </a:solidFill>
                        <a:latin typeface="+mn-lt"/>
                        <a:ea typeface="+mn-ea"/>
                        <a:cs typeface="+mn-cs"/>
                        <a:sym typeface="Wingdings"/>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1"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1" dirty="0"/>
                    </a:p>
                  </a:txBody>
                  <a:tcPr marL="121888" marR="121888">
                    <a:solidFill>
                      <a:schemeClr val="tx2">
                        <a:lumMod val="40000"/>
                        <a:lumOff val="60000"/>
                      </a:schemeClr>
                    </a:solidFill>
                  </a:tcPr>
                </a:tc>
              </a:tr>
              <a:tr h="427723">
                <a:tc>
                  <a:txBody>
                    <a:bodyPr/>
                    <a:lstStyle/>
                    <a:p>
                      <a:pPr marL="0" algn="l" defTabSz="914363" rtl="0" eaLnBrk="1" fontAlgn="b" latinLnBrk="0" hangingPunct="1"/>
                      <a:r>
                        <a:rPr lang="en-GB" sz="1600" b="0" kern="1200" dirty="0" smtClean="0">
                          <a:solidFill>
                            <a:schemeClr val="dk1"/>
                          </a:solidFill>
                          <a:latin typeface="+mn-lt"/>
                          <a:ea typeface="+mn-ea"/>
                          <a:cs typeface="+mn-cs"/>
                        </a:rPr>
                        <a:t>Windows</a:t>
                      </a:r>
                      <a:r>
                        <a:rPr lang="en-GB" sz="1600" b="0" kern="1200" baseline="0" dirty="0" smtClean="0">
                          <a:solidFill>
                            <a:schemeClr val="dk1"/>
                          </a:solidFill>
                          <a:latin typeface="+mn-lt"/>
                          <a:ea typeface="+mn-ea"/>
                          <a:cs typeface="+mn-cs"/>
                        </a:rPr>
                        <a:t> Vista</a:t>
                      </a:r>
                      <a:endParaRPr lang="en-GB" sz="1600" b="0" kern="1200" dirty="0" smtClean="0">
                        <a:solidFill>
                          <a:schemeClr val="dk1"/>
                        </a:solidFill>
                        <a:latin typeface="+mn-lt"/>
                        <a:ea typeface="+mn-ea"/>
                        <a:cs typeface="+mn-cs"/>
                      </a:endParaRP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mn-lt"/>
                          <a:ea typeface="+mn-ea"/>
                          <a:cs typeface="+mn-cs"/>
                          <a:sym typeface="Wingdings"/>
                        </a:rPr>
                        <a:t></a:t>
                      </a: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1"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1" dirty="0"/>
                    </a:p>
                  </a:txBody>
                  <a:tcPr marL="121888" marR="121888">
                    <a:solidFill>
                      <a:schemeClr val="tx2">
                        <a:lumMod val="40000"/>
                        <a:lumOff val="60000"/>
                      </a:schemeClr>
                    </a:solidFill>
                  </a:tcPr>
                </a:tc>
              </a:tr>
              <a:tr h="364757">
                <a:tc>
                  <a:txBody>
                    <a:bodyPr/>
                    <a:lstStyle/>
                    <a:p>
                      <a:pPr marL="0" algn="l" defTabSz="914363" rtl="0" eaLnBrk="1" fontAlgn="b" latinLnBrk="0" hangingPunct="1"/>
                      <a:r>
                        <a:rPr lang="en-GB" sz="1600" b="0" kern="1200" dirty="0" smtClean="0">
                          <a:solidFill>
                            <a:schemeClr val="dk1"/>
                          </a:solidFill>
                          <a:latin typeface="+mn-lt"/>
                          <a:ea typeface="+mn-ea"/>
                          <a:cs typeface="+mn-cs"/>
                        </a:rPr>
                        <a:t>Windows</a:t>
                      </a:r>
                      <a:r>
                        <a:rPr lang="en-GB" sz="1600" b="0" kern="1200" baseline="0" dirty="0" smtClean="0">
                          <a:solidFill>
                            <a:schemeClr val="dk1"/>
                          </a:solidFill>
                          <a:latin typeface="+mn-lt"/>
                          <a:ea typeface="+mn-ea"/>
                          <a:cs typeface="+mn-cs"/>
                        </a:rPr>
                        <a:t> Storage Server</a:t>
                      </a:r>
                      <a:endParaRPr lang="en-GB" sz="1600" b="0" kern="1200" dirty="0" smtClean="0">
                        <a:solidFill>
                          <a:schemeClr val="dk1"/>
                        </a:solidFill>
                        <a:latin typeface="+mn-lt"/>
                        <a:ea typeface="+mn-ea"/>
                        <a:cs typeface="+mn-cs"/>
                      </a:endParaRP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mn-lt"/>
                          <a:ea typeface="+mn-ea"/>
                          <a:cs typeface="+mn-cs"/>
                          <a:sym typeface="Wingdings"/>
                        </a:rPr>
                        <a:t></a:t>
                      </a: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mn-lt"/>
                          <a:ea typeface="+mn-ea"/>
                          <a:cs typeface="+mn-cs"/>
                          <a:sym typeface="Wingdings"/>
                        </a:rPr>
                        <a:t></a:t>
                      </a: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smtClean="0">
                        <a:solidFill>
                          <a:schemeClr val="dk1"/>
                        </a:solidFill>
                        <a:latin typeface="+mn-lt"/>
                        <a:ea typeface="+mn-ea"/>
                        <a:cs typeface="+mn-cs"/>
                        <a:sym typeface="Wingdings"/>
                      </a:endParaRPr>
                    </a:p>
                  </a:txBody>
                  <a:tcPr marL="121888" marR="121888">
                    <a:solidFill>
                      <a:schemeClr val="tx2">
                        <a:lumMod val="40000"/>
                        <a:lumOff val="60000"/>
                      </a:schemeClr>
                    </a:solidFill>
                  </a:tcPr>
                </a:tc>
              </a:tr>
              <a:tr h="425717">
                <a:tc>
                  <a:txBody>
                    <a:bodyPr/>
                    <a:lstStyle/>
                    <a:p>
                      <a:pPr marL="0" algn="l" defTabSz="914363" rtl="0" eaLnBrk="1" fontAlgn="b" latinLnBrk="0" hangingPunct="1"/>
                      <a:r>
                        <a:rPr lang="en-GB" sz="1600" b="0" kern="1200" dirty="0" smtClean="0">
                          <a:solidFill>
                            <a:schemeClr val="dk1"/>
                          </a:solidFill>
                          <a:latin typeface="+mn-lt"/>
                          <a:ea typeface="+mn-ea"/>
                          <a:cs typeface="+mn-cs"/>
                        </a:rPr>
                        <a:t>Windows Server 2003 SP1+</a:t>
                      </a:r>
                    </a:p>
                  </a:txBody>
                  <a:tcPr marL="122400" marR="122400" marT="46800" marB="46800"/>
                </a:tc>
                <a:tc>
                  <a:txBody>
                    <a:bodyPr/>
                    <a:lstStyle/>
                    <a:p>
                      <a:pPr marL="0" marR="0" indent="0" algn="ctr" defTabSz="914363" rtl="0" eaLnBrk="1" fontAlgn="auto" latinLnBrk="0" hangingPunct="1">
                        <a:lnSpc>
                          <a:spcPts val="1100"/>
                        </a:lnSpc>
                        <a:spcBef>
                          <a:spcPts val="0"/>
                        </a:spcBef>
                        <a:spcAft>
                          <a:spcPts val="200"/>
                        </a:spcAft>
                        <a:buClrTx/>
                        <a:buSzTx/>
                        <a:buFontTx/>
                        <a:buNone/>
                        <a:tabLst>
                          <a:tab pos="190500" algn="r"/>
                          <a:tab pos="304800" algn="l"/>
                        </a:tabLst>
                        <a:defRPr/>
                      </a:pPr>
                      <a:r>
                        <a:rPr lang="en-US" sz="1200" dirty="0" smtClean="0"/>
                        <a:t>Download required (1)</a:t>
                      </a:r>
                      <a:endParaRPr lang="en-US" sz="1200" b="1" dirty="0" smtClean="0"/>
                    </a:p>
                    <a:p>
                      <a:pPr marL="0" marR="0" algn="ctr">
                        <a:lnSpc>
                          <a:spcPts val="1100"/>
                        </a:lnSpc>
                        <a:spcBef>
                          <a:spcPts val="0"/>
                        </a:spcBef>
                        <a:spcAft>
                          <a:spcPts val="200"/>
                        </a:spcAft>
                        <a:tabLst>
                          <a:tab pos="190500" algn="r"/>
                          <a:tab pos="304800" algn="l"/>
                        </a:tabLst>
                      </a:pPr>
                      <a:endParaRPr lang="en-US" sz="12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r>
              <a:tr h="381000">
                <a:tc>
                  <a:txBody>
                    <a:bodyPr/>
                    <a:lstStyle/>
                    <a:p>
                      <a:pPr marL="0" algn="l" defTabSz="914363" rtl="0" eaLnBrk="1" fontAlgn="b" latinLnBrk="0" hangingPunct="1"/>
                      <a:r>
                        <a:rPr lang="en-GB" sz="1600" b="0" kern="1200" dirty="0" smtClean="0">
                          <a:solidFill>
                            <a:schemeClr val="dk1"/>
                          </a:solidFill>
                          <a:latin typeface="+mn-lt"/>
                          <a:ea typeface="+mn-ea"/>
                          <a:cs typeface="+mn-cs"/>
                        </a:rPr>
                        <a:t>Windows</a:t>
                      </a:r>
                      <a:r>
                        <a:rPr lang="en-GB" sz="1600" b="0" kern="1200" baseline="0" dirty="0" smtClean="0">
                          <a:solidFill>
                            <a:schemeClr val="dk1"/>
                          </a:solidFill>
                          <a:latin typeface="+mn-lt"/>
                          <a:ea typeface="+mn-ea"/>
                          <a:cs typeface="+mn-cs"/>
                        </a:rPr>
                        <a:t> XP SP2+</a:t>
                      </a:r>
                      <a:endParaRPr lang="en-GB" sz="1600" b="0" kern="1200" dirty="0" smtClean="0">
                        <a:solidFill>
                          <a:schemeClr val="dk1"/>
                        </a:solidFill>
                        <a:latin typeface="+mn-lt"/>
                        <a:ea typeface="+mn-ea"/>
                        <a:cs typeface="+mn-cs"/>
                      </a:endParaRPr>
                    </a:p>
                  </a:txBody>
                  <a:tcPr marL="122400" marR="122400" marT="46800" marB="46800"/>
                </a:tc>
                <a:tc>
                  <a:txBody>
                    <a:bodyPr/>
                    <a:lstStyle/>
                    <a:p>
                      <a:pPr marL="0" marR="0" indent="0" algn="ctr" defTabSz="914363" rtl="0" eaLnBrk="1" fontAlgn="auto" latinLnBrk="0" hangingPunct="1">
                        <a:lnSpc>
                          <a:spcPts val="1100"/>
                        </a:lnSpc>
                        <a:spcBef>
                          <a:spcPts val="0"/>
                        </a:spcBef>
                        <a:spcAft>
                          <a:spcPts val="200"/>
                        </a:spcAft>
                        <a:buClrTx/>
                        <a:buSzTx/>
                        <a:buFontTx/>
                        <a:buNone/>
                        <a:tabLst>
                          <a:tab pos="190500" algn="r"/>
                          <a:tab pos="304800" algn="l"/>
                        </a:tabLst>
                        <a:defRPr/>
                      </a:pPr>
                      <a:r>
                        <a:rPr lang="en-US" sz="1200" dirty="0" smtClean="0"/>
                        <a:t>Download required (1)</a:t>
                      </a:r>
                      <a:endParaRPr lang="en-US" sz="1200" b="1" dirty="0" smtClean="0"/>
                    </a:p>
                    <a:p>
                      <a:pPr marL="0" marR="0" algn="ctr">
                        <a:lnSpc>
                          <a:spcPts val="1100"/>
                        </a:lnSpc>
                        <a:spcBef>
                          <a:spcPts val="0"/>
                        </a:spcBef>
                        <a:spcAft>
                          <a:spcPts val="200"/>
                        </a:spcAft>
                        <a:tabLst>
                          <a:tab pos="190500" algn="r"/>
                          <a:tab pos="304800" algn="l"/>
                        </a:tabLst>
                      </a:pPr>
                      <a:endParaRPr lang="en-US" sz="12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r>
              <a:tr h="441960">
                <a:tc>
                  <a:txBody>
                    <a:bodyPr/>
                    <a:lstStyle/>
                    <a:p>
                      <a:pPr marL="0" algn="l" defTabSz="914363" rtl="0" eaLnBrk="1" fontAlgn="b" latinLnBrk="0" hangingPunct="1"/>
                      <a:r>
                        <a:rPr lang="en-GB" sz="1600" b="0" kern="1200" dirty="0" smtClean="0">
                          <a:solidFill>
                            <a:schemeClr val="dk1"/>
                          </a:solidFill>
                          <a:latin typeface="+mn-lt"/>
                          <a:ea typeface="+mn-ea"/>
                          <a:cs typeface="+mn-cs"/>
                        </a:rPr>
                        <a:t>Windows 2000 SP4</a:t>
                      </a:r>
                    </a:p>
                  </a:txBody>
                  <a:tcPr marL="122400" marR="122400" marT="46800" marB="46800"/>
                </a:tc>
                <a:tc>
                  <a:txBody>
                    <a:bodyPr/>
                    <a:lstStyle/>
                    <a:p>
                      <a:pPr marL="0" marR="0" indent="0" algn="ctr" defTabSz="914363" rtl="0" eaLnBrk="1" fontAlgn="auto" latinLnBrk="0" hangingPunct="1">
                        <a:lnSpc>
                          <a:spcPts val="1100"/>
                        </a:lnSpc>
                        <a:spcBef>
                          <a:spcPts val="0"/>
                        </a:spcBef>
                        <a:spcAft>
                          <a:spcPts val="200"/>
                        </a:spcAft>
                        <a:buClrTx/>
                        <a:buSzTx/>
                        <a:buFontTx/>
                        <a:buNone/>
                        <a:tabLst>
                          <a:tab pos="190500" algn="r"/>
                          <a:tab pos="304800" algn="l"/>
                        </a:tabLst>
                        <a:defRPr/>
                      </a:pPr>
                      <a:r>
                        <a:rPr lang="en-US" sz="1200" dirty="0" smtClean="0"/>
                        <a:t>Download required (1)</a:t>
                      </a:r>
                      <a:endParaRPr lang="en-US" sz="1200" b="1" dirty="0" smtClean="0"/>
                    </a:p>
                  </a:txBody>
                  <a:tcPr marL="121888" marR="121888">
                    <a:solidFill>
                      <a:schemeClr val="tx2">
                        <a:lumMod val="40000"/>
                        <a:lumOff val="60000"/>
                      </a:schemeClr>
                    </a:solidFill>
                  </a:tcPr>
                </a:tc>
                <a:tc>
                  <a:txBody>
                    <a:bodyPr/>
                    <a:lstStyle/>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r>
            </a:tbl>
          </a:graphicData>
        </a:graphic>
      </p:graphicFrame>
      <p:sp>
        <p:nvSpPr>
          <p:cNvPr id="9" name="TextBox 8"/>
          <p:cNvSpPr txBox="1"/>
          <p:nvPr/>
        </p:nvSpPr>
        <p:spPr>
          <a:xfrm>
            <a:off x="196114" y="5445204"/>
            <a:ext cx="8947886" cy="1107996"/>
          </a:xfrm>
          <a:prstGeom prst="rect">
            <a:avLst/>
          </a:prstGeom>
          <a:noFill/>
        </p:spPr>
        <p:txBody>
          <a:bodyPr wrap="square" lIns="0" tIns="0" rIns="0" bIns="0" rtlCol="0">
            <a:spAutoFit/>
          </a:bodyPr>
          <a:lstStyle/>
          <a:p>
            <a:pPr marL="342900" indent="-342900">
              <a:buFontTx/>
              <a:buAutoNum type="arabicParenBoth"/>
            </a:pPr>
            <a:r>
              <a:rPr lang="en-GB" dirty="0" smtClean="0">
                <a:gradFill>
                  <a:gsLst>
                    <a:gs pos="0">
                      <a:schemeClr val="tx1"/>
                    </a:gs>
                    <a:gs pos="86000">
                      <a:schemeClr val="tx1"/>
                    </a:gs>
                  </a:gsLst>
                  <a:lin ang="5400000" scaled="0"/>
                </a:gradFill>
              </a:rPr>
              <a:t>Microsoft iSCSI Software Initiator Version 2.08 </a:t>
            </a:r>
          </a:p>
          <a:p>
            <a:pPr marL="342900" indent="-342900">
              <a:buAutoNum type="arabicParenBoth"/>
            </a:pPr>
            <a:r>
              <a:rPr lang="en-GB" dirty="0" smtClean="0">
                <a:gradFill>
                  <a:gsLst>
                    <a:gs pos="0">
                      <a:schemeClr val="tx1"/>
                    </a:gs>
                    <a:gs pos="86000">
                      <a:schemeClr val="tx1"/>
                    </a:gs>
                  </a:gsLst>
                  <a:lin ang="5400000" scaled="0"/>
                </a:gradFill>
              </a:rPr>
              <a:t>Microsoft iSCSI Software Target 3.3</a:t>
            </a:r>
          </a:p>
          <a:p>
            <a:pPr marL="342900" indent="-342900">
              <a:buAutoNum type="arabicParenBoth"/>
            </a:pPr>
            <a:r>
              <a:rPr lang="en-GB" dirty="0" smtClean="0">
                <a:gradFill>
                  <a:gsLst>
                    <a:gs pos="0">
                      <a:schemeClr val="tx1"/>
                    </a:gs>
                    <a:gs pos="86000">
                      <a:schemeClr val="tx1"/>
                    </a:gs>
                  </a:gsLst>
                  <a:lin ang="5400000" scaled="0"/>
                </a:gradFill>
              </a:rPr>
              <a:t>Microsoft iSCSI Software Target 3.2</a:t>
            </a:r>
          </a:p>
          <a:p>
            <a:pPr marL="342900" indent="-342900">
              <a:buAutoNum type="arabicParenBoth"/>
            </a:pPr>
            <a:r>
              <a:rPr lang="en-US" dirty="0" smtClean="0"/>
              <a:t>Microsoft iSCSI Software Target is not allowed to be installed due to EULA limitations</a:t>
            </a:r>
            <a:endParaRPr lang="en-GB" dirty="0" smtClean="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132873501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664797"/>
          </a:xfrm>
        </p:spPr>
        <p:txBody>
          <a:bodyPr/>
          <a:lstStyle/>
          <a:p>
            <a:r>
              <a:rPr lang="en-US" dirty="0" smtClean="0"/>
              <a:t>Using iSCSI-Based Storage</a:t>
            </a:r>
            <a:endParaRPr lang="en-US" dirty="0"/>
          </a:p>
        </p:txBody>
      </p:sp>
      <p:sp>
        <p:nvSpPr>
          <p:cNvPr id="3" name="Content Placeholder 2"/>
          <p:cNvSpPr>
            <a:spLocks noGrp="1"/>
          </p:cNvSpPr>
          <p:nvPr>
            <p:ph idx="1"/>
          </p:nvPr>
        </p:nvSpPr>
        <p:spPr>
          <a:xfrm>
            <a:off x="381000" y="1143000"/>
            <a:ext cx="8001000" cy="5749266"/>
          </a:xfrm>
        </p:spPr>
        <p:txBody>
          <a:bodyPr/>
          <a:lstStyle/>
          <a:p>
            <a:pPr marL="514350" indent="-514350">
              <a:lnSpc>
                <a:spcPct val="100000"/>
              </a:lnSpc>
              <a:buFont typeface="+mj-lt"/>
              <a:buAutoNum type="arabicPeriod"/>
            </a:pPr>
            <a:r>
              <a:rPr lang="en-US" sz="2800" dirty="0" smtClean="0"/>
              <a:t>Prepare target:</a:t>
            </a:r>
          </a:p>
          <a:p>
            <a:pPr marL="460375" lvl="1" indent="0">
              <a:lnSpc>
                <a:spcPct val="100000"/>
              </a:lnSpc>
              <a:buNone/>
            </a:pPr>
            <a:r>
              <a:rPr lang="en-US" sz="2400" dirty="0" smtClean="0"/>
              <a:t>Steps depend on target you use</a:t>
            </a:r>
          </a:p>
          <a:p>
            <a:pPr marL="514350" indent="-514350">
              <a:lnSpc>
                <a:spcPct val="100000"/>
              </a:lnSpc>
              <a:buFont typeface="+mj-lt"/>
              <a:buAutoNum type="arabicPeriod"/>
            </a:pPr>
            <a:r>
              <a:rPr lang="en-US" sz="2800" dirty="0" smtClean="0"/>
              <a:t>Make connection:</a:t>
            </a:r>
          </a:p>
          <a:p>
            <a:pPr marL="917575" lvl="1" indent="-457200">
              <a:lnSpc>
                <a:spcPct val="100000"/>
              </a:lnSpc>
              <a:buFont typeface="+mj-lt"/>
              <a:buAutoNum type="alphaLcPeriod"/>
            </a:pPr>
            <a:r>
              <a:rPr lang="en-US" sz="2400" dirty="0" smtClean="0"/>
              <a:t>Run iSCSI Initiator</a:t>
            </a:r>
          </a:p>
          <a:p>
            <a:pPr marL="917575" lvl="1" indent="-457200">
              <a:lnSpc>
                <a:spcPct val="100000"/>
              </a:lnSpc>
              <a:buFont typeface="+mj-lt"/>
              <a:buAutoNum type="alphaLcPeriod"/>
            </a:pPr>
            <a:r>
              <a:rPr lang="en-US" sz="2400" dirty="0" smtClean="0"/>
              <a:t>Type target server IP/name and </a:t>
            </a:r>
            <a:br>
              <a:rPr lang="en-US" sz="2400" dirty="0" smtClean="0"/>
            </a:br>
            <a:r>
              <a:rPr lang="en-US" sz="2400" dirty="0" smtClean="0"/>
              <a:t>click </a:t>
            </a:r>
            <a:r>
              <a:rPr lang="en-US" sz="2400" b="1" dirty="0" smtClean="0"/>
              <a:t>Quick Connect</a:t>
            </a:r>
          </a:p>
          <a:p>
            <a:pPr marL="917575" lvl="1" indent="-457200">
              <a:lnSpc>
                <a:spcPct val="100000"/>
              </a:lnSpc>
              <a:buFont typeface="+mj-lt"/>
              <a:buAutoNum type="alphaLcPeriod"/>
            </a:pPr>
            <a:r>
              <a:rPr lang="en-US" sz="2400" dirty="0" smtClean="0"/>
              <a:t>Select target LUN and click </a:t>
            </a:r>
            <a:r>
              <a:rPr lang="en-US" sz="2400" b="1" dirty="0" smtClean="0"/>
              <a:t>Connect</a:t>
            </a:r>
          </a:p>
          <a:p>
            <a:pPr marL="917575" lvl="1" indent="-457200">
              <a:lnSpc>
                <a:spcPct val="100000"/>
              </a:lnSpc>
              <a:buFont typeface="+mj-lt"/>
              <a:buAutoNum type="alphaLcPeriod"/>
            </a:pPr>
            <a:r>
              <a:rPr lang="en-GB" sz="2400" dirty="0" smtClean="0"/>
              <a:t>On iSCSI Initiator </a:t>
            </a:r>
            <a:r>
              <a:rPr lang="en-GB" sz="2400" b="1" dirty="0" smtClean="0"/>
              <a:t>Volumes and </a:t>
            </a:r>
            <a:br>
              <a:rPr lang="en-GB" sz="2400" b="1" dirty="0" smtClean="0"/>
            </a:br>
            <a:r>
              <a:rPr lang="en-GB" sz="2400" b="1" dirty="0" smtClean="0"/>
              <a:t>Devices </a:t>
            </a:r>
            <a:r>
              <a:rPr lang="en-GB" sz="2400" dirty="0" smtClean="0"/>
              <a:t>tab, click </a:t>
            </a:r>
            <a:r>
              <a:rPr lang="en-GB" sz="2400" b="1" dirty="0" smtClean="0"/>
              <a:t>Auto Configure</a:t>
            </a:r>
            <a:endParaRPr lang="en-US" sz="2400" b="1" dirty="0" smtClean="0"/>
          </a:p>
          <a:p>
            <a:pPr marL="514350" indent="-514350">
              <a:lnSpc>
                <a:spcPct val="100000"/>
              </a:lnSpc>
              <a:buFont typeface="+mj-lt"/>
              <a:buAutoNum type="arabicPeriod"/>
            </a:pPr>
            <a:r>
              <a:rPr lang="en-US" sz="2800" dirty="0" smtClean="0"/>
              <a:t>Initialize storage:</a:t>
            </a:r>
          </a:p>
          <a:p>
            <a:pPr marL="917575" lvl="1" indent="-457200">
              <a:lnSpc>
                <a:spcPct val="100000"/>
              </a:lnSpc>
              <a:buFont typeface="+mj-lt"/>
              <a:buAutoNum type="alphaLcPeriod"/>
            </a:pPr>
            <a:r>
              <a:rPr lang="en-US" sz="2400" dirty="0" smtClean="0"/>
              <a:t>Run Disk Management console</a:t>
            </a:r>
          </a:p>
          <a:p>
            <a:pPr marL="917575" lvl="1" indent="-457200">
              <a:lnSpc>
                <a:spcPct val="100000"/>
              </a:lnSpc>
              <a:buFont typeface="+mj-lt"/>
              <a:buAutoNum type="alphaLcPeriod"/>
            </a:pPr>
            <a:r>
              <a:rPr lang="en-GB" sz="2400" dirty="0" smtClean="0"/>
              <a:t>Bring new disk online  and initialize volumes</a:t>
            </a:r>
            <a:endParaRPr lang="en-US" sz="2000" dirty="0" smtClean="0"/>
          </a:p>
          <a:p>
            <a:pPr lvl="1">
              <a:lnSpc>
                <a:spcPct val="100000"/>
              </a:lnSpc>
              <a:buNone/>
            </a:pPr>
            <a:endParaRPr lang="en-US" sz="2400" dirty="0" smtClean="0"/>
          </a:p>
        </p:txBody>
      </p:sp>
      <p:pic>
        <p:nvPicPr>
          <p:cNvPr id="14338" name="Picture 2" descr="C:\Users\David\Documents\CM Projects\M2741\Updates - working folder\iSCSI-Initiator.png"/>
          <p:cNvPicPr>
            <a:picLocks noChangeAspect="1" noChangeArrowheads="1"/>
          </p:cNvPicPr>
          <p:nvPr/>
        </p:nvPicPr>
        <p:blipFill>
          <a:blip r:embed="rId3"/>
          <a:srcRect/>
          <a:stretch>
            <a:fillRect/>
          </a:stretch>
        </p:blipFill>
        <p:spPr bwMode="auto">
          <a:xfrm>
            <a:off x="6204061" y="1447800"/>
            <a:ext cx="2796412" cy="394380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2873501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610600" cy="1329595"/>
          </a:xfrm>
        </p:spPr>
        <p:txBody>
          <a:bodyPr/>
          <a:lstStyle/>
          <a:p>
            <a:r>
              <a:rPr lang="en-US" dirty="0" smtClean="0"/>
              <a:t>Recommendations for Using iSCSI </a:t>
            </a:r>
            <a:endParaRPr lang="en-US" dirty="0"/>
          </a:p>
        </p:txBody>
      </p:sp>
      <p:sp>
        <p:nvSpPr>
          <p:cNvPr id="3" name="Content Placeholder 2"/>
          <p:cNvSpPr>
            <a:spLocks noGrp="1"/>
          </p:cNvSpPr>
          <p:nvPr>
            <p:ph idx="1"/>
          </p:nvPr>
        </p:nvSpPr>
        <p:spPr>
          <a:xfrm>
            <a:off x="381000" y="1143000"/>
            <a:ext cx="8001000" cy="4647426"/>
          </a:xfrm>
        </p:spPr>
        <p:txBody>
          <a:bodyPr/>
          <a:lstStyle/>
          <a:p>
            <a:r>
              <a:rPr lang="en-GB" sz="2800" dirty="0" smtClean="0"/>
              <a:t>Use Gigabit Ethernet, or faster, for all network connections</a:t>
            </a:r>
            <a:endParaRPr lang="en-GB" sz="2800" b="1" dirty="0" smtClean="0"/>
          </a:p>
          <a:p>
            <a:r>
              <a:rPr lang="en-GB" sz="2800" dirty="0" smtClean="0"/>
              <a:t>Ensure physical security of all devices across the network</a:t>
            </a:r>
          </a:p>
          <a:p>
            <a:r>
              <a:rPr lang="en-GB" sz="2800" dirty="0" smtClean="0"/>
              <a:t>Use strong passwords for all accounts</a:t>
            </a:r>
          </a:p>
          <a:p>
            <a:r>
              <a:rPr lang="en-GB" sz="2800" dirty="0" smtClean="0"/>
              <a:t>Use CHAP authentication:</a:t>
            </a:r>
          </a:p>
          <a:p>
            <a:pPr lvl="1"/>
            <a:r>
              <a:rPr lang="en-GB" sz="2400" dirty="0" smtClean="0"/>
              <a:t>CHAP ensures that each host has its own password </a:t>
            </a:r>
          </a:p>
          <a:p>
            <a:pPr lvl="1"/>
            <a:r>
              <a:rPr lang="en-GB" sz="2400" dirty="0"/>
              <a:t>Mutual CHAP authentication </a:t>
            </a:r>
            <a:r>
              <a:rPr lang="en-GB" sz="2400" dirty="0" smtClean="0"/>
              <a:t>provides for even better security</a:t>
            </a:r>
          </a:p>
          <a:p>
            <a:r>
              <a:rPr lang="en-GB" sz="2800" dirty="0" smtClean="0"/>
              <a:t>Use iSNS for discovery</a:t>
            </a:r>
            <a:endParaRPr lang="en-GB" sz="2800" b="1" dirty="0" smtClean="0"/>
          </a:p>
          <a:p>
            <a:pPr lvl="1">
              <a:lnSpc>
                <a:spcPct val="100000"/>
              </a:lnSpc>
              <a:buNone/>
            </a:pPr>
            <a:endParaRPr lang="en-US" sz="2400" dirty="0" smtClean="0"/>
          </a:p>
        </p:txBody>
      </p:sp>
    </p:spTree>
    <p:extLst>
      <p:ext uri="{BB962C8B-B14F-4D97-AF65-F5344CB8AC3E}">
        <p14:creationId xmlns:p14="http://schemas.microsoft.com/office/powerpoint/2010/main" val="13287350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664797"/>
          </a:xfrm>
        </p:spPr>
        <p:txBody>
          <a:bodyPr/>
          <a:lstStyle/>
          <a:p>
            <a:r>
              <a:rPr lang="en-US" dirty="0" smtClean="0"/>
              <a:t>Highly Available Storage</a:t>
            </a:r>
            <a:endParaRPr lang="en-US" dirty="0"/>
          </a:p>
        </p:txBody>
      </p:sp>
      <p:sp>
        <p:nvSpPr>
          <p:cNvPr id="3" name="Content Placeholder 2"/>
          <p:cNvSpPr>
            <a:spLocks noGrp="1"/>
          </p:cNvSpPr>
          <p:nvPr>
            <p:ph idx="1"/>
          </p:nvPr>
        </p:nvSpPr>
        <p:spPr>
          <a:xfrm>
            <a:off x="381000" y="1143000"/>
            <a:ext cx="8001000" cy="4518160"/>
          </a:xfrm>
        </p:spPr>
        <p:txBody>
          <a:bodyPr/>
          <a:lstStyle/>
          <a:p>
            <a:pPr>
              <a:lnSpc>
                <a:spcPct val="100000"/>
              </a:lnSpc>
            </a:pPr>
            <a:r>
              <a:rPr lang="en-US" sz="2800" dirty="0"/>
              <a:t>NIC teaming is not recommended</a:t>
            </a:r>
          </a:p>
          <a:p>
            <a:pPr>
              <a:lnSpc>
                <a:spcPct val="100000"/>
              </a:lnSpc>
            </a:pPr>
            <a:r>
              <a:rPr lang="en-US" sz="2800" dirty="0" smtClean="0"/>
              <a:t>For </a:t>
            </a:r>
            <a:r>
              <a:rPr lang="en-GB" sz="2800" dirty="0" smtClean="0"/>
              <a:t>failover and load balancing of multiple paths to an iSCSI target from </a:t>
            </a:r>
            <a:r>
              <a:rPr lang="en-GB" sz="2800" i="1" dirty="0" smtClean="0"/>
              <a:t>within the same server</a:t>
            </a:r>
            <a:r>
              <a:rPr lang="en-GB" sz="2800" dirty="0" smtClean="0"/>
              <a:t>, use:</a:t>
            </a:r>
            <a:endParaRPr lang="en-US" sz="2800" dirty="0" smtClean="0"/>
          </a:p>
          <a:p>
            <a:pPr lvl="1">
              <a:lnSpc>
                <a:spcPct val="100000"/>
              </a:lnSpc>
            </a:pPr>
            <a:r>
              <a:rPr lang="en-US" sz="2400" dirty="0" smtClean="0"/>
              <a:t>MPIO</a:t>
            </a:r>
          </a:p>
          <a:p>
            <a:pPr lvl="1">
              <a:lnSpc>
                <a:spcPct val="100000"/>
              </a:lnSpc>
            </a:pPr>
            <a:r>
              <a:rPr lang="en-US" sz="2400" dirty="0" smtClean="0"/>
              <a:t>MCS</a:t>
            </a:r>
          </a:p>
          <a:p>
            <a:pPr>
              <a:lnSpc>
                <a:spcPct val="100000"/>
              </a:lnSpc>
            </a:pPr>
            <a:r>
              <a:rPr lang="en-US" sz="2800" dirty="0" smtClean="0"/>
              <a:t>For </a:t>
            </a:r>
            <a:r>
              <a:rPr lang="en-GB" sz="2800" dirty="0" smtClean="0"/>
              <a:t>failover and load balancing of shared storage resources </a:t>
            </a:r>
            <a:r>
              <a:rPr lang="en-GB" sz="2800" i="1" dirty="0" smtClean="0"/>
              <a:t>between servers</a:t>
            </a:r>
            <a:r>
              <a:rPr lang="en-GB" sz="2800" dirty="0" smtClean="0"/>
              <a:t>, use clustering </a:t>
            </a:r>
            <a:endParaRPr lang="en-US" sz="2800" dirty="0" smtClean="0"/>
          </a:p>
          <a:p>
            <a:pPr lvl="1">
              <a:lnSpc>
                <a:spcPct val="100000"/>
              </a:lnSpc>
            </a:pPr>
            <a:endParaRPr lang="en-US" sz="2400" dirty="0" smtClean="0"/>
          </a:p>
        </p:txBody>
      </p:sp>
    </p:spTree>
    <p:extLst>
      <p:ext uri="{BB962C8B-B14F-4D97-AF65-F5344CB8AC3E}">
        <p14:creationId xmlns:p14="http://schemas.microsoft.com/office/powerpoint/2010/main" val="132873501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noChangeArrowheads="1"/>
          </p:cNvSpPr>
          <p:nvPr>
            <p:ph type="title"/>
          </p:nvPr>
        </p:nvSpPr>
        <p:spPr/>
        <p:txBody>
          <a:bodyPr/>
          <a:lstStyle/>
          <a:p>
            <a:r>
              <a:rPr lang="en-US" dirty="0" smtClean="0"/>
              <a:t>MPIO and MCS</a:t>
            </a:r>
            <a:endParaRPr lang="en-US" dirty="0"/>
          </a:p>
        </p:txBody>
      </p:sp>
      <p:sp>
        <p:nvSpPr>
          <p:cNvPr id="80901" name="Rectangle 5"/>
          <p:cNvSpPr>
            <a:spLocks noGrp="1" noChangeArrowheads="1"/>
          </p:cNvSpPr>
          <p:nvPr>
            <p:ph type="body" idx="1"/>
          </p:nvPr>
        </p:nvSpPr>
        <p:spPr>
          <a:xfrm>
            <a:off x="381000" y="1371600"/>
            <a:ext cx="8382000" cy="3533275"/>
          </a:xfrm>
        </p:spPr>
        <p:txBody>
          <a:bodyPr/>
          <a:lstStyle/>
          <a:p>
            <a:r>
              <a:rPr lang="en-US" sz="2800" dirty="0" smtClean="0"/>
              <a:t>Two options for multiple paths with iSCSI:</a:t>
            </a:r>
          </a:p>
          <a:p>
            <a:pPr lvl="1"/>
            <a:r>
              <a:rPr lang="en-US" dirty="0" smtClean="0"/>
              <a:t>MCS</a:t>
            </a:r>
          </a:p>
          <a:p>
            <a:pPr lvl="1"/>
            <a:r>
              <a:rPr lang="en-US" dirty="0" smtClean="0"/>
              <a:t>Microsoft MPIO</a:t>
            </a:r>
          </a:p>
          <a:p>
            <a:r>
              <a:rPr lang="en-US" sz="2800" dirty="0" smtClean="0"/>
              <a:t>Microsoft MPIO and MCS work transparently with Hyper-V</a:t>
            </a:r>
          </a:p>
          <a:p>
            <a:r>
              <a:rPr lang="en-US" sz="2800" dirty="0" smtClean="0"/>
              <a:t>MPIO is supported with Fibre Channel , iSCSI, SAS</a:t>
            </a:r>
          </a:p>
          <a:p>
            <a:r>
              <a:rPr lang="en-US" sz="2800" dirty="0" smtClean="0"/>
              <a:t>MPIO and MCS work transparently with </a:t>
            </a:r>
            <a:r>
              <a:rPr lang="en-US" sz="2800" dirty="0"/>
              <a:t>VMQ </a:t>
            </a:r>
            <a:r>
              <a:rPr lang="en-US" sz="2800" dirty="0" smtClean="0"/>
              <a:t>when </a:t>
            </a:r>
            <a:r>
              <a:rPr lang="en-US" sz="2800" dirty="0"/>
              <a:t>using iSCSI </a:t>
            </a:r>
            <a:r>
              <a:rPr lang="en-US" sz="2800" dirty="0" smtClean="0"/>
              <a:t>direct</a:t>
            </a:r>
          </a:p>
        </p:txBody>
      </p:sp>
      <p:sp>
        <p:nvSpPr>
          <p:cNvPr id="6" name="Rounded Rectangle 5"/>
          <p:cNvSpPr/>
          <p:nvPr/>
        </p:nvSpPr>
        <p:spPr bwMode="auto">
          <a:xfrm>
            <a:off x="533400" y="5638800"/>
            <a:ext cx="8305800" cy="990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400" dirty="0" smtClean="0">
                <a:solidFill>
                  <a:schemeClr val="bg1"/>
                </a:solidFill>
              </a:rPr>
              <a:t>You cannot use MPIO and MCS at the same </a:t>
            </a:r>
            <a:r>
              <a:rPr lang="en-GB" sz="2400" dirty="0">
                <a:solidFill>
                  <a:schemeClr val="bg1"/>
                </a:solidFill>
              </a:rPr>
              <a:t>time—choose </a:t>
            </a:r>
            <a:r>
              <a:rPr lang="en-GB" sz="2400" dirty="0" smtClean="0">
                <a:solidFill>
                  <a:schemeClr val="bg1"/>
                </a:solidFill>
              </a:rPr>
              <a:t>one or the other</a:t>
            </a:r>
          </a:p>
        </p:txBody>
      </p:sp>
    </p:spTree>
    <p:extLst>
      <p:ext uri="{BB962C8B-B14F-4D97-AF65-F5344CB8AC3E}">
        <p14:creationId xmlns:p14="http://schemas.microsoft.com/office/powerpoint/2010/main" val="85665751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noChangeArrowheads="1"/>
          </p:cNvSpPr>
          <p:nvPr>
            <p:ph type="title"/>
          </p:nvPr>
        </p:nvSpPr>
        <p:spPr/>
        <p:txBody>
          <a:bodyPr/>
          <a:lstStyle/>
          <a:p>
            <a:r>
              <a:rPr lang="en-US" dirty="0" smtClean="0"/>
              <a:t>MCS</a:t>
            </a:r>
            <a:endParaRPr lang="en-US" dirty="0"/>
          </a:p>
        </p:txBody>
      </p:sp>
      <p:sp>
        <p:nvSpPr>
          <p:cNvPr id="80901" name="Rectangle 5"/>
          <p:cNvSpPr>
            <a:spLocks noGrp="1" noChangeArrowheads="1"/>
          </p:cNvSpPr>
          <p:nvPr>
            <p:ph type="body" idx="1"/>
          </p:nvPr>
        </p:nvSpPr>
        <p:spPr>
          <a:xfrm>
            <a:off x="381000" y="1763149"/>
            <a:ext cx="4419600" cy="3951851"/>
          </a:xfrm>
        </p:spPr>
        <p:txBody>
          <a:bodyPr/>
          <a:lstStyle/>
          <a:p>
            <a:pPr marL="460375" lvl="1" indent="0">
              <a:buNone/>
            </a:pPr>
            <a:r>
              <a:rPr lang="en-US" sz="2400" dirty="0" smtClean="0"/>
              <a:t>MCS is part </a:t>
            </a:r>
            <a:r>
              <a:rPr lang="en-US" sz="2400" dirty="0"/>
              <a:t>of the iSCSI </a:t>
            </a:r>
            <a:r>
              <a:rPr lang="en-US" sz="2400" dirty="0" smtClean="0"/>
              <a:t>protocol:</a:t>
            </a:r>
            <a:endParaRPr lang="en-US" sz="2400" dirty="0"/>
          </a:p>
          <a:p>
            <a:pPr lvl="1"/>
            <a:r>
              <a:rPr lang="en-US" sz="2400" dirty="0" smtClean="0"/>
              <a:t>Operates at the iSCSI Initiator level</a:t>
            </a:r>
          </a:p>
          <a:p>
            <a:pPr lvl="1"/>
            <a:r>
              <a:rPr lang="en-US" sz="2400" dirty="0" smtClean="0"/>
              <a:t>Enables multiple, parallel connections to target</a:t>
            </a:r>
          </a:p>
          <a:p>
            <a:pPr lvl="1"/>
            <a:r>
              <a:rPr lang="en-US" sz="2400" dirty="0" smtClean="0"/>
              <a:t>Does not require special multipathing technology for manufacturer</a:t>
            </a:r>
          </a:p>
          <a:p>
            <a:pPr lvl="1"/>
            <a:r>
              <a:rPr lang="en-US" sz="2400" dirty="0" smtClean="0"/>
              <a:t>Does require storage device support</a:t>
            </a:r>
            <a:endParaRPr lang="en-US" sz="2000" dirty="0"/>
          </a:p>
        </p:txBody>
      </p:sp>
      <p:graphicFrame>
        <p:nvGraphicFramePr>
          <p:cNvPr id="4098" name="Object 2"/>
          <p:cNvGraphicFramePr>
            <a:graphicFrameLocks noChangeAspect="1"/>
          </p:cNvGraphicFramePr>
          <p:nvPr>
            <p:extLst>
              <p:ext uri="{D42A27DB-BD31-4B8C-83A1-F6EECF244321}">
                <p14:modId xmlns:p14="http://schemas.microsoft.com/office/powerpoint/2010/main" val="1490106893"/>
              </p:ext>
            </p:extLst>
          </p:nvPr>
        </p:nvGraphicFramePr>
        <p:xfrm>
          <a:off x="4800600" y="1828800"/>
          <a:ext cx="3784600" cy="4368800"/>
        </p:xfrm>
        <a:graphic>
          <a:graphicData uri="http://schemas.openxmlformats.org/presentationml/2006/ole">
            <mc:AlternateContent xmlns:mc="http://schemas.openxmlformats.org/markup-compatibility/2006">
              <mc:Choice xmlns:v="urn:schemas-microsoft-com:vml" Requires="v">
                <p:oleObj spid="_x0000_s4126" name="Visio" r:id="rId4" imgW="2972813" imgH="3430081" progId="Visio.Drawing.11">
                  <p:embed/>
                </p:oleObj>
              </mc:Choice>
              <mc:Fallback>
                <p:oleObj name="Visio" r:id="rId4" imgW="2972813" imgH="3430081" progId="Visio.Drawing.11">
                  <p:embed/>
                  <p:pic>
                    <p:nvPicPr>
                      <p:cNvPr id="0" name="Picture 7"/>
                      <p:cNvPicPr>
                        <a:picLocks noChangeAspect="1" noChangeArrowheads="1"/>
                      </p:cNvPicPr>
                      <p:nvPr/>
                    </p:nvPicPr>
                    <p:blipFill>
                      <a:blip r:embed="rId5"/>
                      <a:srcRect/>
                      <a:stretch>
                        <a:fillRect/>
                      </a:stretch>
                    </p:blipFill>
                    <p:spPr bwMode="auto">
                      <a:xfrm>
                        <a:off x="4800600" y="1828800"/>
                        <a:ext cx="3784600" cy="4368800"/>
                      </a:xfrm>
                      <a:prstGeom prst="rect">
                        <a:avLst/>
                      </a:prstGeom>
                      <a:solidFill>
                        <a:schemeClr val="tx1"/>
                      </a:solidFill>
                    </p:spPr>
                  </p:pic>
                </p:oleObj>
              </mc:Fallback>
            </mc:AlternateContent>
          </a:graphicData>
        </a:graphic>
      </p:graphicFrame>
    </p:spTree>
    <p:extLst>
      <p:ext uri="{BB962C8B-B14F-4D97-AF65-F5344CB8AC3E}">
        <p14:creationId xmlns:p14="http://schemas.microsoft.com/office/powerpoint/2010/main" val="85665751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noChangeArrowheads="1"/>
          </p:cNvSpPr>
          <p:nvPr>
            <p:ph type="title"/>
          </p:nvPr>
        </p:nvSpPr>
        <p:spPr/>
        <p:txBody>
          <a:bodyPr/>
          <a:lstStyle/>
          <a:p>
            <a:r>
              <a:rPr lang="en-US" dirty="0" smtClean="0"/>
              <a:t>MPIO</a:t>
            </a:r>
            <a:endParaRPr lang="en-US" dirty="0"/>
          </a:p>
        </p:txBody>
      </p:sp>
      <p:sp>
        <p:nvSpPr>
          <p:cNvPr id="80901" name="Rectangle 5"/>
          <p:cNvSpPr>
            <a:spLocks noGrp="1" noChangeArrowheads="1"/>
          </p:cNvSpPr>
          <p:nvPr>
            <p:ph type="body" idx="1"/>
          </p:nvPr>
        </p:nvSpPr>
        <p:spPr>
          <a:xfrm>
            <a:off x="381000" y="1371600"/>
            <a:ext cx="4648200" cy="4019562"/>
          </a:xfrm>
        </p:spPr>
        <p:txBody>
          <a:bodyPr/>
          <a:lstStyle/>
          <a:p>
            <a:pPr marL="65087" indent="0">
              <a:buNone/>
            </a:pPr>
            <a:r>
              <a:rPr lang="en-US" sz="2400" dirty="0"/>
              <a:t>Same functional result as MCS, but with different approach:</a:t>
            </a:r>
          </a:p>
          <a:p>
            <a:r>
              <a:rPr lang="en-US" sz="2000" dirty="0" smtClean="0"/>
              <a:t>Manufacturers create MPIO-enabled drivers</a:t>
            </a:r>
          </a:p>
          <a:p>
            <a:r>
              <a:rPr lang="en-US" sz="2000" dirty="0" smtClean="0"/>
              <a:t>Drivers include DSM that orchestrates requests across paths</a:t>
            </a:r>
          </a:p>
          <a:p>
            <a:r>
              <a:rPr lang="en-US" sz="2000" dirty="0" smtClean="0"/>
              <a:t>A single DSM can support multiple transport protocols (such as Fibre Channel &amp; iSCSI)</a:t>
            </a:r>
          </a:p>
          <a:p>
            <a:r>
              <a:rPr lang="en-US" sz="2000" dirty="0" smtClean="0"/>
              <a:t>You must install and manage DSM drivers from your manufacturer</a:t>
            </a:r>
          </a:p>
          <a:p>
            <a:r>
              <a:rPr lang="en-US" sz="2000" dirty="0" smtClean="0"/>
              <a:t>Windows includes a native DSM, not always supported by storage</a:t>
            </a:r>
            <a:endParaRPr lang="en-US" sz="2000" dirty="0"/>
          </a:p>
        </p:txBody>
      </p:sp>
      <p:graphicFrame>
        <p:nvGraphicFramePr>
          <p:cNvPr id="5122" name="Object 2"/>
          <p:cNvGraphicFramePr>
            <a:graphicFrameLocks noChangeAspect="1"/>
          </p:cNvGraphicFramePr>
          <p:nvPr>
            <p:extLst>
              <p:ext uri="{D42A27DB-BD31-4B8C-83A1-F6EECF244321}">
                <p14:modId xmlns:p14="http://schemas.microsoft.com/office/powerpoint/2010/main" val="1221712172"/>
              </p:ext>
            </p:extLst>
          </p:nvPr>
        </p:nvGraphicFramePr>
        <p:xfrm>
          <a:off x="5105400" y="1447800"/>
          <a:ext cx="3873500" cy="4470400"/>
        </p:xfrm>
        <a:graphic>
          <a:graphicData uri="http://schemas.openxmlformats.org/presentationml/2006/ole">
            <mc:AlternateContent xmlns:mc="http://schemas.openxmlformats.org/markup-compatibility/2006">
              <mc:Choice xmlns:v="urn:schemas-microsoft-com:vml" Requires="v">
                <p:oleObj spid="_x0000_s5149" name="Visio" r:id="rId4" imgW="2972813" imgH="3430081" progId="Visio.Drawing.11">
                  <p:embed/>
                </p:oleObj>
              </mc:Choice>
              <mc:Fallback>
                <p:oleObj name="Visio" r:id="rId4" imgW="2972813" imgH="3430081" progId="Visio.Drawing.11">
                  <p:embed/>
                  <p:pic>
                    <p:nvPicPr>
                      <p:cNvPr id="0" name="Picture 8"/>
                      <p:cNvPicPr>
                        <a:picLocks noChangeAspect="1" noChangeArrowheads="1"/>
                      </p:cNvPicPr>
                      <p:nvPr/>
                    </p:nvPicPr>
                    <p:blipFill>
                      <a:blip r:embed="rId5"/>
                      <a:srcRect/>
                      <a:stretch>
                        <a:fillRect/>
                      </a:stretch>
                    </p:blipFill>
                    <p:spPr bwMode="auto">
                      <a:xfrm>
                        <a:off x="5105400" y="1447800"/>
                        <a:ext cx="3873500" cy="4470400"/>
                      </a:xfrm>
                      <a:prstGeom prst="rect">
                        <a:avLst/>
                      </a:prstGeom>
                      <a:solidFill>
                        <a:schemeClr val="tx1"/>
                      </a:solidFill>
                    </p:spPr>
                  </p:pic>
                </p:oleObj>
              </mc:Fallback>
            </mc:AlternateContent>
          </a:graphicData>
        </a:graphic>
      </p:graphicFrame>
    </p:spTree>
    <p:extLst>
      <p:ext uri="{BB962C8B-B14F-4D97-AF65-F5344CB8AC3E}">
        <p14:creationId xmlns:p14="http://schemas.microsoft.com/office/powerpoint/2010/main" val="85665751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Schedule</a:t>
            </a:r>
            <a:endParaRPr lang="en-US" dirty="0"/>
          </a:p>
        </p:txBody>
      </p:sp>
      <p:sp>
        <p:nvSpPr>
          <p:cNvPr id="3" name="Text Placeholder 2"/>
          <p:cNvSpPr>
            <a:spLocks noGrp="1"/>
          </p:cNvSpPr>
          <p:nvPr>
            <p:ph type="body" sz="quarter" idx="10"/>
          </p:nvPr>
        </p:nvSpPr>
        <p:spPr>
          <a:xfrm>
            <a:off x="381000" y="1447800"/>
            <a:ext cx="8382000" cy="3114699"/>
          </a:xfrm>
        </p:spPr>
        <p:txBody>
          <a:bodyPr/>
          <a:lstStyle/>
          <a:p>
            <a:r>
              <a:rPr lang="en-US" dirty="0"/>
              <a:t>Day 1</a:t>
            </a:r>
          </a:p>
          <a:p>
            <a:pPr lvl="1"/>
            <a:r>
              <a:rPr lang="en-US" dirty="0">
                <a:solidFill>
                  <a:srgbClr val="FFFFFF"/>
                </a:solidFill>
              </a:rPr>
              <a:t>Module 1: Course Orientation</a:t>
            </a:r>
          </a:p>
          <a:p>
            <a:pPr lvl="1"/>
            <a:r>
              <a:rPr lang="en-US" dirty="0"/>
              <a:t>Module 2: Microsoft Hyper-V and System Center Comparison to vSphere and vCenter</a:t>
            </a:r>
          </a:p>
          <a:p>
            <a:pPr lvl="1"/>
            <a:r>
              <a:rPr lang="en-GB" dirty="0">
                <a:solidFill>
                  <a:schemeClr val="tx2"/>
                </a:solidFill>
              </a:rPr>
              <a:t>Module 3: Managing and Protecting Storage in Hyper-V </a:t>
            </a:r>
          </a:p>
          <a:p>
            <a:pPr lvl="1"/>
            <a:r>
              <a:rPr lang="en-US" dirty="0"/>
              <a:t>Module 4: High Availability</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noChangeArrowheads="1"/>
          </p:cNvSpPr>
          <p:nvPr>
            <p:ph type="title"/>
          </p:nvPr>
        </p:nvSpPr>
        <p:spPr>
          <a:xfrm>
            <a:off x="381000" y="228610"/>
            <a:ext cx="8382000" cy="664797"/>
          </a:xfrm>
        </p:spPr>
        <p:txBody>
          <a:bodyPr/>
          <a:lstStyle/>
          <a:p>
            <a:r>
              <a:rPr lang="en-US" dirty="0" smtClean="0"/>
              <a:t>MPIO/MCS Recommendations</a:t>
            </a:r>
            <a:endParaRPr lang="en-US" dirty="0"/>
          </a:p>
        </p:txBody>
      </p:sp>
      <p:sp>
        <p:nvSpPr>
          <p:cNvPr id="80901" name="Rectangle 5"/>
          <p:cNvSpPr>
            <a:spLocks noGrp="1" noChangeArrowheads="1"/>
          </p:cNvSpPr>
          <p:nvPr>
            <p:ph type="body" idx="1"/>
          </p:nvPr>
        </p:nvSpPr>
        <p:spPr>
          <a:xfrm>
            <a:off x="381000" y="1371600"/>
            <a:ext cx="8382000" cy="4579715"/>
          </a:xfrm>
        </p:spPr>
        <p:txBody>
          <a:bodyPr/>
          <a:lstStyle/>
          <a:p>
            <a:r>
              <a:rPr lang="en-GB" sz="2400" dirty="0" smtClean="0"/>
              <a:t>Does your configuration use a hardware iSCSI HBA?</a:t>
            </a:r>
          </a:p>
          <a:p>
            <a:pPr lvl="1"/>
            <a:r>
              <a:rPr lang="en-GB" sz="2400" b="1" dirty="0" smtClean="0"/>
              <a:t>Yes</a:t>
            </a:r>
            <a:r>
              <a:rPr lang="en-GB" sz="2400" dirty="0"/>
              <a:t>—</a:t>
            </a:r>
            <a:r>
              <a:rPr lang="en-GB" sz="2400" dirty="0" smtClean="0">
                <a:solidFill>
                  <a:schemeClr val="tx2"/>
                </a:solidFill>
              </a:rPr>
              <a:t>use MPIO</a:t>
            </a:r>
            <a:endParaRPr lang="en-GB" sz="2400" dirty="0">
              <a:solidFill>
                <a:schemeClr val="tx2"/>
              </a:solidFill>
            </a:endParaRPr>
          </a:p>
          <a:p>
            <a:pPr lvl="1"/>
            <a:r>
              <a:rPr lang="en-GB" sz="2400" b="1" dirty="0" smtClean="0"/>
              <a:t>No</a:t>
            </a:r>
            <a:r>
              <a:rPr lang="en-GB" sz="2400" dirty="0"/>
              <a:t>—does your target support MCS?</a:t>
            </a:r>
          </a:p>
          <a:p>
            <a:pPr lvl="2"/>
            <a:r>
              <a:rPr lang="en-GB" b="1" dirty="0" smtClean="0"/>
              <a:t>No</a:t>
            </a:r>
            <a:r>
              <a:rPr lang="en-GB" dirty="0"/>
              <a:t>—</a:t>
            </a:r>
            <a:r>
              <a:rPr lang="en-GB" dirty="0" smtClean="0">
                <a:solidFill>
                  <a:schemeClr val="tx2"/>
                </a:solidFill>
              </a:rPr>
              <a:t>use </a:t>
            </a:r>
            <a:r>
              <a:rPr lang="en-GB" dirty="0">
                <a:solidFill>
                  <a:schemeClr val="tx2"/>
                </a:solidFill>
              </a:rPr>
              <a:t>MPIO </a:t>
            </a:r>
            <a:r>
              <a:rPr lang="en-GB" dirty="0"/>
              <a:t>(most iSCSI target arrays support Microsoft MPIO)</a:t>
            </a:r>
          </a:p>
          <a:p>
            <a:pPr lvl="2"/>
            <a:r>
              <a:rPr lang="en-GB" b="1" dirty="0" smtClean="0"/>
              <a:t>Yes</a:t>
            </a:r>
            <a:r>
              <a:rPr lang="en-GB" dirty="0"/>
              <a:t>—</a:t>
            </a:r>
            <a:r>
              <a:rPr lang="en-GB" dirty="0" smtClean="0"/>
              <a:t>do </a:t>
            </a:r>
            <a:r>
              <a:rPr lang="en-GB" dirty="0"/>
              <a:t>you need to specify different load balance policies for different LUNs?</a:t>
            </a:r>
          </a:p>
          <a:p>
            <a:pPr lvl="3"/>
            <a:r>
              <a:rPr lang="en-GB" sz="2400" b="1" dirty="0" smtClean="0"/>
              <a:t>Yes</a:t>
            </a:r>
            <a:r>
              <a:rPr lang="en-GB" sz="2400" dirty="0"/>
              <a:t>—</a:t>
            </a:r>
            <a:r>
              <a:rPr lang="en-GB" sz="2400" dirty="0" smtClean="0">
                <a:solidFill>
                  <a:schemeClr val="tx2"/>
                </a:solidFill>
              </a:rPr>
              <a:t>use </a:t>
            </a:r>
            <a:r>
              <a:rPr lang="en-GB" sz="2400" dirty="0">
                <a:solidFill>
                  <a:schemeClr val="tx2"/>
                </a:solidFill>
              </a:rPr>
              <a:t>MPIO</a:t>
            </a:r>
          </a:p>
          <a:p>
            <a:pPr lvl="3"/>
            <a:r>
              <a:rPr lang="en-GB" sz="2400" b="1" dirty="0" smtClean="0"/>
              <a:t>No</a:t>
            </a:r>
            <a:r>
              <a:rPr lang="en-GB" sz="2400" dirty="0"/>
              <a:t>—are you are using the Microsoft </a:t>
            </a:r>
            <a:r>
              <a:rPr lang="en-GB" sz="2400" dirty="0" smtClean="0"/>
              <a:t>software iSCSI initiator </a:t>
            </a:r>
            <a:r>
              <a:rPr lang="en-GB" sz="2400" dirty="0"/>
              <a:t>driver?</a:t>
            </a:r>
          </a:p>
          <a:p>
            <a:pPr lvl="4"/>
            <a:r>
              <a:rPr lang="en-GB" sz="2400" b="1" dirty="0" smtClean="0"/>
              <a:t>Yes</a:t>
            </a:r>
            <a:r>
              <a:rPr lang="en-GB" sz="2400" dirty="0"/>
              <a:t>—</a:t>
            </a:r>
            <a:r>
              <a:rPr lang="en-GB" sz="2400" dirty="0" smtClean="0">
                <a:solidFill>
                  <a:schemeClr val="tx2"/>
                </a:solidFill>
              </a:rPr>
              <a:t>use </a:t>
            </a:r>
            <a:r>
              <a:rPr lang="en-GB" sz="2400" dirty="0">
                <a:solidFill>
                  <a:schemeClr val="tx2"/>
                </a:solidFill>
              </a:rPr>
              <a:t>MCS</a:t>
            </a:r>
          </a:p>
          <a:p>
            <a:pPr lvl="4"/>
            <a:r>
              <a:rPr lang="en-GB" sz="2400" b="1" dirty="0" smtClean="0"/>
              <a:t>No</a:t>
            </a:r>
            <a:r>
              <a:rPr lang="en-GB" sz="2400" dirty="0"/>
              <a:t>—</a:t>
            </a:r>
            <a:r>
              <a:rPr lang="en-GB" sz="2400" dirty="0" smtClean="0">
                <a:solidFill>
                  <a:schemeClr val="tx2"/>
                </a:solidFill>
              </a:rPr>
              <a:t>use </a:t>
            </a:r>
            <a:r>
              <a:rPr lang="en-GB" sz="2400" dirty="0">
                <a:solidFill>
                  <a:schemeClr val="tx2"/>
                </a:solidFill>
              </a:rPr>
              <a:t>either MCS or MPIO</a:t>
            </a:r>
          </a:p>
        </p:txBody>
      </p:sp>
    </p:spTree>
    <p:extLst>
      <p:ext uri="{BB962C8B-B14F-4D97-AF65-F5344CB8AC3E}">
        <p14:creationId xmlns:p14="http://schemas.microsoft.com/office/powerpoint/2010/main" val="376216678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3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3693319"/>
          </a:xfrm>
        </p:spPr>
        <p:txBody>
          <a:bodyPr/>
          <a:lstStyle/>
          <a:p>
            <a:r>
              <a:rPr lang="en-US" dirty="0" smtClean="0">
                <a:solidFill>
                  <a:schemeClr val="tx1"/>
                </a:solidFill>
              </a:rPr>
              <a:t>Lesson 1: Storage Technologies Overview</a:t>
            </a:r>
          </a:p>
          <a:p>
            <a:r>
              <a:rPr lang="en-US" dirty="0" smtClean="0">
                <a:solidFill>
                  <a:schemeClr val="tx1"/>
                </a:solidFill>
              </a:rPr>
              <a:t>Lesson 2: iSCSI and Highly Available Storage</a:t>
            </a:r>
          </a:p>
          <a:p>
            <a:r>
              <a:rPr lang="en-US" dirty="0" smtClean="0">
                <a:solidFill>
                  <a:schemeClr val="tx2"/>
                </a:solidFill>
              </a:rPr>
              <a:t>Lesson 3: HBAs and Virtual Drives</a:t>
            </a:r>
          </a:p>
          <a:p>
            <a:r>
              <a:rPr lang="en-US" dirty="0" smtClean="0">
                <a:solidFill>
                  <a:schemeClr val="tx1"/>
                </a:solidFill>
              </a:rPr>
              <a:t>Lesson 4: VHDs and Pass-Through Disks</a:t>
            </a:r>
          </a:p>
          <a:p>
            <a:r>
              <a:rPr lang="en-US" dirty="0" smtClean="0">
                <a:solidFill>
                  <a:schemeClr val="tx1"/>
                </a:solidFill>
              </a:rPr>
              <a:t>Lesson 5: Snapshots and Backups</a:t>
            </a:r>
          </a:p>
          <a:p>
            <a:r>
              <a:rPr lang="en-US" dirty="0" smtClean="0">
                <a:solidFill>
                  <a:schemeClr val="tx1"/>
                </a:solidFill>
              </a:rPr>
              <a:t>Lesson 6: Storage Migration</a:t>
            </a:r>
          </a:p>
          <a:p>
            <a:endParaRPr lang="en-US" dirty="0" smtClean="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HBA Overview</a:t>
            </a:r>
            <a:br>
              <a:rPr lang="en-US" dirty="0" smtClean="0"/>
            </a:b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3465564"/>
          </a:xfrm>
        </p:spPr>
        <p:txBody>
          <a:bodyPr/>
          <a:lstStyle/>
          <a:p>
            <a:r>
              <a:rPr lang="en-US" sz="2800" dirty="0" smtClean="0"/>
              <a:t>HBAs </a:t>
            </a:r>
            <a:r>
              <a:rPr lang="en-GB" sz="2800" dirty="0" smtClean="0"/>
              <a:t>connect host systems to network and storage devices</a:t>
            </a:r>
          </a:p>
          <a:p>
            <a:r>
              <a:rPr lang="en-GB" sz="2800" dirty="0" smtClean="0"/>
              <a:t>“HBA” traditionally refers to SCSI, Fibre Channel, and eSATA hardware</a:t>
            </a:r>
          </a:p>
          <a:p>
            <a:r>
              <a:rPr lang="en-GB" sz="2800" dirty="0" smtClean="0"/>
              <a:t>Ethernet HBAs:</a:t>
            </a:r>
          </a:p>
          <a:p>
            <a:pPr lvl="2"/>
            <a:r>
              <a:rPr lang="en-GB" dirty="0" smtClean="0"/>
              <a:t>For iSCSI, FCoE</a:t>
            </a:r>
            <a:r>
              <a:rPr lang="en-GB" dirty="0"/>
              <a:t>—</a:t>
            </a:r>
            <a:r>
              <a:rPr lang="en-GB" dirty="0" smtClean="0"/>
              <a:t>include TOEs</a:t>
            </a:r>
          </a:p>
          <a:p>
            <a:r>
              <a:rPr lang="en-US" sz="2800" dirty="0" smtClean="0"/>
              <a:t>Windows Server 2008 Storage Explorer:</a:t>
            </a:r>
          </a:p>
          <a:p>
            <a:pPr lvl="1"/>
            <a:r>
              <a:rPr lang="en-US" sz="2400" dirty="0" smtClean="0"/>
              <a:t>View information about Fibre Channe</a:t>
            </a:r>
            <a:r>
              <a:rPr lang="en-US" sz="2400" dirty="0"/>
              <a:t>l</a:t>
            </a:r>
            <a:r>
              <a:rPr lang="en-US" sz="2400" dirty="0" smtClean="0"/>
              <a:t> and iSCSI HBAs</a:t>
            </a:r>
            <a:endParaRPr lang="en-US" sz="2400" dirty="0"/>
          </a:p>
        </p:txBody>
      </p:sp>
      <p:pic>
        <p:nvPicPr>
          <p:cNvPr id="63490" name="Picture 2" descr="C:\Users\David\Documents\CM Projects\M2741\Updates - working folder\Storage_Explorer.png"/>
          <p:cNvPicPr>
            <a:picLocks noChangeAspect="1" noChangeArrowheads="1"/>
          </p:cNvPicPr>
          <p:nvPr/>
        </p:nvPicPr>
        <p:blipFill>
          <a:blip r:embed="rId3"/>
          <a:srcRect/>
          <a:stretch>
            <a:fillRect/>
          </a:stretch>
        </p:blipFill>
        <p:spPr bwMode="auto">
          <a:xfrm>
            <a:off x="1371600" y="4800600"/>
            <a:ext cx="6019800" cy="17259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Virtual Drive Controllers</a:t>
            </a:r>
            <a:br>
              <a:rPr lang="en-US" dirty="0" smtClean="0"/>
            </a:br>
            <a:endParaRPr lang="en-US" sz="3200" b="1" dirty="0" smtClean="0">
              <a:solidFill>
                <a:schemeClr val="tx2"/>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225026566"/>
              </p:ext>
            </p:extLst>
          </p:nvPr>
        </p:nvGraphicFramePr>
        <p:xfrm>
          <a:off x="457200" y="1143003"/>
          <a:ext cx="8229600" cy="5638551"/>
        </p:xfrm>
        <a:graphic>
          <a:graphicData uri="http://schemas.openxmlformats.org/drawingml/2006/table">
            <a:tbl>
              <a:tblPr firstRow="1" bandRow="1">
                <a:tableStyleId>{5C22544A-7EE6-4342-B048-85BDC9FD1C3A}</a:tableStyleId>
              </a:tblPr>
              <a:tblGrid>
                <a:gridCol w="3886200"/>
                <a:gridCol w="2286000"/>
                <a:gridCol w="2057400"/>
              </a:tblGrid>
              <a:tr h="443355">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rgbClr val="000000"/>
                          </a:solidFill>
                          <a:effectLst/>
                          <a:uLnTx/>
                          <a:uFillTx/>
                          <a:latin typeface="+mn-lt"/>
                          <a:ea typeface="+mn-ea"/>
                          <a:cs typeface="+mn-cs"/>
                        </a:rPr>
                        <a:t>Feature</a:t>
                      </a:r>
                    </a:p>
                  </a:txBody>
                  <a:tcPr marL="121888" marR="121888"/>
                </a:tc>
                <a:tc>
                  <a:txBody>
                    <a:bodyPr/>
                    <a:lstStyle/>
                    <a:p>
                      <a:pPr algn="ctr"/>
                      <a:r>
                        <a:rPr lang="en-US" sz="2000" noProof="0" dirty="0" smtClean="0">
                          <a:solidFill>
                            <a:schemeClr val="bg1"/>
                          </a:solidFill>
                        </a:rPr>
                        <a:t>IDE</a:t>
                      </a:r>
                      <a:endParaRPr lang="en-US" sz="2000" noProof="0" dirty="0">
                        <a:solidFill>
                          <a:schemeClr val="bg1"/>
                        </a:solidFill>
                      </a:endParaRPr>
                    </a:p>
                  </a:txBody>
                  <a:tcPr marL="121888" marR="121888">
                    <a:solidFill>
                      <a:schemeClr val="tx2">
                        <a:lumMod val="40000"/>
                        <a:lumOff val="60000"/>
                      </a:schemeClr>
                    </a:solidFill>
                  </a:tcPr>
                </a:tc>
                <a:tc>
                  <a:txBody>
                    <a:bodyPr/>
                    <a:lstStyle/>
                    <a:p>
                      <a:pPr algn="ctr"/>
                      <a:r>
                        <a:rPr lang="en-US" sz="2000" noProof="0" dirty="0" smtClean="0">
                          <a:solidFill>
                            <a:schemeClr val="bg1"/>
                          </a:solidFill>
                        </a:rPr>
                        <a:t>SCSI</a:t>
                      </a:r>
                      <a:endParaRPr lang="en-US" sz="2000" noProof="0" dirty="0">
                        <a:solidFill>
                          <a:schemeClr val="bg1"/>
                        </a:solidFill>
                      </a:endParaRPr>
                    </a:p>
                  </a:txBody>
                  <a:tcPr marL="121888" marR="121888">
                    <a:solidFill>
                      <a:schemeClr val="tx2">
                        <a:lumMod val="40000"/>
                        <a:lumOff val="60000"/>
                      </a:schemeClr>
                    </a:solidFill>
                  </a:tcPr>
                </a:tc>
              </a:tr>
              <a:tr h="755646">
                <a:tc>
                  <a:txBody>
                    <a:bodyPr/>
                    <a:lstStyle/>
                    <a:p>
                      <a:pPr marL="0" algn="l" defTabSz="914363" rtl="0" eaLnBrk="1" fontAlgn="b" latinLnBrk="0" hangingPunct="1"/>
                      <a:r>
                        <a:rPr lang="en-US" sz="2000" b="0" kern="1200" noProof="0" dirty="0" smtClean="0">
                          <a:solidFill>
                            <a:schemeClr val="dk1"/>
                          </a:solidFill>
                          <a:latin typeface="+mn-lt"/>
                          <a:ea typeface="+mn-ea"/>
                          <a:cs typeface="+mn-cs"/>
                        </a:rPr>
                        <a:t>Requires VM operating system to have</a:t>
                      </a:r>
                      <a:r>
                        <a:rPr lang="en-US" sz="2000" b="0" kern="1200" baseline="0" noProof="0" dirty="0" smtClean="0">
                          <a:solidFill>
                            <a:schemeClr val="dk1"/>
                          </a:solidFill>
                          <a:latin typeface="+mn-lt"/>
                          <a:ea typeface="+mn-ea"/>
                          <a:cs typeface="+mn-cs"/>
                        </a:rPr>
                        <a:t> Integration Services installed</a:t>
                      </a:r>
                      <a:endParaRPr lang="en-US" sz="2000" b="0" kern="1200" noProof="0" dirty="0" smtClean="0">
                        <a:solidFill>
                          <a:schemeClr val="dk1"/>
                        </a:solidFill>
                        <a:latin typeface="+mn-lt"/>
                        <a:ea typeface="+mn-ea"/>
                        <a:cs typeface="+mn-cs"/>
                      </a:endParaRP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noProof="0" dirty="0" smtClean="0">
                          <a:solidFill>
                            <a:srgbClr val="00B050"/>
                          </a:solidFill>
                          <a:latin typeface="+mn-lt"/>
                          <a:ea typeface="+mn-ea"/>
                          <a:cs typeface="+mn-cs"/>
                          <a:sym typeface="Wingdings"/>
                        </a:rPr>
                        <a:t>No</a:t>
                      </a:r>
                      <a:endParaRPr lang="en-US" sz="2000" b="0" kern="1200" noProof="0" dirty="0">
                        <a:solidFill>
                          <a:srgbClr val="00B050"/>
                        </a:solidFill>
                        <a:latin typeface="+mn-lt"/>
                        <a:ea typeface="+mn-ea"/>
                        <a:cs typeface="+mn-cs"/>
                        <a:sym typeface="Wingdings"/>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noProof="0" dirty="0" smtClean="0">
                          <a:solidFill>
                            <a:srgbClr val="FF0000"/>
                          </a:solidFill>
                          <a:latin typeface="+mn-lt"/>
                          <a:ea typeface="+mn-ea"/>
                          <a:cs typeface="+mn-cs"/>
                          <a:sym typeface="Wingdings"/>
                        </a:rPr>
                        <a:t>Yes</a:t>
                      </a:r>
                    </a:p>
                  </a:txBody>
                  <a:tcPr marL="121888" marR="121888">
                    <a:solidFill>
                      <a:schemeClr val="tx2">
                        <a:lumMod val="40000"/>
                        <a:lumOff val="60000"/>
                      </a:schemeClr>
                    </a:solidFill>
                  </a:tcPr>
                </a:tc>
              </a:tr>
              <a:tr h="445771">
                <a:tc>
                  <a:txBody>
                    <a:bodyPr/>
                    <a:lstStyle/>
                    <a:p>
                      <a:pPr marL="0" algn="l" defTabSz="914363" rtl="0" eaLnBrk="1" fontAlgn="b" latinLnBrk="0" hangingPunct="1"/>
                      <a:r>
                        <a:rPr lang="en-US" sz="2000" b="0" kern="1200" noProof="0" dirty="0" smtClean="0">
                          <a:solidFill>
                            <a:schemeClr val="dk1"/>
                          </a:solidFill>
                          <a:latin typeface="+mn-lt"/>
                          <a:ea typeface="+mn-ea"/>
                          <a:cs typeface="+mn-cs"/>
                        </a:rPr>
                        <a:t>Supports VM boot</a:t>
                      </a: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noProof="0" dirty="0" smtClean="0">
                          <a:solidFill>
                            <a:srgbClr val="00B050"/>
                          </a:solidFill>
                          <a:latin typeface="+mn-lt"/>
                          <a:ea typeface="+mn-ea"/>
                          <a:cs typeface="+mn-cs"/>
                          <a:sym typeface="Wingdings"/>
                        </a:rPr>
                        <a:t>Yes</a:t>
                      </a:r>
                      <a:endParaRPr lang="en-US" sz="2000" b="0" kern="1200" noProof="0" dirty="0">
                        <a:solidFill>
                          <a:srgbClr val="00B050"/>
                        </a:solidFill>
                        <a:latin typeface="+mn-lt"/>
                        <a:ea typeface="+mn-ea"/>
                        <a:cs typeface="+mn-cs"/>
                        <a:sym typeface="Wingdings"/>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noProof="0" dirty="0" smtClean="0">
                          <a:solidFill>
                            <a:srgbClr val="FF0000"/>
                          </a:solidFill>
                          <a:latin typeface="+mn-lt"/>
                          <a:ea typeface="+mn-ea"/>
                          <a:cs typeface="+mn-cs"/>
                          <a:sym typeface="Wingdings"/>
                        </a:rPr>
                        <a:t>No</a:t>
                      </a:r>
                    </a:p>
                  </a:txBody>
                  <a:tcPr marL="121888" marR="121888">
                    <a:solidFill>
                      <a:schemeClr val="tx2">
                        <a:lumMod val="40000"/>
                        <a:lumOff val="60000"/>
                      </a:schemeClr>
                    </a:solidFill>
                  </a:tcPr>
                </a:tc>
              </a:tr>
              <a:tr h="717425">
                <a:tc>
                  <a:txBody>
                    <a:bodyPr/>
                    <a:lstStyle/>
                    <a:p>
                      <a:pPr marL="0" algn="l" defTabSz="914363" rtl="0" eaLnBrk="1" fontAlgn="b" latinLnBrk="0" hangingPunct="1"/>
                      <a:r>
                        <a:rPr lang="en-US" sz="2000" b="0" kern="1200" noProof="0" dirty="0" smtClean="0">
                          <a:solidFill>
                            <a:schemeClr val="dk1"/>
                          </a:solidFill>
                          <a:latin typeface="+mn-lt"/>
                          <a:ea typeface="+mn-ea"/>
                          <a:cs typeface="+mn-cs"/>
                        </a:rPr>
                        <a:t>Supports hot-add/removal of VHDs</a:t>
                      </a: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noProof="0" dirty="0" smtClean="0">
                          <a:solidFill>
                            <a:srgbClr val="FF0000"/>
                          </a:solidFill>
                          <a:latin typeface="+mn-lt"/>
                          <a:ea typeface="+mn-ea"/>
                          <a:cs typeface="+mn-cs"/>
                          <a:sym typeface="Wingdings"/>
                        </a:rPr>
                        <a:t>No</a:t>
                      </a:r>
                      <a:endParaRPr lang="en-US" sz="2000" b="0" kern="1200" noProof="0" dirty="0">
                        <a:solidFill>
                          <a:srgbClr val="FF0000"/>
                        </a:solidFill>
                        <a:latin typeface="+mn-lt"/>
                        <a:ea typeface="+mn-ea"/>
                        <a:cs typeface="+mn-cs"/>
                        <a:sym typeface="Wingdings"/>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noProof="0" dirty="0" smtClean="0">
                          <a:solidFill>
                            <a:srgbClr val="00B050"/>
                          </a:solidFill>
                          <a:latin typeface="+mn-lt"/>
                          <a:ea typeface="+mn-ea"/>
                          <a:cs typeface="+mn-cs"/>
                          <a:sym typeface="Wingdings"/>
                        </a:rPr>
                        <a:t>Yes</a:t>
                      </a:r>
                    </a:p>
                  </a:txBody>
                  <a:tcPr marL="121888" marR="121888">
                    <a:solidFill>
                      <a:schemeClr val="tx2">
                        <a:lumMod val="40000"/>
                        <a:lumOff val="60000"/>
                      </a:schemeClr>
                    </a:solidFill>
                  </a:tcPr>
                </a:tc>
              </a:tr>
              <a:tr h="128646">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rgbClr val="000000"/>
                          </a:solidFill>
                          <a:effectLst/>
                          <a:uLnTx/>
                          <a:uFillTx/>
                          <a:latin typeface="+mn-lt"/>
                          <a:ea typeface="+mn-ea"/>
                          <a:cs typeface="+mn-cs"/>
                        </a:rPr>
                        <a:t>Specification</a:t>
                      </a:r>
                    </a:p>
                  </a:txBody>
                  <a:tcPr marL="122400" marR="122400" marT="46800" marB="46800">
                    <a:solidFill>
                      <a:schemeClr val="accent1"/>
                    </a:solidFill>
                  </a:tcPr>
                </a:tc>
                <a:tc>
                  <a:txBody>
                    <a:bodyPr/>
                    <a:lstStyle/>
                    <a:p>
                      <a:pPr algn="ctr"/>
                      <a:r>
                        <a:rPr lang="en-US" sz="2000" b="1" noProof="0" dirty="0" smtClean="0">
                          <a:solidFill>
                            <a:schemeClr val="bg1"/>
                          </a:solidFill>
                        </a:rPr>
                        <a:t>IDE</a:t>
                      </a:r>
                      <a:endParaRPr lang="en-US" sz="2000" b="1" noProof="0" dirty="0">
                        <a:solidFill>
                          <a:schemeClr val="bg1"/>
                        </a:solidFill>
                      </a:endParaRPr>
                    </a:p>
                  </a:txBody>
                  <a:tcPr marL="121888" marR="121888">
                    <a:solidFill>
                      <a:schemeClr val="tx2">
                        <a:lumMod val="40000"/>
                        <a:lumOff val="60000"/>
                      </a:schemeClr>
                    </a:solidFill>
                  </a:tcPr>
                </a:tc>
                <a:tc>
                  <a:txBody>
                    <a:bodyPr/>
                    <a:lstStyle/>
                    <a:p>
                      <a:pPr algn="ctr"/>
                      <a:r>
                        <a:rPr lang="en-US" sz="2000" b="1" noProof="0" dirty="0" smtClean="0">
                          <a:solidFill>
                            <a:schemeClr val="bg1"/>
                          </a:solidFill>
                        </a:rPr>
                        <a:t>SCSI</a:t>
                      </a:r>
                      <a:endParaRPr lang="en-US" sz="2000" b="1" noProof="0" dirty="0">
                        <a:solidFill>
                          <a:schemeClr val="bg1"/>
                        </a:solidFill>
                      </a:endParaRPr>
                    </a:p>
                  </a:txBody>
                  <a:tcPr marL="121888" marR="121888">
                    <a:solidFill>
                      <a:schemeClr val="tx2">
                        <a:lumMod val="40000"/>
                        <a:lumOff val="60000"/>
                      </a:schemeClr>
                    </a:solidFill>
                  </a:tcPr>
                </a:tc>
              </a:tr>
              <a:tr h="381000">
                <a:tc>
                  <a:txBody>
                    <a:bodyPr/>
                    <a:lstStyle/>
                    <a:p>
                      <a:pPr marL="0" algn="l" defTabSz="914363" rtl="0" eaLnBrk="1" fontAlgn="b" latinLnBrk="0" hangingPunct="1"/>
                      <a:r>
                        <a:rPr lang="en-US" sz="2000" b="0" kern="1200" noProof="0" dirty="0" smtClean="0">
                          <a:solidFill>
                            <a:schemeClr val="dk1"/>
                          </a:solidFill>
                          <a:latin typeface="+mn-lt"/>
                          <a:ea typeface="+mn-ea"/>
                          <a:cs typeface="+mn-cs"/>
                        </a:rPr>
                        <a:t>Maximum capacity</a:t>
                      </a: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noProof="0" dirty="0" smtClean="0">
                          <a:solidFill>
                            <a:schemeClr val="dk1"/>
                          </a:solidFill>
                          <a:latin typeface="+mn-lt"/>
                          <a:ea typeface="+mn-ea"/>
                          <a:cs typeface="+mn-cs"/>
                          <a:sym typeface="Wingdings"/>
                        </a:rPr>
                        <a:t>2 terabytes</a:t>
                      </a:r>
                      <a:endParaRPr lang="en-US" sz="2000" b="0" kern="1200" noProof="0" dirty="0">
                        <a:solidFill>
                          <a:schemeClr val="dk1"/>
                        </a:solidFill>
                        <a:latin typeface="+mn-lt"/>
                        <a:ea typeface="+mn-ea"/>
                        <a:cs typeface="+mn-cs"/>
                        <a:sym typeface="Wingdings"/>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noProof="0" dirty="0" smtClean="0">
                          <a:solidFill>
                            <a:schemeClr val="dk1"/>
                          </a:solidFill>
                          <a:latin typeface="+mn-lt"/>
                          <a:ea typeface="+mn-ea"/>
                          <a:cs typeface="+mn-cs"/>
                          <a:sym typeface="Wingdings"/>
                        </a:rPr>
                        <a:t>2 terabytes</a:t>
                      </a:r>
                      <a:endParaRPr lang="en-US" sz="2000" b="0" kern="1200" noProof="0" dirty="0">
                        <a:solidFill>
                          <a:schemeClr val="dk1"/>
                        </a:solidFill>
                        <a:latin typeface="+mn-lt"/>
                        <a:ea typeface="+mn-ea"/>
                        <a:cs typeface="+mn-cs"/>
                        <a:sym typeface="Wingdings"/>
                      </a:endParaRPr>
                    </a:p>
                  </a:txBody>
                  <a:tcPr marL="121888" marR="121888">
                    <a:solidFill>
                      <a:schemeClr val="tx2">
                        <a:lumMod val="40000"/>
                        <a:lumOff val="60000"/>
                      </a:schemeClr>
                    </a:solidFill>
                  </a:tcPr>
                </a:tc>
              </a:tr>
              <a:tr h="363600">
                <a:tc>
                  <a:txBody>
                    <a:bodyPr/>
                    <a:lstStyle/>
                    <a:p>
                      <a:pPr marL="0" algn="l" defTabSz="914363" rtl="0" eaLnBrk="1" fontAlgn="b" latinLnBrk="0" hangingPunct="1"/>
                      <a:r>
                        <a:rPr lang="en-US" sz="2000" b="0" kern="1200" noProof="0" dirty="0" smtClean="0">
                          <a:solidFill>
                            <a:schemeClr val="dk1"/>
                          </a:solidFill>
                          <a:latin typeface="+mn-lt"/>
                          <a:ea typeface="+mn-ea"/>
                          <a:cs typeface="+mn-cs"/>
                        </a:rPr>
                        <a:t>Maximum controllers </a:t>
                      </a: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noProof="0" dirty="0" smtClean="0">
                          <a:solidFill>
                            <a:schemeClr val="dk1"/>
                          </a:solidFill>
                          <a:latin typeface="+mn-lt"/>
                          <a:ea typeface="+mn-ea"/>
                          <a:cs typeface="+mn-cs"/>
                          <a:sym typeface="Wingdings"/>
                        </a:rPr>
                        <a:t>2</a:t>
                      </a: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noProof="0" dirty="0" smtClean="0">
                          <a:solidFill>
                            <a:schemeClr val="dk1"/>
                          </a:solidFill>
                          <a:latin typeface="+mn-lt"/>
                          <a:ea typeface="+mn-ea"/>
                          <a:cs typeface="+mn-cs"/>
                          <a:sym typeface="Wingdings"/>
                        </a:rPr>
                        <a:t>4</a:t>
                      </a:r>
                      <a:endParaRPr lang="en-US" sz="2000" b="0" kern="1200" noProof="0" dirty="0">
                        <a:solidFill>
                          <a:schemeClr val="dk1"/>
                        </a:solidFill>
                        <a:latin typeface="+mn-lt"/>
                        <a:ea typeface="+mn-ea"/>
                        <a:cs typeface="+mn-cs"/>
                        <a:sym typeface="Wingdings"/>
                      </a:endParaRPr>
                    </a:p>
                  </a:txBody>
                  <a:tcPr marL="121888" marR="121888">
                    <a:solidFill>
                      <a:schemeClr val="tx2">
                        <a:lumMod val="40000"/>
                        <a:lumOff val="60000"/>
                      </a:schemeClr>
                    </a:solidFill>
                  </a:tcPr>
                </a:tc>
              </a:tr>
              <a:tr h="422400">
                <a:tc>
                  <a:txBody>
                    <a:bodyPr/>
                    <a:lstStyle/>
                    <a:p>
                      <a:pPr marL="0" algn="l" defTabSz="914363" rtl="0" eaLnBrk="1" fontAlgn="b" latinLnBrk="0" hangingPunct="1"/>
                      <a:r>
                        <a:rPr lang="en-US" sz="2000" b="0" kern="1200" noProof="0" dirty="0" smtClean="0">
                          <a:solidFill>
                            <a:schemeClr val="dk1"/>
                          </a:solidFill>
                          <a:latin typeface="+mn-lt"/>
                          <a:ea typeface="+mn-ea"/>
                          <a:cs typeface="+mn-cs"/>
                        </a:rPr>
                        <a:t>Maximum disks per controller</a:t>
                      </a: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noProof="0" dirty="0" smtClean="0">
                          <a:solidFill>
                            <a:schemeClr val="dk1"/>
                          </a:solidFill>
                          <a:latin typeface="+mn-lt"/>
                          <a:ea typeface="+mn-ea"/>
                          <a:cs typeface="+mn-cs"/>
                          <a:sym typeface="Wingdings"/>
                        </a:rPr>
                        <a:t>2</a:t>
                      </a: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noProof="0" dirty="0" smtClean="0">
                          <a:solidFill>
                            <a:schemeClr val="dk1"/>
                          </a:solidFill>
                          <a:latin typeface="+mn-lt"/>
                          <a:ea typeface="+mn-ea"/>
                          <a:cs typeface="+mn-cs"/>
                          <a:sym typeface="Wingdings"/>
                        </a:rPr>
                        <a:t>64</a:t>
                      </a:r>
                    </a:p>
                  </a:txBody>
                  <a:tcPr marL="121888" marR="121888">
                    <a:solidFill>
                      <a:schemeClr val="tx2">
                        <a:lumMod val="40000"/>
                        <a:lumOff val="60000"/>
                      </a:schemeClr>
                    </a:solidFill>
                  </a:tcPr>
                </a:tc>
              </a:tr>
              <a:tr h="381000">
                <a:tc>
                  <a:txBody>
                    <a:bodyPr/>
                    <a:lstStyle/>
                    <a:p>
                      <a:pPr marL="0" algn="l" defTabSz="914363" rtl="0" eaLnBrk="1" fontAlgn="b" latinLnBrk="0" hangingPunct="1"/>
                      <a:r>
                        <a:rPr lang="en-US" sz="2000" b="0" kern="1200" noProof="0" dirty="0" smtClean="0">
                          <a:solidFill>
                            <a:schemeClr val="dk1"/>
                          </a:solidFill>
                          <a:latin typeface="+mn-lt"/>
                          <a:ea typeface="+mn-ea"/>
                          <a:cs typeface="+mn-cs"/>
                        </a:rPr>
                        <a:t>Maximum disks</a:t>
                      </a:r>
                      <a:r>
                        <a:rPr lang="en-US" sz="2000" b="0" kern="1200" baseline="0" noProof="0" dirty="0" smtClean="0">
                          <a:solidFill>
                            <a:schemeClr val="dk1"/>
                          </a:solidFill>
                          <a:latin typeface="+mn-lt"/>
                          <a:ea typeface="+mn-ea"/>
                          <a:cs typeface="+mn-cs"/>
                        </a:rPr>
                        <a:t> per VM</a:t>
                      </a:r>
                      <a:endParaRPr lang="en-US" sz="2000" b="0" kern="1200" noProof="0" dirty="0" smtClean="0">
                        <a:solidFill>
                          <a:schemeClr val="dk1"/>
                        </a:solidFill>
                        <a:latin typeface="+mn-lt"/>
                        <a:ea typeface="+mn-ea"/>
                        <a:cs typeface="+mn-cs"/>
                      </a:endParaRP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noProof="0" dirty="0" smtClean="0">
                          <a:solidFill>
                            <a:schemeClr val="dk1"/>
                          </a:solidFill>
                          <a:latin typeface="+mn-lt"/>
                          <a:ea typeface="+mn-ea"/>
                          <a:cs typeface="+mn-cs"/>
                          <a:sym typeface="Wingdings"/>
                        </a:rPr>
                        <a:t>4</a:t>
                      </a:r>
                      <a:endParaRPr lang="en-US" sz="2000" b="0" kern="1200" noProof="0" dirty="0">
                        <a:solidFill>
                          <a:schemeClr val="dk1"/>
                        </a:solidFill>
                        <a:latin typeface="+mn-lt"/>
                        <a:ea typeface="+mn-ea"/>
                        <a:cs typeface="+mn-cs"/>
                        <a:sym typeface="Wingdings"/>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noProof="0" dirty="0" smtClean="0">
                          <a:solidFill>
                            <a:schemeClr val="dk1"/>
                          </a:solidFill>
                          <a:latin typeface="+mn-lt"/>
                          <a:ea typeface="+mn-ea"/>
                          <a:cs typeface="+mn-cs"/>
                          <a:sym typeface="Wingdings"/>
                        </a:rPr>
                        <a:t>256</a:t>
                      </a:r>
                      <a:endParaRPr lang="en-US" sz="2000" b="0" kern="1200" noProof="0" dirty="0">
                        <a:solidFill>
                          <a:schemeClr val="dk1"/>
                        </a:solidFill>
                        <a:latin typeface="+mn-lt"/>
                        <a:ea typeface="+mn-ea"/>
                        <a:cs typeface="+mn-cs"/>
                        <a:sym typeface="Wingdings"/>
                      </a:endParaRPr>
                    </a:p>
                  </a:txBody>
                  <a:tcPr marL="121888" marR="121888">
                    <a:solidFill>
                      <a:schemeClr val="tx2">
                        <a:lumMod val="40000"/>
                        <a:lumOff val="60000"/>
                      </a:schemeClr>
                    </a:solidFill>
                  </a:tcPr>
                </a:tc>
              </a:tr>
              <a:tr h="682100">
                <a:tc>
                  <a:txBody>
                    <a:bodyPr/>
                    <a:lstStyle/>
                    <a:p>
                      <a:pPr marL="0" algn="l" defTabSz="914363" rtl="0" eaLnBrk="1" fontAlgn="b" latinLnBrk="0" hangingPunct="1"/>
                      <a:r>
                        <a:rPr lang="en-US" sz="2000" b="0" kern="1200" noProof="0" dirty="0" smtClean="0">
                          <a:solidFill>
                            <a:schemeClr val="dk1"/>
                          </a:solidFill>
                          <a:latin typeface="+mn-lt"/>
                          <a:ea typeface="+mn-ea"/>
                          <a:cs typeface="+mn-cs"/>
                        </a:rPr>
                        <a:t>Virtual CD/DVD</a:t>
                      </a:r>
                    </a:p>
                    <a:p>
                      <a:pPr marL="0" algn="l" defTabSz="914363" rtl="0" eaLnBrk="1" fontAlgn="b" latinLnBrk="0" hangingPunct="1"/>
                      <a:endParaRPr lang="en-US" sz="2000" b="0" kern="1200" noProof="0" dirty="0" smtClean="0">
                        <a:solidFill>
                          <a:schemeClr val="dk1"/>
                        </a:solidFill>
                        <a:latin typeface="+mn-lt"/>
                        <a:ea typeface="+mn-ea"/>
                        <a:cs typeface="+mn-cs"/>
                      </a:endParaRPr>
                    </a:p>
                    <a:p>
                      <a:pPr marL="0" algn="l" defTabSz="914363" rtl="0" eaLnBrk="1" fontAlgn="b" latinLnBrk="0" hangingPunct="1"/>
                      <a:endParaRPr lang="en-US" sz="2000" b="0" kern="1200" noProof="0" dirty="0" smtClean="0">
                        <a:solidFill>
                          <a:schemeClr val="dk1"/>
                        </a:solidFill>
                        <a:latin typeface="+mn-lt"/>
                        <a:ea typeface="+mn-ea"/>
                        <a:cs typeface="+mn-cs"/>
                      </a:endParaRP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noProof="0" dirty="0" smtClean="0">
                          <a:solidFill>
                            <a:schemeClr val="dk1"/>
                          </a:solidFill>
                          <a:latin typeface="+mn-lt"/>
                          <a:ea typeface="+mn-ea"/>
                          <a:cs typeface="+mn-cs"/>
                          <a:sym typeface="Wingdings"/>
                        </a:rPr>
                        <a:t>Master device on  second controller, by default</a:t>
                      </a:r>
                      <a:endParaRPr lang="en-US" sz="2000" b="0" kern="1200" noProof="0" dirty="0">
                        <a:solidFill>
                          <a:schemeClr val="dk1"/>
                        </a:solidFill>
                        <a:latin typeface="+mn-lt"/>
                        <a:ea typeface="+mn-ea"/>
                        <a:cs typeface="+mn-cs"/>
                        <a:sym typeface="Wingdings"/>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noProof="0" dirty="0" smtClean="0">
                          <a:solidFill>
                            <a:schemeClr val="dk1"/>
                          </a:solidFill>
                          <a:latin typeface="+mn-lt"/>
                          <a:ea typeface="+mn-ea"/>
                          <a:cs typeface="+mn-cs"/>
                          <a:sym typeface="Wingdings"/>
                        </a:rPr>
                        <a:t>N/A</a:t>
                      </a:r>
                      <a:endParaRPr lang="en-US" sz="2000" b="0" kern="1200" noProof="0" dirty="0">
                        <a:solidFill>
                          <a:schemeClr val="dk1"/>
                        </a:solidFill>
                        <a:latin typeface="+mn-lt"/>
                        <a:ea typeface="+mn-ea"/>
                        <a:cs typeface="+mn-cs"/>
                        <a:sym typeface="Wingdings"/>
                      </a:endParaRPr>
                    </a:p>
                  </a:txBody>
                  <a:tcPr marL="121888" marR="121888">
                    <a:solidFill>
                      <a:schemeClr val="tx2">
                        <a:lumMod val="40000"/>
                        <a:lumOff val="60000"/>
                      </a:schemeClr>
                    </a:solidFill>
                  </a:tcPr>
                </a:tc>
              </a:tr>
            </a:tbl>
          </a:graphicData>
        </a:graphic>
      </p:graphicFrame>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US" dirty="0"/>
              <a:t>VMware S</a:t>
            </a:r>
            <a:r>
              <a:rPr lang="en-US" dirty="0" smtClean="0"/>
              <a:t>ystem </a:t>
            </a:r>
            <a:r>
              <a:rPr lang="en-US" dirty="0"/>
              <a:t>D</a:t>
            </a:r>
            <a:r>
              <a:rPr lang="en-US" dirty="0" smtClean="0"/>
              <a:t>rive Defaults</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4789003"/>
          </a:xfrm>
        </p:spPr>
        <p:txBody>
          <a:bodyPr/>
          <a:lstStyle/>
          <a:p>
            <a:r>
              <a:rPr lang="en-GB" dirty="0"/>
              <a:t>By default, ESX VMs use SCSI emulation for VHDs</a:t>
            </a:r>
          </a:p>
          <a:p>
            <a:pPr lvl="1"/>
            <a:r>
              <a:rPr lang="en-GB" dirty="0" smtClean="0"/>
              <a:t>Older operating systems, converted using VMware Convertor, can end up with an IDE disk—this is typically changed to SCSI before running on ESX</a:t>
            </a:r>
          </a:p>
          <a:p>
            <a:r>
              <a:rPr lang="en-GB" dirty="0" smtClean="0"/>
              <a:t>When migrating ESX VMs to Hyper-V:</a:t>
            </a:r>
          </a:p>
          <a:p>
            <a:pPr lvl="1"/>
            <a:r>
              <a:rPr lang="en-GB" dirty="0" smtClean="0"/>
              <a:t>Boot disk must be converted to IDE</a:t>
            </a:r>
          </a:p>
          <a:p>
            <a:pPr lvl="1"/>
            <a:r>
              <a:rPr lang="en-GB" dirty="0" smtClean="0"/>
              <a:t>If VM has multiple disks, only the boot disk has to be converted to IDE—the rest can be left as SCSI</a:t>
            </a:r>
            <a:endParaRPr lang="en-US"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US" dirty="0"/>
              <a:t>VMware </a:t>
            </a:r>
            <a:r>
              <a:rPr lang="en-US" dirty="0" smtClean="0"/>
              <a:t>Migrations</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3662541"/>
          </a:xfrm>
        </p:spPr>
        <p:txBody>
          <a:bodyPr/>
          <a:lstStyle/>
          <a:p>
            <a:pPr marL="0" indent="0">
              <a:buNone/>
            </a:pPr>
            <a:r>
              <a:rPr lang="en-GB" sz="3600" dirty="0"/>
              <a:t>To </a:t>
            </a:r>
            <a:r>
              <a:rPr lang="en-GB" sz="3600" dirty="0" smtClean="0"/>
              <a:t>convert a VMware </a:t>
            </a:r>
            <a:r>
              <a:rPr lang="en-GB" sz="3600" dirty="0"/>
              <a:t>VM to </a:t>
            </a:r>
            <a:r>
              <a:rPr lang="en-GB" sz="3600" dirty="0" smtClean="0"/>
              <a:t>Hyper-V:</a:t>
            </a:r>
            <a:endParaRPr lang="en-GB" sz="3600" dirty="0"/>
          </a:p>
          <a:p>
            <a:pPr marL="909638" lvl="1" indent="-514350">
              <a:buFont typeface="+mj-lt"/>
              <a:buAutoNum type="arabicPeriod"/>
            </a:pPr>
            <a:r>
              <a:rPr lang="en-GB" dirty="0" smtClean="0"/>
              <a:t>Remove VM Tools from VMware VM</a:t>
            </a:r>
          </a:p>
          <a:p>
            <a:pPr marL="909638" lvl="1" indent="-514350">
              <a:buFont typeface="+mj-lt"/>
              <a:buAutoNum type="arabicPeriod"/>
            </a:pPr>
            <a:r>
              <a:rPr lang="en-GB" dirty="0" smtClean="0"/>
              <a:t>Run the conversion wizard:</a:t>
            </a:r>
          </a:p>
          <a:p>
            <a:pPr lvl="2"/>
            <a:r>
              <a:rPr lang="en-GB" dirty="0" smtClean="0"/>
              <a:t>Use the Convert Virtual Machine Wizard for offline V2V conversions</a:t>
            </a:r>
          </a:p>
          <a:p>
            <a:pPr lvl="2"/>
            <a:r>
              <a:rPr lang="en-GB" dirty="0" smtClean="0"/>
              <a:t>Use the Convert Physical </a:t>
            </a:r>
            <a:r>
              <a:rPr lang="en-GB" dirty="0"/>
              <a:t>Server Wizard  </a:t>
            </a:r>
            <a:r>
              <a:rPr lang="en-GB" dirty="0" smtClean="0"/>
              <a:t>for online </a:t>
            </a:r>
            <a:r>
              <a:rPr lang="en-GB" dirty="0"/>
              <a:t>P2V </a:t>
            </a:r>
            <a:r>
              <a:rPr lang="en-GB" dirty="0" smtClean="0"/>
              <a:t>conversions</a:t>
            </a:r>
          </a:p>
          <a:p>
            <a:pPr lvl="2"/>
            <a:r>
              <a:rPr lang="en-GB" dirty="0" smtClean="0"/>
              <a:t>The Convert </a:t>
            </a:r>
            <a:r>
              <a:rPr lang="en-GB" dirty="0"/>
              <a:t>Physical Server Wizard </a:t>
            </a:r>
            <a:r>
              <a:rPr lang="en-GB" dirty="0" smtClean="0"/>
              <a:t>automatically takes care of SCSI to IDE conversion</a:t>
            </a:r>
            <a:endParaRPr lang="en-US" dirty="0"/>
          </a:p>
        </p:txBody>
      </p:sp>
      <p:grpSp>
        <p:nvGrpSpPr>
          <p:cNvPr id="7" name="Group 6"/>
          <p:cNvGrpSpPr/>
          <p:nvPr/>
        </p:nvGrpSpPr>
        <p:grpSpPr>
          <a:xfrm>
            <a:off x="2286000" y="5051198"/>
            <a:ext cx="914400" cy="1493134"/>
            <a:chOff x="2286000" y="5049253"/>
            <a:chExt cx="914400" cy="1493134"/>
          </a:xfrm>
        </p:grpSpPr>
        <p:pic>
          <p:nvPicPr>
            <p:cNvPr id="8" name="Picture 2" descr="C:\Users\David\Documents\CM Projects - Reference\VistaIcons\Graphics\_WINDOWS SERVER ICONS\Hardware\Virtual Servers 2.png"/>
            <p:cNvPicPr>
              <a:picLocks noChangeAspect="1" noChangeArrowheads="1"/>
            </p:cNvPicPr>
            <p:nvPr/>
          </p:nvPicPr>
          <p:blipFill>
            <a:blip r:embed="rId3"/>
            <a:srcRect/>
            <a:stretch>
              <a:fillRect/>
            </a:stretch>
          </p:blipFill>
          <p:spPr bwMode="auto">
            <a:xfrm>
              <a:off x="2286000" y="5049253"/>
              <a:ext cx="914400" cy="1493134"/>
            </a:xfrm>
            <a:prstGeom prst="rect">
              <a:avLst/>
            </a:prstGeom>
            <a:noFill/>
          </p:spPr>
        </p:pic>
        <p:pic>
          <p:nvPicPr>
            <p:cNvPr id="6148" name="Picture 4" descr="C:\Users\David\Documents\CM Projects - Reference\VistaIcons\Graphics\_WINDOWS SERVER ICONS\Hardware\Virtual Server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5334000"/>
              <a:ext cx="446557" cy="626621"/>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Box 5"/>
          <p:cNvSpPr txBox="1"/>
          <p:nvPr/>
        </p:nvSpPr>
        <p:spPr>
          <a:xfrm>
            <a:off x="914400" y="5518821"/>
            <a:ext cx="1269771" cy="553998"/>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VMware ESX</a:t>
            </a:r>
            <a:br>
              <a:rPr lang="en-GB" dirty="0" smtClean="0">
                <a:gradFill>
                  <a:gsLst>
                    <a:gs pos="0">
                      <a:schemeClr val="tx1"/>
                    </a:gs>
                    <a:gs pos="86000">
                      <a:schemeClr val="tx1"/>
                    </a:gs>
                  </a:gsLst>
                  <a:lin ang="5400000" scaled="0"/>
                </a:gradFill>
              </a:rPr>
            </a:br>
            <a:r>
              <a:rPr lang="en-GB" dirty="0" smtClean="0">
                <a:gradFill>
                  <a:gsLst>
                    <a:gs pos="0">
                      <a:schemeClr val="tx1"/>
                    </a:gs>
                    <a:gs pos="86000">
                      <a:schemeClr val="tx1"/>
                    </a:gs>
                  </a:gsLst>
                  <a:lin ang="5400000" scaled="0"/>
                </a:gradFill>
              </a:rPr>
              <a:t>Host</a:t>
            </a:r>
          </a:p>
        </p:txBody>
      </p:sp>
      <p:grpSp>
        <p:nvGrpSpPr>
          <p:cNvPr id="12" name="Group 11"/>
          <p:cNvGrpSpPr/>
          <p:nvPr/>
        </p:nvGrpSpPr>
        <p:grpSpPr>
          <a:xfrm>
            <a:off x="5638800" y="5051198"/>
            <a:ext cx="914400" cy="1493134"/>
            <a:chOff x="2286000" y="5049253"/>
            <a:chExt cx="914400" cy="1493134"/>
          </a:xfrm>
        </p:grpSpPr>
        <p:pic>
          <p:nvPicPr>
            <p:cNvPr id="13" name="Picture 2" descr="C:\Users\David\Documents\CM Projects - Reference\VistaIcons\Graphics\_WINDOWS SERVER ICONS\Hardware\Virtual Servers 2.png"/>
            <p:cNvPicPr>
              <a:picLocks noChangeAspect="1" noChangeArrowheads="1"/>
            </p:cNvPicPr>
            <p:nvPr/>
          </p:nvPicPr>
          <p:blipFill>
            <a:blip r:embed="rId3"/>
            <a:srcRect/>
            <a:stretch>
              <a:fillRect/>
            </a:stretch>
          </p:blipFill>
          <p:spPr bwMode="auto">
            <a:xfrm>
              <a:off x="2286000" y="5049253"/>
              <a:ext cx="914400" cy="1493134"/>
            </a:xfrm>
            <a:prstGeom prst="rect">
              <a:avLst/>
            </a:prstGeom>
            <a:noFill/>
          </p:spPr>
        </p:pic>
        <p:pic>
          <p:nvPicPr>
            <p:cNvPr id="14" name="Picture 4" descr="C:\Users\David\Documents\CM Projects - Reference\VistaIcons\Graphics\_WINDOWS SERVER ICONS\Hardware\Virtual Server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5334000"/>
              <a:ext cx="446557" cy="626621"/>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TextBox 14"/>
          <p:cNvSpPr txBox="1"/>
          <p:nvPr/>
        </p:nvSpPr>
        <p:spPr>
          <a:xfrm>
            <a:off x="6781800" y="5503116"/>
            <a:ext cx="847989" cy="553998"/>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Hyper-V</a:t>
            </a:r>
            <a:br>
              <a:rPr lang="en-GB" dirty="0" smtClean="0">
                <a:gradFill>
                  <a:gsLst>
                    <a:gs pos="0">
                      <a:schemeClr val="tx1"/>
                    </a:gs>
                    <a:gs pos="86000">
                      <a:schemeClr val="tx1"/>
                    </a:gs>
                  </a:gsLst>
                  <a:lin ang="5400000" scaled="0"/>
                </a:gradFill>
              </a:rPr>
            </a:br>
            <a:r>
              <a:rPr lang="en-GB" dirty="0" smtClean="0">
                <a:gradFill>
                  <a:gsLst>
                    <a:gs pos="0">
                      <a:schemeClr val="tx1"/>
                    </a:gs>
                    <a:gs pos="86000">
                      <a:schemeClr val="tx1"/>
                    </a:gs>
                  </a:gsLst>
                  <a:lin ang="5400000" scaled="0"/>
                </a:gradFill>
              </a:rPr>
              <a:t>Host</a:t>
            </a:r>
          </a:p>
        </p:txBody>
      </p:sp>
      <p:cxnSp>
        <p:nvCxnSpPr>
          <p:cNvPr id="10" name="Straight Arrow Connector 9"/>
          <p:cNvCxnSpPr/>
          <p:nvPr/>
        </p:nvCxnSpPr>
        <p:spPr>
          <a:xfrm>
            <a:off x="3505200" y="5649255"/>
            <a:ext cx="1828800"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750223" y="5773846"/>
            <a:ext cx="1407437"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VM Migration</a:t>
            </a: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a:off x="838200" y="2971800"/>
            <a:ext cx="7620000" cy="37338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sp>
        <p:nvSpPr>
          <p:cNvPr id="2" name="Title 1"/>
          <p:cNvSpPr>
            <a:spLocks noGrp="1"/>
          </p:cNvSpPr>
          <p:nvPr>
            <p:ph type="title"/>
          </p:nvPr>
        </p:nvSpPr>
        <p:spPr>
          <a:xfrm>
            <a:off x="381000" y="228610"/>
            <a:ext cx="8534400" cy="1329595"/>
          </a:xfrm>
        </p:spPr>
        <p:txBody>
          <a:bodyPr/>
          <a:lstStyle/>
          <a:p>
            <a:pPr>
              <a:spcBef>
                <a:spcPts val="600"/>
              </a:spcBef>
              <a:spcAft>
                <a:spcPts val="600"/>
              </a:spcAft>
            </a:pPr>
            <a:r>
              <a:rPr lang="en-US" dirty="0" smtClean="0"/>
              <a:t>Hyper-V Drive Recommendations</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1526572"/>
          </a:xfrm>
        </p:spPr>
        <p:txBody>
          <a:bodyPr/>
          <a:lstStyle/>
          <a:p>
            <a:r>
              <a:rPr lang="en-GB" dirty="0"/>
              <a:t>Boot drive must be IDE</a:t>
            </a:r>
          </a:p>
          <a:p>
            <a:r>
              <a:rPr lang="en-GB" dirty="0" smtClean="0"/>
              <a:t>Optical drives must be on IDE—no choice</a:t>
            </a:r>
          </a:p>
          <a:p>
            <a:r>
              <a:rPr lang="en-GB" dirty="0" smtClean="0"/>
              <a:t>Data drives should use SCSI</a:t>
            </a:r>
            <a:endParaRPr lang="en-US" dirty="0"/>
          </a:p>
        </p:txBody>
      </p:sp>
      <p:pic>
        <p:nvPicPr>
          <p:cNvPr id="62467" name="Picture 3" descr="C:\Users\David\Documents\CM Projects - Reference\VistaIcons\Graphics\_WINDOWS SERVER ICONS\Hardware\Virtual Servers.png"/>
          <p:cNvPicPr>
            <a:picLocks noChangeAspect="1" noChangeArrowheads="1"/>
          </p:cNvPicPr>
          <p:nvPr/>
        </p:nvPicPr>
        <p:blipFill>
          <a:blip r:embed="rId3"/>
          <a:srcRect/>
          <a:stretch>
            <a:fillRect/>
          </a:stretch>
        </p:blipFill>
        <p:spPr bwMode="auto">
          <a:xfrm>
            <a:off x="2057400" y="3429000"/>
            <a:ext cx="1771650" cy="2486025"/>
          </a:xfrm>
          <a:prstGeom prst="rect">
            <a:avLst/>
          </a:prstGeom>
          <a:noFill/>
        </p:spPr>
      </p:pic>
      <p:pic>
        <p:nvPicPr>
          <p:cNvPr id="6" name="Picture 3" descr="C:\Users\David\Documents\CM Projects - Reference\MSL - common topics\MSL_PNG_Object_Library\HardDiskDrive.png"/>
          <p:cNvPicPr>
            <a:picLocks noChangeAspect="1" noChangeArrowheads="1"/>
          </p:cNvPicPr>
          <p:nvPr/>
        </p:nvPicPr>
        <p:blipFill>
          <a:blip r:embed="rId4"/>
          <a:srcRect/>
          <a:stretch>
            <a:fillRect/>
          </a:stretch>
        </p:blipFill>
        <p:spPr bwMode="auto">
          <a:xfrm>
            <a:off x="5524500" y="3276600"/>
            <a:ext cx="1371600" cy="874395"/>
          </a:xfrm>
          <a:prstGeom prst="rect">
            <a:avLst/>
          </a:prstGeom>
          <a:noFill/>
        </p:spPr>
      </p:pic>
      <p:pic>
        <p:nvPicPr>
          <p:cNvPr id="62468" name="Picture 4" descr="C:\Users\David\Documents\CM Projects - Reference\VistaIcons\Graphics\_WINDOWS SERVER ICONS\Media\CD DVD Drive reader.png"/>
          <p:cNvPicPr>
            <a:picLocks noChangeAspect="1" noChangeArrowheads="1"/>
          </p:cNvPicPr>
          <p:nvPr/>
        </p:nvPicPr>
        <p:blipFill>
          <a:blip r:embed="rId5"/>
          <a:srcRect/>
          <a:stretch>
            <a:fillRect/>
          </a:stretch>
        </p:blipFill>
        <p:spPr bwMode="auto">
          <a:xfrm>
            <a:off x="5638800" y="4092238"/>
            <a:ext cx="1143000" cy="942082"/>
          </a:xfrm>
          <a:prstGeom prst="rect">
            <a:avLst/>
          </a:prstGeom>
          <a:noFill/>
        </p:spPr>
      </p:pic>
      <p:pic>
        <p:nvPicPr>
          <p:cNvPr id="8" name="Picture 3" descr="C:\Users\David\Documents\CM Projects - Reference\MSL - common topics\MSL_PNG_Object_Library\HardDiskDrive.png"/>
          <p:cNvPicPr>
            <a:picLocks noChangeAspect="1" noChangeArrowheads="1"/>
          </p:cNvPicPr>
          <p:nvPr/>
        </p:nvPicPr>
        <p:blipFill>
          <a:blip r:embed="rId4"/>
          <a:srcRect/>
          <a:stretch>
            <a:fillRect/>
          </a:stretch>
        </p:blipFill>
        <p:spPr bwMode="auto">
          <a:xfrm>
            <a:off x="5524500" y="4975563"/>
            <a:ext cx="1371600" cy="874395"/>
          </a:xfrm>
          <a:prstGeom prst="rect">
            <a:avLst/>
          </a:prstGeom>
          <a:noFill/>
        </p:spPr>
      </p:pic>
      <p:pic>
        <p:nvPicPr>
          <p:cNvPr id="9" name="Picture 3" descr="C:\Users\David\Documents\CM Projects - Reference\MSL - common topics\MSL_PNG_Object_Library\HardDiskDrive.png"/>
          <p:cNvPicPr>
            <a:picLocks noChangeAspect="1" noChangeArrowheads="1"/>
          </p:cNvPicPr>
          <p:nvPr/>
        </p:nvPicPr>
        <p:blipFill>
          <a:blip r:embed="rId4"/>
          <a:srcRect/>
          <a:stretch>
            <a:fillRect/>
          </a:stretch>
        </p:blipFill>
        <p:spPr bwMode="auto">
          <a:xfrm>
            <a:off x="5524500" y="5791200"/>
            <a:ext cx="1371600" cy="874395"/>
          </a:xfrm>
          <a:prstGeom prst="rect">
            <a:avLst/>
          </a:prstGeom>
          <a:noFill/>
        </p:spPr>
      </p:pic>
      <p:cxnSp>
        <p:nvCxnSpPr>
          <p:cNvPr id="12" name="Elbow Connector 11"/>
          <p:cNvCxnSpPr/>
          <p:nvPr/>
        </p:nvCxnSpPr>
        <p:spPr>
          <a:xfrm>
            <a:off x="3657600" y="3810000"/>
            <a:ext cx="1752600" cy="914400"/>
          </a:xfrm>
          <a:prstGeom prst="bentConnector3">
            <a:avLst>
              <a:gd name="adj1" fmla="val 50000"/>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Elbow Connector 21"/>
          <p:cNvCxnSpPr/>
          <p:nvPr/>
        </p:nvCxnSpPr>
        <p:spPr>
          <a:xfrm>
            <a:off x="3657600" y="5334000"/>
            <a:ext cx="1905000" cy="990600"/>
          </a:xfrm>
          <a:prstGeom prst="bentConnector3">
            <a:avLst>
              <a:gd name="adj1" fmla="val 50000"/>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572000" y="5334000"/>
            <a:ext cx="8382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495800" y="3810000"/>
            <a:ext cx="8382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419600" y="3429000"/>
            <a:ext cx="339837"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IDE</a:t>
            </a:r>
          </a:p>
        </p:txBody>
      </p:sp>
      <p:sp>
        <p:nvSpPr>
          <p:cNvPr id="30" name="TextBox 29"/>
          <p:cNvSpPr txBox="1"/>
          <p:nvPr/>
        </p:nvSpPr>
        <p:spPr>
          <a:xfrm>
            <a:off x="4419600" y="4953000"/>
            <a:ext cx="450444"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SCSI</a:t>
            </a:r>
          </a:p>
        </p:txBody>
      </p:sp>
      <p:sp>
        <p:nvSpPr>
          <p:cNvPr id="31" name="TextBox 30"/>
          <p:cNvSpPr txBox="1"/>
          <p:nvPr/>
        </p:nvSpPr>
        <p:spPr>
          <a:xfrm>
            <a:off x="7086600" y="3505200"/>
            <a:ext cx="1071062"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Boot Drive</a:t>
            </a:r>
          </a:p>
        </p:txBody>
      </p:sp>
      <p:sp>
        <p:nvSpPr>
          <p:cNvPr id="32" name="TextBox 31"/>
          <p:cNvSpPr txBox="1"/>
          <p:nvPr/>
        </p:nvSpPr>
        <p:spPr>
          <a:xfrm>
            <a:off x="7010400" y="5486400"/>
            <a:ext cx="1162434"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Data Drives</a:t>
            </a:r>
          </a:p>
        </p:txBody>
      </p:sp>
      <p:sp>
        <p:nvSpPr>
          <p:cNvPr id="33" name="TextBox 32"/>
          <p:cNvSpPr txBox="1"/>
          <p:nvPr/>
        </p:nvSpPr>
        <p:spPr>
          <a:xfrm>
            <a:off x="2133600" y="5867400"/>
            <a:ext cx="1596847"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Virtual Machine</a:t>
            </a: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043208" cy="1523494"/>
          </a:xfrm>
        </p:spPr>
        <p:txBody>
          <a:bodyPr/>
          <a:lstStyle/>
          <a:p>
            <a:r>
              <a:rPr sz="4800" dirty="0" smtClean="0">
                <a:solidFill>
                  <a:schemeClr val="accent1">
                    <a:lumMod val="60000"/>
                    <a:lumOff val="40000"/>
                  </a:schemeClr>
                </a:solidFill>
              </a:rPr>
              <a:t>Lab B:</a:t>
            </a:r>
            <a:br>
              <a:rPr sz="4800" dirty="0" smtClean="0">
                <a:solidFill>
                  <a:schemeClr val="accent1">
                    <a:lumMod val="60000"/>
                    <a:lumOff val="40000"/>
                  </a:schemeClr>
                </a:solidFill>
              </a:rPr>
            </a:br>
            <a:r>
              <a:rPr lang="en-US" sz="4800" dirty="0" smtClean="0">
                <a:solidFill>
                  <a:schemeClr val="accent1">
                    <a:lumMod val="60000"/>
                    <a:lumOff val="40000"/>
                  </a:schemeClr>
                </a:solidFill>
              </a:rPr>
              <a:t>Configuring Network and Storage for a Hyper-V R2 Failover Cluster</a:t>
            </a:r>
            <a:endParaRPr lang="en-US" sz="4800" dirty="0">
              <a:solidFill>
                <a:schemeClr val="accent1">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extLst>
      <p:ext uri="{BB962C8B-B14F-4D97-AF65-F5344CB8AC3E}">
        <p14:creationId xmlns:p14="http://schemas.microsoft.com/office/powerpoint/2010/main" val="142412104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3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3693319"/>
          </a:xfrm>
        </p:spPr>
        <p:txBody>
          <a:bodyPr/>
          <a:lstStyle/>
          <a:p>
            <a:r>
              <a:rPr lang="en-US" dirty="0" smtClean="0">
                <a:solidFill>
                  <a:schemeClr val="tx1"/>
                </a:solidFill>
              </a:rPr>
              <a:t>Lesson 1: Storage Technologies Overview</a:t>
            </a:r>
          </a:p>
          <a:p>
            <a:r>
              <a:rPr lang="en-US" dirty="0" smtClean="0">
                <a:solidFill>
                  <a:schemeClr val="tx1"/>
                </a:solidFill>
              </a:rPr>
              <a:t>Lesson 2: iSCSI and Highly Available Storage</a:t>
            </a:r>
          </a:p>
          <a:p>
            <a:r>
              <a:rPr lang="en-US" dirty="0" smtClean="0">
                <a:solidFill>
                  <a:schemeClr val="tx1"/>
                </a:solidFill>
              </a:rPr>
              <a:t>Lesson 3: HBAs and Virtual Drives</a:t>
            </a:r>
          </a:p>
          <a:p>
            <a:r>
              <a:rPr lang="en-US" dirty="0" smtClean="0">
                <a:solidFill>
                  <a:schemeClr val="tx2"/>
                </a:solidFill>
              </a:rPr>
              <a:t>Lesson 4: VHDs and Pass-Through Disks</a:t>
            </a:r>
          </a:p>
          <a:p>
            <a:r>
              <a:rPr lang="en-US" dirty="0" smtClean="0">
                <a:solidFill>
                  <a:schemeClr val="tx1"/>
                </a:solidFill>
              </a:rPr>
              <a:t>Lesson 5: Snapshots and Backups</a:t>
            </a:r>
          </a:p>
          <a:p>
            <a:r>
              <a:rPr lang="en-US" dirty="0" smtClean="0">
                <a:solidFill>
                  <a:schemeClr val="tx1"/>
                </a:solidFill>
              </a:rPr>
              <a:t>Lesson 6: Storage Migration</a:t>
            </a:r>
          </a:p>
          <a:p>
            <a:endParaRPr lang="en-US" dirty="0" smtClean="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US" dirty="0" smtClean="0"/>
              <a:t>VHD Types</a:t>
            </a:r>
            <a:endParaRPr lang="en-US" sz="3200" b="1" dirty="0" smtClean="0">
              <a:solidFill>
                <a:schemeClr val="tx2"/>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3725067301"/>
              </p:ext>
            </p:extLst>
          </p:nvPr>
        </p:nvGraphicFramePr>
        <p:xfrm>
          <a:off x="304800" y="1066800"/>
          <a:ext cx="8534400" cy="5745477"/>
        </p:xfrm>
        <a:graphic>
          <a:graphicData uri="http://schemas.openxmlformats.org/drawingml/2006/table">
            <a:tbl>
              <a:tblPr firstRow="1" bandRow="1">
                <a:tableStyleId>{5C22544A-7EE6-4342-B048-85BDC9FD1C3A}</a:tableStyleId>
              </a:tblPr>
              <a:tblGrid>
                <a:gridCol w="1447800"/>
                <a:gridCol w="2286000"/>
                <a:gridCol w="2590800"/>
                <a:gridCol w="2209800"/>
              </a:tblGrid>
              <a:tr h="380997">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smtClean="0">
                        <a:ln>
                          <a:noFill/>
                        </a:ln>
                        <a:solidFill>
                          <a:srgbClr val="000000"/>
                        </a:solidFill>
                        <a:effectLst/>
                        <a:uLnTx/>
                        <a:uFillTx/>
                        <a:latin typeface="+mn-lt"/>
                        <a:ea typeface="+mn-ea"/>
                        <a:cs typeface="+mn-cs"/>
                      </a:endParaRPr>
                    </a:p>
                  </a:txBody>
                  <a:tcPr marL="121888" marR="121888"/>
                </a:tc>
                <a:tc>
                  <a:txBody>
                    <a:bodyPr/>
                    <a:lstStyle/>
                    <a:p>
                      <a:pPr algn="ctr"/>
                      <a:r>
                        <a:rPr lang="en-US" sz="1600" b="0" dirty="0" smtClean="0">
                          <a:solidFill>
                            <a:schemeClr val="bg1"/>
                          </a:solidFill>
                        </a:rPr>
                        <a:t>Fixed Size</a:t>
                      </a:r>
                      <a:endParaRPr lang="en-US" sz="1600" b="0" dirty="0">
                        <a:solidFill>
                          <a:schemeClr val="bg1"/>
                        </a:solidFill>
                      </a:endParaRPr>
                    </a:p>
                  </a:txBody>
                  <a:tcPr marL="121888" marR="121888">
                    <a:solidFill>
                      <a:schemeClr val="tx2">
                        <a:lumMod val="40000"/>
                        <a:lumOff val="60000"/>
                      </a:schemeClr>
                    </a:solidFill>
                  </a:tcPr>
                </a:tc>
                <a:tc>
                  <a:txBody>
                    <a:bodyPr/>
                    <a:lstStyle/>
                    <a:p>
                      <a:pPr algn="ctr"/>
                      <a:r>
                        <a:rPr lang="en-US" sz="1600" b="0" dirty="0" smtClean="0">
                          <a:solidFill>
                            <a:schemeClr val="bg1"/>
                          </a:solidFill>
                        </a:rPr>
                        <a:t>Dynamically</a:t>
                      </a:r>
                      <a:r>
                        <a:rPr lang="en-US" sz="1600" b="0" baseline="0" dirty="0" smtClean="0">
                          <a:solidFill>
                            <a:schemeClr val="bg1"/>
                          </a:solidFill>
                        </a:rPr>
                        <a:t> Expanding</a:t>
                      </a:r>
                      <a:endParaRPr lang="en-US" sz="1600" b="0" dirty="0">
                        <a:solidFill>
                          <a:schemeClr val="bg1"/>
                        </a:solidFill>
                      </a:endParaRPr>
                    </a:p>
                  </a:txBody>
                  <a:tcPr marL="121888" marR="121888">
                    <a:solidFill>
                      <a:schemeClr val="tx2">
                        <a:lumMod val="40000"/>
                        <a:lumOff val="60000"/>
                      </a:schemeClr>
                    </a:solidFill>
                  </a:tcPr>
                </a:tc>
                <a:tc>
                  <a:txBody>
                    <a:bodyPr/>
                    <a:lstStyle/>
                    <a:p>
                      <a:pPr algn="ctr"/>
                      <a:r>
                        <a:rPr lang="en-US" sz="1600" b="0" dirty="0" smtClean="0">
                          <a:solidFill>
                            <a:schemeClr val="bg1"/>
                          </a:solidFill>
                        </a:rPr>
                        <a:t>Differencing</a:t>
                      </a:r>
                      <a:endParaRPr lang="en-US" sz="1600" b="0" dirty="0">
                        <a:solidFill>
                          <a:schemeClr val="bg1"/>
                        </a:solidFill>
                      </a:endParaRPr>
                    </a:p>
                  </a:txBody>
                  <a:tcPr marL="121888" marR="121888">
                    <a:solidFill>
                      <a:schemeClr val="tx2">
                        <a:lumMod val="40000"/>
                        <a:lumOff val="60000"/>
                      </a:schemeClr>
                    </a:solidFill>
                  </a:tcPr>
                </a:tc>
              </a:tr>
              <a:tr h="380997">
                <a:tc>
                  <a:txBody>
                    <a:bodyPr/>
                    <a:lstStyle/>
                    <a:p>
                      <a:pPr marL="0" algn="l" defTabSz="914363" rtl="0" eaLnBrk="1" fontAlgn="b" latinLnBrk="0" hangingPunct="1"/>
                      <a:r>
                        <a:rPr lang="en-GB" sz="1400" b="1" kern="1200" dirty="0" smtClean="0">
                          <a:solidFill>
                            <a:srgbClr val="C00000"/>
                          </a:solidFill>
                          <a:latin typeface="+mn-lt"/>
                          <a:ea typeface="+mn-ea"/>
                          <a:cs typeface="+mn-cs"/>
                        </a:rPr>
                        <a:t>VMware equivalent</a:t>
                      </a:r>
                    </a:p>
                  </a:txBody>
                  <a:tcPr marL="122400" marR="122400" marT="46800" marB="46800"/>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400" b="1" dirty="0" smtClean="0">
                          <a:solidFill>
                            <a:srgbClr val="C00000"/>
                          </a:solidFill>
                          <a:sym typeface="Wingdings"/>
                        </a:rPr>
                        <a:t>Thick provisioning</a:t>
                      </a:r>
                      <a:endParaRPr lang="en-US" sz="1400" b="1" dirty="0">
                        <a:solidFill>
                          <a:srgbClr val="C00000"/>
                        </a:solidFill>
                        <a:sym typeface="Wingdings"/>
                      </a:endParaRPr>
                    </a:p>
                  </a:txBody>
                  <a:tcPr marL="121888" marR="121888">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400" b="1" dirty="0" smtClean="0">
                          <a:solidFill>
                            <a:srgbClr val="C00000"/>
                          </a:solidFill>
                        </a:rPr>
                        <a:t>Thin provisioning</a:t>
                      </a:r>
                      <a:endParaRPr lang="en-US" sz="1400" b="1" dirty="0">
                        <a:solidFill>
                          <a:srgbClr val="C00000"/>
                        </a:solidFill>
                      </a:endParaRPr>
                    </a:p>
                  </a:txBody>
                  <a:tcPr marL="121888" marR="121888">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400" b="1" kern="1200" dirty="0" smtClean="0">
                          <a:solidFill>
                            <a:srgbClr val="C00000"/>
                          </a:solidFill>
                          <a:latin typeface="+mn-lt"/>
                          <a:ea typeface="+mn-ea"/>
                          <a:cs typeface="+mn-cs"/>
                        </a:rPr>
                        <a:t>Linked clones; </a:t>
                      </a:r>
                      <a:r>
                        <a:rPr lang="en-GB" sz="1400" b="1" kern="1200" dirty="0" smtClean="0">
                          <a:solidFill>
                            <a:srgbClr val="C00000"/>
                          </a:solidFill>
                          <a:latin typeface="+mn-lt"/>
                          <a:ea typeface="+mn-ea"/>
                          <a:cs typeface="+mn-cs"/>
                        </a:rPr>
                        <a:t>i</a:t>
                      </a:r>
                      <a:r>
                        <a:rPr lang="en-GB" sz="1400" b="1" dirty="0" smtClean="0">
                          <a:solidFill>
                            <a:srgbClr val="C00000"/>
                          </a:solidFill>
                        </a:rPr>
                        <a:t>ndependent non-persistent disks</a:t>
                      </a:r>
                      <a:endParaRPr lang="en-US" sz="1400" b="1" kern="1200" dirty="0">
                        <a:solidFill>
                          <a:srgbClr val="C00000"/>
                        </a:solidFill>
                        <a:latin typeface="+mn-lt"/>
                        <a:ea typeface="+mn-ea"/>
                        <a:cs typeface="+mn-cs"/>
                      </a:endParaRPr>
                    </a:p>
                  </a:txBody>
                  <a:tcPr marL="121888" marR="121888">
                    <a:solidFill>
                      <a:schemeClr val="tx2">
                        <a:lumMod val="40000"/>
                        <a:lumOff val="60000"/>
                      </a:schemeClr>
                    </a:solidFill>
                  </a:tcPr>
                </a:tc>
              </a:tr>
              <a:tr h="381000">
                <a:tc>
                  <a:txBody>
                    <a:bodyPr/>
                    <a:lstStyle/>
                    <a:p>
                      <a:pPr marL="0" algn="l" defTabSz="914363" rtl="0" eaLnBrk="1" fontAlgn="b" latinLnBrk="0" hangingPunct="1"/>
                      <a:r>
                        <a:rPr lang="fr-FR" sz="1400" b="0" kern="1200" dirty="0" smtClean="0">
                          <a:solidFill>
                            <a:schemeClr val="dk1"/>
                          </a:solidFill>
                          <a:latin typeface="+mn-lt"/>
                          <a:ea typeface="+mn-ea"/>
                          <a:cs typeface="+mn-cs"/>
                        </a:rPr>
                        <a:t>Provisioning method</a:t>
                      </a:r>
                    </a:p>
                  </a:txBody>
                  <a:tcPr marL="122400" marR="122400" marT="46800" marB="4680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t>Entire disk is provisioned when the disk is created</a:t>
                      </a:r>
                      <a:endParaRPr lang="en-US" sz="1400" dirty="0">
                        <a:sym typeface="Wingdings"/>
                      </a:endParaRPr>
                    </a:p>
                  </a:txBody>
                  <a:tcPr marL="121888" marR="121888">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t>Only consumes the space on the host that is actually used by the VM, but VM still sees the entire capacity as being available</a:t>
                      </a:r>
                      <a:endParaRPr lang="en-US" sz="1400" dirty="0" smtClean="0"/>
                    </a:p>
                  </a:txBody>
                  <a:tcPr marL="121888" marR="121888">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dk1"/>
                          </a:solidFill>
                          <a:latin typeface="+mn-lt"/>
                          <a:ea typeface="+mn-ea"/>
                          <a:cs typeface="+mn-cs"/>
                        </a:rPr>
                        <a:t>Stores modified blocks only</a:t>
                      </a:r>
                    </a:p>
                    <a:p>
                      <a:pPr marL="0" marR="0" indent="0" algn="l" defTabSz="914400"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Can be associated with fixed,  dynamic, or other differencing VHDs</a:t>
                      </a:r>
                      <a:endParaRPr lang="en-US" sz="1400" kern="1200" dirty="0" smtClean="0">
                        <a:solidFill>
                          <a:schemeClr val="dk1"/>
                        </a:solidFill>
                        <a:latin typeface="+mn-lt"/>
                        <a:ea typeface="+mn-ea"/>
                        <a:cs typeface="+mn-cs"/>
                      </a:endParaRPr>
                    </a:p>
                  </a:txBody>
                  <a:tcPr marL="121888" marR="121888">
                    <a:solidFill>
                      <a:schemeClr val="tx2">
                        <a:lumMod val="40000"/>
                        <a:lumOff val="60000"/>
                      </a:schemeClr>
                    </a:solidFill>
                  </a:tcPr>
                </a:tc>
              </a:tr>
              <a:tr h="381000">
                <a:tc>
                  <a:txBody>
                    <a:bodyPr/>
                    <a:lstStyle/>
                    <a:p>
                      <a:pPr marL="0" algn="l" defTabSz="914363" rtl="0" eaLnBrk="1" fontAlgn="b" latinLnBrk="0" hangingPunct="1"/>
                      <a:r>
                        <a:rPr lang="fr-FR" sz="1400" b="0" kern="1200" dirty="0" smtClean="0">
                          <a:solidFill>
                            <a:schemeClr val="dk1"/>
                          </a:solidFill>
                          <a:latin typeface="+mn-lt"/>
                          <a:ea typeface="+mn-ea"/>
                          <a:cs typeface="+mn-cs"/>
                        </a:rPr>
                        <a:t>Modification</a:t>
                      </a:r>
                      <a:r>
                        <a:rPr lang="fr-FR" sz="1400" b="0" kern="1200" baseline="0" dirty="0" smtClean="0">
                          <a:solidFill>
                            <a:schemeClr val="dk1"/>
                          </a:solidFill>
                          <a:latin typeface="+mn-lt"/>
                          <a:ea typeface="+mn-ea"/>
                          <a:cs typeface="+mn-cs"/>
                        </a:rPr>
                        <a:t> options</a:t>
                      </a:r>
                      <a:endParaRPr lang="fr-FR" sz="1400" b="0" kern="1200" dirty="0" smtClean="0">
                        <a:solidFill>
                          <a:schemeClr val="dk1"/>
                        </a:solidFill>
                        <a:latin typeface="+mn-lt"/>
                        <a:ea typeface="+mn-ea"/>
                        <a:cs typeface="+mn-cs"/>
                      </a:endParaRPr>
                    </a:p>
                  </a:txBody>
                  <a:tcPr marL="122400" marR="122400" marT="46800" marB="46800"/>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400" dirty="0" smtClean="0"/>
                        <a:t>Size can be increased when the disk is offline by editing the disk to expand it</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400" dirty="0" smtClean="0"/>
                        <a:t>Reducing size is not supported</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400" dirty="0" smtClean="0">
                          <a:sym typeface="Wingdings"/>
                        </a:rPr>
                        <a:t>Can be converted to dynamic</a:t>
                      </a:r>
                      <a:endParaRPr lang="en-US" sz="1400" dirty="0">
                        <a:sym typeface="Wingdings"/>
                      </a:endParaRPr>
                    </a:p>
                  </a:txBody>
                  <a:tcPr marL="121888" marR="121888">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400" dirty="0" smtClean="0"/>
                        <a:t>Maximum size can be increased when the disk is offline by editing the disk</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400" dirty="0" smtClean="0"/>
                        <a:t>Can be compacted to reduce size</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400" dirty="0" smtClean="0">
                          <a:sym typeface="Wingdings"/>
                        </a:rPr>
                        <a:t>Can be converted</a:t>
                      </a:r>
                      <a:r>
                        <a:rPr lang="en-GB" sz="1400" baseline="0" dirty="0" smtClean="0">
                          <a:sym typeface="Wingdings"/>
                        </a:rPr>
                        <a:t> to fixed</a:t>
                      </a:r>
                      <a:endParaRPr lang="en-US" sz="1400" dirty="0">
                        <a:sym typeface="Wingdings"/>
                      </a:endParaRPr>
                    </a:p>
                  </a:txBody>
                  <a:tcPr marL="121888" marR="121888">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400" kern="1200" dirty="0" smtClean="0">
                          <a:solidFill>
                            <a:schemeClr val="dk1"/>
                          </a:solidFill>
                          <a:latin typeface="+mn-lt"/>
                          <a:ea typeface="+mn-ea"/>
                          <a:cs typeface="+mn-cs"/>
                          <a:sym typeface="Wingdings"/>
                        </a:rPr>
                        <a:t>Cannot </a:t>
                      </a:r>
                      <a:r>
                        <a:rPr lang="en-GB" sz="1400" kern="1200" dirty="0" smtClean="0">
                          <a:solidFill>
                            <a:schemeClr val="dk1"/>
                          </a:solidFill>
                          <a:latin typeface="+mn-lt"/>
                          <a:ea typeface="+mn-ea"/>
                          <a:cs typeface="+mn-cs"/>
                        </a:rPr>
                        <a:t>grow or shrink the VHD size</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400" kern="1200" dirty="0" smtClean="0">
                          <a:solidFill>
                            <a:schemeClr val="dk1"/>
                          </a:solidFill>
                          <a:latin typeface="+mn-lt"/>
                          <a:ea typeface="+mn-ea"/>
                          <a:cs typeface="+mn-cs"/>
                          <a:sym typeface="Wingdings"/>
                        </a:rPr>
                        <a:t>Can </a:t>
                      </a:r>
                      <a:r>
                        <a:rPr lang="en-GB" sz="1400" kern="1200" dirty="0" smtClean="0">
                          <a:solidFill>
                            <a:schemeClr val="dk1"/>
                          </a:solidFill>
                          <a:latin typeface="+mn-lt"/>
                          <a:ea typeface="+mn-ea"/>
                          <a:cs typeface="+mn-cs"/>
                        </a:rPr>
                        <a:t>compact differencing VHDs to reclaim physical space usage</a:t>
                      </a:r>
                      <a:endParaRPr lang="en-US" sz="1400" kern="1200" dirty="0">
                        <a:solidFill>
                          <a:schemeClr val="dk1"/>
                        </a:solidFill>
                        <a:latin typeface="+mn-lt"/>
                        <a:ea typeface="+mn-ea"/>
                        <a:cs typeface="+mn-cs"/>
                        <a:sym typeface="Wingdings"/>
                      </a:endParaRPr>
                    </a:p>
                  </a:txBody>
                  <a:tcPr marL="121888" marR="121888">
                    <a:solidFill>
                      <a:schemeClr val="tx2">
                        <a:lumMod val="40000"/>
                        <a:lumOff val="60000"/>
                      </a:schemeClr>
                    </a:solidFill>
                  </a:tcPr>
                </a:tc>
              </a:tr>
              <a:tr h="427723">
                <a:tc>
                  <a:txBody>
                    <a:bodyPr/>
                    <a:lstStyle/>
                    <a:p>
                      <a:pPr marL="0" algn="l" defTabSz="914363" rtl="0" eaLnBrk="1" fontAlgn="b" latinLnBrk="0" hangingPunct="1"/>
                      <a:r>
                        <a:rPr lang="en-GB" sz="1400" b="0" kern="1200" dirty="0" smtClean="0">
                          <a:solidFill>
                            <a:schemeClr val="dk1"/>
                          </a:solidFill>
                          <a:latin typeface="+mn-lt"/>
                          <a:ea typeface="+mn-ea"/>
                          <a:cs typeface="+mn-cs"/>
                        </a:rPr>
                        <a:t>Advantages</a:t>
                      </a:r>
                    </a:p>
                  </a:txBody>
                  <a:tcPr marL="122400" marR="122400" marT="46800" marB="46800"/>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GB" sz="1400" dirty="0" smtClean="0"/>
                        <a:t>Better performance due to optimal placement and organization on the disk</a:t>
                      </a:r>
                      <a:endParaRPr lang="en-US" sz="1400" dirty="0">
                        <a:sym typeface="Wingdings"/>
                      </a:endParaRPr>
                    </a:p>
                  </a:txBody>
                  <a:tcPr marL="121888" marR="121888">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GB" sz="1400" dirty="0" smtClean="0"/>
                        <a:t>More efficient use of storage</a:t>
                      </a:r>
                      <a:endParaRPr lang="en-US" sz="1400" dirty="0"/>
                    </a:p>
                  </a:txBody>
                  <a:tcPr marL="121888" marR="121888">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400" kern="1200" dirty="0" smtClean="0">
                          <a:solidFill>
                            <a:schemeClr val="dk1"/>
                          </a:solidFill>
                          <a:latin typeface="+mn-lt"/>
                          <a:ea typeface="+mn-ea"/>
                          <a:cs typeface="+mn-cs"/>
                        </a:rPr>
                        <a:t>Provide “rollback” of parent VHD to previous</a:t>
                      </a:r>
                      <a:r>
                        <a:rPr lang="en-US" sz="1400" kern="1200" baseline="0" dirty="0" smtClean="0">
                          <a:solidFill>
                            <a:schemeClr val="dk1"/>
                          </a:solidFill>
                          <a:latin typeface="+mn-lt"/>
                          <a:ea typeface="+mn-ea"/>
                          <a:cs typeface="+mn-cs"/>
                        </a:rPr>
                        <a:t> state</a:t>
                      </a:r>
                      <a:endParaRPr lang="en-US" sz="1400" kern="1200" dirty="0">
                        <a:solidFill>
                          <a:schemeClr val="dk1"/>
                        </a:solidFill>
                        <a:latin typeface="+mn-lt"/>
                        <a:ea typeface="+mn-ea"/>
                        <a:cs typeface="+mn-cs"/>
                      </a:endParaRPr>
                    </a:p>
                  </a:txBody>
                  <a:tcPr marL="121888" marR="121888">
                    <a:solidFill>
                      <a:schemeClr val="tx2">
                        <a:lumMod val="40000"/>
                        <a:lumOff val="60000"/>
                      </a:schemeClr>
                    </a:solidFill>
                  </a:tcPr>
                </a:tc>
              </a:tr>
              <a:tr h="427723">
                <a:tc>
                  <a:txBody>
                    <a:bodyPr/>
                    <a:lstStyle/>
                    <a:p>
                      <a:pPr marL="0" algn="l" defTabSz="914363" rtl="0" eaLnBrk="1" fontAlgn="b" latinLnBrk="0" hangingPunct="1"/>
                      <a:r>
                        <a:rPr lang="en-GB" sz="1400" b="0" kern="1200" dirty="0" smtClean="0">
                          <a:solidFill>
                            <a:schemeClr val="dk1"/>
                          </a:solidFill>
                          <a:latin typeface="+mn-lt"/>
                          <a:ea typeface="+mn-ea"/>
                          <a:cs typeface="+mn-cs"/>
                        </a:rPr>
                        <a:t>Disadvantages</a:t>
                      </a:r>
                    </a:p>
                  </a:txBody>
                  <a:tcPr marL="122400" marR="122400" marT="46800" marB="46800"/>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GB" sz="1400" dirty="0" smtClean="0"/>
                        <a:t>Space is committed even if it is not used</a:t>
                      </a:r>
                      <a:endParaRPr lang="en-US" sz="1400" dirty="0">
                        <a:sym typeface="Wingdings"/>
                      </a:endParaRPr>
                    </a:p>
                  </a:txBody>
                  <a:tcPr marL="121888" marR="121888">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400" dirty="0" smtClean="0"/>
                        <a:t>Typically, </a:t>
                      </a:r>
                      <a:r>
                        <a:rPr lang="en-GB" sz="1400" dirty="0" smtClean="0"/>
                        <a:t>read/write performance is slower than fixed disks, but can be optimized</a:t>
                      </a:r>
                      <a:endParaRPr lang="en-US" sz="1400" dirty="0"/>
                    </a:p>
                  </a:txBody>
                  <a:tcPr marL="121888" marR="121888">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400" kern="1200" dirty="0" smtClean="0">
                          <a:solidFill>
                            <a:schemeClr val="dk1"/>
                          </a:solidFill>
                          <a:latin typeface="+mn-lt"/>
                          <a:ea typeface="+mn-ea"/>
                          <a:cs typeface="+mn-cs"/>
                        </a:rPr>
                        <a:t>Requires more</a:t>
                      </a:r>
                      <a:r>
                        <a:rPr lang="en-US" sz="1400" kern="1200" baseline="0" dirty="0" smtClean="0">
                          <a:solidFill>
                            <a:schemeClr val="dk1"/>
                          </a:solidFill>
                          <a:latin typeface="+mn-lt"/>
                          <a:ea typeface="+mn-ea"/>
                          <a:cs typeface="+mn-cs"/>
                        </a:rPr>
                        <a:t> caching resources</a:t>
                      </a:r>
                      <a:endParaRPr lang="en-US" sz="1400" kern="1200" dirty="0">
                        <a:solidFill>
                          <a:schemeClr val="dk1"/>
                        </a:solidFill>
                        <a:latin typeface="+mn-lt"/>
                        <a:ea typeface="+mn-ea"/>
                        <a:cs typeface="+mn-cs"/>
                      </a:endParaRPr>
                    </a:p>
                  </a:txBody>
                  <a:tcPr marL="121888" marR="121888">
                    <a:solidFill>
                      <a:schemeClr val="tx2">
                        <a:lumMod val="40000"/>
                        <a:lumOff val="60000"/>
                      </a:schemeClr>
                    </a:solidFill>
                  </a:tcPr>
                </a:tc>
              </a:tr>
            </a:tbl>
          </a:graphicData>
        </a:graphic>
      </p:graphicFrame>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txBox="1">
            <a:spLocks noChangeArrowheads="1"/>
          </p:cNvSpPr>
          <p:nvPr/>
        </p:nvSpPr>
        <p:spPr>
          <a:xfrm>
            <a:off x="757551" y="2805759"/>
            <a:ext cx="7681913" cy="1523495"/>
          </a:xfrm>
          <a:prstGeom prst="rect">
            <a:avLst/>
          </a:prstGeom>
        </p:spPr>
        <p:txBody>
          <a:bodyPr vert="horz" wrap="square" lIns="0" tIns="0" rIns="0" bIns="0" rtlCol="0" anchor="t">
            <a:noAutofit/>
          </a:bodyPr>
          <a:lstStyle/>
          <a:p>
            <a:pPr lvl="0">
              <a:lnSpc>
                <a:spcPct val="90000"/>
              </a:lnSpc>
              <a:spcBef>
                <a:spcPct val="0"/>
              </a:spcBef>
              <a:defRPr/>
            </a:pP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Module 3:</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r>
              <a:rPr lang="en-GB" sz="4900" spc="-150" dirty="0" smtClean="0">
                <a:ln w="3175">
                  <a:noFill/>
                </a:ln>
                <a:solidFill>
                  <a:srgbClr val="FFFFFF"/>
                </a:solidFill>
                <a:effectLst>
                  <a:outerShdw blurRad="38100" dist="38100" dir="2700000" algn="tl">
                    <a:srgbClr val="000000">
                      <a:alpha val="43137"/>
                    </a:srgbClr>
                  </a:outerShdw>
                </a:effectLst>
                <a:latin typeface="Segoe" pitchFamily="34" charset="0"/>
                <a:cs typeface="Arial" charset="0"/>
              </a:rPr>
              <a:t>Managing and Protecting Storage in Hyper-V </a:t>
            </a: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endPar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Pass-Through Disks</a:t>
            </a:r>
            <a:br>
              <a:rPr lang="en-US" dirty="0" smtClean="0"/>
            </a:b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5681555"/>
          </a:xfrm>
        </p:spPr>
        <p:txBody>
          <a:bodyPr/>
          <a:lstStyle/>
          <a:p>
            <a:r>
              <a:rPr lang="en-US" dirty="0"/>
              <a:t>Enable </a:t>
            </a:r>
            <a:r>
              <a:rPr lang="en-GB" dirty="0"/>
              <a:t>VM to directly access raw disk:</a:t>
            </a:r>
          </a:p>
          <a:p>
            <a:pPr lvl="1"/>
            <a:r>
              <a:rPr lang="en-GB" dirty="0" smtClean="0"/>
              <a:t>Local storage on Hyper-V host server</a:t>
            </a:r>
          </a:p>
          <a:p>
            <a:pPr lvl="1"/>
            <a:r>
              <a:rPr lang="en-GB" dirty="0" smtClean="0"/>
              <a:t>LUN on a SAN</a:t>
            </a:r>
          </a:p>
          <a:p>
            <a:r>
              <a:rPr lang="en-GB" dirty="0"/>
              <a:t>Enable VM to write directly to disk/LUN without encapsulation in a VHD</a:t>
            </a:r>
          </a:p>
          <a:p>
            <a:pPr lvl="1"/>
            <a:r>
              <a:rPr lang="en-GB" dirty="0" smtClean="0"/>
              <a:t>No VM snapshots with pass-through disks</a:t>
            </a:r>
          </a:p>
          <a:p>
            <a:r>
              <a:rPr lang="en-GB" dirty="0" smtClean="0"/>
              <a:t>Require disk to be placed in an offline state before configuring the guest</a:t>
            </a:r>
          </a:p>
          <a:p>
            <a:pPr lvl="1"/>
            <a:r>
              <a:rPr lang="en-GB" dirty="0" smtClean="0"/>
              <a:t>To prevent contention between VM and Hyper-V server</a:t>
            </a:r>
          </a:p>
          <a:p>
            <a:r>
              <a:rPr lang="en-GB" dirty="0" smtClean="0"/>
              <a:t>Provide equivalent to VMware Raw Device Mappings</a:t>
            </a:r>
            <a:endParaRPr lang="en-US" dirty="0" smtClean="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Pass-Through Disks</a:t>
            </a:r>
            <a:br>
              <a:rPr lang="en-US" dirty="0" smtClean="0"/>
            </a:b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3890296"/>
          </a:xfrm>
        </p:spPr>
        <p:txBody>
          <a:bodyPr/>
          <a:lstStyle/>
          <a:p>
            <a:r>
              <a:rPr lang="en-US" dirty="0" smtClean="0"/>
              <a:t>Using iSCSI Direct:</a:t>
            </a:r>
          </a:p>
          <a:p>
            <a:pPr lvl="1"/>
            <a:r>
              <a:rPr lang="en-US" dirty="0" smtClean="0"/>
              <a:t>The VM connects directly to iSCSI target, and does not use Hyper-V iSCSI connections</a:t>
            </a:r>
          </a:p>
          <a:p>
            <a:pPr lvl="1"/>
            <a:r>
              <a:rPr lang="en-US" dirty="0" smtClean="0"/>
              <a:t>The iSCSI LUN the VM uses is not visible to the Hyper-V host</a:t>
            </a:r>
          </a:p>
          <a:p>
            <a:pPr lvl="1"/>
            <a:r>
              <a:rPr lang="en-US" dirty="0" smtClean="0"/>
              <a:t>The iSCSI LUNs the VM uses can be hot-added/removed without VM reboot</a:t>
            </a:r>
          </a:p>
          <a:p>
            <a:pPr lvl="1"/>
            <a:r>
              <a:rPr lang="en-US" dirty="0" smtClean="0"/>
              <a:t>VMs can be clustered by using shared iSCSI storage</a:t>
            </a:r>
          </a:p>
        </p:txBody>
      </p:sp>
      <p:grpSp>
        <p:nvGrpSpPr>
          <p:cNvPr id="4" name="Group 3"/>
          <p:cNvGrpSpPr/>
          <p:nvPr/>
        </p:nvGrpSpPr>
        <p:grpSpPr>
          <a:xfrm>
            <a:off x="2946424" y="4876800"/>
            <a:ext cx="1092175" cy="1642815"/>
            <a:chOff x="2286000" y="5049253"/>
            <a:chExt cx="914400" cy="1493134"/>
          </a:xfrm>
        </p:grpSpPr>
        <p:pic>
          <p:nvPicPr>
            <p:cNvPr id="5" name="Picture 2" descr="C:\Users\David\Documents\CM Projects - Reference\VistaIcons\Graphics\_WINDOWS SERVER ICONS\Hardware\Virtual Servers 2.png"/>
            <p:cNvPicPr>
              <a:picLocks noChangeAspect="1" noChangeArrowheads="1"/>
            </p:cNvPicPr>
            <p:nvPr/>
          </p:nvPicPr>
          <p:blipFill>
            <a:blip r:embed="rId3"/>
            <a:srcRect/>
            <a:stretch>
              <a:fillRect/>
            </a:stretch>
          </p:blipFill>
          <p:spPr bwMode="auto">
            <a:xfrm>
              <a:off x="2286000" y="5049253"/>
              <a:ext cx="914400" cy="1493134"/>
            </a:xfrm>
            <a:prstGeom prst="rect">
              <a:avLst/>
            </a:prstGeom>
            <a:noFill/>
          </p:spPr>
        </p:pic>
        <p:pic>
          <p:nvPicPr>
            <p:cNvPr id="6" name="Picture 4" descr="C:\Users\David\Documents\CM Projects - Reference\VistaIcons\Graphics\_WINDOWS SERVER ICONS\Hardware\Virtual Server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5334000"/>
              <a:ext cx="446557" cy="626621"/>
            </a:xfrm>
            <a:prstGeom prst="rect">
              <a:avLst/>
            </a:prstGeom>
            <a:noFill/>
            <a:extLst>
              <a:ext uri="{909E8E84-426E-40DD-AFC4-6F175D3DCCD1}">
                <a14:hiddenFill xmlns:a14="http://schemas.microsoft.com/office/drawing/2010/main">
                  <a:solidFill>
                    <a:srgbClr val="FFFFFF"/>
                  </a:solidFill>
                </a14:hiddenFill>
              </a:ext>
            </a:extLst>
          </p:spPr>
        </p:pic>
      </p:grpSp>
      <p:pic>
        <p:nvPicPr>
          <p:cNvPr id="7" name="Picture 2" descr="C:\Users\David\Documents\CM Projects - Reference\VistaIcons\Graphics\_WINDOWS SERVER ICONS\Hardware\Virtual Servers 2.png"/>
          <p:cNvPicPr>
            <a:picLocks noChangeAspect="1" noChangeArrowheads="1"/>
          </p:cNvPicPr>
          <p:nvPr/>
        </p:nvPicPr>
        <p:blipFill>
          <a:blip r:embed="rId3"/>
          <a:srcRect/>
          <a:stretch>
            <a:fillRect/>
          </a:stretch>
        </p:blipFill>
        <p:spPr bwMode="auto">
          <a:xfrm>
            <a:off x="6096000" y="4866501"/>
            <a:ext cx="990600" cy="1617562"/>
          </a:xfrm>
          <a:prstGeom prst="rect">
            <a:avLst/>
          </a:prstGeom>
          <a:noFill/>
        </p:spPr>
      </p:pic>
      <p:pic>
        <p:nvPicPr>
          <p:cNvPr id="8" name="Picture 3" descr="C:\Users\David\Documents\CM Projects - Reference\VistaIcons\Graphics\Generic Device.png"/>
          <p:cNvPicPr>
            <a:picLocks noChangeAspect="1" noChangeArrowheads="1"/>
          </p:cNvPicPr>
          <p:nvPr/>
        </p:nvPicPr>
        <p:blipFill>
          <a:blip r:embed="rId5"/>
          <a:srcRect/>
          <a:stretch>
            <a:fillRect/>
          </a:stretch>
        </p:blipFill>
        <p:spPr bwMode="auto">
          <a:xfrm>
            <a:off x="6703870" y="5805101"/>
            <a:ext cx="1120775" cy="725874"/>
          </a:xfrm>
          <a:prstGeom prst="rect">
            <a:avLst/>
          </a:prstGeom>
          <a:noFill/>
          <a:scene3d>
            <a:camera prst="perspectiveHeroicExtremeLeftFacing"/>
            <a:lightRig rig="threePt" dir="t"/>
          </a:scene3d>
        </p:spPr>
      </p:pic>
      <p:sp>
        <p:nvSpPr>
          <p:cNvPr id="9" name="TextBox 8"/>
          <p:cNvSpPr txBox="1"/>
          <p:nvPr/>
        </p:nvSpPr>
        <p:spPr>
          <a:xfrm>
            <a:off x="6096000" y="6504801"/>
            <a:ext cx="1194045"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iSCSI Target</a:t>
            </a:r>
          </a:p>
        </p:txBody>
      </p:sp>
      <p:pic>
        <p:nvPicPr>
          <p:cNvPr id="10" name="Picture 3" descr="C:\Users\David\Documents\CM Projects - Reference\VistaIcons\Graphics\Generic Device.png"/>
          <p:cNvPicPr>
            <a:picLocks noChangeAspect="1" noChangeArrowheads="1"/>
          </p:cNvPicPr>
          <p:nvPr/>
        </p:nvPicPr>
        <p:blipFill>
          <a:blip r:embed="rId5"/>
          <a:srcRect/>
          <a:stretch>
            <a:fillRect/>
          </a:stretch>
        </p:blipFill>
        <p:spPr bwMode="auto">
          <a:xfrm>
            <a:off x="6703870" y="5299502"/>
            <a:ext cx="1120775" cy="725874"/>
          </a:xfrm>
          <a:prstGeom prst="rect">
            <a:avLst/>
          </a:prstGeom>
          <a:noFill/>
          <a:scene3d>
            <a:camera prst="perspectiveHeroicExtremeLeftFacing"/>
            <a:lightRig rig="threePt" dir="t"/>
          </a:scene3d>
        </p:spPr>
      </p:pic>
      <p:pic>
        <p:nvPicPr>
          <p:cNvPr id="11" name="Picture 3" descr="C:\Users\David\Documents\CM Projects - Reference\VistaIcons\Graphics\Generic Device.png"/>
          <p:cNvPicPr>
            <a:picLocks noChangeAspect="1" noChangeArrowheads="1"/>
          </p:cNvPicPr>
          <p:nvPr/>
        </p:nvPicPr>
        <p:blipFill>
          <a:blip r:embed="rId5"/>
          <a:srcRect/>
          <a:stretch>
            <a:fillRect/>
          </a:stretch>
        </p:blipFill>
        <p:spPr bwMode="auto">
          <a:xfrm>
            <a:off x="6703870" y="4800600"/>
            <a:ext cx="1120775" cy="725874"/>
          </a:xfrm>
          <a:prstGeom prst="rect">
            <a:avLst/>
          </a:prstGeom>
          <a:noFill/>
          <a:scene3d>
            <a:camera prst="perspectiveHeroicExtremeLeftFacing"/>
            <a:lightRig rig="threePt" dir="t"/>
          </a:scene3d>
        </p:spPr>
      </p:pic>
      <p:cxnSp>
        <p:nvCxnSpPr>
          <p:cNvPr id="12" name="Straight Arrow Connector 11"/>
          <p:cNvCxnSpPr/>
          <p:nvPr/>
        </p:nvCxnSpPr>
        <p:spPr>
          <a:xfrm>
            <a:off x="3886200" y="5465810"/>
            <a:ext cx="2057400" cy="0"/>
          </a:xfrm>
          <a:prstGeom prst="straightConnector1">
            <a:avLst/>
          </a:prstGeom>
          <a:ln w="38100">
            <a:solidFill>
              <a:srgbClr val="C00000"/>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131223" y="5590401"/>
            <a:ext cx="1540486"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VM connection</a:t>
            </a: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Hyper-V Virtual Machine Files</a:t>
            </a:r>
            <a:br>
              <a:rPr lang="en-US" dirty="0" smtClean="0"/>
            </a:b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4031873"/>
          </a:xfrm>
        </p:spPr>
        <p:txBody>
          <a:bodyPr/>
          <a:lstStyle/>
          <a:p>
            <a:r>
              <a:rPr lang="en-GB" sz="3600" dirty="0" smtClean="0"/>
              <a:t>VM files:</a:t>
            </a:r>
          </a:p>
          <a:p>
            <a:pPr lvl="1"/>
            <a:r>
              <a:rPr lang="en-GB" dirty="0" smtClean="0"/>
              <a:t>.XML </a:t>
            </a:r>
            <a:r>
              <a:rPr lang="en-GB" dirty="0"/>
              <a:t>files—VM </a:t>
            </a:r>
            <a:r>
              <a:rPr lang="en-GB" dirty="0" smtClean="0"/>
              <a:t>configuration details</a:t>
            </a:r>
          </a:p>
          <a:p>
            <a:pPr lvl="1"/>
            <a:r>
              <a:rPr lang="en-GB" dirty="0" smtClean="0"/>
              <a:t>.BIN </a:t>
            </a:r>
            <a:r>
              <a:rPr lang="en-GB" dirty="0"/>
              <a:t>files—saved </a:t>
            </a:r>
            <a:r>
              <a:rPr lang="en-GB" dirty="0" smtClean="0"/>
              <a:t>memory of a VM or snapshot that is in a saved state</a:t>
            </a:r>
          </a:p>
          <a:p>
            <a:pPr lvl="1"/>
            <a:r>
              <a:rPr lang="en-GB" dirty="0" smtClean="0"/>
              <a:t>.VSV </a:t>
            </a:r>
            <a:r>
              <a:rPr lang="en-GB" dirty="0"/>
              <a:t>files—the </a:t>
            </a:r>
            <a:r>
              <a:rPr lang="en-GB" dirty="0" smtClean="0"/>
              <a:t>saved state from the devices that are associated with the VM</a:t>
            </a:r>
          </a:p>
          <a:p>
            <a:pPr lvl="1"/>
            <a:r>
              <a:rPr lang="en-GB" dirty="0" smtClean="0"/>
              <a:t>.VHD files—VHD files for the VM</a:t>
            </a:r>
          </a:p>
          <a:p>
            <a:pPr lvl="1"/>
            <a:r>
              <a:rPr lang="en-GB" dirty="0" smtClean="0"/>
              <a:t>.AVHD </a:t>
            </a:r>
            <a:r>
              <a:rPr lang="en-GB" dirty="0"/>
              <a:t>files—differencing </a:t>
            </a:r>
            <a:r>
              <a:rPr lang="en-GB" dirty="0" smtClean="0"/>
              <a:t>disk files that are used for VM snapshots</a:t>
            </a:r>
            <a:endParaRPr lang="en-US"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Default File Locations</a:t>
            </a:r>
            <a:br>
              <a:rPr lang="en-US" dirty="0" smtClean="0"/>
            </a:br>
            <a:endParaRPr lang="en-US" sz="3200" b="1" dirty="0" smtClean="0">
              <a:solidFill>
                <a:schemeClr val="tx2"/>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3166343115"/>
              </p:ext>
            </p:extLst>
          </p:nvPr>
        </p:nvGraphicFramePr>
        <p:xfrm>
          <a:off x="457200" y="1143003"/>
          <a:ext cx="8077199" cy="3354960"/>
        </p:xfrm>
        <a:graphic>
          <a:graphicData uri="http://schemas.openxmlformats.org/drawingml/2006/table">
            <a:tbl>
              <a:tblPr firstRow="1" bandRow="1">
                <a:tableStyleId>{5C22544A-7EE6-4342-B048-85BDC9FD1C3A}</a:tableStyleId>
              </a:tblPr>
              <a:tblGrid>
                <a:gridCol w="2438400"/>
                <a:gridCol w="2819400"/>
                <a:gridCol w="2819399"/>
              </a:tblGrid>
              <a:tr h="380997">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srgbClr val="000000"/>
                          </a:solidFill>
                          <a:effectLst/>
                          <a:uLnTx/>
                          <a:uFillTx/>
                          <a:latin typeface="+mn-lt"/>
                          <a:ea typeface="+mn-ea"/>
                          <a:cs typeface="+mn-cs"/>
                        </a:rPr>
                        <a:t>Files</a:t>
                      </a:r>
                    </a:p>
                  </a:txBody>
                  <a:tcPr marL="121888" marR="121888"/>
                </a:tc>
                <a:tc>
                  <a:txBody>
                    <a:bodyPr/>
                    <a:lstStyle/>
                    <a:p>
                      <a:pPr algn="ctr"/>
                      <a:r>
                        <a:rPr lang="en-US" sz="1800" dirty="0" smtClean="0">
                          <a:solidFill>
                            <a:schemeClr val="bg1"/>
                          </a:solidFill>
                        </a:rPr>
                        <a:t>Hyper-V Manager</a:t>
                      </a:r>
                      <a:endParaRPr lang="en-US" sz="1800" dirty="0">
                        <a:solidFill>
                          <a:schemeClr val="bg1"/>
                        </a:solidFill>
                      </a:endParaRPr>
                    </a:p>
                  </a:txBody>
                  <a:tcPr marL="121888" marR="121888">
                    <a:solidFill>
                      <a:schemeClr val="tx2">
                        <a:lumMod val="40000"/>
                        <a:lumOff val="60000"/>
                      </a:schemeClr>
                    </a:solidFill>
                  </a:tcPr>
                </a:tc>
                <a:tc>
                  <a:txBody>
                    <a:bodyPr/>
                    <a:lstStyle/>
                    <a:p>
                      <a:pPr algn="ctr"/>
                      <a:r>
                        <a:rPr lang="en-US" sz="1800" dirty="0" smtClean="0">
                          <a:solidFill>
                            <a:schemeClr val="bg1"/>
                          </a:solidFill>
                        </a:rPr>
                        <a:t>System</a:t>
                      </a:r>
                      <a:r>
                        <a:rPr lang="en-US" sz="1800" baseline="0" dirty="0" smtClean="0">
                          <a:solidFill>
                            <a:schemeClr val="bg1"/>
                          </a:solidFill>
                        </a:rPr>
                        <a:t> Center Virtual Machine Manager</a:t>
                      </a:r>
                      <a:endParaRPr lang="en-US" sz="1800" dirty="0">
                        <a:solidFill>
                          <a:schemeClr val="bg1"/>
                        </a:solidFill>
                      </a:endParaRPr>
                    </a:p>
                  </a:txBody>
                  <a:tcPr marL="121888" marR="121888">
                    <a:solidFill>
                      <a:schemeClr val="tx2">
                        <a:lumMod val="40000"/>
                        <a:lumOff val="60000"/>
                      </a:schemeClr>
                    </a:solidFill>
                  </a:tcPr>
                </a:tc>
              </a:tr>
              <a:tr h="381000">
                <a:tc>
                  <a:txBody>
                    <a:bodyPr/>
                    <a:lstStyle/>
                    <a:p>
                      <a:pPr marL="0" algn="l" defTabSz="914363" rtl="0" eaLnBrk="1" fontAlgn="b" latinLnBrk="0" hangingPunct="1"/>
                      <a:r>
                        <a:rPr lang="fr-FR" sz="1600" b="0" kern="1200" dirty="0" smtClean="0">
                          <a:solidFill>
                            <a:schemeClr val="dk1"/>
                          </a:solidFill>
                          <a:latin typeface="+mn-lt"/>
                          <a:ea typeface="+mn-ea"/>
                          <a:cs typeface="+mn-cs"/>
                        </a:rPr>
                        <a:t>VHDs</a:t>
                      </a: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ym typeface="Wingdings"/>
                        </a:rPr>
                        <a:t>C:\Users\Public\Documents\Hyper-V\Virtual Hard Disks</a:t>
                      </a:r>
                      <a:endParaRPr lang="en-US" sz="1600" dirty="0">
                        <a:sym typeface="Wingdings"/>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dirty="0" smtClean="0"/>
                        <a:t>C:\ProgramData\Microsoft\Windows\Hyper-V\</a:t>
                      </a:r>
                      <a:endParaRPr lang="en-US" sz="1600" dirty="0" smtClean="0"/>
                    </a:p>
                  </a:txBody>
                  <a:tcPr marL="121888" marR="121888">
                    <a:solidFill>
                      <a:schemeClr val="tx2">
                        <a:lumMod val="40000"/>
                        <a:lumOff val="60000"/>
                      </a:schemeClr>
                    </a:solidFill>
                  </a:tcPr>
                </a:tc>
              </a:tr>
              <a:tr h="381000">
                <a:tc>
                  <a:txBody>
                    <a:bodyPr/>
                    <a:lstStyle/>
                    <a:p>
                      <a:pPr marL="0" algn="l" defTabSz="914363" rtl="0" eaLnBrk="1" fontAlgn="b" latinLnBrk="0" hangingPunct="1"/>
                      <a:r>
                        <a:rPr lang="fr-FR" sz="1600" b="0" kern="1200" dirty="0" smtClean="0">
                          <a:solidFill>
                            <a:schemeClr val="dk1"/>
                          </a:solidFill>
                          <a:latin typeface="+mn-lt"/>
                          <a:ea typeface="+mn-ea"/>
                          <a:cs typeface="+mn-cs"/>
                        </a:rPr>
                        <a:t>Virtual Machines:</a:t>
                      </a:r>
                    </a:p>
                    <a:p>
                      <a:pPr marL="0" marR="0" indent="0" algn="l" defTabSz="914363" rtl="0" eaLnBrk="1" fontAlgn="b" latinLnBrk="0" hangingPunct="1">
                        <a:lnSpc>
                          <a:spcPct val="100000"/>
                        </a:lnSpc>
                        <a:spcBef>
                          <a:spcPts val="0"/>
                        </a:spcBef>
                        <a:spcAft>
                          <a:spcPts val="0"/>
                        </a:spcAft>
                        <a:buClrTx/>
                        <a:buSzTx/>
                        <a:buFontTx/>
                        <a:buNone/>
                        <a:tabLst/>
                        <a:defRPr/>
                      </a:pPr>
                      <a:r>
                        <a:rPr lang="fr-FR" sz="1600" b="0" kern="1200" dirty="0" smtClean="0">
                          <a:solidFill>
                            <a:schemeClr val="dk1"/>
                          </a:solidFill>
                          <a:latin typeface="+mn-lt"/>
                          <a:ea typeface="+mn-ea"/>
                          <a:cs typeface="+mn-cs"/>
                        </a:rPr>
                        <a:t>\Snapshots</a:t>
                      </a:r>
                    </a:p>
                    <a:p>
                      <a:pPr marL="0" marR="0" indent="0" algn="l" defTabSz="914363" rtl="0" eaLnBrk="1" fontAlgn="b" latinLnBrk="0" hangingPunct="1">
                        <a:lnSpc>
                          <a:spcPct val="100000"/>
                        </a:lnSpc>
                        <a:spcBef>
                          <a:spcPts val="0"/>
                        </a:spcBef>
                        <a:spcAft>
                          <a:spcPts val="0"/>
                        </a:spcAft>
                        <a:buClrTx/>
                        <a:buSzTx/>
                        <a:buFontTx/>
                        <a:buNone/>
                        <a:tabLst/>
                        <a:defRPr/>
                      </a:pPr>
                      <a:r>
                        <a:rPr lang="fr-FR" sz="1600" b="0" kern="1200" dirty="0" smtClean="0">
                          <a:solidFill>
                            <a:schemeClr val="dk1"/>
                          </a:solidFill>
                          <a:latin typeface="+mn-lt"/>
                          <a:ea typeface="+mn-ea"/>
                          <a:cs typeface="+mn-cs"/>
                        </a:rPr>
                        <a:t>\Snapshots Cache</a:t>
                      </a:r>
                    </a:p>
                    <a:p>
                      <a:pPr marL="0" marR="0" indent="0" algn="l" defTabSz="914363" rtl="0" eaLnBrk="1" fontAlgn="b" latinLnBrk="0" hangingPunct="1">
                        <a:lnSpc>
                          <a:spcPct val="100000"/>
                        </a:lnSpc>
                        <a:spcBef>
                          <a:spcPts val="0"/>
                        </a:spcBef>
                        <a:spcAft>
                          <a:spcPts val="0"/>
                        </a:spcAft>
                        <a:buClrTx/>
                        <a:buSzTx/>
                        <a:buFontTx/>
                        <a:buNone/>
                        <a:tabLst/>
                        <a:defRPr/>
                      </a:pPr>
                      <a:r>
                        <a:rPr lang="fr-FR" sz="1600" b="0" kern="1200" dirty="0" smtClean="0">
                          <a:solidFill>
                            <a:schemeClr val="dk1"/>
                          </a:solidFill>
                          <a:latin typeface="+mn-lt"/>
                          <a:ea typeface="+mn-ea"/>
                          <a:cs typeface="+mn-cs"/>
                        </a:rPr>
                        <a:t>\Virtual Machines</a:t>
                      </a:r>
                    </a:p>
                    <a:p>
                      <a:pPr marL="0" marR="0" indent="0" algn="l" defTabSz="914363" rtl="0" eaLnBrk="1" fontAlgn="b" latinLnBrk="0" hangingPunct="1">
                        <a:lnSpc>
                          <a:spcPct val="100000"/>
                        </a:lnSpc>
                        <a:spcBef>
                          <a:spcPts val="0"/>
                        </a:spcBef>
                        <a:spcAft>
                          <a:spcPts val="0"/>
                        </a:spcAft>
                        <a:buClrTx/>
                        <a:buSzTx/>
                        <a:buFontTx/>
                        <a:buNone/>
                        <a:tabLst/>
                        <a:defRPr/>
                      </a:pPr>
                      <a:r>
                        <a:rPr lang="fr-FR" sz="1600" b="0" kern="1200" dirty="0" smtClean="0">
                          <a:solidFill>
                            <a:schemeClr val="dk1"/>
                          </a:solidFill>
                          <a:latin typeface="+mn-lt"/>
                          <a:ea typeface="+mn-ea"/>
                          <a:cs typeface="+mn-cs"/>
                        </a:rPr>
                        <a:t>\Virtual Machines Cache</a:t>
                      </a: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ym typeface="Wingdings"/>
                        </a:rPr>
                        <a:t>C:\ProgramData\Microsoft\Windows\Hyper-V</a:t>
                      </a:r>
                      <a:endParaRPr lang="en-US" sz="1600" dirty="0">
                        <a:sym typeface="Wingdings"/>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dirty="0" smtClean="0"/>
                        <a:t>C:\ProgramData\Microsoft\Windows\Hyper-V\</a:t>
                      </a:r>
                      <a:endParaRPr lang="en-US" sz="1600" dirty="0" smtClean="0"/>
                    </a:p>
                  </a:txBody>
                  <a:tcPr marL="121888" marR="121888">
                    <a:solidFill>
                      <a:schemeClr val="tx2">
                        <a:lumMod val="40000"/>
                        <a:lumOff val="60000"/>
                      </a:schemeClr>
                    </a:solidFill>
                  </a:tcPr>
                </a:tc>
              </a:tr>
              <a:tr h="427723">
                <a:tc>
                  <a:txBody>
                    <a:bodyPr/>
                    <a:lstStyle/>
                    <a:p>
                      <a:pPr marL="0" algn="l" defTabSz="914363" rtl="0" eaLnBrk="1" fontAlgn="b" latinLnBrk="0" hangingPunct="1"/>
                      <a:r>
                        <a:rPr lang="en-GB" sz="1600" b="0" kern="1200" dirty="0" smtClean="0">
                          <a:solidFill>
                            <a:schemeClr val="dk1"/>
                          </a:solidFill>
                          <a:latin typeface="+mn-lt"/>
                          <a:ea typeface="+mn-ea"/>
                          <a:cs typeface="+mn-cs"/>
                        </a:rPr>
                        <a:t>VM Library</a:t>
                      </a: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latin typeface="+mn-lt"/>
                          <a:ea typeface="+mn-ea"/>
                          <a:cs typeface="+mn-cs"/>
                          <a:sym typeface="Wingdings"/>
                        </a:rPr>
                        <a:t>N/A</a:t>
                      </a:r>
                      <a:endParaRPr lang="en-US" sz="1600" kern="1200" dirty="0">
                        <a:solidFill>
                          <a:schemeClr val="dk1"/>
                        </a:solidFill>
                        <a:latin typeface="+mn-lt"/>
                        <a:ea typeface="+mn-ea"/>
                        <a:cs typeface="+mn-cs"/>
                        <a:sym typeface="Wingdings"/>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kern="1200" dirty="0" smtClean="0">
                          <a:solidFill>
                            <a:schemeClr val="dk1"/>
                          </a:solidFill>
                          <a:latin typeface="+mn-lt"/>
                          <a:ea typeface="+mn-ea"/>
                          <a:cs typeface="+mn-cs"/>
                        </a:rPr>
                        <a:t>C:\ProgramData\Virtual Machine Manager Library Files</a:t>
                      </a:r>
                      <a:endParaRPr lang="en-US" sz="1600" kern="1200" dirty="0">
                        <a:solidFill>
                          <a:schemeClr val="dk1"/>
                        </a:solidFill>
                        <a:latin typeface="+mn-lt"/>
                        <a:ea typeface="+mn-ea"/>
                        <a:cs typeface="+mn-cs"/>
                      </a:endParaRPr>
                    </a:p>
                  </a:txBody>
                  <a:tcPr marL="121888" marR="121888">
                    <a:solidFill>
                      <a:schemeClr val="tx2">
                        <a:lumMod val="40000"/>
                        <a:lumOff val="60000"/>
                      </a:schemeClr>
                    </a:solidFill>
                  </a:tcPr>
                </a:tc>
              </a:tr>
            </a:tbl>
          </a:graphicData>
        </a:graphic>
      </p:graphicFrame>
      <p:sp>
        <p:nvSpPr>
          <p:cNvPr id="6" name="TextBox 5"/>
          <p:cNvSpPr txBox="1"/>
          <p:nvPr/>
        </p:nvSpPr>
        <p:spPr>
          <a:xfrm>
            <a:off x="609601" y="5029200"/>
            <a:ext cx="8382000" cy="1938992"/>
          </a:xfrm>
          <a:prstGeom prst="rect">
            <a:avLst/>
          </a:prstGeom>
          <a:noFill/>
        </p:spPr>
        <p:txBody>
          <a:bodyPr wrap="square" lIns="0" tIns="0" rIns="0" bIns="0" rtlCol="0">
            <a:spAutoFit/>
          </a:bodyPr>
          <a:lstStyle/>
          <a:p>
            <a:r>
              <a:rPr lang="en-GB" dirty="0" smtClean="0">
                <a:gradFill>
                  <a:gsLst>
                    <a:gs pos="0">
                      <a:schemeClr val="tx1"/>
                    </a:gs>
                    <a:gs pos="86000">
                      <a:schemeClr val="tx1"/>
                    </a:gs>
                  </a:gsLst>
                  <a:lin ang="5400000" scaled="0"/>
                </a:gradFill>
              </a:rPr>
              <a:t>Hyper-V Manager: You can modify default l</a:t>
            </a:r>
            <a:r>
              <a:rPr lang="en-GB" dirty="0" smtClean="0"/>
              <a:t>ocations by using the Hyper-V Settings option in the Hyper-V Manager MMC</a:t>
            </a:r>
          </a:p>
          <a:p>
            <a:endParaRPr lang="en-GB" dirty="0" smtClean="0"/>
          </a:p>
          <a:p>
            <a:r>
              <a:rPr lang="en-GB" dirty="0" smtClean="0"/>
              <a:t>System Center Virtual Machine Manager: </a:t>
            </a:r>
            <a:r>
              <a:rPr lang="en-GB" dirty="0">
                <a:gradFill>
                  <a:gsLst>
                    <a:gs pos="0">
                      <a:schemeClr val="tx1"/>
                    </a:gs>
                    <a:gs pos="86000">
                      <a:schemeClr val="tx1"/>
                    </a:gs>
                  </a:gsLst>
                  <a:lin ang="5400000" scaled="0"/>
                </a:gradFill>
              </a:rPr>
              <a:t>You can modify </a:t>
            </a:r>
            <a:r>
              <a:rPr lang="en-GB" dirty="0" smtClean="0">
                <a:gradFill>
                  <a:gsLst>
                    <a:gs pos="0">
                      <a:schemeClr val="tx1"/>
                    </a:gs>
                    <a:gs pos="86000">
                      <a:schemeClr val="tx1"/>
                    </a:gs>
                  </a:gsLst>
                  <a:lin ang="5400000" scaled="0"/>
                </a:gradFill>
              </a:rPr>
              <a:t>default </a:t>
            </a:r>
            <a:r>
              <a:rPr lang="en-GB" dirty="0">
                <a:gradFill>
                  <a:gsLst>
                    <a:gs pos="0">
                      <a:schemeClr val="tx1"/>
                    </a:gs>
                    <a:gs pos="86000">
                      <a:schemeClr val="tx1"/>
                    </a:gs>
                  </a:gsLst>
                  <a:lin ang="5400000" scaled="0"/>
                </a:gradFill>
              </a:rPr>
              <a:t>l</a:t>
            </a:r>
            <a:r>
              <a:rPr lang="en-GB" dirty="0"/>
              <a:t>ocations </a:t>
            </a:r>
            <a:r>
              <a:rPr lang="en-GB" dirty="0" smtClean="0"/>
              <a:t>when you create new VMs</a:t>
            </a:r>
          </a:p>
          <a:p>
            <a:endParaRPr lang="en-GB" dirty="0" smtClean="0"/>
          </a:p>
          <a:p>
            <a:endParaRPr lang="en-GB" dirty="0" smtClean="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Changing File Locations for VMs </a:t>
            </a:r>
            <a:br>
              <a:rPr lang="en-US" dirty="0" smtClean="0"/>
            </a:b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5447645"/>
          </a:xfrm>
        </p:spPr>
        <p:txBody>
          <a:bodyPr/>
          <a:lstStyle/>
          <a:p>
            <a:r>
              <a:rPr lang="en-GB" dirty="0" smtClean="0"/>
              <a:t>Changing a VM to use default data root:</a:t>
            </a:r>
          </a:p>
          <a:p>
            <a:pPr lvl="1"/>
            <a:r>
              <a:rPr lang="en-GB" dirty="0" smtClean="0"/>
              <a:t>Export the VM to temp location</a:t>
            </a:r>
          </a:p>
          <a:p>
            <a:pPr lvl="1"/>
            <a:r>
              <a:rPr lang="en-GB" dirty="0" smtClean="0"/>
              <a:t>Import the VM, and select </a:t>
            </a:r>
            <a:r>
              <a:rPr lang="en-GB" b="1" dirty="0" smtClean="0"/>
              <a:t>Duplicate all files so the same virtual machine can be imported again</a:t>
            </a:r>
          </a:p>
          <a:p>
            <a:r>
              <a:rPr lang="en-GB" dirty="0" smtClean="0"/>
              <a:t>Changing a VM to use external data root:</a:t>
            </a:r>
          </a:p>
          <a:p>
            <a:pPr lvl="1"/>
            <a:r>
              <a:rPr lang="en-GB" dirty="0" smtClean="0"/>
              <a:t>Use System Center Virtual </a:t>
            </a:r>
            <a:r>
              <a:rPr lang="en-GB" dirty="0"/>
              <a:t>Machine </a:t>
            </a:r>
            <a:r>
              <a:rPr lang="en-GB" dirty="0" smtClean="0"/>
              <a:t>Manager—will always transform a VM into an external data root VM in the process of moving it</a:t>
            </a:r>
          </a:p>
          <a:p>
            <a:r>
              <a:rPr lang="en-GB" dirty="0" smtClean="0"/>
              <a:t>Changing the snapshot data root for a VM:</a:t>
            </a:r>
          </a:p>
          <a:p>
            <a:pPr lvl="1"/>
            <a:r>
              <a:rPr lang="en-GB" dirty="0" smtClean="0"/>
              <a:t>Delete all snapshots</a:t>
            </a:r>
          </a:p>
          <a:p>
            <a:pPr lvl="1"/>
            <a:r>
              <a:rPr lang="en-GB" dirty="0" smtClean="0"/>
              <a:t>Change the Snapshot File Location for the VM</a:t>
            </a: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VHD Recommendations</a:t>
            </a:r>
            <a:br>
              <a:rPr lang="en-US" dirty="0" smtClean="0"/>
            </a:b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3754874"/>
          </a:xfrm>
        </p:spPr>
        <p:txBody>
          <a:bodyPr/>
          <a:lstStyle/>
          <a:p>
            <a:r>
              <a:rPr lang="en-GB" sz="3600" dirty="0" smtClean="0"/>
              <a:t>Fixed-sized VHDs and pass-through disks are faster than dynamic disks</a:t>
            </a:r>
          </a:p>
          <a:p>
            <a:r>
              <a:rPr lang="en-GB" sz="3600" dirty="0" smtClean="0"/>
              <a:t>Dynamic VHDs should only be used for supported production workloads*</a:t>
            </a:r>
          </a:p>
          <a:p>
            <a:r>
              <a:rPr lang="en-GB" sz="3600" dirty="0" smtClean="0"/>
              <a:t>Pass-through disks should be used for I/O intensive workloads</a:t>
            </a:r>
          </a:p>
          <a:p>
            <a:pPr lvl="1"/>
            <a:r>
              <a:rPr lang="en-US" dirty="0" smtClean="0"/>
              <a:t>For example databases, OLTP, and file servers</a:t>
            </a:r>
          </a:p>
        </p:txBody>
      </p:sp>
      <p:sp>
        <p:nvSpPr>
          <p:cNvPr id="4" name="TextBox 3"/>
          <p:cNvSpPr txBox="1"/>
          <p:nvPr/>
        </p:nvSpPr>
        <p:spPr>
          <a:xfrm>
            <a:off x="609601" y="5638800"/>
            <a:ext cx="8382000" cy="307777"/>
          </a:xfrm>
          <a:prstGeom prst="rect">
            <a:avLst/>
          </a:prstGeom>
          <a:noFill/>
        </p:spPr>
        <p:txBody>
          <a:bodyPr wrap="square" lIns="0" tIns="0" rIns="0" bIns="0" rtlCol="0">
            <a:spAutoFit/>
          </a:bodyPr>
          <a:lstStyle/>
          <a:p>
            <a:pPr lvl="0"/>
            <a:r>
              <a:rPr lang="en-GB" sz="2000" dirty="0" smtClean="0"/>
              <a:t>* Not supported for Microsoft Exchange 2010 data volumes, for example</a:t>
            </a: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3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3693319"/>
          </a:xfrm>
        </p:spPr>
        <p:txBody>
          <a:bodyPr/>
          <a:lstStyle/>
          <a:p>
            <a:r>
              <a:rPr lang="en-US" dirty="0" smtClean="0">
                <a:solidFill>
                  <a:schemeClr val="tx1"/>
                </a:solidFill>
              </a:rPr>
              <a:t>Lesson 1: Storage Technologies Overview</a:t>
            </a:r>
          </a:p>
          <a:p>
            <a:r>
              <a:rPr lang="en-US" dirty="0" smtClean="0">
                <a:solidFill>
                  <a:schemeClr val="tx1"/>
                </a:solidFill>
              </a:rPr>
              <a:t>Lesson 2: iSCSI and Highly Available Storage</a:t>
            </a:r>
          </a:p>
          <a:p>
            <a:r>
              <a:rPr lang="en-US" dirty="0" smtClean="0">
                <a:solidFill>
                  <a:schemeClr val="tx1"/>
                </a:solidFill>
              </a:rPr>
              <a:t>Lesson 3: HBAs and Virtual Drives</a:t>
            </a:r>
          </a:p>
          <a:p>
            <a:r>
              <a:rPr lang="en-US" dirty="0" smtClean="0">
                <a:solidFill>
                  <a:schemeClr val="tx1"/>
                </a:solidFill>
              </a:rPr>
              <a:t>Lesson 4: VHDs and Pass-Through Disks</a:t>
            </a:r>
          </a:p>
          <a:p>
            <a:r>
              <a:rPr lang="en-US" dirty="0" smtClean="0">
                <a:solidFill>
                  <a:schemeClr val="tx2"/>
                </a:solidFill>
              </a:rPr>
              <a:t>Lesson 5: Snapshots and Backups</a:t>
            </a:r>
          </a:p>
          <a:p>
            <a:r>
              <a:rPr lang="en-US" dirty="0" smtClean="0">
                <a:solidFill>
                  <a:schemeClr val="tx1"/>
                </a:solidFill>
              </a:rPr>
              <a:t>Lesson 6: Storage Migration</a:t>
            </a:r>
          </a:p>
          <a:p>
            <a:endParaRPr lang="en-US" dirty="0" smtClean="0"/>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533400" y="4495800"/>
            <a:ext cx="8077200" cy="22098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US" dirty="0" smtClean="0"/>
              <a:t>Hyper-V Snapshots</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3213187"/>
          </a:xfrm>
        </p:spPr>
        <p:txBody>
          <a:bodyPr/>
          <a:lstStyle/>
          <a:p>
            <a:r>
              <a:rPr lang="en-GB" sz="3600" dirty="0" smtClean="0"/>
              <a:t>Snapshots capture state, data, and hardware configuration of running VM</a:t>
            </a:r>
          </a:p>
          <a:p>
            <a:r>
              <a:rPr lang="en-GB" sz="3600" dirty="0" smtClean="0"/>
              <a:t>Snapshots are a fast and easy way to revert VMs to a previous state</a:t>
            </a:r>
          </a:p>
          <a:p>
            <a:r>
              <a:rPr lang="en-GB" sz="3600" dirty="0" smtClean="0"/>
              <a:t>Snapshots are intended mainly for development and test environments  </a:t>
            </a:r>
            <a:endParaRPr lang="en-US" sz="3600" dirty="0"/>
          </a:p>
        </p:txBody>
      </p:sp>
      <p:pic>
        <p:nvPicPr>
          <p:cNvPr id="4" name="Picture 2" descr="C:\Users\David\Documents\CM Projects - Reference\VistaIcons\Graphics\_WINDOWS SERVER ICONS\Hardware\Virtual Servers 2.png"/>
          <p:cNvPicPr>
            <a:picLocks noChangeAspect="1" noChangeArrowheads="1"/>
          </p:cNvPicPr>
          <p:nvPr/>
        </p:nvPicPr>
        <p:blipFill>
          <a:blip r:embed="rId3"/>
          <a:srcRect/>
          <a:stretch>
            <a:fillRect/>
          </a:stretch>
        </p:blipFill>
        <p:spPr bwMode="auto">
          <a:xfrm>
            <a:off x="1759541" y="4572000"/>
            <a:ext cx="1353288" cy="2209800"/>
          </a:xfrm>
          <a:prstGeom prst="rect">
            <a:avLst/>
          </a:prstGeom>
          <a:noFill/>
        </p:spPr>
      </p:pic>
      <p:pic>
        <p:nvPicPr>
          <p:cNvPr id="6146" name="Picture 2" descr="C:\Users\David\Documents\CM Projects - Reference\VistaIcons\Graphics\VPN servers computer ras.png"/>
          <p:cNvPicPr>
            <a:picLocks noChangeAspect="1" noChangeArrowheads="1"/>
          </p:cNvPicPr>
          <p:nvPr/>
        </p:nvPicPr>
        <p:blipFill>
          <a:blip r:embed="rId4"/>
          <a:srcRect/>
          <a:stretch>
            <a:fillRect/>
          </a:stretch>
        </p:blipFill>
        <p:spPr bwMode="auto">
          <a:xfrm>
            <a:off x="2460333" y="4724400"/>
            <a:ext cx="663867" cy="928688"/>
          </a:xfrm>
          <a:prstGeom prst="rect">
            <a:avLst/>
          </a:prstGeom>
          <a:noFill/>
        </p:spPr>
      </p:pic>
      <p:sp>
        <p:nvSpPr>
          <p:cNvPr id="13" name="Rounded Rectangle 12"/>
          <p:cNvSpPr/>
          <p:nvPr/>
        </p:nvSpPr>
        <p:spPr bwMode="auto">
          <a:xfrm>
            <a:off x="5486400" y="4572000"/>
            <a:ext cx="2971800" cy="1371600"/>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pic>
        <p:nvPicPr>
          <p:cNvPr id="7" name="Picture 2" descr="C:\Users\David\Documents\CM Projects - Reference\VistaIcons\Graphics\VPN servers computer ras.png"/>
          <p:cNvPicPr>
            <a:picLocks noChangeAspect="1" noChangeArrowheads="1"/>
          </p:cNvPicPr>
          <p:nvPr/>
        </p:nvPicPr>
        <p:blipFill>
          <a:blip r:embed="rId4">
            <a:duotone>
              <a:prstClr val="black"/>
              <a:schemeClr val="tx2">
                <a:tint val="45000"/>
                <a:satMod val="400000"/>
              </a:schemeClr>
            </a:duotone>
          </a:blip>
          <a:srcRect/>
          <a:stretch>
            <a:fillRect/>
          </a:stretch>
        </p:blipFill>
        <p:spPr bwMode="auto">
          <a:xfrm>
            <a:off x="6019800" y="4648200"/>
            <a:ext cx="663867" cy="928688"/>
          </a:xfrm>
          <a:prstGeom prst="rect">
            <a:avLst/>
          </a:prstGeom>
          <a:ln>
            <a:noFill/>
          </a:ln>
          <a:effectLst>
            <a:outerShdw blurRad="292100" dist="139700" dir="2700000" algn="tl" rotWithShape="0">
              <a:srgbClr val="333333">
                <a:alpha val="65000"/>
              </a:srgbClr>
            </a:outerShdw>
          </a:effectLst>
        </p:spPr>
      </p:pic>
      <p:pic>
        <p:nvPicPr>
          <p:cNvPr id="9" name="Picture 2" descr="C:\Users\David\Documents\CM Projects - Reference\VistaIcons\Graphics\VPN servers computer ras.png"/>
          <p:cNvPicPr>
            <a:picLocks noChangeAspect="1" noChangeArrowheads="1"/>
          </p:cNvPicPr>
          <p:nvPr/>
        </p:nvPicPr>
        <p:blipFill>
          <a:blip r:embed="rId4">
            <a:duotone>
              <a:prstClr val="black"/>
              <a:schemeClr val="tx2">
                <a:tint val="45000"/>
                <a:satMod val="400000"/>
              </a:schemeClr>
            </a:duotone>
          </a:blip>
          <a:srcRect/>
          <a:stretch>
            <a:fillRect/>
          </a:stretch>
        </p:blipFill>
        <p:spPr bwMode="auto">
          <a:xfrm>
            <a:off x="7543800" y="4648200"/>
            <a:ext cx="663867" cy="928688"/>
          </a:xfrm>
          <a:prstGeom prst="rect">
            <a:avLst/>
          </a:prstGeom>
          <a:ln>
            <a:noFill/>
          </a:ln>
          <a:effectLst>
            <a:outerShdw blurRad="292100" dist="139700" dir="2700000" algn="tl" rotWithShape="0">
              <a:srgbClr val="333333">
                <a:alpha val="65000"/>
              </a:srgbClr>
            </a:outerShdw>
          </a:effectLst>
        </p:spPr>
      </p:pic>
      <p:sp>
        <p:nvSpPr>
          <p:cNvPr id="10" name="TextBox 9"/>
          <p:cNvSpPr txBox="1"/>
          <p:nvPr/>
        </p:nvSpPr>
        <p:spPr>
          <a:xfrm>
            <a:off x="5715000" y="5562600"/>
            <a:ext cx="1134926"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Snapshot 1</a:t>
            </a:r>
          </a:p>
        </p:txBody>
      </p:sp>
      <p:sp>
        <p:nvSpPr>
          <p:cNvPr id="11" name="TextBox 10"/>
          <p:cNvSpPr txBox="1"/>
          <p:nvPr/>
        </p:nvSpPr>
        <p:spPr>
          <a:xfrm>
            <a:off x="7239000" y="5562600"/>
            <a:ext cx="1134926"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Snapshot 2</a:t>
            </a:r>
          </a:p>
        </p:txBody>
      </p:sp>
      <p:sp>
        <p:nvSpPr>
          <p:cNvPr id="12" name="Right Arrow 11"/>
          <p:cNvSpPr/>
          <p:nvPr/>
        </p:nvSpPr>
        <p:spPr bwMode="auto">
          <a:xfrm>
            <a:off x="3200400" y="4953000"/>
            <a:ext cx="2209800" cy="457200"/>
          </a:xfrm>
          <a:prstGeom prst="right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763000" cy="1107996"/>
          </a:xfrm>
        </p:spPr>
        <p:txBody>
          <a:bodyPr/>
          <a:lstStyle/>
          <a:p>
            <a:pPr>
              <a:spcBef>
                <a:spcPts val="600"/>
              </a:spcBef>
              <a:spcAft>
                <a:spcPts val="600"/>
              </a:spcAft>
            </a:pPr>
            <a:r>
              <a:rPr lang="en-US" dirty="0"/>
              <a:t>Snapshot Management </a:t>
            </a:r>
            <a:r>
              <a:rPr lang="en-US" dirty="0" smtClean="0"/>
              <a:t>in</a:t>
            </a:r>
            <a:r>
              <a:rPr lang="en-US" sz="3200" dirty="0" smtClean="0"/>
              <a:t> </a:t>
            </a:r>
            <a:r>
              <a:rPr lang="en-US" dirty="0" smtClean="0"/>
              <a:t>Hyper-V</a:t>
            </a:r>
            <a:br>
              <a:rPr lang="en-US" dirty="0" smtClean="0"/>
            </a:b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5595378"/>
          </a:xfrm>
        </p:spPr>
        <p:txBody>
          <a:bodyPr/>
          <a:lstStyle/>
          <a:p>
            <a:r>
              <a:rPr lang="en-US" dirty="0"/>
              <a:t>Snapshot data stored as *.AVHD files</a:t>
            </a:r>
          </a:p>
          <a:p>
            <a:r>
              <a:rPr lang="en-GB" dirty="0"/>
              <a:t>Multiple snapshots can quickly consume storage space</a:t>
            </a:r>
          </a:p>
          <a:p>
            <a:r>
              <a:rPr lang="en-US" dirty="0"/>
              <a:t>Snapshots are t</a:t>
            </a:r>
            <a:r>
              <a:rPr lang="en-GB" dirty="0"/>
              <a:t>ypically stored in same location as VHDs</a:t>
            </a:r>
          </a:p>
          <a:p>
            <a:pPr lvl="1"/>
            <a:r>
              <a:rPr lang="en-GB" dirty="0" smtClean="0"/>
              <a:t>Location can be changed as long as no snapshots currently exist</a:t>
            </a:r>
          </a:p>
          <a:p>
            <a:r>
              <a:rPr lang="en-US" dirty="0" smtClean="0"/>
              <a:t>Snapshots are r</a:t>
            </a:r>
            <a:r>
              <a:rPr lang="en-GB" dirty="0" smtClean="0"/>
              <a:t>eferred to as “checkpoints” in System Center Virtual Machine Manager</a:t>
            </a:r>
          </a:p>
          <a:p>
            <a:pPr lvl="1"/>
            <a:r>
              <a:rPr lang="en-GB" dirty="0" smtClean="0"/>
              <a:t>No functional difference</a:t>
            </a:r>
          </a:p>
          <a:p>
            <a:pPr lvl="1"/>
            <a:r>
              <a:rPr lang="en-GB" dirty="0"/>
              <a:t>System Center Virtual Machine Manager supports </a:t>
            </a:r>
            <a:r>
              <a:rPr lang="en-GB" dirty="0" smtClean="0"/>
              <a:t>comments with snapshots</a:t>
            </a:r>
            <a:endParaRPr lang="en-US"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GB" dirty="0" smtClean="0"/>
              <a:t>Snapshot Considerations</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5447645"/>
          </a:xfrm>
        </p:spPr>
        <p:txBody>
          <a:bodyPr/>
          <a:lstStyle/>
          <a:p>
            <a:r>
              <a:rPr lang="en-GB" dirty="0"/>
              <a:t>Performance</a:t>
            </a:r>
          </a:p>
          <a:p>
            <a:pPr lvl="1"/>
            <a:r>
              <a:rPr lang="en-US" dirty="0" smtClean="0"/>
              <a:t>VM snapshots </a:t>
            </a:r>
            <a:r>
              <a:rPr lang="en-GB" dirty="0" smtClean="0"/>
              <a:t>reduce VM disk performance</a:t>
            </a:r>
          </a:p>
          <a:p>
            <a:pPr lvl="1"/>
            <a:r>
              <a:rPr lang="en-GB" dirty="0" smtClean="0"/>
              <a:t>Snapshots are not recommended for VMs that provide time-sensitive services</a:t>
            </a:r>
          </a:p>
          <a:p>
            <a:r>
              <a:rPr lang="en-US" dirty="0" smtClean="0"/>
              <a:t>Snapshot removal</a:t>
            </a:r>
          </a:p>
          <a:p>
            <a:pPr lvl="1"/>
            <a:r>
              <a:rPr lang="en-GB" dirty="0" smtClean="0"/>
              <a:t>*.AVHD files are not deleted until VM is shut down, turned off, or put into a saved state</a:t>
            </a:r>
          </a:p>
          <a:p>
            <a:r>
              <a:rPr lang="en-GB" dirty="0" smtClean="0"/>
              <a:t>Snapshots and backups</a:t>
            </a:r>
          </a:p>
          <a:p>
            <a:pPr lvl="1"/>
            <a:r>
              <a:rPr lang="en-GB" dirty="0"/>
              <a:t>VM snapshots are not </a:t>
            </a:r>
            <a:r>
              <a:rPr lang="en-GB" dirty="0" smtClean="0"/>
              <a:t>backups—snapshots do not protect against hardware failure</a:t>
            </a:r>
          </a:p>
          <a:p>
            <a:pPr lvl="1"/>
            <a:r>
              <a:rPr lang="en-GB" dirty="0" smtClean="0"/>
              <a:t>Restored state may cause corruptions; for example, Microsoft Exchange connections</a:t>
            </a:r>
            <a:endParaRPr lang="en-US"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3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3693319"/>
          </a:xfrm>
        </p:spPr>
        <p:txBody>
          <a:bodyPr/>
          <a:lstStyle/>
          <a:p>
            <a:r>
              <a:rPr lang="en-US" dirty="0" smtClean="0">
                <a:solidFill>
                  <a:schemeClr val="tx2"/>
                </a:solidFill>
              </a:rPr>
              <a:t>Lesson 1: Storage Technologies Overview</a:t>
            </a:r>
          </a:p>
          <a:p>
            <a:r>
              <a:rPr lang="en-US" dirty="0" smtClean="0">
                <a:solidFill>
                  <a:schemeClr val="tx1"/>
                </a:solidFill>
              </a:rPr>
              <a:t>Lesson 2: iSCSI and Highly Available Storage</a:t>
            </a:r>
          </a:p>
          <a:p>
            <a:r>
              <a:rPr lang="en-US" dirty="0" smtClean="0">
                <a:solidFill>
                  <a:schemeClr val="tx1"/>
                </a:solidFill>
              </a:rPr>
              <a:t>Lesson 3: HBAs and Virtual Drives</a:t>
            </a:r>
          </a:p>
          <a:p>
            <a:r>
              <a:rPr lang="en-US" dirty="0" smtClean="0">
                <a:solidFill>
                  <a:schemeClr val="tx1"/>
                </a:solidFill>
              </a:rPr>
              <a:t>Lesson 4: VHDs and Pass-Through Disks</a:t>
            </a:r>
          </a:p>
          <a:p>
            <a:r>
              <a:rPr lang="en-US" dirty="0" smtClean="0">
                <a:solidFill>
                  <a:schemeClr val="tx1"/>
                </a:solidFill>
              </a:rPr>
              <a:t>Lesson 5: Snapshots and Backups</a:t>
            </a:r>
          </a:p>
          <a:p>
            <a:r>
              <a:rPr lang="en-US" dirty="0" smtClean="0">
                <a:solidFill>
                  <a:schemeClr val="tx1"/>
                </a:solidFill>
              </a:rPr>
              <a:t>Lesson 6: Storage Migration</a:t>
            </a:r>
          </a:p>
          <a:p>
            <a:endParaRPr lang="en-US" dirty="0" smtClean="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610600" cy="664797"/>
          </a:xfrm>
        </p:spPr>
        <p:txBody>
          <a:bodyPr/>
          <a:lstStyle/>
          <a:p>
            <a:pPr>
              <a:spcBef>
                <a:spcPts val="600"/>
              </a:spcBef>
              <a:spcAft>
                <a:spcPts val="600"/>
              </a:spcAft>
            </a:pPr>
            <a:r>
              <a:rPr lang="en-US" dirty="0" smtClean="0"/>
              <a:t>Volume Shadow </a:t>
            </a:r>
            <a:r>
              <a:rPr lang="en-US" dirty="0"/>
              <a:t>Copy </a:t>
            </a:r>
            <a:r>
              <a:rPr lang="en-US" dirty="0" smtClean="0"/>
              <a:t>Service</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5552289"/>
          </a:xfrm>
        </p:spPr>
        <p:txBody>
          <a:bodyPr/>
          <a:lstStyle/>
          <a:p>
            <a:r>
              <a:rPr lang="en-US" dirty="0"/>
              <a:t>Provides shadow copies</a:t>
            </a:r>
            <a:r>
              <a:rPr lang="en-GB" dirty="0"/>
              <a:t>—fast volume capture of the state of a disk at one instant in time</a:t>
            </a:r>
          </a:p>
          <a:p>
            <a:pPr lvl="1"/>
            <a:r>
              <a:rPr lang="en-GB" dirty="0" smtClean="0"/>
              <a:t>Volume copy exists side by side with the live volume, and it contains copies of all files on disk available as a separate device</a:t>
            </a:r>
          </a:p>
          <a:p>
            <a:r>
              <a:rPr lang="en-GB" dirty="0" smtClean="0"/>
              <a:t>Enables consistent file state</a:t>
            </a:r>
          </a:p>
          <a:p>
            <a:pPr lvl="1"/>
            <a:r>
              <a:rPr lang="en-GB" dirty="0" smtClean="0"/>
              <a:t>Application-specific VSS writers bring all their files into a consistent state prior to the creation of the shadow copy</a:t>
            </a:r>
          </a:p>
          <a:p>
            <a:r>
              <a:rPr lang="en-US" dirty="0" smtClean="0"/>
              <a:t>Minimizes downtime</a:t>
            </a:r>
          </a:p>
          <a:p>
            <a:pPr lvl="1"/>
            <a:r>
              <a:rPr lang="en-US" dirty="0" smtClean="0"/>
              <a:t>Creating a shadow copy is very quick</a:t>
            </a:r>
            <a:endParaRPr lang="en-US"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a:t>VSS and Backups </a:t>
            </a:r>
            <a:r>
              <a:rPr lang="en-US" dirty="0" smtClean="0"/>
              <a:t/>
            </a:r>
            <a:br>
              <a:rPr lang="en-US" dirty="0" smtClean="0"/>
            </a:br>
            <a:endParaRPr lang="en-US" sz="3200" b="1" dirty="0" smtClean="0">
              <a:solidFill>
                <a:schemeClr val="tx2"/>
              </a:solidFill>
            </a:endParaRPr>
          </a:p>
        </p:txBody>
      </p:sp>
      <p:sp>
        <p:nvSpPr>
          <p:cNvPr id="3" name="Content Placeholder 2"/>
          <p:cNvSpPr>
            <a:spLocks noGrp="1"/>
          </p:cNvSpPr>
          <p:nvPr>
            <p:ph idx="1"/>
          </p:nvPr>
        </p:nvSpPr>
        <p:spPr>
          <a:xfrm>
            <a:off x="359343" y="1133999"/>
            <a:ext cx="8534400" cy="4955203"/>
          </a:xfrm>
        </p:spPr>
        <p:txBody>
          <a:bodyPr/>
          <a:lstStyle/>
          <a:p>
            <a:r>
              <a:rPr lang="en-GB" sz="3600" dirty="0" smtClean="0"/>
              <a:t>Two VSS-based backup mechanisms:</a:t>
            </a:r>
          </a:p>
          <a:p>
            <a:pPr lvl="1"/>
            <a:r>
              <a:rPr lang="en-GB" dirty="0" smtClean="0"/>
              <a:t>Backup integration service on host and guest</a:t>
            </a:r>
          </a:p>
          <a:p>
            <a:pPr lvl="2"/>
            <a:r>
              <a:rPr lang="en-GB" dirty="0" smtClean="0"/>
              <a:t>Part of Hyper-V guest Integration Services</a:t>
            </a:r>
          </a:p>
          <a:p>
            <a:pPr lvl="2"/>
            <a:r>
              <a:rPr lang="en-GB" dirty="0" smtClean="0"/>
              <a:t>Shows as Hyper-V Volume Shadow Copy Requestor service in guest</a:t>
            </a:r>
          </a:p>
          <a:p>
            <a:pPr lvl="2"/>
            <a:r>
              <a:rPr lang="en-GB" dirty="0" smtClean="0"/>
              <a:t>For backing up individual VMs and applications</a:t>
            </a:r>
          </a:p>
          <a:p>
            <a:pPr lvl="2"/>
            <a:r>
              <a:rPr lang="en-GB" dirty="0" smtClean="0"/>
              <a:t>Uses </a:t>
            </a:r>
            <a:r>
              <a:rPr lang="en-GB" b="1" dirty="0" smtClean="0"/>
              <a:t>Child VM Snapshot </a:t>
            </a:r>
            <a:r>
              <a:rPr lang="en-GB" dirty="0" smtClean="0"/>
              <a:t>backup method</a:t>
            </a:r>
          </a:p>
          <a:p>
            <a:pPr lvl="1"/>
            <a:r>
              <a:rPr lang="en-GB" dirty="0" smtClean="0"/>
              <a:t>Hyper-V VSS writer on host</a:t>
            </a:r>
          </a:p>
          <a:p>
            <a:pPr lvl="2"/>
            <a:r>
              <a:rPr lang="en-GB" dirty="0" smtClean="0"/>
              <a:t>For backing up VMs and system-wide Hyper-V settings</a:t>
            </a:r>
          </a:p>
          <a:p>
            <a:pPr lvl="2"/>
            <a:r>
              <a:rPr lang="en-GB" dirty="0" smtClean="0"/>
              <a:t>Only way to back up guests that are not VSS-capable</a:t>
            </a:r>
          </a:p>
          <a:p>
            <a:pPr lvl="2"/>
            <a:r>
              <a:rPr lang="en-GB" dirty="0" smtClean="0"/>
              <a:t>Uses </a:t>
            </a:r>
            <a:r>
              <a:rPr lang="en-GB" b="1" dirty="0" smtClean="0"/>
              <a:t>Saved State </a:t>
            </a:r>
            <a:r>
              <a:rPr lang="en-GB" dirty="0" smtClean="0"/>
              <a:t>backup method</a:t>
            </a:r>
          </a:p>
        </p:txBody>
      </p:sp>
      <p:sp>
        <p:nvSpPr>
          <p:cNvPr id="5" name="TextBox 4"/>
          <p:cNvSpPr txBox="1"/>
          <p:nvPr/>
        </p:nvSpPr>
        <p:spPr>
          <a:xfrm>
            <a:off x="76200" y="6477000"/>
            <a:ext cx="8991600" cy="276999"/>
          </a:xfrm>
          <a:prstGeom prst="rect">
            <a:avLst/>
          </a:prstGeom>
          <a:noFill/>
        </p:spPr>
        <p:txBody>
          <a:bodyPr wrap="square" lIns="0" tIns="0" rIns="0" bIns="0" rtlCol="0">
            <a:spAutoFit/>
          </a:bodyPr>
          <a:lstStyle/>
          <a:p>
            <a:pPr marL="0" lvl="2"/>
            <a:r>
              <a:rPr lang="en-GB" dirty="0">
                <a:solidFill>
                  <a:schemeClr val="tx2"/>
                </a:solidFill>
              </a:rPr>
              <a:t>Microsoft Data Protection Manager </a:t>
            </a:r>
            <a:r>
              <a:rPr lang="en-GB" dirty="0" smtClean="0">
                <a:solidFill>
                  <a:schemeClr val="tx2"/>
                </a:solidFill>
              </a:rPr>
              <a:t>uses VSS to enable full protection for Hyper- V VMs</a:t>
            </a:r>
            <a:endParaRPr lang="en-US" dirty="0">
              <a:solidFill>
                <a:schemeClr val="tx2"/>
              </a:solidFill>
            </a:endParaRP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GB" dirty="0"/>
              <a:t>Child VM Snapshot </a:t>
            </a:r>
            <a:r>
              <a:rPr lang="en-US" dirty="0" smtClean="0"/>
              <a:t>Backups </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6093976"/>
          </a:xfrm>
        </p:spPr>
        <p:txBody>
          <a:bodyPr/>
          <a:lstStyle/>
          <a:p>
            <a:r>
              <a:rPr lang="en-GB" sz="3600" dirty="0"/>
              <a:t>Child VM </a:t>
            </a:r>
            <a:r>
              <a:rPr lang="en-GB" sz="3600" dirty="0" smtClean="0"/>
              <a:t>snapshot backups are an online process:</a:t>
            </a:r>
          </a:p>
          <a:p>
            <a:pPr marL="974725" lvl="1" indent="-514350">
              <a:buFont typeface="+mj-lt"/>
              <a:buAutoNum type="arabicPeriod"/>
            </a:pPr>
            <a:r>
              <a:rPr lang="en-GB" dirty="0" smtClean="0"/>
              <a:t>Host Hyper-V VSS writer verifies that VM is VSS-capable</a:t>
            </a:r>
          </a:p>
          <a:p>
            <a:pPr marL="974725" lvl="1" indent="-514350">
              <a:buFont typeface="+mj-lt"/>
              <a:buAutoNum type="arabicPeriod"/>
            </a:pPr>
            <a:r>
              <a:rPr lang="en-GB" dirty="0" smtClean="0"/>
              <a:t>Host Hyper-V VSS writer uses referential VSS queries to pass requests to guest VSS writers:</a:t>
            </a:r>
          </a:p>
          <a:p>
            <a:pPr lvl="2" indent="-269875">
              <a:buFont typeface="Arial" pitchFamily="34" charset="0"/>
              <a:buChar char="•"/>
            </a:pPr>
            <a:r>
              <a:rPr lang="en-GB" dirty="0"/>
              <a:t>VSS-capable applications in the VM ensure that their data is in a consistent state</a:t>
            </a:r>
          </a:p>
          <a:p>
            <a:pPr lvl="2" indent="-269875">
              <a:buFont typeface="Arial" pitchFamily="34" charset="0"/>
              <a:buChar char="•"/>
            </a:pPr>
            <a:r>
              <a:rPr lang="en-GB" dirty="0"/>
              <a:t>Windows VSS writer ensures that NTFS data is consistent</a:t>
            </a:r>
          </a:p>
          <a:p>
            <a:pPr marL="974725" lvl="1" indent="-514350">
              <a:buFont typeface="+mj-lt"/>
              <a:buAutoNum type="arabicPeriod"/>
            </a:pPr>
            <a:r>
              <a:rPr lang="en-GB" dirty="0" smtClean="0"/>
              <a:t>Host VSS writer takes snapshot of VM VHD files</a:t>
            </a:r>
          </a:p>
          <a:p>
            <a:pPr marL="974725" lvl="1" indent="-514350">
              <a:buFont typeface="+mj-lt"/>
              <a:buAutoNum type="arabicPeriod"/>
            </a:pPr>
            <a:r>
              <a:rPr lang="en-GB" dirty="0" smtClean="0"/>
              <a:t>Backup software can now back up the snapshot</a:t>
            </a:r>
          </a:p>
          <a:p>
            <a:pPr lvl="1">
              <a:buNone/>
            </a:pPr>
            <a:endParaRPr lang="en-GB" dirty="0" smtClean="0"/>
          </a:p>
          <a:p>
            <a:pPr lvl="1"/>
            <a:endParaRPr lang="en-US"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GB" dirty="0"/>
              <a:t>Saved State </a:t>
            </a:r>
            <a:r>
              <a:rPr lang="en-US" dirty="0" smtClean="0"/>
              <a:t>Backups </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3367076"/>
          </a:xfrm>
        </p:spPr>
        <p:txBody>
          <a:bodyPr/>
          <a:lstStyle/>
          <a:p>
            <a:r>
              <a:rPr lang="en-GB" sz="3600" dirty="0" smtClean="0"/>
              <a:t>Saved state backups are an offline process:</a:t>
            </a:r>
          </a:p>
          <a:p>
            <a:pPr marL="974725" lvl="1" indent="-514350">
              <a:buFont typeface="+mj-lt"/>
              <a:buAutoNum type="arabicPeriod"/>
            </a:pPr>
            <a:r>
              <a:rPr lang="en-GB" dirty="0" smtClean="0"/>
              <a:t>VM is hibernated to save state to temporary file</a:t>
            </a:r>
          </a:p>
          <a:p>
            <a:pPr marL="974725" lvl="1" indent="-514350">
              <a:buFont typeface="+mj-lt"/>
              <a:buAutoNum type="arabicPeriod"/>
            </a:pPr>
            <a:r>
              <a:rPr lang="en-GB" dirty="0" smtClean="0"/>
              <a:t>VSS takes snapshot of hibernated VM</a:t>
            </a:r>
          </a:p>
          <a:p>
            <a:pPr marL="974725" lvl="1" indent="-514350">
              <a:buFont typeface="+mj-lt"/>
              <a:buAutoNum type="arabicPeriod"/>
            </a:pPr>
            <a:r>
              <a:rPr lang="en-GB" dirty="0" smtClean="0"/>
              <a:t>VM is </a:t>
            </a:r>
            <a:r>
              <a:rPr lang="en-GB" dirty="0"/>
              <a:t>resumed—short </a:t>
            </a:r>
            <a:r>
              <a:rPr lang="en-GB" dirty="0" smtClean="0"/>
              <a:t>period of downtime</a:t>
            </a:r>
          </a:p>
          <a:p>
            <a:pPr marL="974725" lvl="1" indent="-514350">
              <a:buFont typeface="+mj-lt"/>
              <a:buAutoNum type="arabicPeriod"/>
            </a:pPr>
            <a:r>
              <a:rPr lang="en-GB" dirty="0" smtClean="0"/>
              <a:t>Backup software can now back up the snapshot</a:t>
            </a:r>
          </a:p>
          <a:p>
            <a:pPr lvl="1"/>
            <a:endParaRPr lang="en-US"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GB" dirty="0" smtClean="0"/>
              <a:t>Backup Applications</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3090077"/>
          </a:xfrm>
        </p:spPr>
        <p:txBody>
          <a:bodyPr/>
          <a:lstStyle/>
          <a:p>
            <a:r>
              <a:rPr lang="en-GB" sz="3600" dirty="0" smtClean="0"/>
              <a:t>Backup application must be compatible with Hyper-V VSS writer:</a:t>
            </a:r>
          </a:p>
          <a:p>
            <a:pPr lvl="1"/>
            <a:r>
              <a:rPr lang="en-US" dirty="0" smtClean="0"/>
              <a:t>Windows Server Backup</a:t>
            </a:r>
          </a:p>
          <a:p>
            <a:pPr lvl="1"/>
            <a:r>
              <a:rPr lang="en-US" dirty="0" smtClean="0"/>
              <a:t>Microsoft Data Protection Manager 2010</a:t>
            </a:r>
          </a:p>
          <a:p>
            <a:pPr lvl="2"/>
            <a:r>
              <a:rPr lang="en-US" dirty="0" smtClean="0"/>
              <a:t>After an initial snapshot copy, only changed blocks are backed up</a:t>
            </a:r>
          </a:p>
          <a:p>
            <a:pPr lvl="2"/>
            <a:r>
              <a:rPr lang="en-US" dirty="0" smtClean="0"/>
              <a:t>Agents are not required on each VM</a:t>
            </a:r>
            <a:endParaRPr lang="en-US"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pPr>
              <a:spcBef>
                <a:spcPts val="600"/>
              </a:spcBef>
              <a:spcAft>
                <a:spcPts val="600"/>
              </a:spcAft>
            </a:pPr>
            <a:r>
              <a:rPr lang="en-GB" dirty="0" smtClean="0"/>
              <a:t>Backup and Pass-Through Disks</a:t>
            </a: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3053144"/>
          </a:xfrm>
        </p:spPr>
        <p:txBody>
          <a:bodyPr/>
          <a:lstStyle/>
          <a:p>
            <a:r>
              <a:rPr lang="en-GB" sz="3600" dirty="0" smtClean="0"/>
              <a:t>Pass-through disks cannot be backed up using VSS-based technologies</a:t>
            </a:r>
          </a:p>
          <a:p>
            <a:r>
              <a:rPr lang="en-GB" sz="3600" dirty="0"/>
              <a:t>Pass-through disks </a:t>
            </a:r>
            <a:r>
              <a:rPr lang="en-GB" sz="3600" dirty="0" smtClean="0"/>
              <a:t>can be backed up using the following methods:</a:t>
            </a:r>
          </a:p>
          <a:p>
            <a:pPr lvl="1"/>
            <a:r>
              <a:rPr lang="en-GB" dirty="0" smtClean="0"/>
              <a:t>Back up disk LUN from the SAN</a:t>
            </a:r>
          </a:p>
          <a:p>
            <a:pPr lvl="1"/>
            <a:r>
              <a:rPr lang="en-GB" dirty="0" smtClean="0"/>
              <a:t>Use a backup agent on the VM itself</a:t>
            </a: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3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3693319"/>
          </a:xfrm>
        </p:spPr>
        <p:txBody>
          <a:bodyPr/>
          <a:lstStyle/>
          <a:p>
            <a:r>
              <a:rPr lang="en-US" dirty="0" smtClean="0">
                <a:solidFill>
                  <a:schemeClr val="tx1"/>
                </a:solidFill>
              </a:rPr>
              <a:t>Lesson 1: Storage Technologies Overview</a:t>
            </a:r>
          </a:p>
          <a:p>
            <a:r>
              <a:rPr lang="en-US" dirty="0" smtClean="0">
                <a:solidFill>
                  <a:schemeClr val="tx1"/>
                </a:solidFill>
              </a:rPr>
              <a:t>Lesson 2: iSCSI and Highly Available Storage</a:t>
            </a:r>
          </a:p>
          <a:p>
            <a:r>
              <a:rPr lang="en-US" dirty="0" smtClean="0">
                <a:solidFill>
                  <a:schemeClr val="tx1"/>
                </a:solidFill>
              </a:rPr>
              <a:t>Lesson 3: HBAs and Virtual Drives</a:t>
            </a:r>
          </a:p>
          <a:p>
            <a:r>
              <a:rPr lang="en-US" dirty="0" smtClean="0">
                <a:solidFill>
                  <a:schemeClr val="tx1"/>
                </a:solidFill>
              </a:rPr>
              <a:t>Lesson 4: VHDs and Pass-Through Disks</a:t>
            </a:r>
          </a:p>
          <a:p>
            <a:r>
              <a:rPr lang="en-US" dirty="0" smtClean="0">
                <a:solidFill>
                  <a:schemeClr val="tx1"/>
                </a:solidFill>
              </a:rPr>
              <a:t>Lesson 5: Snapshots and Backups</a:t>
            </a:r>
          </a:p>
          <a:p>
            <a:r>
              <a:rPr lang="en-US" dirty="0" smtClean="0">
                <a:solidFill>
                  <a:schemeClr val="tx2"/>
                </a:solidFill>
              </a:rPr>
              <a:t>Lesson 6: Storage Migration</a:t>
            </a:r>
          </a:p>
          <a:p>
            <a:endParaRPr lang="en-US" dirty="0" smtClean="0"/>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1"/>
          <p:cNvSpPr>
            <a:spLocks noGrp="1"/>
          </p:cNvSpPr>
          <p:nvPr>
            <p:ph type="title"/>
          </p:nvPr>
        </p:nvSpPr>
        <p:spPr>
          <a:xfrm>
            <a:off x="389436" y="228600"/>
            <a:ext cx="8363938" cy="664797"/>
          </a:xfrm>
        </p:spPr>
        <p:txBody>
          <a:bodyPr/>
          <a:lstStyle/>
          <a:p>
            <a:r>
              <a:rPr lang="en-US" dirty="0" smtClean="0">
                <a:solidFill>
                  <a:schemeClr val="tx1"/>
                </a:solidFill>
              </a:rPr>
              <a:t>Storage Migration</a:t>
            </a:r>
            <a:endParaRPr lang="en-US" sz="2400" dirty="0">
              <a:solidFill>
                <a:srgbClr val="FFFF00"/>
              </a:solidFill>
              <a:latin typeface="+mn-lt"/>
              <a:cs typeface="+mn-cs"/>
            </a:endParaRPr>
          </a:p>
        </p:txBody>
      </p:sp>
      <p:sp>
        <p:nvSpPr>
          <p:cNvPr id="48" name="Text Placeholder 2"/>
          <p:cNvSpPr>
            <a:spLocks noGrp="1"/>
          </p:cNvSpPr>
          <p:nvPr>
            <p:ph type="body" sz="quarter" idx="10"/>
          </p:nvPr>
        </p:nvSpPr>
        <p:spPr>
          <a:xfrm>
            <a:off x="303688" y="1447800"/>
            <a:ext cx="8363938" cy="5607689"/>
          </a:xfrm>
        </p:spPr>
        <p:txBody>
          <a:bodyPr/>
          <a:lstStyle/>
          <a:p>
            <a:r>
              <a:rPr lang="en-US" dirty="0" smtClean="0"/>
              <a:t>Storage migration support in System Center Virtual </a:t>
            </a:r>
            <a:r>
              <a:rPr lang="en-US" dirty="0"/>
              <a:t>Machine Manager </a:t>
            </a:r>
            <a:r>
              <a:rPr lang="en-US" dirty="0" smtClean="0"/>
              <a:t>2008 R2:</a:t>
            </a:r>
          </a:p>
          <a:p>
            <a:pPr lvl="1"/>
            <a:r>
              <a:rPr lang="en-US" dirty="0" smtClean="0"/>
              <a:t>Quick </a:t>
            </a:r>
            <a:r>
              <a:rPr lang="en-US" dirty="0"/>
              <a:t>Storage Migration </a:t>
            </a:r>
          </a:p>
          <a:p>
            <a:pPr lvl="1"/>
            <a:r>
              <a:rPr lang="en-US" dirty="0"/>
              <a:t>VMware Storage v</a:t>
            </a:r>
            <a:r>
              <a:rPr lang="en-US" dirty="0" smtClean="0"/>
              <a:t>Motion</a:t>
            </a:r>
            <a:endParaRPr lang="en-US" dirty="0"/>
          </a:p>
          <a:p>
            <a:r>
              <a:rPr lang="en-US" dirty="0" smtClean="0"/>
              <a:t>Uses</a:t>
            </a:r>
          </a:p>
          <a:p>
            <a:pPr lvl="1"/>
            <a:r>
              <a:rPr lang="en-US" dirty="0"/>
              <a:t>Consolidating existing VMs in </a:t>
            </a:r>
            <a:r>
              <a:rPr lang="en-US" dirty="0" smtClean="0"/>
              <a:t>Clustered </a:t>
            </a:r>
            <a:r>
              <a:rPr lang="en-US" dirty="0"/>
              <a:t>Shared Storage </a:t>
            </a:r>
            <a:endParaRPr lang="en-US" dirty="0" smtClean="0"/>
          </a:p>
          <a:p>
            <a:pPr lvl="1"/>
            <a:r>
              <a:rPr lang="en-US" dirty="0" smtClean="0"/>
              <a:t>Upgrading your SAN </a:t>
            </a:r>
          </a:p>
          <a:p>
            <a:pPr lvl="1"/>
            <a:r>
              <a:rPr lang="en-US" dirty="0" smtClean="0"/>
              <a:t>Migrating from old to new SAN</a:t>
            </a:r>
          </a:p>
          <a:p>
            <a:pPr lvl="1"/>
            <a:r>
              <a:rPr lang="en-US" dirty="0" smtClean="0"/>
              <a:t>Providing additional disk space</a:t>
            </a:r>
          </a:p>
          <a:p>
            <a:pPr lvl="1"/>
            <a:r>
              <a:rPr lang="en-US" dirty="0" smtClean="0"/>
              <a:t>Enabling site-to-site migration</a:t>
            </a:r>
          </a:p>
          <a:p>
            <a:pPr marL="460375" lvl="1" indent="0">
              <a:buNone/>
            </a:pPr>
            <a:endParaRPr lang="en-US" dirty="0" smtClean="0"/>
          </a:p>
        </p:txBody>
      </p:sp>
    </p:spTree>
    <p:extLst>
      <p:ext uri="{BB962C8B-B14F-4D97-AF65-F5344CB8AC3E}">
        <p14:creationId xmlns:p14="http://schemas.microsoft.com/office/powerpoint/2010/main" val="32586584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8">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8">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8">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8">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8">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Quick Storage Migration (1)</a:t>
            </a:r>
            <a:br>
              <a:rPr lang="en-US" dirty="0" smtClean="0"/>
            </a:b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6081665"/>
          </a:xfrm>
        </p:spPr>
        <p:txBody>
          <a:bodyPr/>
          <a:lstStyle/>
          <a:p>
            <a:r>
              <a:rPr lang="en-US" sz="3600" dirty="0" smtClean="0"/>
              <a:t>QSM is a </a:t>
            </a:r>
            <a:r>
              <a:rPr lang="en-US" sz="3600" dirty="0"/>
              <a:t>System Center Virtual Machine Manager </a:t>
            </a:r>
            <a:r>
              <a:rPr lang="en-US" sz="3600" dirty="0" smtClean="0"/>
              <a:t>2008 R2 feature</a:t>
            </a:r>
          </a:p>
          <a:p>
            <a:r>
              <a:rPr lang="en-GB" dirty="0" smtClean="0"/>
              <a:t>QSM moves the virtual disks of a running VM independent of storage protocols (iSCSI, Fibre Channel) or storage type (local, DAS, SAN)</a:t>
            </a:r>
          </a:p>
          <a:p>
            <a:r>
              <a:rPr lang="en-GB" dirty="0" smtClean="0"/>
              <a:t>VM remains running for most of transfer</a:t>
            </a:r>
          </a:p>
          <a:p>
            <a:pPr lvl="1"/>
            <a:r>
              <a:rPr lang="en-GB" dirty="0" smtClean="0"/>
              <a:t>VM is put into saved state for a brief interval to migrate memory state and associated differencing disks</a:t>
            </a:r>
          </a:p>
          <a:p>
            <a:pPr lvl="1"/>
            <a:r>
              <a:rPr lang="en-GB" dirty="0" smtClean="0"/>
              <a:t>Typical downtime under one minute</a:t>
            </a:r>
          </a:p>
          <a:p>
            <a:pPr lvl="1"/>
            <a:endParaRPr lang="en-GB" dirty="0" smtClean="0"/>
          </a:p>
          <a:p>
            <a:pPr lvl="1"/>
            <a:endParaRPr lang="en-US"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Quick Storage Migration (2)</a:t>
            </a:r>
            <a:br>
              <a:rPr lang="en-US" dirty="0" smtClean="0"/>
            </a:b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4302716"/>
          </a:xfrm>
        </p:spPr>
        <p:txBody>
          <a:bodyPr/>
          <a:lstStyle/>
          <a:p>
            <a:pPr>
              <a:buNone/>
            </a:pPr>
            <a:r>
              <a:rPr lang="en-GB" dirty="0" smtClean="0"/>
              <a:t>QSM works:</a:t>
            </a:r>
          </a:p>
          <a:p>
            <a:pPr lvl="1"/>
            <a:r>
              <a:rPr lang="en-GB" sz="2400" dirty="0" smtClean="0"/>
              <a:t>Within a single host; for example:</a:t>
            </a:r>
          </a:p>
          <a:p>
            <a:pPr lvl="2"/>
            <a:r>
              <a:rPr lang="en-GB" sz="2000" dirty="0" smtClean="0"/>
              <a:t>To move from a traditional volume to a CSV—after completing an upgrade from R1 to R2 </a:t>
            </a:r>
          </a:p>
          <a:p>
            <a:pPr lvl="2"/>
            <a:r>
              <a:rPr lang="en-GB" sz="2000" dirty="0" smtClean="0"/>
              <a:t>To move from a local disk to shared storage </a:t>
            </a:r>
          </a:p>
          <a:p>
            <a:pPr lvl="2"/>
            <a:r>
              <a:rPr lang="en-GB" sz="2000" dirty="0" smtClean="0"/>
              <a:t>To move between shared storage devices</a:t>
            </a:r>
          </a:p>
          <a:p>
            <a:pPr lvl="1"/>
            <a:r>
              <a:rPr lang="en-GB" sz="2400" dirty="0" smtClean="0"/>
              <a:t>From a host or cluster to another host or cluster; for example,</a:t>
            </a:r>
          </a:p>
          <a:p>
            <a:pPr lvl="2"/>
            <a:r>
              <a:rPr lang="en-GB" sz="2000" dirty="0" smtClean="0"/>
              <a:t>Works the same as for a single host, and also:</a:t>
            </a:r>
          </a:p>
          <a:p>
            <a:pPr lvl="3"/>
            <a:r>
              <a:rPr lang="en-GB" sz="1600" dirty="0" smtClean="0"/>
              <a:t>To migrate a VM between two hosts that are not within the same cluster </a:t>
            </a:r>
          </a:p>
          <a:p>
            <a:pPr lvl="3"/>
            <a:r>
              <a:rPr lang="en-GB" sz="1600" dirty="0" smtClean="0"/>
              <a:t>To migrate a VM across clusters</a:t>
            </a:r>
          </a:p>
          <a:p>
            <a:pPr lvl="1"/>
            <a:endParaRPr lang="en-US" dirty="0"/>
          </a:p>
        </p:txBody>
      </p:sp>
      <p:sp>
        <p:nvSpPr>
          <p:cNvPr id="5" name="Rounded Rectangle 4"/>
          <p:cNvSpPr/>
          <p:nvPr/>
        </p:nvSpPr>
        <p:spPr bwMode="auto">
          <a:xfrm>
            <a:off x="381000" y="5334000"/>
            <a:ext cx="8229600" cy="1143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600" i="1" dirty="0" smtClean="0"/>
              <a:t>Moving across hosts/clusters is useful for moving from a test to production environment</a:t>
            </a:r>
            <a:r>
              <a:rPr lang="en-GB" sz="1600" dirty="0" smtClean="0"/>
              <a:t>—</a:t>
            </a:r>
            <a:r>
              <a:rPr lang="en-GB" sz="1600" i="1" dirty="0" smtClean="0"/>
              <a:t> as long as there is at least one shared network between the two environments and System Center Virtual Machine Manager can access the shared network.</a:t>
            </a:r>
            <a:endParaRPr lang="en-GB" sz="1600" i="1" dirty="0" smtClean="0">
              <a:solidFill>
                <a:schemeClr val="tx1"/>
              </a:solidFill>
            </a:endParaRP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David\Documents\CM Projects - Reference\VistaIcons\Graphics\_WINDOWS SERVER ICONS\Hardware\Virtual Servers 2.png"/>
          <p:cNvPicPr>
            <a:picLocks noChangeAspect="1" noChangeArrowheads="1"/>
          </p:cNvPicPr>
          <p:nvPr/>
        </p:nvPicPr>
        <p:blipFill>
          <a:blip r:embed="rId3"/>
          <a:srcRect/>
          <a:stretch>
            <a:fillRect/>
          </a:stretch>
        </p:blipFill>
        <p:spPr bwMode="auto">
          <a:xfrm>
            <a:off x="6616994" y="2133600"/>
            <a:ext cx="2193261" cy="3581400"/>
          </a:xfrm>
          <a:prstGeom prst="rect">
            <a:avLst/>
          </a:prstGeom>
          <a:noFill/>
        </p:spPr>
      </p:pic>
      <p:sp>
        <p:nvSpPr>
          <p:cNvPr id="2" name="Title 1"/>
          <p:cNvSpPr>
            <a:spLocks noGrp="1"/>
          </p:cNvSpPr>
          <p:nvPr>
            <p:ph type="title"/>
          </p:nvPr>
        </p:nvSpPr>
        <p:spPr>
          <a:xfrm>
            <a:off x="381000" y="228601"/>
            <a:ext cx="8382000" cy="664797"/>
          </a:xfrm>
        </p:spPr>
        <p:txBody>
          <a:bodyPr/>
          <a:lstStyle/>
          <a:p>
            <a:r>
              <a:rPr lang="en-US" dirty="0" smtClean="0"/>
              <a:t>Storage Technologies Overview</a:t>
            </a:r>
            <a:endParaRPr lang="en-US" dirty="0"/>
          </a:p>
        </p:txBody>
      </p:sp>
      <p:sp>
        <p:nvSpPr>
          <p:cNvPr id="3" name="Content Placeholder 2"/>
          <p:cNvSpPr>
            <a:spLocks noGrp="1"/>
          </p:cNvSpPr>
          <p:nvPr>
            <p:ph idx="1"/>
          </p:nvPr>
        </p:nvSpPr>
        <p:spPr>
          <a:xfrm>
            <a:off x="381000" y="1143000"/>
            <a:ext cx="8001000" cy="5010602"/>
          </a:xfrm>
        </p:spPr>
        <p:txBody>
          <a:bodyPr/>
          <a:lstStyle/>
          <a:p>
            <a:pPr>
              <a:lnSpc>
                <a:spcPct val="100000"/>
              </a:lnSpc>
            </a:pPr>
            <a:r>
              <a:rPr lang="en-US" sz="2800" dirty="0" smtClean="0"/>
              <a:t>Physical</a:t>
            </a:r>
          </a:p>
          <a:p>
            <a:pPr lvl="1">
              <a:lnSpc>
                <a:spcPct val="100000"/>
              </a:lnSpc>
            </a:pPr>
            <a:r>
              <a:rPr lang="en-US" sz="2400" dirty="0" smtClean="0"/>
              <a:t>DAS (SCSI, SAS, SATA, eSATA, USB, Firewire)</a:t>
            </a:r>
          </a:p>
          <a:p>
            <a:pPr lvl="1">
              <a:lnSpc>
                <a:spcPct val="100000"/>
              </a:lnSpc>
            </a:pPr>
            <a:r>
              <a:rPr lang="en-US" sz="2400" dirty="0" smtClean="0"/>
              <a:t>SAN (Fibre Channel, iSCSI, SAS)</a:t>
            </a:r>
          </a:p>
          <a:p>
            <a:pPr>
              <a:lnSpc>
                <a:spcPct val="100000"/>
              </a:lnSpc>
            </a:pPr>
            <a:r>
              <a:rPr lang="en-US" sz="2800" dirty="0" smtClean="0"/>
              <a:t>Virtual adapters</a:t>
            </a:r>
          </a:p>
          <a:p>
            <a:pPr lvl="1">
              <a:lnSpc>
                <a:spcPct val="100000"/>
              </a:lnSpc>
            </a:pPr>
            <a:r>
              <a:rPr lang="en-US" sz="2400" dirty="0" smtClean="0"/>
              <a:t>IDE, SCSI</a:t>
            </a:r>
          </a:p>
          <a:p>
            <a:pPr lvl="1">
              <a:lnSpc>
                <a:spcPct val="100000"/>
              </a:lnSpc>
            </a:pPr>
            <a:r>
              <a:rPr lang="en-US" sz="2400" dirty="0" smtClean="0"/>
              <a:t>Boot—IDE only</a:t>
            </a:r>
          </a:p>
          <a:p>
            <a:pPr>
              <a:lnSpc>
                <a:spcPct val="100000"/>
              </a:lnSpc>
            </a:pPr>
            <a:r>
              <a:rPr lang="en-US" sz="2800" dirty="0" smtClean="0"/>
              <a:t>VHD</a:t>
            </a:r>
          </a:p>
          <a:p>
            <a:pPr lvl="1">
              <a:lnSpc>
                <a:spcPct val="100000"/>
              </a:lnSpc>
            </a:pPr>
            <a:r>
              <a:rPr lang="en-US" sz="2400" dirty="0" smtClean="0"/>
              <a:t>Fixed, dynamic, differencing</a:t>
            </a:r>
          </a:p>
          <a:p>
            <a:pPr lvl="1">
              <a:lnSpc>
                <a:spcPct val="100000"/>
              </a:lnSpc>
            </a:pPr>
            <a:r>
              <a:rPr lang="en-US" sz="2400" dirty="0" smtClean="0"/>
              <a:t>Pass-through</a:t>
            </a:r>
          </a:p>
          <a:p>
            <a:pPr lvl="1">
              <a:lnSpc>
                <a:spcPct val="100000"/>
              </a:lnSpc>
            </a:pPr>
            <a:r>
              <a:rPr lang="en-US" sz="2400" dirty="0" smtClean="0"/>
              <a:t>iSCSI Direct</a:t>
            </a:r>
          </a:p>
          <a:p>
            <a:pPr lvl="2">
              <a:lnSpc>
                <a:spcPct val="100000"/>
              </a:lnSpc>
            </a:pPr>
            <a:r>
              <a:rPr lang="en-US" sz="2000" dirty="0" smtClean="0"/>
              <a:t>Applicable to running iSCSI in guest operating system</a:t>
            </a:r>
          </a:p>
        </p:txBody>
      </p:sp>
      <p:pic>
        <p:nvPicPr>
          <p:cNvPr id="5" name="Picture 3" descr="C:\Users\David\Documents\CM Projects - Reference\MSL - common topics\MSL_PNG_Object_Library\HardDiskDrive.png"/>
          <p:cNvPicPr>
            <a:picLocks noChangeAspect="1" noChangeArrowheads="1"/>
          </p:cNvPicPr>
          <p:nvPr/>
        </p:nvPicPr>
        <p:blipFill>
          <a:blip r:embed="rId4">
            <a:duotone>
              <a:prstClr val="black"/>
              <a:srgbClr val="D9C3A5">
                <a:tint val="50000"/>
                <a:satMod val="180000"/>
              </a:srgbClr>
            </a:duotone>
          </a:blip>
          <a:srcRect/>
          <a:stretch>
            <a:fillRect/>
          </a:stretch>
        </p:blipFill>
        <p:spPr bwMode="auto">
          <a:xfrm>
            <a:off x="7585387" y="2590800"/>
            <a:ext cx="1195294" cy="762000"/>
          </a:xfrm>
          <a:prstGeom prst="rect">
            <a:avLst/>
          </a:prstGeom>
          <a:noFill/>
        </p:spPr>
      </p:pic>
      <p:pic>
        <p:nvPicPr>
          <p:cNvPr id="7" name="Picture 3" descr="C:\Users\David\Documents\CM Projects - Reference\MSL - common topics\MSL_PNG_Object_Library\HardDiskDrive.png"/>
          <p:cNvPicPr>
            <a:picLocks noChangeAspect="1" noChangeArrowheads="1"/>
          </p:cNvPicPr>
          <p:nvPr/>
        </p:nvPicPr>
        <p:blipFill>
          <a:blip r:embed="rId4">
            <a:duotone>
              <a:prstClr val="black"/>
              <a:srgbClr val="D9C3A5">
                <a:tint val="50000"/>
                <a:satMod val="180000"/>
              </a:srgbClr>
            </a:duotone>
          </a:blip>
          <a:srcRect/>
          <a:stretch>
            <a:fillRect/>
          </a:stretch>
        </p:blipFill>
        <p:spPr bwMode="auto">
          <a:xfrm>
            <a:off x="7585387" y="3022600"/>
            <a:ext cx="1195294" cy="762000"/>
          </a:xfrm>
          <a:prstGeom prst="rect">
            <a:avLst/>
          </a:prstGeom>
          <a:noFill/>
        </p:spPr>
      </p:pic>
      <p:pic>
        <p:nvPicPr>
          <p:cNvPr id="8" name="Picture 3" descr="C:\Users\David\Documents\CM Projects - Reference\MSL - common topics\MSL_PNG_Object_Library\HardDiskDrive.png"/>
          <p:cNvPicPr>
            <a:picLocks noChangeAspect="1" noChangeArrowheads="1"/>
          </p:cNvPicPr>
          <p:nvPr/>
        </p:nvPicPr>
        <p:blipFill>
          <a:blip r:embed="rId4">
            <a:duotone>
              <a:prstClr val="black"/>
              <a:srgbClr val="D9C3A5">
                <a:tint val="50000"/>
                <a:satMod val="180000"/>
              </a:srgbClr>
            </a:duotone>
          </a:blip>
          <a:srcRect/>
          <a:stretch>
            <a:fillRect/>
          </a:stretch>
        </p:blipFill>
        <p:spPr bwMode="auto">
          <a:xfrm>
            <a:off x="7585387" y="3454400"/>
            <a:ext cx="1195294" cy="762000"/>
          </a:xfrm>
          <a:prstGeom prst="rect">
            <a:avLst/>
          </a:prstGeom>
          <a:noFill/>
        </p:spPr>
      </p:pic>
      <p:pic>
        <p:nvPicPr>
          <p:cNvPr id="9" name="Picture 3" descr="C:\Users\David\Documents\CM Projects - Reference\MSL - common topics\MSL_PNG_Object_Library\HardDiskDrive.png"/>
          <p:cNvPicPr>
            <a:picLocks noChangeAspect="1" noChangeArrowheads="1"/>
          </p:cNvPicPr>
          <p:nvPr/>
        </p:nvPicPr>
        <p:blipFill>
          <a:blip r:embed="rId4">
            <a:duotone>
              <a:prstClr val="black"/>
              <a:srgbClr val="D9C3A5">
                <a:tint val="50000"/>
                <a:satMod val="180000"/>
              </a:srgbClr>
            </a:duotone>
          </a:blip>
          <a:srcRect/>
          <a:stretch>
            <a:fillRect/>
          </a:stretch>
        </p:blipFill>
        <p:spPr bwMode="auto">
          <a:xfrm>
            <a:off x="7585387" y="3886200"/>
            <a:ext cx="1195294" cy="762000"/>
          </a:xfrm>
          <a:prstGeom prst="rect">
            <a:avLst/>
          </a:prstGeom>
          <a:noFill/>
        </p:spPr>
      </p:pic>
    </p:spTree>
    <p:extLst>
      <p:ext uri="{BB962C8B-B14F-4D97-AF65-F5344CB8AC3E}">
        <p14:creationId xmlns:p14="http://schemas.microsoft.com/office/powerpoint/2010/main" val="1328735013"/>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Quick Storage Migration (3)</a:t>
            </a:r>
            <a:br>
              <a:rPr lang="en-US" dirty="0" smtClean="0"/>
            </a:b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5909310"/>
          </a:xfrm>
        </p:spPr>
        <p:txBody>
          <a:bodyPr/>
          <a:lstStyle/>
          <a:p>
            <a:r>
              <a:rPr lang="en-GB" sz="3600" dirty="0" smtClean="0"/>
              <a:t>QSM requirements:</a:t>
            </a:r>
          </a:p>
          <a:p>
            <a:pPr lvl="1"/>
            <a:r>
              <a:rPr lang="en-GB" dirty="0" smtClean="0"/>
              <a:t>System Center Virtual Machine Manager 2008 R2 </a:t>
            </a:r>
          </a:p>
          <a:p>
            <a:pPr lvl="1"/>
            <a:r>
              <a:rPr lang="en-GB" dirty="0" smtClean="0"/>
              <a:t>Hosts running Hyper-V R2 and (BITS)</a:t>
            </a:r>
          </a:p>
          <a:p>
            <a:pPr lvl="1"/>
            <a:r>
              <a:rPr lang="en-GB" dirty="0" smtClean="0"/>
              <a:t>Processor compatibility between source and target systems (in line with requirements for VM quick/live migration) </a:t>
            </a:r>
          </a:p>
          <a:p>
            <a:pPr lvl="1"/>
            <a:r>
              <a:rPr lang="en-GB" dirty="0" smtClean="0"/>
              <a:t>All VM storage resides on VHDs </a:t>
            </a:r>
          </a:p>
          <a:p>
            <a:pPr lvl="1"/>
            <a:r>
              <a:rPr lang="en-GB" dirty="0" smtClean="0"/>
              <a:t>Space on the source and target volumes to support all VM files including the differencing disk that is created during the QSM process</a:t>
            </a:r>
          </a:p>
          <a:p>
            <a:endParaRPr lang="en-GB" dirty="0" smtClean="0"/>
          </a:p>
          <a:p>
            <a:pPr lvl="1"/>
            <a:endParaRPr lang="en-GB" dirty="0" smtClean="0"/>
          </a:p>
          <a:p>
            <a:pPr lvl="1"/>
            <a:endParaRPr lang="en-US"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34" name="Rounded Rectangle 64533"/>
          <p:cNvSpPr/>
          <p:nvPr/>
        </p:nvSpPr>
        <p:spPr bwMode="auto">
          <a:xfrm>
            <a:off x="2438400" y="1079999"/>
            <a:ext cx="4572001" cy="2371983"/>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sp>
        <p:nvSpPr>
          <p:cNvPr id="6" name="Rounded Rectangle 5"/>
          <p:cNvSpPr/>
          <p:nvPr/>
        </p:nvSpPr>
        <p:spPr bwMode="auto">
          <a:xfrm>
            <a:off x="2514599" y="3200400"/>
            <a:ext cx="1752601" cy="2819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How QSM Works </a:t>
            </a:r>
            <a:br>
              <a:rPr lang="en-US" dirty="0" smtClean="0"/>
            </a:br>
            <a:endParaRPr lang="en-US" sz="3200" b="1" dirty="0" smtClean="0">
              <a:solidFill>
                <a:schemeClr val="tx2"/>
              </a:solidFill>
            </a:endParaRPr>
          </a:p>
        </p:txBody>
      </p:sp>
      <p:pic>
        <p:nvPicPr>
          <p:cNvPr id="54274" name="Picture 2" descr="C:\Users\David\Documents\CM Projects - Reference\VistaIcons\Graphics\_WINDOWS SERVER ICONS\Misc\Database cylinder.png"/>
          <p:cNvPicPr>
            <a:picLocks noChangeAspect="1" noChangeArrowheads="1"/>
          </p:cNvPicPr>
          <p:nvPr/>
        </p:nvPicPr>
        <p:blipFill>
          <a:blip r:embed="rId3"/>
          <a:srcRect/>
          <a:stretch>
            <a:fillRect/>
          </a:stretch>
        </p:blipFill>
        <p:spPr bwMode="auto">
          <a:xfrm>
            <a:off x="2825992" y="3281315"/>
            <a:ext cx="485294" cy="725019"/>
          </a:xfrm>
          <a:prstGeom prst="rect">
            <a:avLst/>
          </a:prstGeom>
          <a:noFill/>
        </p:spPr>
      </p:pic>
      <p:pic>
        <p:nvPicPr>
          <p:cNvPr id="54275" name="Picture 3" descr="C:\Users\David\Documents\CM Projects - Reference\VistaIcons\Graphics\_WINDOWS SERVER ICONS\Hardware\Virtual Servers 2.png"/>
          <p:cNvPicPr>
            <a:picLocks noChangeAspect="1" noChangeArrowheads="1"/>
          </p:cNvPicPr>
          <p:nvPr/>
        </p:nvPicPr>
        <p:blipFill>
          <a:blip r:embed="rId4"/>
          <a:srcRect/>
          <a:stretch>
            <a:fillRect/>
          </a:stretch>
        </p:blipFill>
        <p:spPr bwMode="auto">
          <a:xfrm>
            <a:off x="4376022" y="914400"/>
            <a:ext cx="559982" cy="914400"/>
          </a:xfrm>
          <a:prstGeom prst="rect">
            <a:avLst/>
          </a:prstGeom>
          <a:noFill/>
        </p:spPr>
      </p:pic>
      <p:pic>
        <p:nvPicPr>
          <p:cNvPr id="54276" name="Picture 4" descr="C:\Users\David\Documents\CM Projects - Reference\VistaIcons\Graphics\_WINDOWS SERVER ICONS\Hardware\Virtual Servers.png"/>
          <p:cNvPicPr>
            <a:picLocks noChangeAspect="1" noChangeArrowheads="1"/>
          </p:cNvPicPr>
          <p:nvPr/>
        </p:nvPicPr>
        <p:blipFill>
          <a:blip r:embed="rId5"/>
          <a:srcRect/>
          <a:stretch>
            <a:fillRect/>
          </a:stretch>
        </p:blipFill>
        <p:spPr bwMode="auto">
          <a:xfrm>
            <a:off x="4442824" y="2560694"/>
            <a:ext cx="571018" cy="801268"/>
          </a:xfrm>
          <a:prstGeom prst="rect">
            <a:avLst/>
          </a:prstGeom>
          <a:noFill/>
        </p:spPr>
      </p:pic>
      <p:pic>
        <p:nvPicPr>
          <p:cNvPr id="54277" name="Picture 5" descr="C:\Users\David\Documents\CM Projects - Reference\VistaIcons\Graphics\_WINDOWS SERVER ICONS\Documents\Document paper file Blank.png"/>
          <p:cNvPicPr>
            <a:picLocks noChangeAspect="1" noChangeArrowheads="1"/>
          </p:cNvPicPr>
          <p:nvPr/>
        </p:nvPicPr>
        <p:blipFill>
          <a:blip r:embed="rId6"/>
          <a:srcRect/>
          <a:stretch>
            <a:fillRect/>
          </a:stretch>
        </p:blipFill>
        <p:spPr bwMode="auto">
          <a:xfrm flipH="1">
            <a:off x="2892253" y="4763135"/>
            <a:ext cx="381000" cy="491290"/>
          </a:xfrm>
          <a:prstGeom prst="rect">
            <a:avLst/>
          </a:prstGeom>
          <a:noFill/>
        </p:spPr>
      </p:pic>
      <p:sp>
        <p:nvSpPr>
          <p:cNvPr id="3" name="TextBox 2"/>
          <p:cNvSpPr txBox="1"/>
          <p:nvPr/>
        </p:nvSpPr>
        <p:spPr>
          <a:xfrm>
            <a:off x="2973249" y="1441383"/>
            <a:ext cx="1384995" cy="276999"/>
          </a:xfrm>
          <a:prstGeom prst="rect">
            <a:avLst/>
          </a:prstGeom>
          <a:noFill/>
        </p:spPr>
        <p:txBody>
          <a:bodyPr wrap="none" lIns="0" tIns="0" rIns="0" bIns="0" rtlCol="0">
            <a:spAutoFit/>
          </a:bodyPr>
          <a:lstStyle/>
          <a:p>
            <a:r>
              <a:rPr lang="en-GB" dirty="0" smtClean="0">
                <a:solidFill>
                  <a:schemeClr val="bg1"/>
                </a:solidFill>
              </a:rPr>
              <a:t>Hyper-V Host</a:t>
            </a:r>
          </a:p>
        </p:txBody>
      </p:sp>
      <p:sp>
        <p:nvSpPr>
          <p:cNvPr id="10" name="TextBox 9"/>
          <p:cNvSpPr txBox="1"/>
          <p:nvPr/>
        </p:nvSpPr>
        <p:spPr>
          <a:xfrm>
            <a:off x="4586549" y="2237052"/>
            <a:ext cx="349455" cy="276999"/>
          </a:xfrm>
          <a:prstGeom prst="rect">
            <a:avLst/>
          </a:prstGeom>
          <a:noFill/>
        </p:spPr>
        <p:txBody>
          <a:bodyPr wrap="none" lIns="0" tIns="0" rIns="0" bIns="0" rtlCol="0">
            <a:spAutoFit/>
          </a:bodyPr>
          <a:lstStyle>
            <a:defPPr>
              <a:defRPr lang="en-US"/>
            </a:defPPr>
            <a:lvl1pPr>
              <a:defRPr>
                <a:solidFill>
                  <a:schemeClr val="bg1"/>
                </a:solidFill>
              </a:defRPr>
            </a:lvl1pPr>
          </a:lstStyle>
          <a:p>
            <a:r>
              <a:rPr lang="en-GB" dirty="0"/>
              <a:t>VM</a:t>
            </a:r>
          </a:p>
        </p:txBody>
      </p:sp>
      <p:sp>
        <p:nvSpPr>
          <p:cNvPr id="5" name="TextBox 4"/>
          <p:cNvSpPr txBox="1"/>
          <p:nvPr/>
        </p:nvSpPr>
        <p:spPr>
          <a:xfrm>
            <a:off x="152400" y="2438400"/>
            <a:ext cx="2362199" cy="3447098"/>
          </a:xfrm>
          <a:prstGeom prst="rect">
            <a:avLst/>
          </a:prstGeom>
          <a:noFill/>
        </p:spPr>
        <p:txBody>
          <a:bodyPr wrap="square" lIns="0" tIns="0" rIns="0" bIns="0" rtlCol="0">
            <a:spAutoFit/>
          </a:bodyPr>
          <a:lstStyle/>
          <a:p>
            <a:r>
              <a:rPr lang="en-GB" sz="1400" dirty="0">
                <a:gradFill>
                  <a:gsLst>
                    <a:gs pos="0">
                      <a:schemeClr val="tx1"/>
                    </a:gs>
                    <a:gs pos="86000">
                      <a:schemeClr val="tx1"/>
                    </a:gs>
                  </a:gsLst>
                  <a:lin ang="5400000" scaled="0"/>
                </a:gradFill>
              </a:rPr>
              <a:t>Step 1: </a:t>
            </a:r>
            <a:r>
              <a:rPr lang="en-GB" sz="1400" dirty="0" smtClean="0">
                <a:gradFill>
                  <a:gsLst>
                    <a:gs pos="0">
                      <a:schemeClr val="tx1"/>
                    </a:gs>
                    <a:gs pos="86000">
                      <a:schemeClr val="tx1"/>
                    </a:gs>
                  </a:gsLst>
                  <a:lin ang="5400000" scaled="0"/>
                </a:gradFill>
              </a:rPr>
              <a:t>QSM requested</a:t>
            </a:r>
          </a:p>
          <a:p>
            <a:endParaRPr lang="en-GB" sz="1400" dirty="0" smtClean="0">
              <a:gradFill>
                <a:gsLst>
                  <a:gs pos="0">
                    <a:schemeClr val="tx1"/>
                  </a:gs>
                  <a:gs pos="86000">
                    <a:schemeClr val="tx1"/>
                  </a:gs>
                </a:gsLst>
                <a:lin ang="5400000" scaled="0"/>
              </a:gradFill>
            </a:endParaRPr>
          </a:p>
          <a:p>
            <a:r>
              <a:rPr lang="en-GB" sz="1400" dirty="0" smtClean="0">
                <a:gradFill>
                  <a:gsLst>
                    <a:gs pos="0">
                      <a:schemeClr val="tx1"/>
                    </a:gs>
                    <a:gs pos="86000">
                      <a:schemeClr val="tx1"/>
                    </a:gs>
                  </a:gsLst>
                  <a:lin ang="5400000" scaled="0"/>
                </a:gradFill>
              </a:rPr>
              <a:t>Step </a:t>
            </a:r>
            <a:r>
              <a:rPr lang="en-GB" sz="1400" dirty="0">
                <a:gradFill>
                  <a:gsLst>
                    <a:gs pos="0">
                      <a:schemeClr val="tx1"/>
                    </a:gs>
                    <a:gs pos="86000">
                      <a:schemeClr val="tx1"/>
                    </a:gs>
                  </a:gsLst>
                  <a:lin ang="5400000" scaled="0"/>
                </a:gradFill>
              </a:rPr>
              <a:t>2</a:t>
            </a:r>
            <a:r>
              <a:rPr lang="en-GB" sz="1400" dirty="0" smtClean="0">
                <a:gradFill>
                  <a:gsLst>
                    <a:gs pos="0">
                      <a:schemeClr val="tx1"/>
                    </a:gs>
                    <a:gs pos="86000">
                      <a:schemeClr val="tx1"/>
                    </a:gs>
                  </a:gsLst>
                  <a:lin ang="5400000" scaled="0"/>
                </a:gradFill>
              </a:rPr>
              <a:t>: Snapshot of </a:t>
            </a:r>
            <a:r>
              <a:rPr lang="en-GB" sz="1400" b="1" dirty="0" smtClean="0">
                <a:gradFill>
                  <a:gsLst>
                    <a:gs pos="0">
                      <a:schemeClr val="tx1"/>
                    </a:gs>
                    <a:gs pos="86000">
                      <a:schemeClr val="tx1"/>
                    </a:gs>
                  </a:gsLst>
                  <a:lin ang="5400000" scaled="0"/>
                </a:gradFill>
              </a:rPr>
              <a:t>running</a:t>
            </a:r>
            <a:r>
              <a:rPr lang="en-GB" sz="1400" dirty="0" smtClean="0">
                <a:gradFill>
                  <a:gsLst>
                    <a:gs pos="0">
                      <a:schemeClr val="tx1"/>
                    </a:gs>
                    <a:gs pos="86000">
                      <a:schemeClr val="tx1"/>
                    </a:gs>
                  </a:gsLst>
                  <a:lin ang="5400000" scaled="0"/>
                </a:gradFill>
              </a:rPr>
              <a:t> VM is created</a:t>
            </a:r>
          </a:p>
          <a:p>
            <a:endParaRPr lang="en-GB" sz="1400" dirty="0">
              <a:gradFill>
                <a:gsLst>
                  <a:gs pos="0">
                    <a:schemeClr val="tx1"/>
                  </a:gs>
                  <a:gs pos="86000">
                    <a:schemeClr val="tx1"/>
                  </a:gs>
                </a:gsLst>
                <a:lin ang="5400000" scaled="0"/>
              </a:gradFill>
            </a:endParaRPr>
          </a:p>
          <a:p>
            <a:r>
              <a:rPr lang="en-GB" sz="1400" dirty="0" smtClean="0">
                <a:gradFill>
                  <a:gsLst>
                    <a:gs pos="0">
                      <a:schemeClr val="tx1"/>
                    </a:gs>
                    <a:gs pos="86000">
                      <a:schemeClr val="tx1"/>
                    </a:gs>
                  </a:gsLst>
                  <a:lin ang="5400000" scaled="0"/>
                </a:gradFill>
              </a:rPr>
              <a:t>Step 3: Base VHD files copied from source to target location while VM is still in a </a:t>
            </a:r>
            <a:r>
              <a:rPr lang="en-GB" sz="1400" b="1" dirty="0" smtClean="0">
                <a:gradFill>
                  <a:gsLst>
                    <a:gs pos="0">
                      <a:schemeClr val="tx1"/>
                    </a:gs>
                    <a:gs pos="86000">
                      <a:schemeClr val="tx1"/>
                    </a:gs>
                  </a:gsLst>
                  <a:lin ang="5400000" scaled="0"/>
                </a:gradFill>
              </a:rPr>
              <a:t>running</a:t>
            </a:r>
            <a:r>
              <a:rPr lang="en-GB" sz="1400" dirty="0" smtClean="0">
                <a:gradFill>
                  <a:gsLst>
                    <a:gs pos="0">
                      <a:schemeClr val="tx1"/>
                    </a:gs>
                    <a:gs pos="86000">
                      <a:schemeClr val="tx1"/>
                    </a:gs>
                  </a:gsLst>
                  <a:lin ang="5400000" scaled="0"/>
                </a:gradFill>
              </a:rPr>
              <a:t> state</a:t>
            </a:r>
          </a:p>
          <a:p>
            <a:endParaRPr lang="en-GB" sz="1400" dirty="0">
              <a:gradFill>
                <a:gsLst>
                  <a:gs pos="0">
                    <a:schemeClr val="tx1"/>
                  </a:gs>
                  <a:gs pos="86000">
                    <a:schemeClr val="tx1"/>
                  </a:gs>
                </a:gsLst>
                <a:lin ang="5400000" scaled="0"/>
              </a:gradFill>
            </a:endParaRPr>
          </a:p>
          <a:p>
            <a:r>
              <a:rPr lang="en-GB" sz="1400" dirty="0" smtClean="0">
                <a:gradFill>
                  <a:gsLst>
                    <a:gs pos="0">
                      <a:schemeClr val="tx1"/>
                    </a:gs>
                    <a:gs pos="86000">
                      <a:schemeClr val="tx1"/>
                    </a:gs>
                  </a:gsLst>
                  <a:lin ang="5400000" scaled="0"/>
                </a:gradFill>
              </a:rPr>
              <a:t>Step 4: VM placed in saved state</a:t>
            </a:r>
          </a:p>
          <a:p>
            <a:endParaRPr lang="en-GB" sz="1400" dirty="0">
              <a:gradFill>
                <a:gsLst>
                  <a:gs pos="0">
                    <a:schemeClr val="tx1"/>
                  </a:gs>
                  <a:gs pos="86000">
                    <a:schemeClr val="tx1"/>
                  </a:gs>
                </a:gsLst>
                <a:lin ang="5400000" scaled="0"/>
              </a:gradFill>
            </a:endParaRPr>
          </a:p>
          <a:p>
            <a:r>
              <a:rPr lang="en-GB" sz="1400" dirty="0" smtClean="0">
                <a:gradFill>
                  <a:gsLst>
                    <a:gs pos="0">
                      <a:schemeClr val="tx1"/>
                    </a:gs>
                    <a:gs pos="86000">
                      <a:schemeClr val="tx1"/>
                    </a:gs>
                  </a:gsLst>
                  <a:lin ang="5400000" scaled="0"/>
                </a:gradFill>
              </a:rPr>
              <a:t>Step 5: VM configuration is exported to target location</a:t>
            </a:r>
          </a:p>
          <a:p>
            <a:endParaRPr lang="en-GB" sz="1400" dirty="0">
              <a:gradFill>
                <a:gsLst>
                  <a:gs pos="0">
                    <a:schemeClr val="tx1"/>
                  </a:gs>
                  <a:gs pos="86000">
                    <a:schemeClr val="tx1"/>
                  </a:gs>
                </a:gsLst>
                <a:lin ang="5400000" scaled="0"/>
              </a:gradFill>
            </a:endParaRPr>
          </a:p>
        </p:txBody>
      </p:sp>
      <p:sp>
        <p:nvSpPr>
          <p:cNvPr id="12" name="TextBox 11"/>
          <p:cNvSpPr txBox="1"/>
          <p:nvPr/>
        </p:nvSpPr>
        <p:spPr>
          <a:xfrm>
            <a:off x="7239000" y="2660374"/>
            <a:ext cx="1905000" cy="1723549"/>
          </a:xfrm>
          <a:prstGeom prst="rect">
            <a:avLst/>
          </a:prstGeom>
          <a:noFill/>
        </p:spPr>
        <p:txBody>
          <a:bodyPr wrap="square" lIns="0" tIns="0" rIns="0" bIns="0" rtlCol="0">
            <a:spAutoFit/>
          </a:bodyPr>
          <a:lstStyle/>
          <a:p>
            <a:r>
              <a:rPr lang="en-GB" sz="1400" dirty="0" smtClean="0">
                <a:gradFill>
                  <a:gsLst>
                    <a:gs pos="0">
                      <a:schemeClr val="tx1"/>
                    </a:gs>
                    <a:gs pos="86000">
                      <a:schemeClr val="tx1"/>
                    </a:gs>
                  </a:gsLst>
                  <a:lin ang="5400000" scaled="0"/>
                </a:gradFill>
              </a:rPr>
              <a:t>Step 6: VM configuration imported, snapshot files merged back into base </a:t>
            </a:r>
            <a:r>
              <a:rPr lang="en-GB" sz="1400" dirty="0">
                <a:gradFill>
                  <a:gsLst>
                    <a:gs pos="0">
                      <a:schemeClr val="tx1"/>
                    </a:gs>
                    <a:gs pos="86000">
                      <a:schemeClr val="tx1"/>
                    </a:gs>
                  </a:gsLst>
                  <a:lin ang="5400000" scaled="0"/>
                </a:gradFill>
              </a:rPr>
              <a:t>VHD file, and </a:t>
            </a:r>
            <a:r>
              <a:rPr lang="en-GB" sz="1400" dirty="0" smtClean="0">
                <a:gradFill>
                  <a:gsLst>
                    <a:gs pos="0">
                      <a:schemeClr val="tx1"/>
                    </a:gs>
                    <a:gs pos="86000">
                      <a:schemeClr val="tx1"/>
                    </a:gs>
                  </a:gsLst>
                  <a:lin ang="5400000" scaled="0"/>
                </a:gradFill>
              </a:rPr>
              <a:t>source </a:t>
            </a:r>
            <a:r>
              <a:rPr lang="en-GB" sz="1400" dirty="0">
                <a:gradFill>
                  <a:gsLst>
                    <a:gs pos="0">
                      <a:schemeClr val="tx1"/>
                    </a:gs>
                    <a:gs pos="86000">
                      <a:schemeClr val="tx1"/>
                    </a:gs>
                  </a:gsLst>
                  <a:lin ang="5400000" scaled="0"/>
                </a:gradFill>
              </a:rPr>
              <a:t>VM and VHD files </a:t>
            </a:r>
            <a:r>
              <a:rPr lang="en-GB" sz="1400" dirty="0" smtClean="0">
                <a:gradFill>
                  <a:gsLst>
                    <a:gs pos="0">
                      <a:schemeClr val="tx1"/>
                    </a:gs>
                    <a:gs pos="86000">
                      <a:schemeClr val="tx1"/>
                    </a:gs>
                  </a:gsLst>
                  <a:lin ang="5400000" scaled="0"/>
                </a:gradFill>
              </a:rPr>
              <a:t>deleted</a:t>
            </a:r>
            <a:endParaRPr lang="en-GB" sz="1400" dirty="0">
              <a:gradFill>
                <a:gsLst>
                  <a:gs pos="0">
                    <a:schemeClr val="tx1"/>
                  </a:gs>
                  <a:gs pos="86000">
                    <a:schemeClr val="tx1"/>
                  </a:gs>
                </a:gsLst>
                <a:lin ang="5400000" scaled="0"/>
              </a:gradFill>
            </a:endParaRPr>
          </a:p>
          <a:p>
            <a:endParaRPr lang="en-GB" sz="1400" dirty="0">
              <a:gradFill>
                <a:gsLst>
                  <a:gs pos="0">
                    <a:schemeClr val="tx1"/>
                  </a:gs>
                  <a:gs pos="86000">
                    <a:schemeClr val="tx1"/>
                  </a:gs>
                </a:gsLst>
                <a:lin ang="5400000" scaled="0"/>
              </a:gradFill>
            </a:endParaRPr>
          </a:p>
          <a:p>
            <a:r>
              <a:rPr lang="en-GB" sz="1400" dirty="0" smtClean="0">
                <a:gradFill>
                  <a:gsLst>
                    <a:gs pos="0">
                      <a:schemeClr val="tx1"/>
                    </a:gs>
                    <a:gs pos="86000">
                      <a:schemeClr val="tx1"/>
                    </a:gs>
                  </a:gsLst>
                  <a:lin ang="5400000" scaled="0"/>
                </a:gradFill>
              </a:rPr>
              <a:t>Step 7: VM resumed</a:t>
            </a:r>
          </a:p>
        </p:txBody>
      </p:sp>
      <p:sp>
        <p:nvSpPr>
          <p:cNvPr id="13" name="TextBox 12"/>
          <p:cNvSpPr txBox="1"/>
          <p:nvPr/>
        </p:nvSpPr>
        <p:spPr>
          <a:xfrm>
            <a:off x="2743200" y="4082534"/>
            <a:ext cx="666849" cy="184666"/>
          </a:xfrm>
          <a:prstGeom prst="rect">
            <a:avLst/>
          </a:prstGeom>
          <a:noFill/>
        </p:spPr>
        <p:txBody>
          <a:bodyPr wrap="none" lIns="0" tIns="0" rIns="0" bIns="0" rtlCol="0">
            <a:spAutoFit/>
          </a:bodyPr>
          <a:lstStyle/>
          <a:p>
            <a:r>
              <a:rPr lang="en-GB" sz="1200" dirty="0" smtClean="0">
                <a:gradFill>
                  <a:gsLst>
                    <a:gs pos="0">
                      <a:schemeClr val="tx1"/>
                    </a:gs>
                    <a:gs pos="86000">
                      <a:schemeClr val="tx1"/>
                    </a:gs>
                  </a:gsLst>
                  <a:lin ang="5400000" scaled="0"/>
                </a:gradFill>
              </a:rPr>
              <a:t>Base VHD</a:t>
            </a:r>
          </a:p>
        </p:txBody>
      </p:sp>
      <p:sp>
        <p:nvSpPr>
          <p:cNvPr id="14" name="TextBox 13"/>
          <p:cNvSpPr txBox="1"/>
          <p:nvPr/>
        </p:nvSpPr>
        <p:spPr>
          <a:xfrm>
            <a:off x="2590800" y="5345668"/>
            <a:ext cx="907300" cy="369332"/>
          </a:xfrm>
          <a:prstGeom prst="rect">
            <a:avLst/>
          </a:prstGeom>
          <a:noFill/>
        </p:spPr>
        <p:txBody>
          <a:bodyPr wrap="none" lIns="0" tIns="0" rIns="0" bIns="0" rtlCol="0">
            <a:spAutoFit/>
          </a:bodyPr>
          <a:lstStyle/>
          <a:p>
            <a:pPr algn="ctr"/>
            <a:r>
              <a:rPr lang="en-GB" sz="1200" dirty="0" smtClean="0">
                <a:gradFill>
                  <a:gsLst>
                    <a:gs pos="0">
                      <a:schemeClr val="tx1"/>
                    </a:gs>
                    <a:gs pos="86000">
                      <a:schemeClr val="tx1"/>
                    </a:gs>
                  </a:gsLst>
                  <a:lin ang="5400000" scaled="0"/>
                </a:gradFill>
              </a:rPr>
              <a:t>VM </a:t>
            </a:r>
          </a:p>
          <a:p>
            <a:pPr algn="ctr"/>
            <a:r>
              <a:rPr lang="en-GB" sz="1200" dirty="0" smtClean="0">
                <a:gradFill>
                  <a:gsLst>
                    <a:gs pos="0">
                      <a:schemeClr val="tx1"/>
                    </a:gs>
                    <a:gs pos="86000">
                      <a:schemeClr val="tx1"/>
                    </a:gs>
                  </a:gsLst>
                  <a:lin ang="5400000" scaled="0"/>
                </a:gradFill>
              </a:rPr>
              <a:t>configuration</a:t>
            </a:r>
          </a:p>
        </p:txBody>
      </p:sp>
      <p:pic>
        <p:nvPicPr>
          <p:cNvPr id="16" name="Picture 2" descr="C:\Users\David\Documents\CM Projects - Reference\VistaIcons\Graphics\_WINDOWS SERVER ICONS\Misc\Database cylinder.png"/>
          <p:cNvPicPr>
            <a:picLocks noChangeAspect="1" noChangeArrowheads="1"/>
          </p:cNvPicPr>
          <p:nvPr/>
        </p:nvPicPr>
        <p:blipFill>
          <a:blip r:embed="rId3"/>
          <a:srcRect/>
          <a:stretch>
            <a:fillRect/>
          </a:stretch>
        </p:blipFill>
        <p:spPr bwMode="auto">
          <a:xfrm>
            <a:off x="3752121" y="4464826"/>
            <a:ext cx="346630" cy="517857"/>
          </a:xfrm>
          <a:prstGeom prst="rect">
            <a:avLst/>
          </a:prstGeom>
          <a:noFill/>
        </p:spPr>
      </p:pic>
      <p:sp>
        <p:nvSpPr>
          <p:cNvPr id="17" name="TextBox 16"/>
          <p:cNvSpPr txBox="1"/>
          <p:nvPr/>
        </p:nvSpPr>
        <p:spPr>
          <a:xfrm>
            <a:off x="3634729" y="4982683"/>
            <a:ext cx="673261" cy="369332"/>
          </a:xfrm>
          <a:prstGeom prst="rect">
            <a:avLst/>
          </a:prstGeom>
          <a:noFill/>
        </p:spPr>
        <p:txBody>
          <a:bodyPr wrap="none" lIns="0" tIns="0" rIns="0" bIns="0" rtlCol="0">
            <a:spAutoFit/>
          </a:bodyPr>
          <a:lstStyle/>
          <a:p>
            <a:pPr algn="ctr"/>
            <a:r>
              <a:rPr lang="en-GB" sz="1200" dirty="0" smtClean="0">
                <a:gradFill>
                  <a:gsLst>
                    <a:gs pos="0">
                      <a:schemeClr val="tx1"/>
                    </a:gs>
                    <a:gs pos="86000">
                      <a:schemeClr val="tx1"/>
                    </a:gs>
                  </a:gsLst>
                  <a:lin ang="5400000" scaled="0"/>
                </a:gradFill>
              </a:rPr>
              <a:t>Snapshot </a:t>
            </a:r>
            <a:br>
              <a:rPr lang="en-GB" sz="1200" dirty="0" smtClean="0">
                <a:gradFill>
                  <a:gsLst>
                    <a:gs pos="0">
                      <a:schemeClr val="tx1"/>
                    </a:gs>
                    <a:gs pos="86000">
                      <a:schemeClr val="tx1"/>
                    </a:gs>
                  </a:gsLst>
                  <a:lin ang="5400000" scaled="0"/>
                </a:gradFill>
              </a:rPr>
            </a:br>
            <a:r>
              <a:rPr lang="en-GB" sz="1200" dirty="0" smtClean="0">
                <a:gradFill>
                  <a:gsLst>
                    <a:gs pos="0">
                      <a:schemeClr val="tx1"/>
                    </a:gs>
                    <a:gs pos="86000">
                      <a:schemeClr val="tx1"/>
                    </a:gs>
                  </a:gsLst>
                  <a:lin ang="5400000" scaled="0"/>
                </a:gradFill>
              </a:rPr>
              <a:t>AVHD</a:t>
            </a:r>
          </a:p>
        </p:txBody>
      </p:sp>
      <p:cxnSp>
        <p:nvCxnSpPr>
          <p:cNvPr id="8" name="Elbow Connector 7"/>
          <p:cNvCxnSpPr/>
          <p:nvPr/>
        </p:nvCxnSpPr>
        <p:spPr>
          <a:xfrm rot="16200000" flipV="1">
            <a:off x="3267250" y="3813900"/>
            <a:ext cx="796995" cy="454160"/>
          </a:xfrm>
          <a:prstGeom prst="bentConnector3">
            <a:avLst>
              <a:gd name="adj1" fmla="val 100501"/>
            </a:avLst>
          </a:prstGeom>
          <a:ln>
            <a:headEnd type="triangle"/>
            <a:tailEnd type="none"/>
          </a:ln>
        </p:spPr>
        <p:style>
          <a:lnRef idx="2">
            <a:schemeClr val="accent5"/>
          </a:lnRef>
          <a:fillRef idx="0">
            <a:schemeClr val="accent5"/>
          </a:fillRef>
          <a:effectRef idx="1">
            <a:schemeClr val="accent5"/>
          </a:effectRef>
          <a:fontRef idx="minor">
            <a:schemeClr val="tx1"/>
          </a:fontRef>
        </p:style>
      </p:cxnSp>
      <p:sp>
        <p:nvSpPr>
          <p:cNvPr id="27" name="Rounded Rectangle 26"/>
          <p:cNvSpPr/>
          <p:nvPr/>
        </p:nvSpPr>
        <p:spPr bwMode="auto">
          <a:xfrm>
            <a:off x="5257800" y="3200400"/>
            <a:ext cx="1752601" cy="2819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pic>
        <p:nvPicPr>
          <p:cNvPr id="28" name="Picture 2" descr="C:\Users\David\Documents\CM Projects - Reference\VistaIcons\Graphics\_WINDOWS SERVER ICONS\Misc\Database cylinder.png"/>
          <p:cNvPicPr>
            <a:picLocks noChangeAspect="1" noChangeArrowheads="1"/>
          </p:cNvPicPr>
          <p:nvPr/>
        </p:nvPicPr>
        <p:blipFill>
          <a:blip r:embed="rId3"/>
          <a:srcRect/>
          <a:stretch>
            <a:fillRect/>
          </a:stretch>
        </p:blipFill>
        <p:spPr bwMode="auto">
          <a:xfrm>
            <a:off x="6121543" y="3357515"/>
            <a:ext cx="485294" cy="725019"/>
          </a:xfrm>
          <a:prstGeom prst="rect">
            <a:avLst/>
          </a:prstGeom>
          <a:noFill/>
        </p:spPr>
      </p:pic>
      <p:pic>
        <p:nvPicPr>
          <p:cNvPr id="29" name="Picture 5" descr="C:\Users\David\Documents\CM Projects - Reference\VistaIcons\Graphics\_WINDOWS SERVER ICONS\Documents\Document paper file Blank.png"/>
          <p:cNvPicPr>
            <a:picLocks noChangeAspect="1" noChangeArrowheads="1"/>
          </p:cNvPicPr>
          <p:nvPr/>
        </p:nvPicPr>
        <p:blipFill>
          <a:blip r:embed="rId6"/>
          <a:srcRect/>
          <a:stretch>
            <a:fillRect/>
          </a:stretch>
        </p:blipFill>
        <p:spPr bwMode="auto">
          <a:xfrm flipH="1">
            <a:off x="5635454" y="4446667"/>
            <a:ext cx="381000" cy="491290"/>
          </a:xfrm>
          <a:prstGeom prst="rect">
            <a:avLst/>
          </a:prstGeom>
          <a:noFill/>
        </p:spPr>
      </p:pic>
      <p:sp>
        <p:nvSpPr>
          <p:cNvPr id="30" name="TextBox 29"/>
          <p:cNvSpPr txBox="1"/>
          <p:nvPr/>
        </p:nvSpPr>
        <p:spPr>
          <a:xfrm>
            <a:off x="6038751" y="4158734"/>
            <a:ext cx="666849" cy="184666"/>
          </a:xfrm>
          <a:prstGeom prst="rect">
            <a:avLst/>
          </a:prstGeom>
          <a:noFill/>
        </p:spPr>
        <p:txBody>
          <a:bodyPr wrap="none" lIns="0" tIns="0" rIns="0" bIns="0" rtlCol="0">
            <a:spAutoFit/>
          </a:bodyPr>
          <a:lstStyle/>
          <a:p>
            <a:r>
              <a:rPr lang="en-GB" sz="1200" dirty="0" smtClean="0">
                <a:gradFill>
                  <a:gsLst>
                    <a:gs pos="0">
                      <a:schemeClr val="tx1"/>
                    </a:gs>
                    <a:gs pos="86000">
                      <a:schemeClr val="tx1"/>
                    </a:gs>
                  </a:gsLst>
                  <a:lin ang="5400000" scaled="0"/>
                </a:gradFill>
              </a:rPr>
              <a:t>Base VHD</a:t>
            </a:r>
          </a:p>
        </p:txBody>
      </p:sp>
      <p:sp>
        <p:nvSpPr>
          <p:cNvPr id="31" name="TextBox 30"/>
          <p:cNvSpPr txBox="1"/>
          <p:nvPr/>
        </p:nvSpPr>
        <p:spPr>
          <a:xfrm>
            <a:off x="5334001" y="5029200"/>
            <a:ext cx="907300" cy="369332"/>
          </a:xfrm>
          <a:prstGeom prst="rect">
            <a:avLst/>
          </a:prstGeom>
          <a:noFill/>
        </p:spPr>
        <p:txBody>
          <a:bodyPr wrap="none" lIns="0" tIns="0" rIns="0" bIns="0" rtlCol="0">
            <a:spAutoFit/>
          </a:bodyPr>
          <a:lstStyle/>
          <a:p>
            <a:pPr algn="ctr"/>
            <a:r>
              <a:rPr lang="en-GB" sz="1200" dirty="0" smtClean="0">
                <a:gradFill>
                  <a:gsLst>
                    <a:gs pos="0">
                      <a:schemeClr val="tx1"/>
                    </a:gs>
                    <a:gs pos="86000">
                      <a:schemeClr val="tx1"/>
                    </a:gs>
                  </a:gsLst>
                  <a:lin ang="5400000" scaled="0"/>
                </a:gradFill>
              </a:rPr>
              <a:t>VM </a:t>
            </a:r>
          </a:p>
          <a:p>
            <a:pPr algn="ctr"/>
            <a:r>
              <a:rPr lang="en-GB" sz="1200" dirty="0" smtClean="0">
                <a:gradFill>
                  <a:gsLst>
                    <a:gs pos="0">
                      <a:schemeClr val="tx1"/>
                    </a:gs>
                    <a:gs pos="86000">
                      <a:schemeClr val="tx1"/>
                    </a:gs>
                  </a:gsLst>
                  <a:lin ang="5400000" scaled="0"/>
                </a:gradFill>
              </a:rPr>
              <a:t>configuration</a:t>
            </a:r>
          </a:p>
        </p:txBody>
      </p:sp>
      <p:cxnSp>
        <p:nvCxnSpPr>
          <p:cNvPr id="54" name="Straight Arrow Connector 53"/>
          <p:cNvCxnSpPr>
            <a:stCxn id="6" idx="3"/>
          </p:cNvCxnSpPr>
          <p:nvPr/>
        </p:nvCxnSpPr>
        <p:spPr>
          <a:xfrm flipV="1">
            <a:off x="4267200" y="3910524"/>
            <a:ext cx="1676400" cy="699576"/>
          </a:xfrm>
          <a:prstGeom prst="straightConnector1">
            <a:avLst/>
          </a:prstGeom>
          <a:ln>
            <a:prstDash val="sysDash"/>
            <a:tailEnd type="arrow"/>
          </a:ln>
        </p:spPr>
        <p:style>
          <a:lnRef idx="2">
            <a:schemeClr val="accent5"/>
          </a:lnRef>
          <a:fillRef idx="0">
            <a:schemeClr val="accent5"/>
          </a:fillRef>
          <a:effectRef idx="1">
            <a:schemeClr val="accent5"/>
          </a:effectRef>
          <a:fontRef idx="minor">
            <a:schemeClr val="tx1"/>
          </a:fontRef>
        </p:style>
      </p:cxnSp>
      <p:sp>
        <p:nvSpPr>
          <p:cNvPr id="57" name="TextBox 56"/>
          <p:cNvSpPr txBox="1"/>
          <p:nvPr/>
        </p:nvSpPr>
        <p:spPr>
          <a:xfrm>
            <a:off x="2509164" y="6172199"/>
            <a:ext cx="1798826"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Storage Volume 1</a:t>
            </a:r>
          </a:p>
        </p:txBody>
      </p:sp>
      <p:sp>
        <p:nvSpPr>
          <p:cNvPr id="58" name="TextBox 57"/>
          <p:cNvSpPr txBox="1"/>
          <p:nvPr/>
        </p:nvSpPr>
        <p:spPr>
          <a:xfrm>
            <a:off x="5201115" y="6172199"/>
            <a:ext cx="1798826"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Storage Volume 2</a:t>
            </a:r>
          </a:p>
        </p:txBody>
      </p:sp>
      <p:sp>
        <p:nvSpPr>
          <p:cNvPr id="64528" name="Oval 64527"/>
          <p:cNvSpPr/>
          <p:nvPr/>
        </p:nvSpPr>
        <p:spPr bwMode="auto">
          <a:xfrm>
            <a:off x="4894989" y="2777646"/>
            <a:ext cx="381000" cy="381000"/>
          </a:xfrm>
          <a:prstGeom prst="ellipse">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GB" dirty="0">
                <a:solidFill>
                  <a:schemeClr val="bg1"/>
                </a:solidFill>
              </a:rPr>
              <a:t>7</a:t>
            </a:r>
            <a:endParaRPr lang="en-GB" dirty="0" smtClean="0">
              <a:solidFill>
                <a:schemeClr val="bg1"/>
              </a:solidFill>
            </a:endParaRPr>
          </a:p>
        </p:txBody>
      </p:sp>
      <p:sp>
        <p:nvSpPr>
          <p:cNvPr id="61" name="Oval 60"/>
          <p:cNvSpPr/>
          <p:nvPr/>
        </p:nvSpPr>
        <p:spPr bwMode="auto">
          <a:xfrm>
            <a:off x="4766030" y="1441383"/>
            <a:ext cx="381000" cy="381000"/>
          </a:xfrm>
          <a:prstGeom prst="ellipse">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GB" dirty="0" smtClean="0">
                <a:solidFill>
                  <a:schemeClr val="bg1"/>
                </a:solidFill>
              </a:rPr>
              <a:t>1</a:t>
            </a:r>
          </a:p>
        </p:txBody>
      </p:sp>
      <p:sp>
        <p:nvSpPr>
          <p:cNvPr id="62" name="Oval 61"/>
          <p:cNvSpPr/>
          <p:nvPr/>
        </p:nvSpPr>
        <p:spPr bwMode="auto">
          <a:xfrm>
            <a:off x="3861327" y="3720024"/>
            <a:ext cx="381000" cy="381000"/>
          </a:xfrm>
          <a:prstGeom prst="ellipse">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GB" dirty="0">
                <a:solidFill>
                  <a:schemeClr val="bg1"/>
                </a:solidFill>
              </a:rPr>
              <a:t>2</a:t>
            </a:r>
            <a:endParaRPr lang="en-GB" dirty="0" smtClean="0">
              <a:solidFill>
                <a:schemeClr val="bg1"/>
              </a:solidFill>
            </a:endParaRPr>
          </a:p>
        </p:txBody>
      </p:sp>
      <p:cxnSp>
        <p:nvCxnSpPr>
          <p:cNvPr id="63" name="Straight Arrow Connector 62"/>
          <p:cNvCxnSpPr/>
          <p:nvPr/>
        </p:nvCxnSpPr>
        <p:spPr>
          <a:xfrm flipV="1">
            <a:off x="3415809" y="3522147"/>
            <a:ext cx="2600645" cy="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66" name="Oval 65"/>
          <p:cNvSpPr/>
          <p:nvPr/>
        </p:nvSpPr>
        <p:spPr bwMode="auto">
          <a:xfrm>
            <a:off x="4579303" y="3451982"/>
            <a:ext cx="381000" cy="381000"/>
          </a:xfrm>
          <a:prstGeom prst="ellipse">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GB" dirty="0">
                <a:solidFill>
                  <a:schemeClr val="bg1"/>
                </a:solidFill>
              </a:rPr>
              <a:t>3</a:t>
            </a:r>
            <a:endParaRPr lang="en-GB" dirty="0" smtClean="0">
              <a:solidFill>
                <a:schemeClr val="bg1"/>
              </a:solidFill>
            </a:endParaRPr>
          </a:p>
        </p:txBody>
      </p:sp>
      <p:sp>
        <p:nvSpPr>
          <p:cNvPr id="67" name="Oval 66"/>
          <p:cNvSpPr/>
          <p:nvPr/>
        </p:nvSpPr>
        <p:spPr bwMode="auto">
          <a:xfrm>
            <a:off x="4101278" y="2777646"/>
            <a:ext cx="381000" cy="381000"/>
          </a:xfrm>
          <a:prstGeom prst="ellipse">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GB" dirty="0">
                <a:solidFill>
                  <a:schemeClr val="bg1"/>
                </a:solidFill>
              </a:rPr>
              <a:t>4</a:t>
            </a:r>
            <a:endParaRPr lang="en-GB" dirty="0" smtClean="0">
              <a:solidFill>
                <a:schemeClr val="bg1"/>
              </a:solidFill>
            </a:endParaRPr>
          </a:p>
        </p:txBody>
      </p:sp>
      <p:cxnSp>
        <p:nvCxnSpPr>
          <p:cNvPr id="68" name="Straight Arrow Connector 67"/>
          <p:cNvCxnSpPr/>
          <p:nvPr/>
        </p:nvCxnSpPr>
        <p:spPr>
          <a:xfrm flipV="1">
            <a:off x="3355690" y="5398532"/>
            <a:ext cx="1845425" cy="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70" name="Oval 69"/>
          <p:cNvSpPr/>
          <p:nvPr/>
        </p:nvSpPr>
        <p:spPr bwMode="auto">
          <a:xfrm>
            <a:off x="4465513" y="5254425"/>
            <a:ext cx="381000" cy="381000"/>
          </a:xfrm>
          <a:prstGeom prst="ellipse">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GB" dirty="0" smtClean="0">
                <a:solidFill>
                  <a:schemeClr val="bg1"/>
                </a:solidFill>
              </a:rPr>
              <a:t>5</a:t>
            </a:r>
          </a:p>
        </p:txBody>
      </p:sp>
      <p:sp>
        <p:nvSpPr>
          <p:cNvPr id="73" name="Oval 72"/>
          <p:cNvSpPr/>
          <p:nvPr/>
        </p:nvSpPr>
        <p:spPr bwMode="auto">
          <a:xfrm>
            <a:off x="5406651" y="4101024"/>
            <a:ext cx="381000" cy="381000"/>
          </a:xfrm>
          <a:prstGeom prst="ellipse">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GB" dirty="0">
                <a:solidFill>
                  <a:schemeClr val="bg1"/>
                </a:solidFill>
              </a:rPr>
              <a:t>6</a:t>
            </a:r>
            <a:endParaRPr lang="en-GB" dirty="0" smtClean="0">
              <a:solidFill>
                <a:schemeClr val="bg1"/>
              </a:solidFill>
            </a:endParaRPr>
          </a:p>
        </p:txBody>
      </p:sp>
      <p:sp>
        <p:nvSpPr>
          <p:cNvPr id="64535" name="Multiply 64534"/>
          <p:cNvSpPr/>
          <p:nvPr/>
        </p:nvSpPr>
        <p:spPr bwMode="auto">
          <a:xfrm>
            <a:off x="2825992" y="3643824"/>
            <a:ext cx="447261" cy="531043"/>
          </a:xfrm>
          <a:prstGeom prst="mathMultiply">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sp>
        <p:nvSpPr>
          <p:cNvPr id="76" name="Multiply 75"/>
          <p:cNvSpPr/>
          <p:nvPr/>
        </p:nvSpPr>
        <p:spPr bwMode="auto">
          <a:xfrm>
            <a:off x="2741380" y="4564641"/>
            <a:ext cx="447261" cy="531043"/>
          </a:xfrm>
          <a:prstGeom prst="mathMultiply">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8" end="8"/>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2">
                                            <p:txEl>
                                              <p:pRg st="0" end="0"/>
                                            </p:txEl>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4535"/>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4"/>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73"/>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2">
                                            <p:txEl>
                                              <p:pRg st="2" end="2"/>
                                            </p:txEl>
                                          </p:spTgt>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645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31" grpId="0"/>
      <p:bldP spid="64528" grpId="0" animBg="1"/>
      <p:bldP spid="61" grpId="0" animBg="1"/>
      <p:bldP spid="62" grpId="0" animBg="1"/>
      <p:bldP spid="66" grpId="0" animBg="1"/>
      <p:bldP spid="67" grpId="0" animBg="1"/>
      <p:bldP spid="70" grpId="0" animBg="1"/>
      <p:bldP spid="73" grpId="0" animBg="1"/>
      <p:bldP spid="64535" grpId="0" animBg="1"/>
      <p:bldP spid="7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VMware Storage vMotion</a:t>
            </a:r>
            <a:br>
              <a:rPr lang="en-US" dirty="0" smtClean="0"/>
            </a:b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4727448"/>
          </a:xfrm>
        </p:spPr>
        <p:txBody>
          <a:bodyPr/>
          <a:lstStyle/>
          <a:p>
            <a:r>
              <a:rPr lang="en-GB" dirty="0"/>
              <a:t>No perceived service </a:t>
            </a:r>
            <a:r>
              <a:rPr lang="en-GB" dirty="0" smtClean="0"/>
              <a:t>interruption while </a:t>
            </a:r>
            <a:r>
              <a:rPr lang="en-GB" dirty="0"/>
              <a:t>the virtual disks </a:t>
            </a:r>
            <a:r>
              <a:rPr lang="en-GB" dirty="0" smtClean="0"/>
              <a:t>that are associated </a:t>
            </a:r>
            <a:r>
              <a:rPr lang="en-GB" dirty="0"/>
              <a:t>with a </a:t>
            </a:r>
            <a:r>
              <a:rPr lang="en-GB" dirty="0" smtClean="0"/>
              <a:t>VM </a:t>
            </a:r>
            <a:r>
              <a:rPr lang="en-GB" dirty="0"/>
              <a:t>are moved from </a:t>
            </a:r>
            <a:r>
              <a:rPr lang="en-GB" dirty="0" smtClean="0"/>
              <a:t>one storage </a:t>
            </a:r>
            <a:r>
              <a:rPr lang="en-GB" dirty="0"/>
              <a:t>location to another</a:t>
            </a:r>
          </a:p>
          <a:p>
            <a:r>
              <a:rPr lang="en-GB" dirty="0" smtClean="0"/>
              <a:t>You can move VM to/from Fibre Channel, iSCSI, or NFS, and the target datastore can be any of those three</a:t>
            </a:r>
          </a:p>
          <a:p>
            <a:r>
              <a:rPr lang="en-GB" dirty="0" smtClean="0"/>
              <a:t>Can convert from thin to thick</a:t>
            </a:r>
            <a:r>
              <a:rPr lang="en-GB" dirty="0"/>
              <a:t>—or thick to </a:t>
            </a:r>
            <a:r>
              <a:rPr lang="en-GB" dirty="0" smtClean="0"/>
              <a:t>thin—provisioning during the move</a:t>
            </a:r>
          </a:p>
          <a:p>
            <a:r>
              <a:rPr lang="en-GB" dirty="0" smtClean="0"/>
              <a:t>Uses CBT (was snapshot-based in ESX 3.5)</a:t>
            </a:r>
            <a:endParaRPr lang="en-US"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329595"/>
          </a:xfrm>
        </p:spPr>
        <p:txBody>
          <a:bodyPr/>
          <a:lstStyle/>
          <a:p>
            <a:pPr>
              <a:spcBef>
                <a:spcPts val="600"/>
              </a:spcBef>
              <a:spcAft>
                <a:spcPts val="600"/>
              </a:spcAft>
            </a:pPr>
            <a:r>
              <a:rPr lang="en-US" dirty="0" smtClean="0"/>
              <a:t>Other Options for Hyper-V Storage Migration</a:t>
            </a:r>
            <a:endParaRPr lang="en-US" sz="3200" b="1" dirty="0" smtClean="0">
              <a:solidFill>
                <a:schemeClr val="tx2"/>
              </a:solidFill>
            </a:endParaRPr>
          </a:p>
        </p:txBody>
      </p:sp>
      <p:sp>
        <p:nvSpPr>
          <p:cNvPr id="3" name="Content Placeholder 2"/>
          <p:cNvSpPr>
            <a:spLocks noGrp="1"/>
          </p:cNvSpPr>
          <p:nvPr>
            <p:ph idx="1"/>
          </p:nvPr>
        </p:nvSpPr>
        <p:spPr>
          <a:xfrm>
            <a:off x="381000" y="1864412"/>
            <a:ext cx="8534400" cy="2936188"/>
          </a:xfrm>
        </p:spPr>
        <p:txBody>
          <a:bodyPr/>
          <a:lstStyle/>
          <a:p>
            <a:r>
              <a:rPr lang="en-US" sz="3600" dirty="0" smtClean="0"/>
              <a:t>Offline network migration:</a:t>
            </a:r>
          </a:p>
          <a:p>
            <a:pPr marL="974725" lvl="1" indent="-514350">
              <a:buFont typeface="+mj-lt"/>
              <a:buAutoNum type="arabicPeriod"/>
            </a:pPr>
            <a:r>
              <a:rPr lang="en-US" dirty="0" smtClean="0"/>
              <a:t>Turn off the VM</a:t>
            </a:r>
          </a:p>
          <a:p>
            <a:pPr marL="974725" lvl="1" indent="-514350">
              <a:buFont typeface="+mj-lt"/>
              <a:buAutoNum type="arabicPeriod"/>
            </a:pPr>
            <a:r>
              <a:rPr lang="en-US" dirty="0" smtClean="0"/>
              <a:t>Export the VM</a:t>
            </a:r>
          </a:p>
          <a:p>
            <a:pPr marL="974725" lvl="1" indent="-514350">
              <a:buFont typeface="+mj-lt"/>
              <a:buAutoNum type="arabicPeriod"/>
            </a:pPr>
            <a:r>
              <a:rPr lang="en-US" dirty="0" smtClean="0"/>
              <a:t>Move the VM files to a new location</a:t>
            </a:r>
          </a:p>
          <a:p>
            <a:pPr marL="974725" lvl="1" indent="-514350">
              <a:buFont typeface="+mj-lt"/>
              <a:buAutoNum type="arabicPeriod"/>
            </a:pPr>
            <a:r>
              <a:rPr lang="en-US" dirty="0" smtClean="0"/>
              <a:t>Import the VM</a:t>
            </a:r>
          </a:p>
          <a:p>
            <a:pPr marL="974725" lvl="1" indent="-514350">
              <a:buFont typeface="+mj-lt"/>
              <a:buAutoNum type="arabicPeriod"/>
            </a:pPr>
            <a:r>
              <a:rPr lang="en-US" dirty="0" smtClean="0"/>
              <a:t>Turn on the VM</a:t>
            </a:r>
            <a:endParaRPr lang="en-US"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543800" cy="1523494"/>
          </a:xfrm>
        </p:spPr>
        <p:txBody>
          <a:bodyPr/>
          <a:lstStyle/>
          <a:p>
            <a:r>
              <a:rPr sz="4800" dirty="0" smtClean="0">
                <a:solidFill>
                  <a:schemeClr val="accent1">
                    <a:lumMod val="60000"/>
                    <a:lumOff val="40000"/>
                  </a:schemeClr>
                </a:solidFill>
              </a:rPr>
              <a:t>Lab C:</a:t>
            </a:r>
            <a:br>
              <a:rPr sz="4800" dirty="0" smtClean="0">
                <a:solidFill>
                  <a:schemeClr val="accent1">
                    <a:lumMod val="60000"/>
                    <a:lumOff val="40000"/>
                  </a:schemeClr>
                </a:solidFill>
              </a:rPr>
            </a:br>
            <a:r>
              <a:rPr lang="en-US" sz="4800" dirty="0" smtClean="0">
                <a:solidFill>
                  <a:schemeClr val="accent1">
                    <a:lumMod val="60000"/>
                    <a:lumOff val="40000"/>
                  </a:schemeClr>
                </a:solidFill>
              </a:rPr>
              <a:t>Performing Storage Migration</a:t>
            </a:r>
            <a:endParaRPr lang="en-US" sz="4800" dirty="0">
              <a:solidFill>
                <a:schemeClr val="accent1">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lum bright="100000"/>
          </a:blip>
          <a:srcRect/>
          <a:stretch>
            <a:fillRect/>
          </a:stretch>
        </p:blipFill>
        <p:spPr bwMode="black">
          <a:xfrm>
            <a:off x="2553627" y="2787388"/>
            <a:ext cx="4036747" cy="872081"/>
          </a:xfrm>
          <a:prstGeom prst="rect">
            <a:avLst/>
          </a:prstGeom>
          <a:noFill/>
        </p:spPr>
      </p:pic>
      <p:sp>
        <p:nvSpPr>
          <p:cNvPr id="5" name="Text Box 3"/>
          <p:cNvSpPr txBox="1">
            <a:spLocks noChangeArrowheads="1"/>
          </p:cNvSpPr>
          <p:nvPr/>
        </p:nvSpPr>
        <p:spPr bwMode="blackWhite">
          <a:xfrm>
            <a:off x="381000" y="608357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solidFill>
                <a:latin typeface="Segoe" pitchFamily="34" charset="0"/>
                <a:cs typeface="Arial" charset="0"/>
              </a:rPr>
              <a:t>© </a:t>
            </a:r>
            <a:r>
              <a:rPr lang="en-US" sz="700" dirty="0" smtClean="0">
                <a:solidFill>
                  <a:schemeClr val="bg1"/>
                </a:solidFill>
                <a:latin typeface="Segoe" pitchFamily="34" charset="0"/>
                <a:cs typeface="Arial" charset="0"/>
              </a:rPr>
              <a:t>2011 Microsoft </a:t>
            </a:r>
            <a:r>
              <a:rPr lang="en-US" sz="700" dirty="0">
                <a:solidFill>
                  <a:schemeClr val="bg1"/>
                </a:solidFill>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solidFill>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solidFill>
                  <a:schemeClr val="bg1"/>
                </a:solidFill>
                <a:latin typeface="Segoe" pitchFamily="34" charset="0"/>
                <a:cs typeface="Arial" charset="0"/>
              </a:rPr>
            </a:br>
            <a:r>
              <a:rPr lang="en-US" sz="700" dirty="0">
                <a:solidFill>
                  <a:schemeClr val="bg1"/>
                </a:solidFill>
                <a:latin typeface="Segoe"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819400" y="4738300"/>
            <a:ext cx="4800600" cy="565537"/>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sp>
        <p:nvSpPr>
          <p:cNvPr id="2" name="Title 1"/>
          <p:cNvSpPr>
            <a:spLocks noGrp="1"/>
          </p:cNvSpPr>
          <p:nvPr>
            <p:ph type="title"/>
          </p:nvPr>
        </p:nvSpPr>
        <p:spPr>
          <a:xfrm>
            <a:off x="381000" y="228601"/>
            <a:ext cx="8382000" cy="664797"/>
          </a:xfrm>
        </p:spPr>
        <p:txBody>
          <a:bodyPr/>
          <a:lstStyle/>
          <a:p>
            <a:r>
              <a:rPr lang="en-US" dirty="0" smtClean="0"/>
              <a:t>SCSI </a:t>
            </a:r>
            <a:r>
              <a:rPr lang="en-US" dirty="0"/>
              <a:t>and </a:t>
            </a:r>
            <a:r>
              <a:rPr lang="en-US" dirty="0" smtClean="0"/>
              <a:t>SAS</a:t>
            </a:r>
            <a:endParaRPr lang="en-US" dirty="0"/>
          </a:p>
        </p:txBody>
      </p:sp>
      <p:sp>
        <p:nvSpPr>
          <p:cNvPr id="3" name="Content Placeholder 2"/>
          <p:cNvSpPr>
            <a:spLocks noGrp="1"/>
          </p:cNvSpPr>
          <p:nvPr>
            <p:ph idx="1"/>
          </p:nvPr>
        </p:nvSpPr>
        <p:spPr>
          <a:xfrm>
            <a:off x="381000" y="1143000"/>
            <a:ext cx="8458200" cy="4031873"/>
          </a:xfrm>
        </p:spPr>
        <p:txBody>
          <a:bodyPr/>
          <a:lstStyle/>
          <a:p>
            <a:r>
              <a:rPr lang="en-GB" sz="2800" dirty="0" smtClean="0"/>
              <a:t>SCSI</a:t>
            </a:r>
          </a:p>
          <a:p>
            <a:pPr lvl="1"/>
            <a:r>
              <a:rPr lang="en-GB" sz="2400" dirty="0" smtClean="0"/>
              <a:t>Up to seven drives for each controller (ID: 0-6) </a:t>
            </a:r>
          </a:p>
          <a:p>
            <a:pPr lvl="1"/>
            <a:r>
              <a:rPr lang="en-GB" sz="2400" dirty="0" smtClean="0"/>
              <a:t>Devices are attached in a chain</a:t>
            </a:r>
            <a:r>
              <a:rPr lang="en-US" sz="2400" dirty="0" smtClean="0"/>
              <a:t>—</a:t>
            </a:r>
            <a:r>
              <a:rPr lang="en-GB" sz="2400" dirty="0" smtClean="0"/>
              <a:t>requires terminations</a:t>
            </a:r>
            <a:endParaRPr lang="en-GB" sz="2800" dirty="0" smtClean="0"/>
          </a:p>
          <a:p>
            <a:r>
              <a:rPr lang="en-GB" sz="2800" dirty="0" smtClean="0"/>
              <a:t>SAS</a:t>
            </a:r>
          </a:p>
          <a:p>
            <a:pPr lvl="1"/>
            <a:r>
              <a:rPr lang="en-GB" sz="2400" dirty="0" smtClean="0"/>
              <a:t>SATA II introduced backplane interconnects</a:t>
            </a:r>
          </a:p>
          <a:p>
            <a:pPr lvl="1"/>
            <a:r>
              <a:rPr lang="en-GB" sz="2400" dirty="0" smtClean="0"/>
              <a:t>SATA drives plug-compatible with SAS backplanes</a:t>
            </a:r>
          </a:p>
          <a:p>
            <a:pPr lvl="1"/>
            <a:r>
              <a:rPr lang="en-GB" sz="2400" dirty="0" smtClean="0"/>
              <a:t>Serial Tunneling Protocol (STP) enables an SAS host to communicate directly with a SATA target</a:t>
            </a:r>
          </a:p>
          <a:p>
            <a:endParaRPr lang="en-GB" sz="2800" dirty="0" smtClean="0"/>
          </a:p>
        </p:txBody>
      </p:sp>
      <p:pic>
        <p:nvPicPr>
          <p:cNvPr id="2050" name="Picture 2" descr="C:\Users\David\Documents\CM Projects - Reference\VistaIcons\Graphics\_WINDOWS SERVER ICONS\Hardware\Virtual Servers 2.png"/>
          <p:cNvPicPr>
            <a:picLocks noChangeAspect="1" noChangeArrowheads="1"/>
          </p:cNvPicPr>
          <p:nvPr/>
        </p:nvPicPr>
        <p:blipFill>
          <a:blip r:embed="rId3"/>
          <a:srcRect/>
          <a:stretch>
            <a:fillRect/>
          </a:stretch>
        </p:blipFill>
        <p:spPr bwMode="auto">
          <a:xfrm>
            <a:off x="685800" y="4379912"/>
            <a:ext cx="1131629" cy="1847850"/>
          </a:xfrm>
          <a:prstGeom prst="rect">
            <a:avLst/>
          </a:prstGeom>
          <a:noFill/>
        </p:spPr>
      </p:pic>
      <p:pic>
        <p:nvPicPr>
          <p:cNvPr id="5" name="Picture 3" descr="C:\Users\David\Documents\CM Projects - Reference\MSL - common topics\MSL_PNG_Object_Library\HardDiskDrive.png"/>
          <p:cNvPicPr>
            <a:picLocks noChangeAspect="1" noChangeArrowheads="1"/>
          </p:cNvPicPr>
          <p:nvPr/>
        </p:nvPicPr>
        <p:blipFill>
          <a:blip r:embed="rId4">
            <a:duotone>
              <a:prstClr val="black"/>
              <a:schemeClr val="tx2">
                <a:tint val="45000"/>
                <a:satMod val="400000"/>
              </a:schemeClr>
            </a:duotone>
          </a:blip>
          <a:srcRect/>
          <a:stretch>
            <a:fillRect/>
          </a:stretch>
        </p:blipFill>
        <p:spPr bwMode="auto">
          <a:xfrm>
            <a:off x="2667000" y="5675312"/>
            <a:ext cx="1018491" cy="649288"/>
          </a:xfrm>
          <a:prstGeom prst="rect">
            <a:avLst/>
          </a:prstGeom>
          <a:noFill/>
        </p:spPr>
      </p:pic>
      <p:pic>
        <p:nvPicPr>
          <p:cNvPr id="6" name="Picture 3" descr="C:\Users\David\Documents\CM Projects - Reference\MSL - common topics\MSL_PNG_Object_Library\HardDiskDrive.png"/>
          <p:cNvPicPr>
            <a:picLocks noChangeAspect="1" noChangeArrowheads="1"/>
          </p:cNvPicPr>
          <p:nvPr/>
        </p:nvPicPr>
        <p:blipFill>
          <a:blip r:embed="rId4">
            <a:duotone>
              <a:prstClr val="black"/>
              <a:schemeClr val="tx2">
                <a:tint val="45000"/>
                <a:satMod val="400000"/>
              </a:schemeClr>
            </a:duotone>
          </a:blip>
          <a:srcRect/>
          <a:stretch>
            <a:fillRect/>
          </a:stretch>
        </p:blipFill>
        <p:spPr bwMode="auto">
          <a:xfrm>
            <a:off x="3352800" y="5675312"/>
            <a:ext cx="1018491" cy="649288"/>
          </a:xfrm>
          <a:prstGeom prst="rect">
            <a:avLst/>
          </a:prstGeom>
          <a:noFill/>
        </p:spPr>
      </p:pic>
      <p:pic>
        <p:nvPicPr>
          <p:cNvPr id="7" name="Picture 3" descr="C:\Users\David\Documents\CM Projects - Reference\MSL - common topics\MSL_PNG_Object_Library\HardDiskDrive.png"/>
          <p:cNvPicPr>
            <a:picLocks noChangeAspect="1" noChangeArrowheads="1"/>
          </p:cNvPicPr>
          <p:nvPr/>
        </p:nvPicPr>
        <p:blipFill>
          <a:blip r:embed="rId4">
            <a:duotone>
              <a:prstClr val="black"/>
              <a:schemeClr val="tx2">
                <a:tint val="45000"/>
                <a:satMod val="400000"/>
              </a:schemeClr>
            </a:duotone>
          </a:blip>
          <a:srcRect/>
          <a:stretch>
            <a:fillRect/>
          </a:stretch>
        </p:blipFill>
        <p:spPr bwMode="auto">
          <a:xfrm>
            <a:off x="4038600" y="5675312"/>
            <a:ext cx="1018491" cy="649288"/>
          </a:xfrm>
          <a:prstGeom prst="rect">
            <a:avLst/>
          </a:prstGeom>
          <a:noFill/>
        </p:spPr>
      </p:pic>
      <p:pic>
        <p:nvPicPr>
          <p:cNvPr id="8" name="Picture 3" descr="C:\Users\David\Documents\CM Projects - Reference\MSL - common topics\MSL_PNG_Object_Library\HardDiskDrive.png"/>
          <p:cNvPicPr>
            <a:picLocks noChangeAspect="1" noChangeArrowheads="1"/>
          </p:cNvPicPr>
          <p:nvPr/>
        </p:nvPicPr>
        <p:blipFill>
          <a:blip r:embed="rId4">
            <a:duotone>
              <a:prstClr val="black"/>
              <a:schemeClr val="tx2">
                <a:tint val="45000"/>
                <a:satMod val="400000"/>
              </a:schemeClr>
            </a:duotone>
          </a:blip>
          <a:srcRect/>
          <a:stretch>
            <a:fillRect/>
          </a:stretch>
        </p:blipFill>
        <p:spPr bwMode="auto">
          <a:xfrm>
            <a:off x="4724400" y="5675312"/>
            <a:ext cx="1018491" cy="649288"/>
          </a:xfrm>
          <a:prstGeom prst="rect">
            <a:avLst/>
          </a:prstGeom>
          <a:noFill/>
        </p:spPr>
      </p:pic>
      <p:pic>
        <p:nvPicPr>
          <p:cNvPr id="9" name="Picture 3" descr="C:\Users\David\Documents\CM Projects - Reference\MSL - common topics\MSL_PNG_Object_Library\HardDiskDrive.png"/>
          <p:cNvPicPr>
            <a:picLocks noChangeAspect="1" noChangeArrowheads="1"/>
          </p:cNvPicPr>
          <p:nvPr/>
        </p:nvPicPr>
        <p:blipFill>
          <a:blip r:embed="rId4">
            <a:duotone>
              <a:prstClr val="black"/>
              <a:schemeClr val="accent2">
                <a:tint val="45000"/>
                <a:satMod val="400000"/>
              </a:schemeClr>
            </a:duotone>
          </a:blip>
          <a:srcRect/>
          <a:stretch>
            <a:fillRect/>
          </a:stretch>
        </p:blipFill>
        <p:spPr bwMode="auto">
          <a:xfrm>
            <a:off x="5410200" y="5675312"/>
            <a:ext cx="1018491" cy="649288"/>
          </a:xfrm>
          <a:prstGeom prst="rect">
            <a:avLst/>
          </a:prstGeom>
          <a:noFill/>
        </p:spPr>
      </p:pic>
      <p:pic>
        <p:nvPicPr>
          <p:cNvPr id="10" name="Picture 3" descr="C:\Users\David\Documents\CM Projects - Reference\MSL - common topics\MSL_PNG_Object_Library\HardDiskDrive.png"/>
          <p:cNvPicPr>
            <a:picLocks noChangeAspect="1" noChangeArrowheads="1"/>
          </p:cNvPicPr>
          <p:nvPr/>
        </p:nvPicPr>
        <p:blipFill>
          <a:blip r:embed="rId4">
            <a:duotone>
              <a:prstClr val="black"/>
              <a:schemeClr val="accent2">
                <a:tint val="45000"/>
                <a:satMod val="400000"/>
              </a:schemeClr>
            </a:duotone>
          </a:blip>
          <a:srcRect/>
          <a:stretch>
            <a:fillRect/>
          </a:stretch>
        </p:blipFill>
        <p:spPr bwMode="auto">
          <a:xfrm>
            <a:off x="6096000" y="5675312"/>
            <a:ext cx="1018491" cy="649288"/>
          </a:xfrm>
          <a:prstGeom prst="rect">
            <a:avLst/>
          </a:prstGeom>
          <a:noFill/>
        </p:spPr>
      </p:pic>
      <p:pic>
        <p:nvPicPr>
          <p:cNvPr id="11" name="Picture 3" descr="C:\Users\David\Documents\CM Projects - Reference\MSL - common topics\MSL_PNG_Object_Library\HardDiskDrive.png"/>
          <p:cNvPicPr>
            <a:picLocks noChangeAspect="1" noChangeArrowheads="1"/>
          </p:cNvPicPr>
          <p:nvPr/>
        </p:nvPicPr>
        <p:blipFill>
          <a:blip r:embed="rId4">
            <a:duotone>
              <a:prstClr val="black"/>
              <a:schemeClr val="accent2">
                <a:tint val="45000"/>
                <a:satMod val="400000"/>
              </a:schemeClr>
            </a:duotone>
          </a:blip>
          <a:srcRect/>
          <a:stretch>
            <a:fillRect/>
          </a:stretch>
        </p:blipFill>
        <p:spPr bwMode="auto">
          <a:xfrm>
            <a:off x="6781800" y="5675312"/>
            <a:ext cx="1018491" cy="649288"/>
          </a:xfrm>
          <a:prstGeom prst="rect">
            <a:avLst/>
          </a:prstGeom>
          <a:noFill/>
        </p:spPr>
      </p:pic>
      <p:cxnSp>
        <p:nvCxnSpPr>
          <p:cNvPr id="14" name="Straight Arrow Connector 13"/>
          <p:cNvCxnSpPr/>
          <p:nvPr/>
        </p:nvCxnSpPr>
        <p:spPr>
          <a:xfrm rot="5400000">
            <a:off x="2895600" y="5445918"/>
            <a:ext cx="457200" cy="1588"/>
          </a:xfrm>
          <a:prstGeom prst="straightConnector1">
            <a:avLst/>
          </a:prstGeom>
          <a:ln w="31750">
            <a:solidFill>
              <a:schemeClr val="bg1">
                <a:lumMod val="65000"/>
                <a:lumOff val="3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5400000">
            <a:off x="3594232" y="5445918"/>
            <a:ext cx="457200" cy="1588"/>
          </a:xfrm>
          <a:prstGeom prst="straightConnector1">
            <a:avLst/>
          </a:prstGeom>
          <a:ln w="31750">
            <a:solidFill>
              <a:schemeClr val="bg1">
                <a:lumMod val="65000"/>
                <a:lumOff val="3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a:off x="4292864" y="5445918"/>
            <a:ext cx="457200" cy="1588"/>
          </a:xfrm>
          <a:prstGeom prst="straightConnector1">
            <a:avLst/>
          </a:prstGeom>
          <a:ln w="31750">
            <a:solidFill>
              <a:schemeClr val="bg1">
                <a:lumMod val="65000"/>
                <a:lumOff val="3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4991496" y="5445918"/>
            <a:ext cx="457200" cy="1588"/>
          </a:xfrm>
          <a:prstGeom prst="straightConnector1">
            <a:avLst/>
          </a:prstGeom>
          <a:ln w="31750">
            <a:solidFill>
              <a:schemeClr val="bg1">
                <a:lumMod val="65000"/>
                <a:lumOff val="3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a:off x="5690128" y="5445918"/>
            <a:ext cx="457200" cy="1588"/>
          </a:xfrm>
          <a:prstGeom prst="straightConnector1">
            <a:avLst/>
          </a:prstGeom>
          <a:ln w="31750">
            <a:solidFill>
              <a:schemeClr val="bg1">
                <a:lumMod val="65000"/>
                <a:lumOff val="3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5400000">
            <a:off x="6388760" y="5445918"/>
            <a:ext cx="457200" cy="1588"/>
          </a:xfrm>
          <a:prstGeom prst="straightConnector1">
            <a:avLst/>
          </a:prstGeom>
          <a:ln w="31750">
            <a:solidFill>
              <a:schemeClr val="bg1">
                <a:lumMod val="65000"/>
                <a:lumOff val="3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a:off x="7087394" y="5445918"/>
            <a:ext cx="457200" cy="1588"/>
          </a:xfrm>
          <a:prstGeom prst="straightConnector1">
            <a:avLst/>
          </a:prstGeom>
          <a:ln w="31750">
            <a:solidFill>
              <a:schemeClr val="bg1">
                <a:lumMod val="65000"/>
                <a:lumOff val="35000"/>
              </a:schemeClr>
            </a:solidFill>
            <a:tailEnd type="non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006704" y="5209401"/>
            <a:ext cx="507896" cy="276999"/>
          </a:xfrm>
          <a:prstGeom prst="rect">
            <a:avLst/>
          </a:prstGeom>
          <a:solidFill>
            <a:srgbClr val="2E59B0"/>
          </a:solidFill>
        </p:spPr>
        <p:txBody>
          <a:bodyPr wrap="none" lIns="0" tIns="0" rIns="0" bIns="0" rtlCol="0">
            <a:spAutoFit/>
          </a:bodyPr>
          <a:lstStyle/>
          <a:p>
            <a:r>
              <a:rPr lang="en-GB" dirty="0" smtClean="0">
                <a:gradFill>
                  <a:gsLst>
                    <a:gs pos="0">
                      <a:schemeClr val="tx1"/>
                    </a:gs>
                    <a:gs pos="86000">
                      <a:schemeClr val="tx1"/>
                    </a:gs>
                  </a:gsLst>
                  <a:lin ang="5400000" scaled="0"/>
                </a:gradFill>
              </a:rPr>
              <a:t>SATA</a:t>
            </a:r>
          </a:p>
        </p:txBody>
      </p:sp>
      <p:sp>
        <p:nvSpPr>
          <p:cNvPr id="24" name="TextBox 23"/>
          <p:cNvSpPr txBox="1"/>
          <p:nvPr/>
        </p:nvSpPr>
        <p:spPr>
          <a:xfrm>
            <a:off x="7136389" y="4419600"/>
            <a:ext cx="1398011"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SAS Expander</a:t>
            </a:r>
          </a:p>
        </p:txBody>
      </p:sp>
      <p:grpSp>
        <p:nvGrpSpPr>
          <p:cNvPr id="13" name="Group 12"/>
          <p:cNvGrpSpPr/>
          <p:nvPr/>
        </p:nvGrpSpPr>
        <p:grpSpPr>
          <a:xfrm>
            <a:off x="2942925" y="4875726"/>
            <a:ext cx="4572000" cy="305874"/>
            <a:chOff x="2942925" y="4875726"/>
            <a:chExt cx="4572000" cy="305874"/>
          </a:xfrm>
        </p:grpSpPr>
        <p:sp>
          <p:nvSpPr>
            <p:cNvPr id="12" name="Rectangle 11"/>
            <p:cNvSpPr/>
            <p:nvPr/>
          </p:nvSpPr>
          <p:spPr bwMode="auto">
            <a:xfrm>
              <a:off x="2942925" y="4876800"/>
              <a:ext cx="4572000" cy="304800"/>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400" dirty="0" smtClean="0">
                <a:solidFill>
                  <a:schemeClr val="tx1"/>
                </a:solidFill>
              </a:endParaRPr>
            </a:p>
          </p:txBody>
        </p:sp>
        <p:sp>
          <p:nvSpPr>
            <p:cNvPr id="25" name="TextBox 24"/>
            <p:cNvSpPr txBox="1"/>
            <p:nvPr/>
          </p:nvSpPr>
          <p:spPr>
            <a:xfrm>
              <a:off x="6781800" y="4875726"/>
              <a:ext cx="666016"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Tunnel</a:t>
              </a:r>
            </a:p>
          </p:txBody>
        </p:sp>
      </p:grpSp>
      <p:sp>
        <p:nvSpPr>
          <p:cNvPr id="27" name="TextBox 26"/>
          <p:cNvSpPr txBox="1"/>
          <p:nvPr/>
        </p:nvSpPr>
        <p:spPr>
          <a:xfrm>
            <a:off x="3036027" y="6352289"/>
            <a:ext cx="1083886"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SAS Drives</a:t>
            </a:r>
          </a:p>
        </p:txBody>
      </p:sp>
      <p:sp>
        <p:nvSpPr>
          <p:cNvPr id="28" name="TextBox 27"/>
          <p:cNvSpPr txBox="1"/>
          <p:nvPr/>
        </p:nvSpPr>
        <p:spPr>
          <a:xfrm>
            <a:off x="5939719" y="6352289"/>
            <a:ext cx="1195840" cy="276999"/>
          </a:xfrm>
          <a:prstGeom prst="rect">
            <a:avLst/>
          </a:prstGeom>
          <a:noFill/>
        </p:spPr>
        <p:txBody>
          <a:bodyPr wrap="none" lIns="0" tIns="0" rIns="0" bIns="0" rtlCol="0">
            <a:spAutoFit/>
          </a:bodyPr>
          <a:lstStyle/>
          <a:p>
            <a:r>
              <a:rPr lang="en-GB" dirty="0" smtClean="0">
                <a:gradFill>
                  <a:gsLst>
                    <a:gs pos="0">
                      <a:schemeClr val="tx1"/>
                    </a:gs>
                    <a:gs pos="86000">
                      <a:schemeClr val="tx1"/>
                    </a:gs>
                  </a:gsLst>
                  <a:lin ang="5400000" scaled="0"/>
                </a:gradFill>
              </a:rPr>
              <a:t>SATA Drives</a:t>
            </a:r>
          </a:p>
        </p:txBody>
      </p:sp>
      <p:sp>
        <p:nvSpPr>
          <p:cNvPr id="29" name="TextBox 28"/>
          <p:cNvSpPr txBox="1"/>
          <p:nvPr/>
        </p:nvSpPr>
        <p:spPr>
          <a:xfrm>
            <a:off x="2086275" y="4599801"/>
            <a:ext cx="373500" cy="276999"/>
          </a:xfrm>
          <a:prstGeom prst="rect">
            <a:avLst/>
          </a:prstGeom>
          <a:solidFill>
            <a:schemeClr val="accent2"/>
          </a:solidFill>
        </p:spPr>
        <p:txBody>
          <a:bodyPr wrap="none" lIns="0" tIns="0" rIns="0" bIns="0" rtlCol="0">
            <a:spAutoFit/>
          </a:bodyPr>
          <a:lstStyle/>
          <a:p>
            <a:r>
              <a:rPr lang="en-GB" dirty="0" smtClean="0">
                <a:gradFill>
                  <a:gsLst>
                    <a:gs pos="0">
                      <a:schemeClr val="tx1"/>
                    </a:gs>
                    <a:gs pos="86000">
                      <a:schemeClr val="tx1"/>
                    </a:gs>
                  </a:gsLst>
                  <a:lin ang="5400000" scaled="0"/>
                </a:gradFill>
              </a:rPr>
              <a:t>STP</a:t>
            </a:r>
          </a:p>
        </p:txBody>
      </p:sp>
      <p:cxnSp>
        <p:nvCxnSpPr>
          <p:cNvPr id="30" name="Straight Arrow Connector 29"/>
          <p:cNvCxnSpPr/>
          <p:nvPr/>
        </p:nvCxnSpPr>
        <p:spPr>
          <a:xfrm>
            <a:off x="1658816" y="5014225"/>
            <a:ext cx="2185645" cy="0"/>
          </a:xfrm>
          <a:prstGeom prst="straightConnector1">
            <a:avLst/>
          </a:prstGeom>
          <a:ln>
            <a:tailEnd type="none"/>
          </a:ln>
        </p:spPr>
        <p:style>
          <a:lnRef idx="3">
            <a:schemeClr val="accent2"/>
          </a:lnRef>
          <a:fillRef idx="0">
            <a:schemeClr val="accent2"/>
          </a:fillRef>
          <a:effectRef idx="2">
            <a:schemeClr val="accent2"/>
          </a:effectRef>
          <a:fontRef idx="minor">
            <a:schemeClr val="tx1"/>
          </a:fontRef>
        </p:style>
      </p:cxnSp>
      <p:cxnSp>
        <p:nvCxnSpPr>
          <p:cNvPr id="2048" name="Straight Arrow Connector 2047"/>
          <p:cNvCxnSpPr/>
          <p:nvPr/>
        </p:nvCxnSpPr>
        <p:spPr>
          <a:xfrm flipH="1">
            <a:off x="3823663" y="5023467"/>
            <a:ext cx="1588" cy="648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051" name="Straight Arrow Connector 2050"/>
          <p:cNvCxnSpPr/>
          <p:nvPr/>
        </p:nvCxnSpPr>
        <p:spPr>
          <a:xfrm>
            <a:off x="1702775" y="5014225"/>
            <a:ext cx="4932000" cy="0"/>
          </a:xfrm>
          <a:prstGeom prst="straightConnector1">
            <a:avLst/>
          </a:prstGeom>
          <a:ln>
            <a:tailEnd type="none"/>
          </a:ln>
        </p:spPr>
        <p:style>
          <a:lnRef idx="3">
            <a:schemeClr val="accent6"/>
          </a:lnRef>
          <a:fillRef idx="0">
            <a:schemeClr val="accent6"/>
          </a:fillRef>
          <a:effectRef idx="2">
            <a:schemeClr val="accent6"/>
          </a:effectRef>
          <a:fontRef idx="minor">
            <a:schemeClr val="tx1"/>
          </a:fontRef>
        </p:style>
      </p:cxnSp>
      <p:cxnSp>
        <p:nvCxnSpPr>
          <p:cNvPr id="2053" name="Straight Arrow Connector 2052"/>
          <p:cNvCxnSpPr/>
          <p:nvPr/>
        </p:nvCxnSpPr>
        <p:spPr>
          <a:xfrm>
            <a:off x="6619237" y="5005194"/>
            <a:ext cx="0" cy="6480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13287350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2048"/>
                                        </p:tgtEl>
                                        <p:attrNameLst>
                                          <p:attrName>style.visibility</p:attrName>
                                        </p:attrNameLst>
                                      </p:cBhvr>
                                      <p:to>
                                        <p:strVal val="visible"/>
                                      </p:to>
                                    </p:set>
                                    <p:animEffect transition="in" filter="wipe(up)">
                                      <p:cBhvr>
                                        <p:cTn id="11" dur="1000"/>
                                        <p:tgtEl>
                                          <p:spTgt spid="204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2048"/>
                                        </p:tgtEl>
                                      </p:cBhvr>
                                    </p:animEffect>
                                    <p:set>
                                      <p:cBhvr>
                                        <p:cTn id="20" dur="1" fill="hold">
                                          <p:stCondLst>
                                            <p:cond delay="499"/>
                                          </p:stCondLst>
                                        </p:cTn>
                                        <p:tgtEl>
                                          <p:spTgt spid="2048"/>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30"/>
                                        </p:tgtEl>
                                      </p:cBhvr>
                                    </p:animEffect>
                                    <p:set>
                                      <p:cBhvr>
                                        <p:cTn id="23" dur="1" fill="hold">
                                          <p:stCondLst>
                                            <p:cond delay="499"/>
                                          </p:stCondLst>
                                        </p:cTn>
                                        <p:tgtEl>
                                          <p:spTgt spid="30"/>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29"/>
                                        </p:tgtEl>
                                      </p:cBhvr>
                                    </p:animEffect>
                                    <p:set>
                                      <p:cBhvr>
                                        <p:cTn id="26" dur="1" fill="hold">
                                          <p:stCondLst>
                                            <p:cond delay="499"/>
                                          </p:stCondLst>
                                        </p:cTn>
                                        <p:tgtEl>
                                          <p:spTgt spid="29"/>
                                        </p:tgtEl>
                                        <p:attrNameLst>
                                          <p:attrName>style.visibility</p:attrName>
                                        </p:attrNameLst>
                                      </p:cBhvr>
                                      <p:to>
                                        <p:strVal val="hidden"/>
                                      </p:to>
                                    </p:se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2051"/>
                                        </p:tgtEl>
                                        <p:attrNameLst>
                                          <p:attrName>style.visibility</p:attrName>
                                        </p:attrNameLst>
                                      </p:cBhvr>
                                      <p:to>
                                        <p:strVal val="visible"/>
                                      </p:to>
                                    </p:set>
                                    <p:animEffect transition="in" filter="wipe(left)">
                                      <p:cBhvr>
                                        <p:cTn id="34" dur="1000"/>
                                        <p:tgtEl>
                                          <p:spTgt spid="2051"/>
                                        </p:tgtEl>
                                      </p:cBhvr>
                                    </p:animEffect>
                                  </p:childTnLst>
                                </p:cTn>
                              </p:par>
                            </p:childTnLst>
                          </p:cTn>
                        </p:par>
                        <p:par>
                          <p:cTn id="35" fill="hold">
                            <p:stCondLst>
                              <p:cond delay="2000"/>
                            </p:stCondLst>
                            <p:childTnLst>
                              <p:par>
                                <p:cTn id="36" presetID="22" presetClass="entr" presetSubtype="1" fill="hold" nodeType="afterEffect">
                                  <p:stCondLst>
                                    <p:cond delay="0"/>
                                  </p:stCondLst>
                                  <p:childTnLst>
                                    <p:set>
                                      <p:cBhvr>
                                        <p:cTn id="37" dur="1" fill="hold">
                                          <p:stCondLst>
                                            <p:cond delay="0"/>
                                          </p:stCondLst>
                                        </p:cTn>
                                        <p:tgtEl>
                                          <p:spTgt spid="2053"/>
                                        </p:tgtEl>
                                        <p:attrNameLst>
                                          <p:attrName>style.visibility</p:attrName>
                                        </p:attrNameLst>
                                      </p:cBhvr>
                                      <p:to>
                                        <p:strVal val="visible"/>
                                      </p:to>
                                    </p:set>
                                    <p:animEffect transition="in" filter="wipe(up)">
                                      <p:cBhvr>
                                        <p:cTn id="38" dur="1000"/>
                                        <p:tgtEl>
                                          <p:spTgt spid="2053"/>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9" grpId="0" animBg="1"/>
      <p:bldP spid="29"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664797"/>
          </a:xfrm>
        </p:spPr>
        <p:txBody>
          <a:bodyPr/>
          <a:lstStyle/>
          <a:p>
            <a:r>
              <a:rPr lang="en-US" dirty="0" smtClean="0"/>
              <a:t>SATA, eSATA, and PATA </a:t>
            </a:r>
            <a:endParaRPr lang="en-US" dirty="0"/>
          </a:p>
        </p:txBody>
      </p:sp>
      <p:sp>
        <p:nvSpPr>
          <p:cNvPr id="3" name="Content Placeholder 2"/>
          <p:cNvSpPr>
            <a:spLocks noGrp="1"/>
          </p:cNvSpPr>
          <p:nvPr>
            <p:ph idx="1"/>
          </p:nvPr>
        </p:nvSpPr>
        <p:spPr>
          <a:xfrm>
            <a:off x="381000" y="1143000"/>
            <a:ext cx="8001000" cy="5232202"/>
          </a:xfrm>
        </p:spPr>
        <p:txBody>
          <a:bodyPr/>
          <a:lstStyle/>
          <a:p>
            <a:pPr>
              <a:lnSpc>
                <a:spcPct val="100000"/>
              </a:lnSpc>
            </a:pPr>
            <a:r>
              <a:rPr lang="en-US" sz="2800" dirty="0" smtClean="0"/>
              <a:t>PATA, ATA, IDE, EIDE</a:t>
            </a:r>
            <a:r>
              <a:rPr lang="en-GB" sz="2800" dirty="0" smtClean="0">
                <a:solidFill>
                  <a:schemeClr val="tx1"/>
                </a:solidFill>
                <a:latin typeface="Segoe" pitchFamily="34" charset="0"/>
              </a:rPr>
              <a:t>—</a:t>
            </a:r>
            <a:r>
              <a:rPr lang="en-US" sz="2800" dirty="0" smtClean="0"/>
              <a:t>same technology</a:t>
            </a:r>
          </a:p>
          <a:p>
            <a:pPr lvl="1">
              <a:lnSpc>
                <a:spcPct val="100000"/>
              </a:lnSpc>
            </a:pPr>
            <a:r>
              <a:rPr lang="en-US" sz="2400" dirty="0" smtClean="0"/>
              <a:t>40-wire ribbon cables, max. length 457 mm</a:t>
            </a:r>
          </a:p>
          <a:p>
            <a:pPr lvl="1">
              <a:lnSpc>
                <a:spcPct val="100000"/>
              </a:lnSpc>
            </a:pPr>
            <a:r>
              <a:rPr lang="en-US" sz="2400" dirty="0" smtClean="0"/>
              <a:t>Final seventh revision = Ultra ATA, 133 MB/sec</a:t>
            </a:r>
          </a:p>
          <a:p>
            <a:pPr lvl="1">
              <a:lnSpc>
                <a:spcPct val="100000"/>
              </a:lnSpc>
            </a:pPr>
            <a:r>
              <a:rPr lang="en-US" sz="2400" dirty="0" smtClean="0"/>
              <a:t>Shared channel</a:t>
            </a:r>
            <a:r>
              <a:rPr lang="en-GB" sz="2400" dirty="0" smtClean="0">
                <a:solidFill>
                  <a:schemeClr val="tx1"/>
                </a:solidFill>
                <a:latin typeface="Segoe" pitchFamily="34" charset="0"/>
              </a:rPr>
              <a:t>—</a:t>
            </a:r>
            <a:r>
              <a:rPr lang="en-US" sz="2400" dirty="0" smtClean="0"/>
              <a:t>master/subordinate</a:t>
            </a:r>
          </a:p>
          <a:p>
            <a:pPr>
              <a:lnSpc>
                <a:spcPct val="100000"/>
              </a:lnSpc>
            </a:pPr>
            <a:r>
              <a:rPr lang="en-US" sz="2800" dirty="0" smtClean="0"/>
              <a:t>SATA</a:t>
            </a:r>
          </a:p>
          <a:p>
            <a:pPr lvl="1">
              <a:lnSpc>
                <a:spcPct val="100000"/>
              </a:lnSpc>
            </a:pPr>
            <a:r>
              <a:rPr lang="en-US" sz="2400" dirty="0" smtClean="0"/>
              <a:t>Point-to-point</a:t>
            </a:r>
            <a:r>
              <a:rPr lang="en-GB" sz="2400" dirty="0" smtClean="0">
                <a:solidFill>
                  <a:schemeClr val="tx1"/>
                </a:solidFill>
                <a:latin typeface="Segoe" pitchFamily="34" charset="0"/>
              </a:rPr>
              <a:t>—</a:t>
            </a:r>
            <a:r>
              <a:rPr lang="en-US" sz="2400" dirty="0" smtClean="0"/>
              <a:t>one device on each cable</a:t>
            </a:r>
          </a:p>
          <a:p>
            <a:pPr lvl="1">
              <a:lnSpc>
                <a:spcPct val="100000"/>
              </a:lnSpc>
            </a:pPr>
            <a:r>
              <a:rPr lang="en-US" sz="2400" dirty="0" smtClean="0"/>
              <a:t>Seven-wire cable, max. length 1 m</a:t>
            </a:r>
          </a:p>
          <a:p>
            <a:pPr lvl="1">
              <a:lnSpc>
                <a:spcPct val="100000"/>
              </a:lnSpc>
            </a:pPr>
            <a:r>
              <a:rPr lang="en-US" sz="2400" dirty="0" smtClean="0"/>
              <a:t>Higher speeds:</a:t>
            </a:r>
          </a:p>
          <a:p>
            <a:pPr lvl="2">
              <a:lnSpc>
                <a:spcPct val="100000"/>
              </a:lnSpc>
            </a:pPr>
            <a:r>
              <a:rPr lang="en-US" sz="2000" dirty="0" smtClean="0"/>
              <a:t>SATA I</a:t>
            </a:r>
            <a:r>
              <a:rPr lang="en-GB" sz="2000" dirty="0" smtClean="0">
                <a:solidFill>
                  <a:schemeClr val="tx1"/>
                </a:solidFill>
                <a:latin typeface="Segoe" pitchFamily="34" charset="0"/>
              </a:rPr>
              <a:t>—</a:t>
            </a:r>
            <a:r>
              <a:rPr lang="en-US" sz="2000" dirty="0" smtClean="0"/>
              <a:t>150 MB/sec (1.5 Gbit/sec)</a:t>
            </a:r>
          </a:p>
          <a:p>
            <a:pPr lvl="2">
              <a:lnSpc>
                <a:spcPct val="100000"/>
              </a:lnSpc>
            </a:pPr>
            <a:r>
              <a:rPr lang="en-US" sz="2000" dirty="0" smtClean="0"/>
              <a:t>SATA II</a:t>
            </a:r>
            <a:r>
              <a:rPr lang="en-GB" sz="2000" dirty="0" smtClean="0">
                <a:solidFill>
                  <a:schemeClr val="tx1"/>
                </a:solidFill>
                <a:latin typeface="Segoe" pitchFamily="34" charset="0"/>
              </a:rPr>
              <a:t>—</a:t>
            </a:r>
            <a:r>
              <a:rPr lang="en-US" sz="2000" dirty="0" smtClean="0"/>
              <a:t>300 MB /sec (3.0 Gbit/sec)</a:t>
            </a:r>
          </a:p>
          <a:p>
            <a:pPr lvl="2">
              <a:lnSpc>
                <a:spcPct val="100000"/>
              </a:lnSpc>
            </a:pPr>
            <a:r>
              <a:rPr lang="en-US" sz="2000" dirty="0" smtClean="0"/>
              <a:t>SATA Rev. 3.0</a:t>
            </a:r>
            <a:r>
              <a:rPr lang="en-GB" sz="2000" dirty="0" smtClean="0">
                <a:solidFill>
                  <a:schemeClr val="tx1"/>
                </a:solidFill>
                <a:latin typeface="Segoe" pitchFamily="34" charset="0"/>
              </a:rPr>
              <a:t>—</a:t>
            </a:r>
            <a:r>
              <a:rPr lang="en-US" sz="2000" dirty="0" smtClean="0"/>
              <a:t>600 MB /sec (6.0 Gbit/sec)</a:t>
            </a:r>
          </a:p>
          <a:p>
            <a:pPr>
              <a:lnSpc>
                <a:spcPct val="100000"/>
              </a:lnSpc>
            </a:pPr>
            <a:r>
              <a:rPr lang="en-US" sz="2800" dirty="0" smtClean="0"/>
              <a:t>eSATA</a:t>
            </a:r>
            <a:r>
              <a:rPr lang="en-GB" sz="2800" dirty="0" smtClean="0">
                <a:solidFill>
                  <a:schemeClr val="tx1"/>
                </a:solidFill>
                <a:latin typeface="Segoe" pitchFamily="34" charset="0"/>
              </a:rPr>
              <a:t>—</a:t>
            </a:r>
            <a:r>
              <a:rPr lang="en-US" sz="2800" dirty="0" smtClean="0"/>
              <a:t>max. 2 m cable length</a:t>
            </a:r>
          </a:p>
        </p:txBody>
      </p:sp>
      <p:pic>
        <p:nvPicPr>
          <p:cNvPr id="1026" name="Picture 2" descr="C:\Users\David\Pictures\Microsoft Graphics\Hard Drive storage 2.png"/>
          <p:cNvPicPr>
            <a:picLocks noChangeAspect="1" noChangeArrowheads="1"/>
          </p:cNvPicPr>
          <p:nvPr/>
        </p:nvPicPr>
        <p:blipFill>
          <a:blip r:embed="rId3"/>
          <a:srcRect/>
          <a:stretch>
            <a:fillRect/>
          </a:stretch>
        </p:blipFill>
        <p:spPr bwMode="auto">
          <a:xfrm>
            <a:off x="7666566" y="5454650"/>
            <a:ext cx="914400" cy="1327150"/>
          </a:xfrm>
          <a:prstGeom prst="rect">
            <a:avLst/>
          </a:prstGeom>
          <a:noFill/>
        </p:spPr>
      </p:pic>
      <p:pic>
        <p:nvPicPr>
          <p:cNvPr id="1027" name="Picture 3" descr="C:\Users\David\Documents\CM Projects - Reference\MSL - common topics\MSL_PNG_Object_Library\HardDiskDrive.png"/>
          <p:cNvPicPr>
            <a:picLocks noChangeAspect="1" noChangeArrowheads="1"/>
          </p:cNvPicPr>
          <p:nvPr/>
        </p:nvPicPr>
        <p:blipFill>
          <a:blip r:embed="rId4">
            <a:duotone>
              <a:prstClr val="black"/>
              <a:schemeClr val="accent3">
                <a:tint val="45000"/>
                <a:satMod val="400000"/>
              </a:schemeClr>
            </a:duotone>
          </a:blip>
          <a:srcRect/>
          <a:stretch>
            <a:fillRect/>
          </a:stretch>
        </p:blipFill>
        <p:spPr bwMode="auto">
          <a:xfrm>
            <a:off x="7255932" y="1133475"/>
            <a:ext cx="1735668" cy="1106488"/>
          </a:xfrm>
          <a:prstGeom prst="rect">
            <a:avLst/>
          </a:prstGeom>
          <a:noFill/>
        </p:spPr>
      </p:pic>
      <p:pic>
        <p:nvPicPr>
          <p:cNvPr id="6" name="Picture 3" descr="C:\Users\David\Documents\CM Projects - Reference\MSL - common topics\MSL_PNG_Object_Library\HardDiskDrive.png"/>
          <p:cNvPicPr>
            <a:picLocks noChangeAspect="1" noChangeArrowheads="1"/>
          </p:cNvPicPr>
          <p:nvPr/>
        </p:nvPicPr>
        <p:blipFill>
          <a:blip r:embed="rId4">
            <a:duotone>
              <a:prstClr val="black"/>
              <a:schemeClr val="accent5">
                <a:tint val="45000"/>
                <a:satMod val="400000"/>
              </a:schemeClr>
            </a:duotone>
          </a:blip>
          <a:srcRect/>
          <a:stretch>
            <a:fillRect/>
          </a:stretch>
        </p:blipFill>
        <p:spPr bwMode="auto">
          <a:xfrm>
            <a:off x="7255932" y="3657600"/>
            <a:ext cx="1735668" cy="1106488"/>
          </a:xfrm>
          <a:prstGeom prst="rect">
            <a:avLst/>
          </a:prstGeom>
          <a:noFill/>
        </p:spPr>
      </p:pic>
    </p:spTree>
    <p:extLst>
      <p:ext uri="{BB962C8B-B14F-4D97-AF65-F5344CB8AC3E}">
        <p14:creationId xmlns:p14="http://schemas.microsoft.com/office/powerpoint/2010/main" val="132873501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664797"/>
          </a:xfrm>
        </p:spPr>
        <p:txBody>
          <a:bodyPr/>
          <a:lstStyle/>
          <a:p>
            <a:r>
              <a:rPr lang="en-US" dirty="0" smtClean="0"/>
              <a:t>USB and Firewire</a:t>
            </a:r>
            <a:endParaRPr lang="en-US" dirty="0"/>
          </a:p>
        </p:txBody>
      </p:sp>
      <p:sp>
        <p:nvSpPr>
          <p:cNvPr id="3" name="Content Placeholder 2"/>
          <p:cNvSpPr>
            <a:spLocks noGrp="1"/>
          </p:cNvSpPr>
          <p:nvPr>
            <p:ph idx="1"/>
          </p:nvPr>
        </p:nvSpPr>
        <p:spPr>
          <a:xfrm>
            <a:off x="381000" y="1143000"/>
            <a:ext cx="8001000" cy="4050340"/>
          </a:xfrm>
        </p:spPr>
        <p:txBody>
          <a:bodyPr/>
          <a:lstStyle/>
          <a:p>
            <a:pPr>
              <a:lnSpc>
                <a:spcPct val="100000"/>
              </a:lnSpc>
            </a:pPr>
            <a:r>
              <a:rPr lang="en-US" sz="2800" dirty="0" smtClean="0"/>
              <a:t>USB </a:t>
            </a:r>
          </a:p>
          <a:p>
            <a:pPr lvl="1">
              <a:lnSpc>
                <a:spcPct val="100000"/>
              </a:lnSpc>
            </a:pPr>
            <a:r>
              <a:rPr lang="en-US" sz="2400" dirty="0" smtClean="0"/>
              <a:t>USB = 12 Mbit/sec (1.5 MB/sec)</a:t>
            </a:r>
          </a:p>
          <a:p>
            <a:pPr lvl="1">
              <a:lnSpc>
                <a:spcPct val="100000"/>
              </a:lnSpc>
            </a:pPr>
            <a:r>
              <a:rPr lang="en-US" sz="2400" dirty="0" smtClean="0"/>
              <a:t>USB 2.0 = </a:t>
            </a:r>
            <a:r>
              <a:rPr lang="en-GB" sz="2400" dirty="0" smtClean="0"/>
              <a:t>480 Mbit/sec (60 MB/sec)</a:t>
            </a:r>
            <a:endParaRPr lang="en-US" sz="2400" dirty="0" smtClean="0"/>
          </a:p>
          <a:p>
            <a:pPr lvl="1">
              <a:lnSpc>
                <a:spcPct val="100000"/>
              </a:lnSpc>
            </a:pPr>
            <a:r>
              <a:rPr lang="en-US" sz="2400" dirty="0" smtClean="0"/>
              <a:t>USB 3.0 = 4.8 Gbit/sec (600 MB/sec)</a:t>
            </a:r>
          </a:p>
          <a:p>
            <a:pPr>
              <a:lnSpc>
                <a:spcPct val="100000"/>
              </a:lnSpc>
            </a:pPr>
            <a:r>
              <a:rPr lang="en-US" sz="2800" dirty="0" smtClean="0"/>
              <a:t>IEEE 1394 = </a:t>
            </a:r>
            <a:r>
              <a:rPr lang="en-US" sz="2400" dirty="0" smtClean="0"/>
              <a:t>“Firewire”</a:t>
            </a:r>
            <a:r>
              <a:rPr lang="en-GB" sz="2400" dirty="0" smtClean="0">
                <a:solidFill>
                  <a:schemeClr val="tx1"/>
                </a:solidFill>
                <a:latin typeface="Segoe" pitchFamily="34" charset="0"/>
              </a:rPr>
              <a:t>—</a:t>
            </a:r>
            <a:r>
              <a:rPr lang="en-US" sz="2400" dirty="0" smtClean="0"/>
              <a:t>Apple, “i.LINK”</a:t>
            </a:r>
            <a:r>
              <a:rPr lang="en-GB" sz="2400" dirty="0" smtClean="0">
                <a:solidFill>
                  <a:schemeClr val="tx1"/>
                </a:solidFill>
                <a:latin typeface="Segoe" pitchFamily="34" charset="0"/>
              </a:rPr>
              <a:t>—</a:t>
            </a:r>
            <a:r>
              <a:rPr lang="en-US" sz="2400" dirty="0" smtClean="0"/>
              <a:t>Sony</a:t>
            </a:r>
          </a:p>
          <a:p>
            <a:pPr lvl="1">
              <a:lnSpc>
                <a:spcPct val="100000"/>
              </a:lnSpc>
            </a:pPr>
            <a:r>
              <a:rPr lang="en-US" sz="2000" dirty="0" smtClean="0"/>
              <a:t>IEEE 1394a (Firewire 400) = max. 400 MB/sec</a:t>
            </a:r>
          </a:p>
          <a:p>
            <a:pPr lvl="1">
              <a:lnSpc>
                <a:spcPct val="100000"/>
              </a:lnSpc>
            </a:pPr>
            <a:r>
              <a:rPr lang="en-US" sz="2000" dirty="0" smtClean="0"/>
              <a:t>IEEE 1394b (Firewire 800) = max. 800 MB/sec</a:t>
            </a:r>
          </a:p>
          <a:p>
            <a:pPr>
              <a:lnSpc>
                <a:spcPct val="100000"/>
              </a:lnSpc>
            </a:pPr>
            <a:r>
              <a:rPr lang="en-US" sz="2800" dirty="0" smtClean="0"/>
              <a:t>By comparison:</a:t>
            </a:r>
          </a:p>
          <a:p>
            <a:pPr lvl="1">
              <a:lnSpc>
                <a:spcPct val="100000"/>
              </a:lnSpc>
            </a:pPr>
            <a:r>
              <a:rPr lang="en-US" sz="2400" dirty="0" smtClean="0"/>
              <a:t>eSATA = currently 1.5 Gbit/sec; future 6.0 Gbit/sec</a:t>
            </a:r>
          </a:p>
        </p:txBody>
      </p:sp>
      <p:pic>
        <p:nvPicPr>
          <p:cNvPr id="27649" name="Picture 1" descr="C:\Users\David\Documents\CM Projects - Reference\VistaIcons\Graphics\_WINDOWS SERVER ICONS\Hardware\Plug USB 2 cable.png"/>
          <p:cNvPicPr>
            <a:picLocks noChangeAspect="1" noChangeArrowheads="1"/>
          </p:cNvPicPr>
          <p:nvPr/>
        </p:nvPicPr>
        <p:blipFill>
          <a:blip r:embed="rId3"/>
          <a:srcRect/>
          <a:stretch>
            <a:fillRect/>
          </a:stretch>
        </p:blipFill>
        <p:spPr bwMode="auto">
          <a:xfrm>
            <a:off x="6400800" y="1295400"/>
            <a:ext cx="1260662" cy="857250"/>
          </a:xfrm>
          <a:prstGeom prst="rect">
            <a:avLst/>
          </a:prstGeom>
          <a:noFill/>
        </p:spPr>
      </p:pic>
      <p:pic>
        <p:nvPicPr>
          <p:cNvPr id="27650" name="Picture 2" descr="C:\Users\David\Documents\CM Projects - Reference\VistaIcons\Graphics\_WINDOWS SERVER ICONS\Hardware\Plug Firewire cable.png"/>
          <p:cNvPicPr>
            <a:picLocks noChangeAspect="1" noChangeArrowheads="1"/>
          </p:cNvPicPr>
          <p:nvPr/>
        </p:nvPicPr>
        <p:blipFill>
          <a:blip r:embed="rId4"/>
          <a:srcRect/>
          <a:stretch>
            <a:fillRect/>
          </a:stretch>
        </p:blipFill>
        <p:spPr bwMode="auto">
          <a:xfrm>
            <a:off x="6477000" y="3733800"/>
            <a:ext cx="1257300" cy="541606"/>
          </a:xfrm>
          <a:prstGeom prst="rect">
            <a:avLst/>
          </a:prstGeom>
          <a:noFill/>
        </p:spPr>
      </p:pic>
      <p:pic>
        <p:nvPicPr>
          <p:cNvPr id="27651" name="Picture 3" descr="C:\Users\David\Documents\CM Projects - Reference\VistaIcons\Graphics\_WINDOWS SERVER ICONS\Hardware\Hard Drive storage 2.png"/>
          <p:cNvPicPr>
            <a:picLocks noChangeAspect="1" noChangeArrowheads="1"/>
          </p:cNvPicPr>
          <p:nvPr/>
        </p:nvPicPr>
        <p:blipFill>
          <a:blip r:embed="rId5"/>
          <a:srcRect/>
          <a:stretch>
            <a:fillRect/>
          </a:stretch>
        </p:blipFill>
        <p:spPr bwMode="auto">
          <a:xfrm>
            <a:off x="7581900" y="762000"/>
            <a:ext cx="1371600" cy="1990725"/>
          </a:xfrm>
          <a:prstGeom prst="rect">
            <a:avLst/>
          </a:prstGeom>
          <a:noFill/>
        </p:spPr>
      </p:pic>
      <p:pic>
        <p:nvPicPr>
          <p:cNvPr id="8" name="Picture 3" descr="C:\Users\David\Documents\CM Projects - Reference\VistaIcons\Graphics\_WINDOWS SERVER ICONS\Hardware\Hard Drive storage 2.png"/>
          <p:cNvPicPr>
            <a:picLocks noChangeAspect="1" noChangeArrowheads="1"/>
          </p:cNvPicPr>
          <p:nvPr/>
        </p:nvPicPr>
        <p:blipFill>
          <a:blip r:embed="rId5"/>
          <a:srcRect/>
          <a:stretch>
            <a:fillRect/>
          </a:stretch>
        </p:blipFill>
        <p:spPr bwMode="auto">
          <a:xfrm>
            <a:off x="7581900" y="2895600"/>
            <a:ext cx="1371600" cy="1990725"/>
          </a:xfrm>
          <a:prstGeom prst="rect">
            <a:avLst/>
          </a:prstGeom>
          <a:noFill/>
        </p:spPr>
      </p:pic>
    </p:spTree>
    <p:extLst>
      <p:ext uri="{BB962C8B-B14F-4D97-AF65-F5344CB8AC3E}">
        <p14:creationId xmlns:p14="http://schemas.microsoft.com/office/powerpoint/2010/main" val="132873501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664797"/>
          </a:xfrm>
        </p:spPr>
        <p:txBody>
          <a:bodyPr/>
          <a:lstStyle/>
          <a:p>
            <a:r>
              <a:rPr lang="en-US" dirty="0" smtClean="0"/>
              <a:t>Hyper-V Storage </a:t>
            </a:r>
            <a:r>
              <a:rPr lang="en-US" dirty="0"/>
              <a:t>Connectivity</a:t>
            </a:r>
          </a:p>
        </p:txBody>
      </p:sp>
      <p:sp>
        <p:nvSpPr>
          <p:cNvPr id="3" name="Content Placeholder 2"/>
          <p:cNvSpPr>
            <a:spLocks noGrp="1"/>
          </p:cNvSpPr>
          <p:nvPr>
            <p:ph idx="1"/>
          </p:nvPr>
        </p:nvSpPr>
        <p:spPr>
          <a:xfrm>
            <a:off x="381000" y="1143000"/>
            <a:ext cx="8001000" cy="3896451"/>
          </a:xfrm>
        </p:spPr>
        <p:txBody>
          <a:bodyPr/>
          <a:lstStyle/>
          <a:p>
            <a:r>
              <a:rPr lang="en-US" dirty="0" smtClean="0"/>
              <a:t>From parent partition:</a:t>
            </a:r>
          </a:p>
          <a:p>
            <a:pPr lvl="1"/>
            <a:r>
              <a:rPr lang="en-US" dirty="0" smtClean="0"/>
              <a:t>Direct attached (SAS/SATA)</a:t>
            </a:r>
          </a:p>
          <a:p>
            <a:pPr lvl="1"/>
            <a:r>
              <a:rPr lang="en-US" dirty="0" smtClean="0"/>
              <a:t>Fiber Channel</a:t>
            </a:r>
          </a:p>
          <a:p>
            <a:pPr lvl="1"/>
            <a:r>
              <a:rPr lang="en-US" dirty="0" smtClean="0"/>
              <a:t>iSCSI</a:t>
            </a:r>
          </a:p>
          <a:p>
            <a:r>
              <a:rPr lang="en-US" dirty="0" smtClean="0"/>
              <a:t>Network attached storage not supported</a:t>
            </a:r>
          </a:p>
          <a:p>
            <a:pPr lvl="1"/>
            <a:r>
              <a:rPr lang="en-US" dirty="0" smtClean="0"/>
              <a:t>Except for ISO images*</a:t>
            </a:r>
          </a:p>
          <a:p>
            <a:r>
              <a:rPr lang="en-US" dirty="0" smtClean="0"/>
              <a:t>Hot-add and remove</a:t>
            </a:r>
          </a:p>
          <a:p>
            <a:pPr lvl="1"/>
            <a:r>
              <a:rPr lang="en-US" dirty="0" smtClean="0"/>
              <a:t>Virtual Disks to SCSI controller only</a:t>
            </a:r>
          </a:p>
        </p:txBody>
      </p:sp>
      <p:sp>
        <p:nvSpPr>
          <p:cNvPr id="4" name="TextBox 3"/>
          <p:cNvSpPr txBox="1"/>
          <p:nvPr/>
        </p:nvSpPr>
        <p:spPr>
          <a:xfrm>
            <a:off x="685801" y="5715000"/>
            <a:ext cx="8153400" cy="830997"/>
          </a:xfrm>
          <a:prstGeom prst="rect">
            <a:avLst/>
          </a:prstGeom>
          <a:noFill/>
        </p:spPr>
        <p:txBody>
          <a:bodyPr wrap="square" lIns="0" tIns="0" rIns="0" bIns="0" rtlCol="0">
            <a:spAutoFit/>
          </a:bodyPr>
          <a:lstStyle/>
          <a:p>
            <a:r>
              <a:rPr lang="en-GB" dirty="0" smtClean="0">
                <a:gradFill>
                  <a:gsLst>
                    <a:gs pos="0">
                      <a:schemeClr val="tx1"/>
                    </a:gs>
                    <a:gs pos="86000">
                      <a:schemeClr val="tx1"/>
                    </a:gs>
                  </a:gsLst>
                  <a:lin ang="5400000" scaled="0"/>
                </a:gradFill>
              </a:rPr>
              <a:t>* </a:t>
            </a:r>
            <a:r>
              <a:rPr lang="en-GB" dirty="0" smtClean="0"/>
              <a:t>ISO images can be accessed from network shares provided there is ma</a:t>
            </a:r>
            <a:r>
              <a:rPr lang="en-US" dirty="0" smtClean="0"/>
              <a:t>chine </a:t>
            </a:r>
            <a:r>
              <a:rPr lang="en-US" dirty="0"/>
              <a:t>account access to </a:t>
            </a:r>
            <a:r>
              <a:rPr lang="en-US" dirty="0" smtClean="0"/>
              <a:t>the share and constrained delegation is enabled</a:t>
            </a:r>
            <a:endParaRPr lang="en-US" dirty="0"/>
          </a:p>
          <a:p>
            <a:r>
              <a:rPr lang="en-GB" dirty="0" smtClean="0">
                <a:gradFill>
                  <a:gsLst>
                    <a:gs pos="0">
                      <a:schemeClr val="tx1"/>
                    </a:gs>
                    <a:gs pos="86000">
                      <a:schemeClr val="tx1"/>
                    </a:gs>
                  </a:gsLst>
                  <a:lin ang="5400000" scaled="0"/>
                </a:gradFill>
              </a:rPr>
              <a:t> </a:t>
            </a:r>
          </a:p>
        </p:txBody>
      </p:sp>
    </p:spTree>
    <p:extLst>
      <p:ext uri="{BB962C8B-B14F-4D97-AF65-F5344CB8AC3E}">
        <p14:creationId xmlns:p14="http://schemas.microsoft.com/office/powerpoint/2010/main" val="132873501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Ready2009">
  <a:themeElements>
    <a:clrScheme name="Custom 5">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solidFill>
              <a:schemeClr val="tx1"/>
            </a:solidFill>
          </a:defRPr>
        </a:defPPr>
      </a:lstStyle>
      <a:style>
        <a:lnRef idx="0">
          <a:schemeClr val="accent1"/>
        </a:lnRef>
        <a:fillRef idx="3">
          <a:schemeClr val="accent1"/>
        </a:fillRef>
        <a:effectRef idx="3">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outs:outSpaceData xmlns:outs="http://schemas.microsoft.com/office/2009/outspace/metadata">
  <outs:relatedDates>
    <outs:relatedDate>
      <outs:type>3</outs:type>
      <outs:displayName>Last Modified</outs:displayName>
      <outs:dateTime>2009-10-07T13:23:40Z</outs:dateTime>
      <outs:isPinned>true</outs:isPinned>
    </outs:relatedDate>
    <outs:relatedDate>
      <outs:type>2</outs:type>
      <outs:displayName>Created</outs:displayName>
      <outs:dateTime>2009-04-04T16:22:44Z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Anders Ravnholt</outs:displayName>
          <outs:accountName/>
        </outs:relatedPerson>
      </outs:people>
      <outs:source>0</outs:source>
      <outs:isPinned>true</outs:isPinned>
    </outs:relatedPeopleItem>
    <outs:relatedPeopleItem>
      <outs:category>Last modified by</outs:category>
      <outs:people>
        <outs:relatedPerson>
          <outs:displayName>Anders Ravnholt</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outs:propertyMetadata>
      <outs:type>1</outs:type>
      <outs:propertyId>0</outs:propertyId>
      <outs:propertyName>Action</outs:propertyName>
      <outs:isPinned>false</outs:isPinned>
    </outs:propertyMetadata>
  </propertyMetadataList>
  <outs:corruptMetadataWasLost/>
</outs:outSpaceData>
</file>

<file path=customXml/item4.xml><?xml version="1.0" encoding="utf-8"?>
<ct:contentTypeSchema xmlns:ct="http://schemas.microsoft.com/office/2006/metadata/contentType" xmlns:ma="http://schemas.microsoft.com/office/2006/metadata/properties/metaAttributes" ct:_="" ma:_="" ma:contentTypeName="Document" ma:contentTypeID="0x010100EF083F8D43615C4884A63CBF8ED21869" ma:contentTypeVersion="0" ma:contentTypeDescription="Create a new document." ma:contentTypeScope="" ma:versionID="b2dd1cd3c3f86e0e7679b87249a65b2b">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F507C6B7-7463-4D31-A0E2-6571A8356C68}">
  <ds:schemaRefs>
    <ds:schemaRef ds:uri="http://schemas.microsoft.com/sharepoint/v3/contenttype/forms"/>
  </ds:schemaRefs>
</ds:datastoreItem>
</file>

<file path=customXml/itemProps2.xml><?xml version="1.0" encoding="utf-8"?>
<ds:datastoreItem xmlns:ds="http://schemas.openxmlformats.org/officeDocument/2006/customXml" ds:itemID="{BA123BB6-69D2-41E5-983B-078C64C597F8}">
  <ds:schemaRefs>
    <ds:schemaRef ds:uri="http://schemas.microsoft.com/office/2006/metadata/properties"/>
  </ds:schemaRefs>
</ds:datastoreItem>
</file>

<file path=customXml/itemProps3.xml><?xml version="1.0" encoding="utf-8"?>
<ds:datastoreItem xmlns:ds="http://schemas.openxmlformats.org/officeDocument/2006/customXml" ds:itemID="{1737DE84-5D0C-4EE2-AE7C-41AA8D310516}">
  <ds:schemaRefs>
    <ds:schemaRef ds:uri="http://schemas.microsoft.com/office/2009/outspace/metadata"/>
  </ds:schemaRefs>
</ds:datastoreItem>
</file>

<file path=customXml/itemProps4.xml><?xml version="1.0" encoding="utf-8"?>
<ds:datastoreItem xmlns:ds="http://schemas.openxmlformats.org/officeDocument/2006/customXml" ds:itemID="{7C1B02AA-962E-47FD-9D7E-39142D6720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Template - Blank - System Center</Template>
  <TotalTime>26006</TotalTime>
  <Words>10107</Words>
  <Application>Microsoft Office PowerPoint</Application>
  <PresentationFormat>On-screen Show (4:3)</PresentationFormat>
  <Paragraphs>972</Paragraphs>
  <Slides>55</Slides>
  <Notes>54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55</vt:i4>
      </vt:variant>
    </vt:vector>
  </HeadingPairs>
  <TitlesOfParts>
    <vt:vector size="57" baseType="lpstr">
      <vt:lpstr>TechReady2009</vt:lpstr>
      <vt:lpstr>Visio</vt:lpstr>
      <vt:lpstr>PowerPoint Presentation</vt:lpstr>
      <vt:lpstr>Class Schedule</vt:lpstr>
      <vt:lpstr>PowerPoint Presentation</vt:lpstr>
      <vt:lpstr>Module 3 Lessons</vt:lpstr>
      <vt:lpstr>Storage Technologies Overview</vt:lpstr>
      <vt:lpstr>SCSI and SAS</vt:lpstr>
      <vt:lpstr>SATA, eSATA, and PATA </vt:lpstr>
      <vt:lpstr>USB and Firewire</vt:lpstr>
      <vt:lpstr>Hyper-V Storage Connectivity</vt:lpstr>
      <vt:lpstr>Module 3 Lessons</vt:lpstr>
      <vt:lpstr>iSCSI Overview</vt:lpstr>
      <vt:lpstr>iSCSI for Production SANs</vt:lpstr>
      <vt:lpstr>Microsoft iSCSI Support</vt:lpstr>
      <vt:lpstr>Using iSCSI-Based Storage</vt:lpstr>
      <vt:lpstr>Recommendations for Using iSCSI </vt:lpstr>
      <vt:lpstr>Highly Available Storage</vt:lpstr>
      <vt:lpstr>MPIO and MCS</vt:lpstr>
      <vt:lpstr>MCS</vt:lpstr>
      <vt:lpstr>MPIO</vt:lpstr>
      <vt:lpstr>MPIO/MCS Recommendations</vt:lpstr>
      <vt:lpstr>Module 3 Lessons</vt:lpstr>
      <vt:lpstr>HBA Overview </vt:lpstr>
      <vt:lpstr>Virtual Drive Controllers </vt:lpstr>
      <vt:lpstr>VMware System Drive Defaults</vt:lpstr>
      <vt:lpstr>VMware Migrations</vt:lpstr>
      <vt:lpstr>Hyper-V Drive Recommendations</vt:lpstr>
      <vt:lpstr>Lab B: Configuring Network and Storage for a Hyper-V R2 Failover Cluster</vt:lpstr>
      <vt:lpstr>Module 3 Lessons</vt:lpstr>
      <vt:lpstr>VHD Types</vt:lpstr>
      <vt:lpstr>Pass-Through Disks </vt:lpstr>
      <vt:lpstr>Pass-Through Disks </vt:lpstr>
      <vt:lpstr>Hyper-V Virtual Machine Files </vt:lpstr>
      <vt:lpstr>Default File Locations </vt:lpstr>
      <vt:lpstr>Changing File Locations for VMs  </vt:lpstr>
      <vt:lpstr>VHD Recommendations </vt:lpstr>
      <vt:lpstr>Module 3 Lessons</vt:lpstr>
      <vt:lpstr>Hyper-V Snapshots</vt:lpstr>
      <vt:lpstr>Snapshot Management in Hyper-V </vt:lpstr>
      <vt:lpstr>Snapshot Considerations</vt:lpstr>
      <vt:lpstr>Volume Shadow Copy Service</vt:lpstr>
      <vt:lpstr>VSS and Backups  </vt:lpstr>
      <vt:lpstr>Child VM Snapshot Backups </vt:lpstr>
      <vt:lpstr>Saved State Backups </vt:lpstr>
      <vt:lpstr>Backup Applications</vt:lpstr>
      <vt:lpstr>Backup and Pass-Through Disks</vt:lpstr>
      <vt:lpstr>Module 3 Lessons</vt:lpstr>
      <vt:lpstr>Storage Migration</vt:lpstr>
      <vt:lpstr>Quick Storage Migration (1) </vt:lpstr>
      <vt:lpstr>Quick Storage Migration (2) </vt:lpstr>
      <vt:lpstr>Quick Storage Migration (3) </vt:lpstr>
      <vt:lpstr>How QSM Works  </vt:lpstr>
      <vt:lpstr>VMware Storage vMotion </vt:lpstr>
      <vt:lpstr>Other Options for Hyper-V Storage Migration</vt:lpstr>
      <vt:lpstr>Lab C: Performing Storage Migration</vt:lpstr>
      <vt:lpstr>PowerPoint Presentation</vt:lpstr>
    </vt:vector>
  </TitlesOfParts>
  <Manager>&lt;Content Manager Name Here&gt;</Manager>
  <Company>TechReady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System Center Client Management Bootcamp</dc:subject>
  <dc:creator>Pete Zerger</dc:creator>
  <cp:lastModifiedBy>Richard Strange</cp:lastModifiedBy>
  <cp:revision>844</cp:revision>
  <dcterms:created xsi:type="dcterms:W3CDTF">2010-01-26T01:25:14Z</dcterms:created>
  <dcterms:modified xsi:type="dcterms:W3CDTF">2011-11-08T13:29:07Z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0x010100EF083F8D43615C4884A63CBF8ED21869</vt:lpwstr>
  </property>
</Properties>
</file>