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95"/>
  </p:notesMasterIdLst>
  <p:handoutMasterIdLst>
    <p:handoutMasterId r:id="rId96"/>
  </p:handoutMasterIdLst>
  <p:sldIdLst>
    <p:sldId id="330" r:id="rId6"/>
    <p:sldId id="491" r:id="rId7"/>
    <p:sldId id="257" r:id="rId8"/>
    <p:sldId id="350" r:id="rId9"/>
    <p:sldId id="341" r:id="rId10"/>
    <p:sldId id="479" r:id="rId11"/>
    <p:sldId id="483" r:id="rId12"/>
    <p:sldId id="480" r:id="rId13"/>
    <p:sldId id="481" r:id="rId14"/>
    <p:sldId id="482" r:id="rId15"/>
    <p:sldId id="478" r:id="rId16"/>
    <p:sldId id="342" r:id="rId17"/>
    <p:sldId id="343" r:id="rId18"/>
    <p:sldId id="344" r:id="rId19"/>
    <p:sldId id="345" r:id="rId20"/>
    <p:sldId id="453" r:id="rId21"/>
    <p:sldId id="454" r:id="rId22"/>
    <p:sldId id="455" r:id="rId23"/>
    <p:sldId id="474" r:id="rId24"/>
    <p:sldId id="456" r:id="rId25"/>
    <p:sldId id="475" r:id="rId26"/>
    <p:sldId id="467" r:id="rId27"/>
    <p:sldId id="477" r:id="rId28"/>
    <p:sldId id="476" r:id="rId29"/>
    <p:sldId id="471" r:id="rId30"/>
    <p:sldId id="472" r:id="rId31"/>
    <p:sldId id="473" r:id="rId32"/>
    <p:sldId id="469" r:id="rId33"/>
    <p:sldId id="470" r:id="rId34"/>
    <p:sldId id="367" r:id="rId35"/>
    <p:sldId id="378" r:id="rId36"/>
    <p:sldId id="379" r:id="rId37"/>
    <p:sldId id="387" r:id="rId38"/>
    <p:sldId id="382" r:id="rId39"/>
    <p:sldId id="385" r:id="rId40"/>
    <p:sldId id="386" r:id="rId41"/>
    <p:sldId id="388" r:id="rId42"/>
    <p:sldId id="383" r:id="rId43"/>
    <p:sldId id="380" r:id="rId44"/>
    <p:sldId id="389" r:id="rId45"/>
    <p:sldId id="390" r:id="rId46"/>
    <p:sldId id="391" r:id="rId47"/>
    <p:sldId id="384" r:id="rId48"/>
    <p:sldId id="374" r:id="rId49"/>
    <p:sldId id="368" r:id="rId50"/>
    <p:sldId id="398" r:id="rId51"/>
    <p:sldId id="397" r:id="rId52"/>
    <p:sldId id="351" r:id="rId53"/>
    <p:sldId id="392" r:id="rId54"/>
    <p:sldId id="352" r:id="rId55"/>
    <p:sldId id="393" r:id="rId56"/>
    <p:sldId id="394" r:id="rId57"/>
    <p:sldId id="395" r:id="rId58"/>
    <p:sldId id="396" r:id="rId59"/>
    <p:sldId id="356" r:id="rId60"/>
    <p:sldId id="357" r:id="rId61"/>
    <p:sldId id="358" r:id="rId62"/>
    <p:sldId id="359" r:id="rId63"/>
    <p:sldId id="360" r:id="rId64"/>
    <p:sldId id="375" r:id="rId65"/>
    <p:sldId id="369" r:id="rId66"/>
    <p:sldId id="399" r:id="rId67"/>
    <p:sldId id="417" r:id="rId68"/>
    <p:sldId id="400" r:id="rId69"/>
    <p:sldId id="401" r:id="rId70"/>
    <p:sldId id="402" r:id="rId71"/>
    <p:sldId id="403" r:id="rId72"/>
    <p:sldId id="404" r:id="rId73"/>
    <p:sldId id="405" r:id="rId74"/>
    <p:sldId id="408" r:id="rId75"/>
    <p:sldId id="406" r:id="rId76"/>
    <p:sldId id="407" r:id="rId77"/>
    <p:sldId id="413" r:id="rId78"/>
    <p:sldId id="415" r:id="rId79"/>
    <p:sldId id="416" r:id="rId80"/>
    <p:sldId id="419" r:id="rId81"/>
    <p:sldId id="421" r:id="rId82"/>
    <p:sldId id="422" r:id="rId83"/>
    <p:sldId id="423" r:id="rId84"/>
    <p:sldId id="376" r:id="rId85"/>
    <p:sldId id="370" r:id="rId86"/>
    <p:sldId id="484" r:id="rId87"/>
    <p:sldId id="489" r:id="rId88"/>
    <p:sldId id="426" r:id="rId89"/>
    <p:sldId id="427" r:id="rId90"/>
    <p:sldId id="433" r:id="rId91"/>
    <p:sldId id="435" r:id="rId92"/>
    <p:sldId id="490" r:id="rId93"/>
    <p:sldId id="271" r:id="rId94"/>
  </p:sldIdLst>
  <p:sldSz cx="9144000" cy="6858000" type="screen4x3"/>
  <p:notesSz cx="9144000" cy="6858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82" autoAdjust="0"/>
    <p:restoredTop sz="78452" autoAdjust="0"/>
  </p:normalViewPr>
  <p:slideViewPr>
    <p:cSldViewPr>
      <p:cViewPr>
        <p:scale>
          <a:sx n="82" d="100"/>
          <a:sy n="82" d="100"/>
        </p:scale>
        <p:origin x="-2490" y="-480"/>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42" y="12876"/>
    </p:cViewPr>
  </p:outlineViewPr>
  <p:notesTextViewPr>
    <p:cViewPr>
      <p:scale>
        <a:sx n="100" d="100"/>
        <a:sy n="100" d="100"/>
      </p:scale>
      <p:origin x="0" y="0"/>
    </p:cViewPr>
  </p:notesTextViewPr>
  <p:sorterViewPr>
    <p:cViewPr>
      <p:scale>
        <a:sx n="100" d="100"/>
        <a:sy n="100" d="100"/>
      </p:scale>
      <p:origin x="0" y="17826"/>
    </p:cViewPr>
  </p:sorterViewPr>
  <p:notesViewPr>
    <p:cSldViewPr showGuides="1">
      <p:cViewPr varScale="1">
        <p:scale>
          <a:sx n="77" d="100"/>
          <a:sy n="77" d="100"/>
        </p:scale>
        <p:origin x="-3024" y="-84"/>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a:latin typeface="Segoe" pitchFamily="34" charset="0"/>
            </a:endParaRPr>
          </a:p>
        </p:txBody>
      </p:sp>
      <p:sp>
        <p:nvSpPr>
          <p:cNvPr id="4" name="Footer Placeholder 3"/>
          <p:cNvSpPr>
            <a:spLocks noGrp="1"/>
          </p:cNvSpPr>
          <p:nvPr>
            <p:ph type="ftr" sz="quarter" idx="2"/>
          </p:nvPr>
        </p:nvSpPr>
        <p:spPr>
          <a:xfrm>
            <a:off x="0" y="6513910"/>
            <a:ext cx="8331200" cy="3429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8331199" y="6513910"/>
            <a:ext cx="810684" cy="3429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a:latin typeface="Segoe" pitchFamily="34" charset="0"/>
            </a:endParaRPr>
          </a:p>
        </p:txBody>
      </p:sp>
    </p:spTree>
    <p:extLst>
      <p:ext uri="{BB962C8B-B14F-4D97-AF65-F5344CB8AC3E}">
        <p14:creationId xmlns:p14="http://schemas.microsoft.com/office/powerpoint/2010/main" val="243599917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8"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a:latin typeface="Segoe" pitchFamily="34" charset="0"/>
            </a:endParaRPr>
          </a:p>
        </p:txBody>
      </p:sp>
      <p:sp>
        <p:nvSpPr>
          <p:cNvPr id="10" name="Footer Placeholder 3"/>
          <p:cNvSpPr>
            <a:spLocks noGrp="1"/>
          </p:cNvSpPr>
          <p:nvPr>
            <p:ph type="ftr" sz="quarter" idx="4"/>
          </p:nvPr>
        </p:nvSpPr>
        <p:spPr>
          <a:xfrm>
            <a:off x="0" y="6513910"/>
            <a:ext cx="8331200" cy="3429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8331199" y="6513910"/>
            <a:ext cx="810684" cy="3429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a:latin typeface="Segoe" pitchFamily="34" charset="0"/>
            </a:endParaRPr>
          </a:p>
        </p:txBody>
      </p:sp>
    </p:spTree>
    <p:extLst>
      <p:ext uri="{BB962C8B-B14F-4D97-AF65-F5344CB8AC3E}">
        <p14:creationId xmlns:p14="http://schemas.microsoft.com/office/powerpoint/2010/main" val="3660201507"/>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technet.microsoft.com/en-us/library/cc974492.aspx"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lIns="91423" tIns="45712" rIns="91423" bIns="45712">
            <a:normAutofit/>
          </a:bodyPr>
          <a:lstStyle/>
          <a:p>
            <a:r>
              <a:rPr lang="en-US" dirty="0" smtClean="0"/>
              <a:t>Please</a:t>
            </a:r>
            <a:r>
              <a:rPr lang="en-US" baseline="0" dirty="0" smtClean="0"/>
              <a:t> follow these guidelines when building the </a:t>
            </a:r>
            <a:r>
              <a:rPr lang="en-US" baseline="0" dirty="0" err="1" smtClean="0"/>
              <a:t>Powerpoint</a:t>
            </a:r>
            <a:r>
              <a:rPr lang="en-US" baseline="0" dirty="0" smtClean="0"/>
              <a:t> 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1"/>
            <a:ext cx="3962400" cy="342900"/>
          </a:xfrm>
          <a:prstGeom prst="rect">
            <a:avLst/>
          </a:prstGeom>
        </p:spPr>
        <p:txBody>
          <a:bodyPr/>
          <a:lstStyle/>
          <a:p>
            <a:fld id="{81331B57-0BE5-4F82-AA58-76F53EFF3ADA}" type="datetime8">
              <a:rPr lang="en-US" smtClean="0"/>
              <a:pPr/>
              <a:t>11/8/2011 1:29 PM</a:t>
            </a:fld>
            <a:endParaRPr lang="en-US" dirty="0"/>
          </a:p>
        </p:txBody>
      </p:sp>
      <p:sp>
        <p:nvSpPr>
          <p:cNvPr id="6" name="Footer Placeholder 5"/>
          <p:cNvSpPr>
            <a:spLocks noGrp="1"/>
          </p:cNvSpPr>
          <p:nvPr>
            <p:ph type="ftr" sz="quarter" idx="12"/>
          </p:nvPr>
        </p:nvSpPr>
        <p:spPr>
          <a:xfrm>
            <a:off x="1" y="6513911"/>
            <a:ext cx="8229600" cy="3429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8229599" y="6513911"/>
            <a:ext cx="912284" cy="3429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VMware clusters used for High Availability and Dynamic Resource Scheduler are exposed in VMM 2008 R2 as host clusters. In addition, VMM supports VMware vMotion through VMware vCenter. Also, VMM 2008 R2 provides Storage vMotion to move virtual machine configuration files and virtual disk files on a running virtual machine from one independent storage location to another on an ESX Server host.</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10</a:t>
            </a:fld>
            <a:endParaRPr lang="en-US">
              <a:latin typeface="Segoe" pitchFamily="34" charset="0"/>
            </a:endParaRPr>
          </a:p>
        </p:txBody>
      </p:sp>
    </p:spTree>
    <p:extLst>
      <p:ext uri="{BB962C8B-B14F-4D97-AF65-F5344CB8AC3E}">
        <p14:creationId xmlns:p14="http://schemas.microsoft.com/office/powerpoint/2010/main" val="2770858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can scale across a wide range of virtual environments from a stand-alone VMM implementation with all VMM components installed on a single computer, managing a virtual environment with up to 20 hosts, to a fully distributed enterprise environment, managing hundreds of hosts and thousands of virtual machines dispersed across a wide geographic area.</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environments with multiple data centers, you can choose to deploy a central VMM implementation to manage the virtual environments for all of your data centers, or deploy separate VMM implementations in each data center to manage its virtual environment. If your environment has a large development and testing environment, you can deploy a separate VMM implementation to exclusively manage that virtual environment.</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maximum number of hosts and virtual machines tested with and supported by VMM 2008 R2 on the highest recommended hardware configuration is 400 hosts and 8,000 virtual machines.</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11</a:t>
            </a:fld>
            <a:endParaRPr lang="en-US">
              <a:latin typeface="Segoe" pitchFamily="34" charset="0"/>
            </a:endParaRPr>
          </a:p>
        </p:txBody>
      </p:sp>
    </p:spTree>
    <p:extLst>
      <p:ext uri="{BB962C8B-B14F-4D97-AF65-F5344CB8AC3E}">
        <p14:creationId xmlns:p14="http://schemas.microsoft.com/office/powerpoint/2010/main" val="2770858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For VMM 2008 R2 deployments, you must consider three specific networking areas: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Connectivity </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Bandwidth </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Network traffic </a:t>
            </a:r>
            <a:endParaRPr lang="en-GB" sz="900" kern="1200" dirty="0" smtClean="0">
              <a:solidFill>
                <a:schemeClr val="tx1"/>
              </a:solidFill>
              <a:effectLst/>
              <a:latin typeface="Segoe" pitchFamily="34" charset="0"/>
              <a:ea typeface="+mn-ea"/>
              <a:cs typeface="+mn-cs"/>
            </a:endParaRPr>
          </a:p>
          <a:p>
            <a:r>
              <a:rPr lang="en-US" sz="900" b="1" i="1" kern="1200" dirty="0" smtClean="0">
                <a:solidFill>
                  <a:schemeClr val="tx1"/>
                </a:solidFill>
                <a:effectLst/>
                <a:latin typeface="Segoe" pitchFamily="34" charset="0"/>
                <a:ea typeface="+mn-ea"/>
                <a:cs typeface="+mn-cs"/>
              </a:rPr>
              <a:t>Connectivity - </a:t>
            </a:r>
            <a:r>
              <a:rPr lang="en-US" sz="900" kern="1200" dirty="0" smtClean="0">
                <a:solidFill>
                  <a:schemeClr val="tx1"/>
                </a:solidFill>
                <a:effectLst/>
                <a:latin typeface="Segoe" pitchFamily="34" charset="0"/>
                <a:ea typeface="+mn-ea"/>
                <a:cs typeface="+mn-cs"/>
              </a:rPr>
              <a:t>Ensure that any firewalls that exist do not block the necessary communications among VMM 2008 R2 components (VMM Server, VMM Library, and so on). VMM 2008 R2 performs agent communication and file transfer between hosts and library servers using ports 22 (SFTP), 80, and 443. </a:t>
            </a:r>
            <a:endParaRPr lang="en-GB" sz="900" kern="1200" dirty="0" smtClean="0">
              <a:solidFill>
                <a:schemeClr val="tx1"/>
              </a:solidFill>
              <a:effectLst/>
              <a:latin typeface="Segoe" pitchFamily="34" charset="0"/>
              <a:ea typeface="+mn-ea"/>
              <a:cs typeface="+mn-cs"/>
            </a:endParaRPr>
          </a:p>
          <a:p>
            <a:r>
              <a:rPr lang="en-US" sz="900" b="1" i="1" kern="1200" dirty="0" smtClean="0">
                <a:solidFill>
                  <a:schemeClr val="tx1"/>
                </a:solidFill>
                <a:effectLst/>
                <a:latin typeface="Segoe" pitchFamily="34" charset="0"/>
                <a:ea typeface="+mn-ea"/>
                <a:cs typeface="+mn-cs"/>
              </a:rPr>
              <a:t>Bandwidth -</a:t>
            </a:r>
            <a:r>
              <a:rPr lang="en-US" sz="900" kern="1200" dirty="0" smtClean="0">
                <a:solidFill>
                  <a:schemeClr val="tx1"/>
                </a:solidFill>
                <a:effectLst/>
                <a:latin typeface="Segoe" pitchFamily="34" charset="0"/>
                <a:ea typeface="+mn-ea"/>
                <a:cs typeface="+mn-cs"/>
              </a:rPr>
              <a:t> As a best practice, connect VMM 2008 R2 servers with at least a 1 GB full duplex Ethernet connection to improve performance. Also, deploy VMM 2008 R2 library servers to remote locations where there is a requirement to provision virtual machines or templates or access ISO images.</a:t>
            </a:r>
            <a:endParaRPr lang="en-GB" sz="900" kern="1200" dirty="0" smtClean="0">
              <a:solidFill>
                <a:schemeClr val="tx1"/>
              </a:solidFill>
              <a:effectLst/>
              <a:latin typeface="Segoe" pitchFamily="34" charset="0"/>
              <a:ea typeface="+mn-ea"/>
              <a:cs typeface="+mn-cs"/>
            </a:endParaRPr>
          </a:p>
          <a:p>
            <a:r>
              <a:rPr lang="en-US" sz="900" b="1" i="1" kern="1200" dirty="0" smtClean="0">
                <a:solidFill>
                  <a:schemeClr val="tx1"/>
                </a:solidFill>
                <a:effectLst/>
                <a:latin typeface="Segoe" pitchFamily="34" charset="0"/>
                <a:ea typeface="+mn-ea"/>
                <a:cs typeface="+mn-cs"/>
              </a:rPr>
              <a:t>Network Traffic –</a:t>
            </a:r>
            <a:r>
              <a:rPr lang="en-US" sz="900" kern="1200" dirty="0" smtClean="0">
                <a:solidFill>
                  <a:schemeClr val="tx1"/>
                </a:solidFill>
                <a:effectLst/>
                <a:latin typeface="Segoe" pitchFamily="34" charset="0"/>
                <a:ea typeface="+mn-ea"/>
                <a:cs typeface="+mn-cs"/>
              </a:rPr>
              <a:t> VMM 2008 R2 performs a periodic refresh of the VMM library, hosts, and virtual machines. For large environments, this network traffic could have a significant impact, so you should consider using a Fiber Channel SAN to minimize the network impact and perform SAN transfers in lieu of network transfers. When a SAN transfer is performed, the LUN that contains the virtual machine is remapped from the source to the destination computer. </a:t>
            </a:r>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12</a:t>
            </a:fld>
            <a:endParaRPr lang="en-US">
              <a:latin typeface="Segoe" pitchFamily="34" charset="0"/>
            </a:endParaRPr>
          </a:p>
        </p:txBody>
      </p:sp>
    </p:spTree>
    <p:extLst>
      <p:ext uri="{BB962C8B-B14F-4D97-AF65-F5344CB8AC3E}">
        <p14:creationId xmlns:p14="http://schemas.microsoft.com/office/powerpoint/2010/main" val="3192940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supports all forms of direct-attached storage (DAS) as well as Fiber Channel and iSCSI SANs. It also supports </a:t>
            </a:r>
            <a:r>
              <a:rPr lang="en-US" sz="900" kern="1200" dirty="0" err="1" smtClean="0">
                <a:solidFill>
                  <a:schemeClr val="tx1"/>
                </a:solidFill>
                <a:effectLst/>
                <a:latin typeface="Segoe" pitchFamily="34" charset="0"/>
                <a:ea typeface="+mn-ea"/>
                <a:cs typeface="+mn-cs"/>
              </a:rPr>
              <a:t>N_Port</a:t>
            </a:r>
            <a:r>
              <a:rPr lang="en-US" sz="900" kern="1200" dirty="0" smtClean="0">
                <a:solidFill>
                  <a:schemeClr val="tx1"/>
                </a:solidFill>
                <a:effectLst/>
                <a:latin typeface="Segoe" pitchFamily="34" charset="0"/>
                <a:ea typeface="+mn-ea"/>
                <a:cs typeface="+mn-cs"/>
              </a:rPr>
              <a:t> ID Virtualization (NPIV) on a Fiber Channel SAN. NPIV makes use of HBA technology to creates virtual HBA ports on hosts by abstracting the underlying physical port. This enables a single HBA port to function as multiple logical ports, each with its own identity. Each virtual machine can then attach to its own virtual HBA port and can be independently zoned to a distinct worldwide name.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VMM 2008 R2 can perform the following types of SAN transfers between a source and a destination computer: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Storing a virtual machine from a virtual machine host in VMM library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Deploying virtual machines from a VMM library to a host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Migrating a virtual machine from one host to another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13</a:t>
            </a:fld>
            <a:endParaRPr lang="en-US">
              <a:latin typeface="Segoe" pitchFamily="34" charset="0"/>
            </a:endParaRPr>
          </a:p>
        </p:txBody>
      </p:sp>
    </p:spTree>
    <p:extLst>
      <p:ext uri="{BB962C8B-B14F-4D97-AF65-F5344CB8AC3E}">
        <p14:creationId xmlns:p14="http://schemas.microsoft.com/office/powerpoint/2010/main" val="4202990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These are general security considerations to use when planning a VMM 2008 R2 deployment.</a:t>
            </a:r>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14</a:t>
            </a:fld>
            <a:endParaRPr lang="en-US">
              <a:latin typeface="Segoe" pitchFamily="34" charset="0"/>
            </a:endParaRPr>
          </a:p>
        </p:txBody>
      </p:sp>
    </p:spTree>
    <p:extLst>
      <p:ext uri="{BB962C8B-B14F-4D97-AF65-F5344CB8AC3E}">
        <p14:creationId xmlns:p14="http://schemas.microsoft.com/office/powerpoint/2010/main" val="3820155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These are some steps that you can consider to further secure a VMM 2008 R2 deployment.</a:t>
            </a:r>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15</a:t>
            </a:fld>
            <a:endParaRPr lang="en-US">
              <a:latin typeface="Segoe" pitchFamily="34" charset="0"/>
            </a:endParaRPr>
          </a:p>
        </p:txBody>
      </p:sp>
    </p:spTree>
    <p:extLst>
      <p:ext uri="{BB962C8B-B14F-4D97-AF65-F5344CB8AC3E}">
        <p14:creationId xmlns:p14="http://schemas.microsoft.com/office/powerpoint/2010/main" val="2477325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can automatically evaluate and select the most suitable host for a virtual. The VMM evaluates the suitability of available hosts and assigns each host a rating of 0 stars (not suitable) through 5 stars (very suitable), in half-star increments. Each host rating is based on several factors, including the virtualization software on the host, the hardware and networking configuration of the host and the virtual machine, the virtual machine's resource requirements, and whether the virtual machine is highly available. </a:t>
            </a:r>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16</a:t>
            </a:fld>
            <a:endParaRPr lang="en-US">
              <a:latin typeface="Segoe" pitchFamily="34" charset="0"/>
            </a:endParaRPr>
          </a:p>
        </p:txBody>
      </p:sp>
    </p:spTree>
    <p:extLst>
      <p:ext uri="{BB962C8B-B14F-4D97-AF65-F5344CB8AC3E}">
        <p14:creationId xmlns:p14="http://schemas.microsoft.com/office/powerpoint/2010/main" val="3662260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You can define custom settings for VMM to use when rating hosts during placement. This helps you to place virtual machines on the most suitable host. You can also specify the relative importance of each of the following resources that VMM should use when rating hosts:</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CPU utilization</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Memory utilization</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Disk I/O</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Network utilization</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You can place a virtual machine on a host regardless of its rating if the host has enough physical disk hard space and memory available. However, placing a virtual machine on a host with a higher rating provides better performance for the virtual machine.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17</a:t>
            </a:fld>
            <a:endParaRPr lang="en-US">
              <a:latin typeface="Segoe" pitchFamily="34" charset="0"/>
            </a:endParaRPr>
          </a:p>
        </p:txBody>
      </p:sp>
    </p:spTree>
    <p:extLst>
      <p:ext uri="{BB962C8B-B14F-4D97-AF65-F5344CB8AC3E}">
        <p14:creationId xmlns:p14="http://schemas.microsoft.com/office/powerpoint/2010/main" val="167211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supports both Virtual Machine Queue (VMQ) and TCP Chimney Offload. If network optimization is enabled on a host that is running Windows Server 2008 R2, VMM automatically detects this.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a virtual machine to take advantage of network optimization, you must add a synthetic network adapter on the Hardware Configuration tab of the Virtual Machine Properties dialog box, connect it to a virtual network on which network optimization is available, and then select the Enable virtual network optimizations check box. This feature is not available for an emulated network adapter.</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When you create a new virtual network and then bind it to a network adapter that supports network optimization, the next time that you open the Host Properties dialog box, the Hardware tab will have a read-only property above the Host access check box to indicate that network optimization is available for the virtual network.</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18</a:t>
            </a:fld>
            <a:endParaRPr lang="en-US">
              <a:latin typeface="Segoe" pitchFamily="34" charset="0"/>
            </a:endParaRPr>
          </a:p>
        </p:txBody>
      </p:sp>
    </p:spTree>
    <p:extLst>
      <p:ext uri="{BB962C8B-B14F-4D97-AF65-F5344CB8AC3E}">
        <p14:creationId xmlns:p14="http://schemas.microsoft.com/office/powerpoint/2010/main" val="2811576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a:t>
            </a:fld>
            <a:endParaRPr lang="en-US">
              <a:latin typeface="Segoe"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Creating a new virtual machine using a template stored in the VMM library is the recommended method when using VMM 2008 R2. A virtual machine template is a library resource that consists of a hardware profile, a virtual hard disk, and an optional guest operating system profile. Templates provide a standardized group of hardware and software settings that you can use to create multiple new virtual machines configured with those settings. There are two types of templates:</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Customized templates</a:t>
            </a:r>
            <a:r>
              <a:rPr lang="en-US" sz="900" kern="1200" dirty="0" smtClean="0">
                <a:solidFill>
                  <a:schemeClr val="tx1"/>
                </a:solidFill>
                <a:effectLst/>
                <a:latin typeface="Segoe" pitchFamily="34" charset="0"/>
                <a:ea typeface="+mn-ea"/>
                <a:cs typeface="+mn-cs"/>
              </a:rPr>
              <a:t>. The most common VMM templates that require an operating system profile to automate deployment.</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Non-customized templates</a:t>
            </a:r>
            <a:r>
              <a:rPr lang="en-US" sz="900" kern="1200" dirty="0" smtClean="0">
                <a:solidFill>
                  <a:schemeClr val="tx1"/>
                </a:solidFill>
                <a:effectLst/>
                <a:latin typeface="Segoe" pitchFamily="34" charset="0"/>
                <a:ea typeface="+mn-ea"/>
                <a:cs typeface="+mn-cs"/>
              </a:rPr>
              <a:t>. These templates do not have an operating system profile attached and can be used for operating systems that you cannot customize, such as Linux. This type of template must be set up manually by the user.</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If you create a new virtual machine from a template, you cannot store the virtual machine in the library but must place it on a Hyper-V host.</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VMM 2008 R2, Rapid Provisioning uses a template from the VMM library but can take advantage of SAN technology to clone a LUN containing a VHD and present it to the host while still utilizing the VMM template to apply operating system customization. This option is available only from the command line using a PowerShell script with the new </a:t>
            </a:r>
            <a:r>
              <a:rPr lang="en-US" sz="900" kern="1200" dirty="0" err="1" smtClean="0">
                <a:solidFill>
                  <a:schemeClr val="tx1"/>
                </a:solidFill>
                <a:effectLst/>
                <a:latin typeface="Segoe" pitchFamily="34" charset="0"/>
                <a:ea typeface="+mn-ea"/>
                <a:cs typeface="+mn-cs"/>
              </a:rPr>
              <a:t>UseLocalVirtualHardDisk</a:t>
            </a:r>
            <a:r>
              <a:rPr lang="en-US" sz="900" kern="1200" dirty="0" smtClean="0">
                <a:solidFill>
                  <a:schemeClr val="tx1"/>
                </a:solidFill>
                <a:effectLst/>
                <a:latin typeface="Segoe" pitchFamily="34" charset="0"/>
                <a:ea typeface="+mn-ea"/>
                <a:cs typeface="+mn-cs"/>
              </a:rPr>
              <a:t> parameter for the New-VM </a:t>
            </a:r>
            <a:r>
              <a:rPr lang="en-US" sz="900" kern="1200" dirty="0" err="1" smtClean="0">
                <a:solidFill>
                  <a:schemeClr val="tx1"/>
                </a:solidFill>
                <a:effectLst/>
                <a:latin typeface="Segoe" pitchFamily="34" charset="0"/>
                <a:ea typeface="+mn-ea"/>
                <a:cs typeface="+mn-cs"/>
              </a:rPr>
              <a:t>cmdlet</a:t>
            </a:r>
            <a:r>
              <a:rPr lang="en-US" sz="900" kern="1200" dirty="0" smtClean="0">
                <a:solidFill>
                  <a:schemeClr val="tx1"/>
                </a:solidFill>
                <a:effectLst/>
                <a:latin typeface="Segoe" pitchFamily="34" charset="0"/>
                <a:ea typeface="+mn-ea"/>
                <a:cs typeface="+mn-cs"/>
              </a:rPr>
              <a:t>.</a:t>
            </a:r>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20</a:t>
            </a:fld>
            <a:endParaRPr lang="en-US">
              <a:latin typeface="Segoe" pitchFamily="34" charset="0"/>
            </a:endParaRPr>
          </a:p>
        </p:txBody>
      </p:sp>
    </p:spTree>
    <p:extLst>
      <p:ext uri="{BB962C8B-B14F-4D97-AF65-F5344CB8AC3E}">
        <p14:creationId xmlns:p14="http://schemas.microsoft.com/office/powerpoint/2010/main" val="2611073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62500" lnSpcReduction="20000"/>
          </a:bodyPr>
          <a:lstStyle/>
          <a:p>
            <a:r>
              <a:rPr lang="en-US" sz="900" kern="1200" dirty="0" smtClean="0">
                <a:solidFill>
                  <a:schemeClr val="tx1"/>
                </a:solidFill>
                <a:effectLst/>
                <a:latin typeface="Segoe" pitchFamily="34" charset="0"/>
                <a:ea typeface="+mn-ea"/>
                <a:cs typeface="+mn-cs"/>
              </a:rPr>
              <a:t>In VMM 2008 R2, you can enable </a:t>
            </a:r>
            <a:r>
              <a:rPr lang="en-US" sz="900" i="1" kern="1200" dirty="0" smtClean="0">
                <a:solidFill>
                  <a:schemeClr val="tx1"/>
                </a:solidFill>
                <a:effectLst/>
                <a:latin typeface="Segoe" pitchFamily="34" charset="0"/>
                <a:ea typeface="+mn-ea"/>
                <a:cs typeface="+mn-cs"/>
              </a:rPr>
              <a:t>maintenance mode</a:t>
            </a:r>
            <a:r>
              <a:rPr lang="en-US" sz="900" kern="1200" dirty="0" smtClean="0">
                <a:solidFill>
                  <a:schemeClr val="tx1"/>
                </a:solidFill>
                <a:effectLst/>
                <a:latin typeface="Segoe" pitchFamily="34" charset="0"/>
                <a:ea typeface="+mn-ea"/>
                <a:cs typeface="+mn-cs"/>
              </a:rPr>
              <a:t> for a Hyper-V or VMware host anytime you have to perform maintenance tasks on the host, such as applying updates or replacing a physical component.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When you start maintenance mode on a host in a Windows Server 2008 R2 cluster with highly available virtual machines, you can do one of the following:</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Use Live Migration to evacuate all virtual machines to other hosts on the same cluster. If the migration fails for any virtual machine on the host, maintenance mode is not started on that host and VMM does not migrate back the virtual machines that have already migrated.</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Place all virtual machines on the host into a saved state.</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When you start maintenance mode on a stand-alone Windows-based host, on a host in a Windows Server 2008 cluster, or on a Windows Server 2008 R2 host that has any non-highly available virtual machines, VMM automatically places all virtual machines into a saved state.</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After placing a host in maintenance mode, VMM automatically does the following:</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Blocks virtual machine creation operations on the host</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Excludes the host from the host ratings during placement</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Displays a host status of </a:t>
            </a:r>
            <a:r>
              <a:rPr lang="en-US" sz="900" b="1" kern="1200" dirty="0" smtClean="0">
                <a:solidFill>
                  <a:schemeClr val="tx1"/>
                </a:solidFill>
                <a:effectLst/>
                <a:latin typeface="Segoe" pitchFamily="34" charset="0"/>
                <a:ea typeface="+mn-ea"/>
                <a:cs typeface="+mn-cs"/>
              </a:rPr>
              <a:t>In Maintenance Mode</a:t>
            </a:r>
            <a:r>
              <a:rPr lang="en-US" sz="900" kern="1200" dirty="0" smtClean="0">
                <a:solidFill>
                  <a:schemeClr val="tx1"/>
                </a:solidFill>
                <a:effectLst/>
                <a:latin typeface="Segoe" pitchFamily="34" charset="0"/>
                <a:ea typeface="+mn-ea"/>
                <a:cs typeface="+mn-cs"/>
              </a:rPr>
              <a:t> in Host view of the VMM Administrator Console</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When you stop maintenance mode on a host, VMM allows virtual machine creation operations on the host, includes the host in the host ratings during placement, and displays a host status of </a:t>
            </a:r>
            <a:r>
              <a:rPr lang="en-US" sz="900" b="1" kern="1200" dirty="0" smtClean="0">
                <a:solidFill>
                  <a:schemeClr val="tx1"/>
                </a:solidFill>
                <a:effectLst/>
                <a:latin typeface="Segoe" pitchFamily="34" charset="0"/>
                <a:ea typeface="+mn-ea"/>
                <a:cs typeface="+mn-cs"/>
              </a:rPr>
              <a:t>OK</a:t>
            </a:r>
            <a:r>
              <a:rPr lang="en-US" sz="900" kern="1200" dirty="0" smtClean="0">
                <a:solidFill>
                  <a:schemeClr val="tx1"/>
                </a:solidFill>
                <a:effectLst/>
                <a:latin typeface="Segoe" pitchFamily="34" charset="0"/>
                <a:ea typeface="+mn-ea"/>
                <a:cs typeface="+mn-cs"/>
              </a:rPr>
              <a:t> in Host view of the VMM Administrator Console. VMM does not automatically initiate Live Migration to move highly available virtual machines back onto the host in a Windows Server 2008 R2 cluster, and it does not restart any of the virtual machines on the host.</a:t>
            </a:r>
            <a:endParaRPr lang="en-US" sz="2000" dirty="0" smtClean="0">
              <a:solidFill>
                <a:schemeClr val="tx2"/>
              </a:solidFill>
            </a:endParaRPr>
          </a:p>
          <a:p>
            <a:pPr marL="460375" lvl="1" indent="-460375">
              <a:lnSpc>
                <a:spcPct val="90000"/>
              </a:lnSpc>
              <a:spcBef>
                <a:spcPct val="20000"/>
              </a:spcBef>
              <a:buSzPct val="100000"/>
              <a:buBlip>
                <a:blip r:embed="rId3"/>
              </a:buBlip>
            </a:pPr>
            <a:endParaRPr lang="en-US" sz="2000" dirty="0" smtClean="0">
              <a:solidFill>
                <a:schemeClr val="tx2"/>
              </a:solidFill>
            </a:endParaRPr>
          </a:p>
          <a:p>
            <a:pPr lvl="1"/>
            <a:endParaRPr lang="en-US" dirty="0" smtClean="0">
              <a:solidFill>
                <a:schemeClr val="tx2"/>
              </a:solidFill>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22</a:t>
            </a:fld>
            <a:endParaRPr lang="en-US">
              <a:latin typeface="Segoe"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Service Pack 1 contains a rollup of all previously released hotfixes for VMM 2008 R2. Additionally, VMM 2008 R2 SP1 supports the new Dynamic Memory and Microsoft </a:t>
            </a:r>
            <a:r>
              <a:rPr lang="en-US" sz="900" kern="1200" dirty="0" err="1" smtClean="0">
                <a:solidFill>
                  <a:schemeClr val="tx1"/>
                </a:solidFill>
                <a:effectLst/>
                <a:latin typeface="Segoe" pitchFamily="34" charset="0"/>
                <a:ea typeface="+mn-ea"/>
                <a:cs typeface="+mn-cs"/>
              </a:rPr>
              <a:t>RemoteFX</a:t>
            </a:r>
            <a:r>
              <a:rPr lang="en-US" sz="900" kern="1200" dirty="0" smtClean="0">
                <a:solidFill>
                  <a:schemeClr val="tx1"/>
                </a:solidFill>
                <a:effectLst/>
                <a:latin typeface="Segoe" pitchFamily="34" charset="0"/>
                <a:ea typeface="+mn-ea"/>
                <a:cs typeface="+mn-cs"/>
              </a:rPr>
              <a:t> features in Windows Server 2008 R2 Service Pack 1 (SP1).</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23</a:t>
            </a:fld>
            <a:endParaRPr lang="en-US">
              <a:latin typeface="Segoe" pitchFamily="34" charset="0"/>
            </a:endParaRPr>
          </a:p>
        </p:txBody>
      </p:sp>
    </p:spTree>
    <p:extLst>
      <p:ext uri="{BB962C8B-B14F-4D97-AF65-F5344CB8AC3E}">
        <p14:creationId xmlns:p14="http://schemas.microsoft.com/office/powerpoint/2010/main" val="278756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provides a solution to convert a physical server to a virtual machine or converting a VMware virtual machine to a Hyper-V compatible format. These tasks are accomplished by either converting the physical server while it is powered-on (online), or by powering down the server and converting it offline. Selecting the best conversion type is based on the operating system used and best practice recommendations.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Online conversions require the Volume Shadow Copy Service (VSS) as a way to minimize any downtime for operating systems that provide VSS support.</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25</a:t>
            </a:fld>
            <a:endParaRPr lang="en-US">
              <a:latin typeface="Segoe" pitchFamily="34" charset="0"/>
            </a:endParaRPr>
          </a:p>
        </p:txBody>
      </p:sp>
    </p:spTree>
    <p:extLst>
      <p:ext uri="{BB962C8B-B14F-4D97-AF65-F5344CB8AC3E}">
        <p14:creationId xmlns:p14="http://schemas.microsoft.com/office/powerpoint/2010/main" val="12847121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Online P2V conversions are possible for almost every Windows operating system that Hyper-V and VMM 2008 R2 support, except Windows 2000 Server. In order to perform a successful P2V conversion, the source server must have a minimum of 512 MB of memory, and must be a member of the same domain as the VMM 2008 R2 server, or joined to a domain with a two-way trust to the domain in which the VMM 2008 R2 server is a member. The target virtual machine limitations include the following:</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of 32 or 64 GB of memory (based on Windows 2008 R2 edition)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of 4 processor cores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of 12 network interfaces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of 2040 GB disk for any VHDs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of 256 TB for any pass-through disks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total storage of 517 TB using VHDs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total storage of 66560 TB using pass-through disks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26</a:t>
            </a:fld>
            <a:endParaRPr lang="en-US">
              <a:latin typeface="Segoe" pitchFamily="34" charset="0"/>
            </a:endParaRPr>
          </a:p>
        </p:txBody>
      </p:sp>
    </p:spTree>
    <p:extLst>
      <p:ext uri="{BB962C8B-B14F-4D97-AF65-F5344CB8AC3E}">
        <p14:creationId xmlns:p14="http://schemas.microsoft.com/office/powerpoint/2010/main" val="2690047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During an online P2V conversion, an agent is copied to the source server, a VSS snapshot is taken, and that VSS snapshot is transferred over the network to a newly created virtual machine on the Hyper-V host. Once the copy is complete, the new virtual machine is modified to ensure that the correct HAL and drivers can load and that the Integration Services are installed. During this process, the source physical server only experiences a slight performance impact during the network copy process.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P2V conversion process uses a wizard to gather required information, make decisions based on that information, and create the job that will execute to perform the conversion.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While offline P2V conversions are possible for many operating systems, only a Windows 2000 Server requires the use of the offline conversion process. Windows 2000 Server does not support online P2V conversions because of the lack of VSS support in the operating system. Instead, during a P2V conversion of Windows 2000 Server, the source physical server is booted into a WinPE environment while the disk is copied at a byte level across the network to a VHD attached to the target virtual machine. During a P2V conversion of a Windows 2000 server, a service interruption will affect users while this process completes.</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27</a:t>
            </a:fld>
            <a:endParaRPr lang="en-US">
              <a:latin typeface="Segoe" pitchFamily="34" charset="0"/>
            </a:endParaRPr>
          </a:p>
        </p:txBody>
      </p:sp>
    </p:spTree>
    <p:extLst>
      <p:ext uri="{BB962C8B-B14F-4D97-AF65-F5344CB8AC3E}">
        <p14:creationId xmlns:p14="http://schemas.microsoft.com/office/powerpoint/2010/main" val="23441132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In VMM 2008 R2, you can set the </a:t>
            </a:r>
            <a:r>
              <a:rPr lang="en-US" sz="900" b="1" kern="1200" dirty="0" smtClean="0">
                <a:solidFill>
                  <a:schemeClr val="tx1"/>
                </a:solidFill>
                <a:effectLst/>
                <a:latin typeface="Segoe" pitchFamily="34" charset="0"/>
                <a:ea typeface="+mn-ea"/>
                <a:cs typeface="+mn-cs"/>
              </a:rPr>
              <a:t>Allow migration to a virtual machine host with a different processor</a:t>
            </a:r>
            <a:r>
              <a:rPr lang="en-US" sz="900" kern="1200" dirty="0" smtClean="0">
                <a:solidFill>
                  <a:schemeClr val="tx1"/>
                </a:solidFill>
                <a:effectLst/>
                <a:latin typeface="Segoe" pitchFamily="34" charset="0"/>
                <a:ea typeface="+mn-ea"/>
                <a:cs typeface="+mn-cs"/>
              </a:rPr>
              <a:t> property to allow a virtual machine to run on a host that has a different processor version than the host on which the virtual machine was created. The virtual machine must be stopped to set this property. Setting this property allows for greater flexibility in live or saved-state migrations; however, it reduces the functionality of the virtual machine’s processor. So you should use this only when necessary, such as to facilitate live migration between clustered hosts that have different processor versions.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older operating systems running on virtual machines, such as Windows NT, that are not compatible with newer processors, you can set the </a:t>
            </a:r>
            <a:r>
              <a:rPr lang="en-US" sz="900" b="1" kern="1200" dirty="0" smtClean="0">
                <a:solidFill>
                  <a:schemeClr val="tx1"/>
                </a:solidFill>
                <a:effectLst/>
                <a:latin typeface="Segoe" pitchFamily="34" charset="0"/>
                <a:ea typeface="+mn-ea"/>
                <a:cs typeface="+mn-cs"/>
              </a:rPr>
              <a:t>Run an older operating system</a:t>
            </a:r>
            <a:r>
              <a:rPr lang="en-US" sz="900" kern="1200" dirty="0" smtClean="0">
                <a:solidFill>
                  <a:schemeClr val="tx1"/>
                </a:solidFill>
                <a:effectLst/>
                <a:latin typeface="Segoe" pitchFamily="34" charset="0"/>
                <a:ea typeface="+mn-ea"/>
                <a:cs typeface="+mn-cs"/>
              </a:rPr>
              <a:t> property to make the virtual machine compatible on hosts with newer processors.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28</a:t>
            </a:fld>
            <a:endParaRPr lang="en-US">
              <a:latin typeface="Segoe" pitchFamily="34" charset="0"/>
            </a:endParaRPr>
          </a:p>
        </p:txBody>
      </p:sp>
    </p:spTree>
    <p:extLst>
      <p:ext uri="{BB962C8B-B14F-4D97-AF65-F5344CB8AC3E}">
        <p14:creationId xmlns:p14="http://schemas.microsoft.com/office/powerpoint/2010/main" val="10879374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85000" lnSpcReduction="10000"/>
          </a:bodyPr>
          <a:lstStyle/>
          <a:p>
            <a:r>
              <a:rPr lang="en-US" sz="900" kern="1200" dirty="0" smtClean="0">
                <a:solidFill>
                  <a:schemeClr val="tx1"/>
                </a:solidFill>
                <a:effectLst/>
                <a:latin typeface="Segoe" pitchFamily="34" charset="0"/>
                <a:ea typeface="+mn-ea"/>
                <a:cs typeface="+mn-cs"/>
              </a:rPr>
              <a:t>The VMM 2008 R2 Self-Service Portal provides a console that allows users to create and manage their own virtual machines. The Web portal utilizes administrator-defined user roles that limit the scope of the users’ actions to a subset of virtual machines. In addition, the Self-Service Portal can be limited to manage only a subset of Hyper-V hosts.</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Administrator role</a:t>
            </a:r>
            <a:r>
              <a:rPr lang="en-US" sz="900" kern="1200" dirty="0" smtClean="0">
                <a:solidFill>
                  <a:schemeClr val="tx1"/>
                </a:solidFill>
                <a:effectLst/>
                <a:latin typeface="Segoe" pitchFamily="34" charset="0"/>
                <a:ea typeface="+mn-ea"/>
                <a:cs typeface="+mn-cs"/>
              </a:rPr>
              <a:t>—Members of the Administrator role can perform all VMM actions on all objects that are managed by the VMM server. Only one role can be associated with this profile. At least one administrator should be a member of the role.</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Delegated Administrator role</a:t>
            </a:r>
            <a:r>
              <a:rPr lang="en-US" sz="900" kern="1200" dirty="0" smtClean="0">
                <a:solidFill>
                  <a:schemeClr val="tx1"/>
                </a:solidFill>
                <a:effectLst/>
                <a:latin typeface="Segoe" pitchFamily="34" charset="0"/>
                <a:ea typeface="+mn-ea"/>
                <a:cs typeface="+mn-cs"/>
              </a:rPr>
              <a:t>—Members of a role based on the Delegated Administrator profile have full VMM administrator rights, with a few exceptions, on all objects in the scope defined by the host groups and library that are assigned to the role. A delegated administrator cannot modify VMM settings or add or remove members of the Administrator role.</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Self-Service User role</a:t>
            </a:r>
            <a:r>
              <a:rPr lang="en-US" sz="900" kern="1200" dirty="0" smtClean="0">
                <a:solidFill>
                  <a:schemeClr val="tx1"/>
                </a:solidFill>
                <a:effectLst/>
                <a:latin typeface="Segoe" pitchFamily="34" charset="0"/>
                <a:ea typeface="+mn-ea"/>
                <a:cs typeface="+mn-cs"/>
              </a:rPr>
              <a:t>—Members of a role based on the Self-Service User profile can manage their own virtual machines within a restricted environment.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Users can be a member of more than one user role, in which case VMM 2008 R2 grants them the rights associated with all their roles.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29</a:t>
            </a:fld>
            <a:endParaRPr lang="en-US">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dirty="0"/>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show students how to design a System Center-based management environment to support a heterogeneous virtualization infrastructure.</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Managing Physical and Virtual Infrastructures using the System Center Suite</a:t>
            </a:r>
          </a:p>
          <a:p>
            <a:pPr lvl="1"/>
            <a:r>
              <a:rPr lang="en-US" sz="900" kern="1200" dirty="0" smtClean="0">
                <a:solidFill>
                  <a:schemeClr val="tx1"/>
                </a:solidFill>
                <a:latin typeface="Segoe" pitchFamily="34" charset="0"/>
                <a:ea typeface="+mn-ea"/>
                <a:cs typeface="+mn-cs"/>
              </a:rPr>
              <a:t>System Center Suite Deployment Options</a:t>
            </a:r>
          </a:p>
          <a:p>
            <a:pPr lvl="1"/>
            <a:r>
              <a:rPr lang="en-US" sz="900" kern="1200" dirty="0" smtClean="0">
                <a:solidFill>
                  <a:schemeClr val="tx1"/>
                </a:solidFill>
                <a:latin typeface="Segoe" pitchFamily="34" charset="0"/>
                <a:ea typeface="+mn-ea"/>
                <a:cs typeface="+mn-cs"/>
              </a:rPr>
              <a:t>System Center Suite Component Placement Recommendations</a:t>
            </a:r>
          </a:p>
          <a:p>
            <a:pPr lvl="1"/>
            <a:r>
              <a:rPr lang="en-US" sz="900" kern="1200" dirty="0" smtClean="0">
                <a:solidFill>
                  <a:schemeClr val="tx1"/>
                </a:solidFill>
                <a:latin typeface="Segoe" pitchFamily="34" charset="0"/>
                <a:ea typeface="+mn-ea"/>
                <a:cs typeface="+mn-cs"/>
              </a:rPr>
              <a:t>System Center Suite Component Load Capabilities</a:t>
            </a:r>
          </a:p>
          <a:p>
            <a:pPr lvl="1"/>
            <a:r>
              <a:rPr lang="en-US" sz="900" kern="1200" dirty="0" smtClean="0">
                <a:solidFill>
                  <a:schemeClr val="tx1"/>
                </a:solidFill>
                <a:latin typeface="Segoe" pitchFamily="34" charset="0"/>
                <a:ea typeface="+mn-ea"/>
                <a:cs typeface="+mn-cs"/>
              </a:rPr>
              <a:t>System Center Suite Component Limitations</a:t>
            </a:r>
          </a:p>
          <a:p>
            <a:pPr lvl="1"/>
            <a:r>
              <a:rPr lang="en-US" sz="900" kern="1200" dirty="0" smtClean="0">
                <a:solidFill>
                  <a:schemeClr val="tx1"/>
                </a:solidFill>
                <a:latin typeface="Segoe" pitchFamily="34" charset="0"/>
                <a:ea typeface="+mn-ea"/>
                <a:cs typeface="+mn-cs"/>
              </a:rPr>
              <a:t>Physical and Virtual Infrastructure Management Similarities Physical and Virtual Infrastructure Management Differences</a:t>
            </a:r>
          </a:p>
          <a:p>
            <a:pPr lvl="0"/>
            <a:r>
              <a:rPr lang="en-US" sz="900" kern="1200" dirty="0" smtClean="0">
                <a:solidFill>
                  <a:schemeClr val="tx1"/>
                </a:solidFill>
                <a:latin typeface="Segoe" pitchFamily="34" charset="0"/>
                <a:ea typeface="+mn-ea"/>
                <a:cs typeface="+mn-cs"/>
              </a:rPr>
              <a:t>Lesson 2:</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Monitoring and Managing a Heterogeneous Virtualization Infrastructure</a:t>
            </a:r>
          </a:p>
          <a:p>
            <a:pPr lvl="1"/>
            <a:r>
              <a:rPr lang="en-US" sz="900" kern="1200" dirty="0" smtClean="0">
                <a:solidFill>
                  <a:schemeClr val="tx1"/>
                </a:solidFill>
                <a:latin typeface="Segoe" pitchFamily="34" charset="0"/>
                <a:ea typeface="+mn-ea"/>
                <a:cs typeface="+mn-cs"/>
              </a:rPr>
              <a:t>System Center Operations Manager Management Packs</a:t>
            </a:r>
          </a:p>
          <a:p>
            <a:pPr lvl="1"/>
            <a:r>
              <a:rPr lang="en-US" sz="900" kern="1200" dirty="0" smtClean="0">
                <a:solidFill>
                  <a:schemeClr val="tx1"/>
                </a:solidFill>
                <a:latin typeface="Segoe" pitchFamily="34" charset="0"/>
                <a:ea typeface="+mn-ea"/>
                <a:cs typeface="+mn-cs"/>
              </a:rPr>
              <a:t>Microsoft Partner Management Packs</a:t>
            </a:r>
          </a:p>
          <a:p>
            <a:pPr lvl="1"/>
            <a:r>
              <a:rPr lang="en-US" sz="900" kern="1200" dirty="0" smtClean="0">
                <a:solidFill>
                  <a:schemeClr val="tx1"/>
                </a:solidFill>
                <a:latin typeface="Segoe" pitchFamily="34" charset="0"/>
                <a:ea typeface="+mn-ea"/>
                <a:cs typeface="+mn-cs"/>
              </a:rPr>
              <a:t>Dynamic Resource Management using System Center Operations Manager Performance and Resource Optimization (PRO) and System Center Virtual Machine Manager</a:t>
            </a:r>
          </a:p>
          <a:p>
            <a:pPr lvl="1"/>
            <a:r>
              <a:rPr lang="en-US" sz="900" kern="1200" dirty="0" smtClean="0">
                <a:solidFill>
                  <a:schemeClr val="tx1"/>
                </a:solidFill>
                <a:latin typeface="Segoe" pitchFamily="34" charset="0"/>
                <a:ea typeface="+mn-ea"/>
                <a:cs typeface="+mn-cs"/>
              </a:rPr>
              <a:t>VMware vSphere and vCenter Dependencies</a:t>
            </a:r>
          </a:p>
          <a:p>
            <a:pPr lvl="0"/>
            <a:r>
              <a:rPr lang="en-US" sz="900" kern="1200" dirty="0" smtClean="0">
                <a:solidFill>
                  <a:schemeClr val="tx1"/>
                </a:solidFill>
                <a:latin typeface="Segoe" pitchFamily="34" charset="0"/>
                <a:ea typeface="+mn-ea"/>
                <a:cs typeface="+mn-cs"/>
              </a:rPr>
              <a:t>Lesson 3: Designing a Business Continuity Solution</a:t>
            </a:r>
          </a:p>
          <a:p>
            <a:pPr lvl="1"/>
            <a:r>
              <a:rPr lang="en-US" sz="900" kern="1200" dirty="0" smtClean="0">
                <a:solidFill>
                  <a:schemeClr val="tx1"/>
                </a:solidFill>
                <a:latin typeface="Segoe" pitchFamily="34" charset="0"/>
                <a:ea typeface="+mn-ea"/>
                <a:cs typeface="+mn-cs"/>
              </a:rPr>
              <a:t>Implementing Geographic or Stretch Failover Clustering</a:t>
            </a:r>
          </a:p>
          <a:p>
            <a:pPr lvl="0"/>
            <a:r>
              <a:rPr lang="en-US" sz="900" kern="1200" dirty="0" smtClean="0">
                <a:solidFill>
                  <a:schemeClr val="tx1"/>
                </a:solidFill>
                <a:latin typeface="Segoe" pitchFamily="34" charset="0"/>
                <a:ea typeface="+mn-ea"/>
                <a:cs typeface="+mn-cs"/>
              </a:rPr>
              <a:t>Lesson 4: Designing a Backup and Recovery Solution with System Center Data Protection Manager 2010</a:t>
            </a:r>
          </a:p>
          <a:p>
            <a:pPr lvl="1"/>
            <a:r>
              <a:rPr lang="en-US" sz="900" kern="1200" dirty="0" smtClean="0">
                <a:solidFill>
                  <a:schemeClr val="tx1"/>
                </a:solidFill>
                <a:latin typeface="Segoe" pitchFamily="34" charset="0"/>
                <a:ea typeface="+mn-ea"/>
                <a:cs typeface="+mn-cs"/>
              </a:rPr>
              <a:t>Host-Level Backups </a:t>
            </a:r>
          </a:p>
          <a:p>
            <a:pPr lvl="1"/>
            <a:r>
              <a:rPr lang="en-US" sz="900" kern="1200" dirty="0" smtClean="0">
                <a:solidFill>
                  <a:schemeClr val="tx1"/>
                </a:solidFill>
                <a:latin typeface="Segoe" pitchFamily="34" charset="0"/>
                <a:ea typeface="+mn-ea"/>
                <a:cs typeface="+mn-cs"/>
              </a:rPr>
              <a:t>VM-Level Backups</a:t>
            </a:r>
          </a:p>
          <a:p>
            <a:pPr lvl="1"/>
            <a:r>
              <a:rPr lang="en-US" sz="900" kern="1200" dirty="0" smtClean="0">
                <a:solidFill>
                  <a:schemeClr val="tx1"/>
                </a:solidFill>
                <a:latin typeface="Segoe" pitchFamily="34" charset="0"/>
                <a:ea typeface="+mn-ea"/>
                <a:cs typeface="+mn-cs"/>
              </a:rPr>
              <a:t>Application-Level Backups</a:t>
            </a:r>
          </a:p>
          <a:p>
            <a:pPr lvl="1"/>
            <a:r>
              <a:rPr lang="en-US" sz="900" kern="1200" dirty="0" smtClean="0">
                <a:solidFill>
                  <a:schemeClr val="tx1"/>
                </a:solidFill>
                <a:latin typeface="Segoe" pitchFamily="34" charset="0"/>
                <a:ea typeface="+mn-ea"/>
                <a:cs typeface="+mn-cs"/>
              </a:rPr>
              <a:t>Disaster Recovery Options</a:t>
            </a:r>
          </a:p>
          <a:p>
            <a:pPr lvl="0"/>
            <a:r>
              <a:rPr lang="en-US" sz="900" kern="1200" dirty="0" smtClean="0">
                <a:solidFill>
                  <a:schemeClr val="tx1"/>
                </a:solidFill>
                <a:latin typeface="Segoe" pitchFamily="34" charset="0"/>
                <a:ea typeface="+mn-ea"/>
                <a:cs typeface="+mn-cs"/>
              </a:rPr>
              <a:t>Lesson 5: Performing Host and Offline Virtual Machine Updates</a:t>
            </a:r>
          </a:p>
          <a:p>
            <a:pPr lvl="1"/>
            <a:r>
              <a:rPr lang="en-US" sz="900" kern="1200" dirty="0" smtClean="0">
                <a:solidFill>
                  <a:schemeClr val="tx1"/>
                </a:solidFill>
                <a:latin typeface="Segoe" pitchFamily="34" charset="0"/>
                <a:ea typeface="+mn-ea"/>
                <a:cs typeface="+mn-cs"/>
              </a:rPr>
              <a:t>Virtual Machine Servicing Tool 3.0</a:t>
            </a:r>
          </a:p>
          <a:p>
            <a:pPr lvl="1"/>
            <a:r>
              <a:rPr lang="en-US" sz="900" kern="1200" dirty="0" smtClean="0">
                <a:solidFill>
                  <a:schemeClr val="tx1"/>
                </a:solidFill>
                <a:latin typeface="Segoe" pitchFamily="34" charset="0"/>
                <a:ea typeface="+mn-ea"/>
                <a:cs typeface="+mn-cs"/>
              </a:rPr>
              <a:t>Integration with System Center Configuration Manager and Windows Software Update Services</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Design System Center Management in a Heterogeneous Virtualization Environment</a:t>
            </a:r>
          </a:p>
          <a:p>
            <a:pPr lvl="1"/>
            <a:r>
              <a:rPr lang="en-US" sz="900" kern="1200" dirty="0" smtClean="0">
                <a:solidFill>
                  <a:schemeClr val="tx1"/>
                </a:solidFill>
                <a:latin typeface="Segoe" pitchFamily="34" charset="0"/>
                <a:ea typeface="+mn-ea"/>
                <a:cs typeface="+mn-cs"/>
              </a:rPr>
              <a:t>Design Dynamic Resource Management using System Center Operations Manager and Virtual Machine Manager</a:t>
            </a:r>
          </a:p>
          <a:p>
            <a:pPr lvl="1"/>
            <a:r>
              <a:rPr lang="en-US" sz="900" kern="1200" dirty="0" smtClean="0">
                <a:solidFill>
                  <a:schemeClr val="tx1"/>
                </a:solidFill>
                <a:latin typeface="Segoe" pitchFamily="34" charset="0"/>
                <a:ea typeface="+mn-ea"/>
                <a:cs typeface="+mn-cs"/>
              </a:rPr>
              <a:t>Design Business Continuity using Failover Clustering</a:t>
            </a:r>
          </a:p>
          <a:p>
            <a:pPr lvl="1"/>
            <a:r>
              <a:rPr lang="en-US" sz="900" kern="1200" dirty="0" smtClean="0">
                <a:solidFill>
                  <a:schemeClr val="tx1"/>
                </a:solidFill>
                <a:latin typeface="Segoe" pitchFamily="34" charset="0"/>
                <a:ea typeface="+mn-ea"/>
                <a:cs typeface="+mn-cs"/>
              </a:rPr>
              <a:t>Design a Backup and Recovery using System Center Data Protection Manager</a:t>
            </a:r>
          </a:p>
          <a:p>
            <a:pPr lvl="1"/>
            <a:r>
              <a:rPr lang="en-US" sz="900" kern="1200" dirty="0" smtClean="0">
                <a:solidFill>
                  <a:schemeClr val="tx1"/>
                </a:solidFill>
                <a:latin typeface="Segoe" pitchFamily="34" charset="0"/>
                <a:ea typeface="+mn-ea"/>
                <a:cs typeface="+mn-cs"/>
              </a:rPr>
              <a:t>Implement Host and Offline Virtual Machine Updates using System Center Configuration Manager, Windows Software Update Services, and Virtual Machine Servicing Tool 3.0</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30</a:t>
            </a:fld>
            <a:endParaRPr lang="en-US" dirty="0">
              <a:latin typeface="Segoe"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For online virtual machines and hosts, an automated maintenance process involves configuring servers to automatically look for updates from a Microsoft Update server or to apply updates using System Center </a:t>
            </a:r>
            <a:r>
              <a:rPr lang="en-US" sz="900" kern="1200" dirty="0" err="1" smtClean="0">
                <a:solidFill>
                  <a:schemeClr val="tx1"/>
                </a:solidFill>
                <a:effectLst/>
                <a:latin typeface="Segoe" pitchFamily="34" charset="0"/>
                <a:ea typeface="+mn-ea"/>
                <a:cs typeface="+mn-cs"/>
              </a:rPr>
              <a:t>ConfigMgr</a:t>
            </a:r>
            <a:r>
              <a:rPr lang="en-US" sz="900" kern="1200" dirty="0" smtClean="0">
                <a:solidFill>
                  <a:schemeClr val="tx1"/>
                </a:solidFill>
                <a:effectLst/>
                <a:latin typeface="Segoe" pitchFamily="34" charset="0"/>
                <a:ea typeface="+mn-ea"/>
                <a:cs typeface="+mn-cs"/>
              </a:rPr>
              <a:t> 2007 R2. These options are available for both virtual machines and hosts.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offline virtual machines, additional steps are necessary to bring the virtual machines online before an update or set of updates can be applied to them.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31</a:t>
            </a:fld>
            <a:endParaRPr lang="en-US">
              <a:latin typeface="Segoe" pitchFamily="34" charset="0"/>
            </a:endParaRPr>
          </a:p>
        </p:txBody>
      </p:sp>
    </p:spTree>
    <p:extLst>
      <p:ext uri="{BB962C8B-B14F-4D97-AF65-F5344CB8AC3E}">
        <p14:creationId xmlns:p14="http://schemas.microsoft.com/office/powerpoint/2010/main" val="14438116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VMST 3.0 manages the workflow of updating large numbers of virtual machines according to their individual needs. VMST 3.0 works with Windows Task Scheduler to determine when to run the servicing job.</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tool is designed to work with Microsoft® System Center Virtual Machine Manager (VMM) 2008 or VMM 2008 R2, and with either of the following software update management systems:</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Windows Server Update Services (WSUS) 3.0 SP1 or WSUS 3.0 SP2</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System Center </a:t>
            </a:r>
            <a:r>
              <a:rPr lang="en-US" sz="900" kern="1200" dirty="0" err="1" smtClean="0">
                <a:solidFill>
                  <a:schemeClr val="tx1"/>
                </a:solidFill>
                <a:effectLst/>
                <a:latin typeface="Segoe" pitchFamily="34" charset="0"/>
                <a:ea typeface="+mn-ea"/>
                <a:cs typeface="+mn-cs"/>
              </a:rPr>
              <a:t>ConfigMgr</a:t>
            </a:r>
            <a:r>
              <a:rPr lang="en-US" sz="900" kern="1200" dirty="0" smtClean="0">
                <a:solidFill>
                  <a:schemeClr val="tx1"/>
                </a:solidFill>
                <a:effectLst/>
                <a:latin typeface="Segoe" pitchFamily="34" charset="0"/>
                <a:ea typeface="+mn-ea"/>
                <a:cs typeface="+mn-cs"/>
              </a:rPr>
              <a:t> 2007 SP1, </a:t>
            </a:r>
            <a:r>
              <a:rPr lang="en-US" sz="900" kern="1200" dirty="0" err="1" smtClean="0">
                <a:solidFill>
                  <a:schemeClr val="tx1"/>
                </a:solidFill>
                <a:effectLst/>
                <a:latin typeface="Segoe" pitchFamily="34" charset="0"/>
                <a:ea typeface="+mn-ea"/>
                <a:cs typeface="+mn-cs"/>
              </a:rPr>
              <a:t>ConfigMgr</a:t>
            </a:r>
            <a:r>
              <a:rPr lang="en-US" sz="900" kern="1200" dirty="0" smtClean="0">
                <a:solidFill>
                  <a:schemeClr val="tx1"/>
                </a:solidFill>
                <a:effectLst/>
                <a:latin typeface="Segoe" pitchFamily="34" charset="0"/>
                <a:ea typeface="+mn-ea"/>
                <a:cs typeface="+mn-cs"/>
              </a:rPr>
              <a:t> 2007 R2, or </a:t>
            </a:r>
            <a:r>
              <a:rPr lang="en-US" sz="900" kern="1200" dirty="0" err="1" smtClean="0">
                <a:solidFill>
                  <a:schemeClr val="tx1"/>
                </a:solidFill>
                <a:effectLst/>
                <a:latin typeface="Segoe" pitchFamily="34" charset="0"/>
                <a:ea typeface="+mn-ea"/>
                <a:cs typeface="+mn-cs"/>
              </a:rPr>
              <a:t>ConfigMgr</a:t>
            </a:r>
            <a:r>
              <a:rPr lang="en-US" sz="900" kern="1200" dirty="0" smtClean="0">
                <a:solidFill>
                  <a:schemeClr val="tx1"/>
                </a:solidFill>
                <a:effectLst/>
                <a:latin typeface="Segoe" pitchFamily="34" charset="0"/>
                <a:ea typeface="+mn-ea"/>
                <a:cs typeface="+mn-cs"/>
              </a:rPr>
              <a:t> 2007 SP2</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WSUS 3.0 SP2 is required to update Windows Server 2008 R2 and Windows 7 virtual machines. WSUS 3.0 SP2 is also required to support </a:t>
            </a:r>
            <a:r>
              <a:rPr lang="en-US" sz="900" kern="1200" dirty="0" err="1" smtClean="0">
                <a:solidFill>
                  <a:schemeClr val="tx1"/>
                </a:solidFill>
                <a:effectLst/>
                <a:latin typeface="Segoe" pitchFamily="34" charset="0"/>
                <a:ea typeface="+mn-ea"/>
                <a:cs typeface="+mn-cs"/>
              </a:rPr>
              <a:t>ConfigMgr</a:t>
            </a:r>
            <a:r>
              <a:rPr lang="en-US" sz="900" kern="1200" dirty="0" smtClean="0">
                <a:solidFill>
                  <a:schemeClr val="tx1"/>
                </a:solidFill>
                <a:effectLst/>
                <a:latin typeface="Segoe" pitchFamily="34" charset="0"/>
                <a:ea typeface="+mn-ea"/>
                <a:cs typeface="+mn-cs"/>
              </a:rPr>
              <a:t> 2007 SP2 for the Windows 7 and Windows Server 2008 R2 operating systems.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VMST 3.0 maintains  a Config.XML file that contains a set of default settings for task and workflow completion verification. You can configure some of the parameters in the Config.xml file for VMST 3.0 to adjust to the needs of your environment (e.g. help avoid premature timeouts for tasks that require additional time based on infrastructure capacity and load).</a:t>
            </a:r>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32</a:t>
            </a:fld>
            <a:endParaRPr lang="en-US">
              <a:latin typeface="Segoe"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VMST</a:t>
            </a:r>
            <a:r>
              <a:rPr lang="en-US" sz="900" kern="1200" baseline="0" dirty="0" smtClean="0">
                <a:solidFill>
                  <a:schemeClr val="tx1"/>
                </a:solidFill>
                <a:latin typeface="Segoe" pitchFamily="34" charset="0"/>
                <a:ea typeface="+mn-ea"/>
                <a:cs typeface="+mn-cs"/>
              </a:rPr>
              <a:t> 3.0 </a:t>
            </a:r>
            <a:r>
              <a:rPr lang="en-US" sz="900" kern="1200" dirty="0" smtClean="0">
                <a:solidFill>
                  <a:schemeClr val="tx1"/>
                </a:solidFill>
                <a:latin typeface="Segoe" pitchFamily="34" charset="0"/>
                <a:ea typeface="+mn-ea"/>
                <a:cs typeface="+mn-cs"/>
              </a:rPr>
              <a:t>groups simplifies</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the process of defining servicing jobs for software updates. In this way, when you create a servicing job, you can select one virtual machine group instead of selecting a number of individual virtual machines.</a:t>
            </a:r>
          </a:p>
          <a:p>
            <a:endParaRPr lang="en-US" dirty="0" smtClean="0"/>
          </a:p>
          <a:p>
            <a:r>
              <a:rPr lang="en-US" sz="900" b="1" kern="1200" dirty="0" smtClean="0">
                <a:solidFill>
                  <a:schemeClr val="tx1"/>
                </a:solidFill>
                <a:latin typeface="Segoe" pitchFamily="34" charset="0"/>
                <a:ea typeface="+mn-ea"/>
                <a:cs typeface="+mn-cs"/>
              </a:rPr>
              <a:t>Virtual Machines in Library Groups</a:t>
            </a:r>
            <a:r>
              <a:rPr lang="en-US" sz="900" kern="1200" dirty="0" smtClean="0">
                <a:solidFill>
                  <a:schemeClr val="tx1"/>
                </a:solidFill>
                <a:latin typeface="Segoe" pitchFamily="34" charset="0"/>
                <a:ea typeface="+mn-ea"/>
                <a:cs typeface="+mn-cs"/>
              </a:rPr>
              <a:t>. Use this type of group to service offline virtual machines in the VMM library.</a:t>
            </a:r>
          </a:p>
          <a:p>
            <a:r>
              <a:rPr lang="en-US" sz="900" b="1" kern="1200" dirty="0" smtClean="0">
                <a:solidFill>
                  <a:schemeClr val="tx1"/>
                </a:solidFill>
                <a:latin typeface="Segoe" pitchFamily="34" charset="0"/>
                <a:ea typeface="+mn-ea"/>
                <a:cs typeface="+mn-cs"/>
              </a:rPr>
              <a:t>Virtual Machines on Host Groups</a:t>
            </a:r>
            <a:r>
              <a:rPr lang="en-US" sz="900" kern="1200" dirty="0" smtClean="0">
                <a:solidFill>
                  <a:schemeClr val="tx1"/>
                </a:solidFill>
                <a:latin typeface="Segoe" pitchFamily="34" charset="0"/>
                <a:ea typeface="+mn-ea"/>
                <a:cs typeface="+mn-cs"/>
              </a:rPr>
              <a:t>. Use this type of group to service stopped and saved virtual machines mounted on a host.</a:t>
            </a:r>
          </a:p>
          <a:p>
            <a:r>
              <a:rPr lang="en-US" sz="900" b="1" kern="1200" dirty="0" smtClean="0">
                <a:solidFill>
                  <a:schemeClr val="tx1"/>
                </a:solidFill>
                <a:latin typeface="Segoe" pitchFamily="34" charset="0"/>
                <a:ea typeface="+mn-ea"/>
                <a:cs typeface="+mn-cs"/>
              </a:rPr>
              <a:t>Virtual Machine Templates Groups</a:t>
            </a:r>
            <a:r>
              <a:rPr lang="en-US" sz="900" kern="1200" dirty="0" smtClean="0">
                <a:solidFill>
                  <a:schemeClr val="tx1"/>
                </a:solidFill>
                <a:latin typeface="Segoe" pitchFamily="34" charset="0"/>
                <a:ea typeface="+mn-ea"/>
                <a:cs typeface="+mn-cs"/>
              </a:rPr>
              <a:t>. Use this type of group to service virtual machine templates.</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latin typeface="Segoe" pitchFamily="34" charset="0"/>
                <a:ea typeface="+mn-ea"/>
                <a:cs typeface="+mn-cs"/>
              </a:rPr>
              <a:t>Virtual Hard Disks Groups</a:t>
            </a:r>
            <a:r>
              <a:rPr lang="en-US" sz="900" kern="1200" dirty="0" smtClean="0">
                <a:solidFill>
                  <a:schemeClr val="tx1"/>
                </a:solidFill>
                <a:latin typeface="Segoe" pitchFamily="34" charset="0"/>
                <a:ea typeface="+mn-ea"/>
                <a:cs typeface="+mn-cs"/>
              </a:rPr>
              <a:t>. Use this type of group to service offline virtual hard disks (VHDs) stored in a VMM library.</a:t>
            </a:r>
          </a:p>
          <a:p>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The Virtual Machine Servicing Tool uses "servicing jobs" to perform the actual work of providing software updates to offline virtual machines in a library, a stopped virtual machine on a host, virtual machine templates, and apply updates directly to virtual hard disks (VHDs).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Segoe" pitchFamily="34" charset="0"/>
              <a:ea typeface="+mn-ea"/>
              <a:cs typeface="+mn-cs"/>
            </a:endParaRPr>
          </a:p>
          <a:p>
            <a:r>
              <a:rPr lang="en-US" sz="900" b="1" kern="1200" dirty="0" smtClean="0">
                <a:solidFill>
                  <a:schemeClr val="tx1"/>
                </a:solidFill>
                <a:latin typeface="Segoe" pitchFamily="34" charset="0"/>
                <a:ea typeface="+mn-ea"/>
                <a:cs typeface="+mn-cs"/>
              </a:rPr>
              <a:t>Virtual Machines in Library Jobs</a:t>
            </a:r>
            <a:r>
              <a:rPr lang="en-US" sz="900" kern="1200" dirty="0" smtClean="0">
                <a:solidFill>
                  <a:schemeClr val="tx1"/>
                </a:solidFill>
                <a:latin typeface="Segoe" pitchFamily="34" charset="0"/>
                <a:ea typeface="+mn-ea"/>
                <a:cs typeface="+mn-cs"/>
              </a:rPr>
              <a:t>. Use this servicing job wizard to schedule updates for offline virtual machines in a VMM library.</a:t>
            </a:r>
          </a:p>
          <a:p>
            <a:r>
              <a:rPr lang="en-US" sz="900" b="1" kern="1200" dirty="0" smtClean="0">
                <a:solidFill>
                  <a:schemeClr val="tx1"/>
                </a:solidFill>
                <a:latin typeface="Segoe" pitchFamily="34" charset="0"/>
                <a:ea typeface="+mn-ea"/>
                <a:cs typeface="+mn-cs"/>
              </a:rPr>
              <a:t>Virtual Machines on Host Jobs</a:t>
            </a:r>
            <a:r>
              <a:rPr lang="en-US" sz="900" kern="1200" dirty="0" smtClean="0">
                <a:solidFill>
                  <a:schemeClr val="tx1"/>
                </a:solidFill>
                <a:latin typeface="Segoe" pitchFamily="34" charset="0"/>
                <a:ea typeface="+mn-ea"/>
                <a:cs typeface="+mn-cs"/>
              </a:rPr>
              <a:t>. Use this servicing job wizard to schedule updates for offline virtual machines deployed on one or more hosts.</a:t>
            </a:r>
          </a:p>
          <a:p>
            <a:r>
              <a:rPr lang="en-US" sz="900" b="1" kern="1200" dirty="0" smtClean="0">
                <a:solidFill>
                  <a:schemeClr val="tx1"/>
                </a:solidFill>
                <a:latin typeface="Segoe" pitchFamily="34" charset="0"/>
                <a:ea typeface="+mn-ea"/>
                <a:cs typeface="+mn-cs"/>
              </a:rPr>
              <a:t>Virtual Machine Templates Jobs</a:t>
            </a:r>
            <a:r>
              <a:rPr lang="en-US" sz="900" kern="1200" dirty="0" smtClean="0">
                <a:solidFill>
                  <a:schemeClr val="tx1"/>
                </a:solidFill>
                <a:latin typeface="Segoe" pitchFamily="34" charset="0"/>
                <a:ea typeface="+mn-ea"/>
                <a:cs typeface="+mn-cs"/>
              </a:rPr>
              <a:t>. Use this servicing job wizard to schedule updates for virtual machines templates.</a:t>
            </a:r>
          </a:p>
          <a:p>
            <a:r>
              <a:rPr lang="en-US" sz="900" b="1" kern="1200" dirty="0" smtClean="0">
                <a:solidFill>
                  <a:schemeClr val="tx1"/>
                </a:solidFill>
                <a:latin typeface="Segoe" pitchFamily="34" charset="0"/>
                <a:ea typeface="+mn-ea"/>
                <a:cs typeface="+mn-cs"/>
              </a:rPr>
              <a:t>Virtual Hard Disks Jobs</a:t>
            </a:r>
            <a:r>
              <a:rPr lang="en-US" sz="900" kern="1200" dirty="0" smtClean="0">
                <a:solidFill>
                  <a:schemeClr val="tx1"/>
                </a:solidFill>
                <a:latin typeface="Segoe" pitchFamily="34" charset="0"/>
                <a:ea typeface="+mn-ea"/>
                <a:cs typeface="+mn-cs"/>
              </a:rPr>
              <a:t>. Use this servicing job wizard to schedule updates for offline VHDs stored in a VMM library.</a:t>
            </a:r>
          </a:p>
          <a:p>
            <a:endParaRPr lang="en-US" dirty="0" smtClean="0"/>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33</a:t>
            </a:fld>
            <a:endParaRPr lang="en-US">
              <a:latin typeface="Segoe"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schematic provides an overview of the VMST 3.0 components and integration with VMM 2008 R2, as well as WSUS and </a:t>
            </a:r>
            <a:r>
              <a:rPr lang="en-US" sz="900" kern="1200" dirty="0" err="1" smtClean="0">
                <a:solidFill>
                  <a:schemeClr val="tx1"/>
                </a:solidFill>
                <a:effectLst/>
                <a:latin typeface="Segoe" pitchFamily="34" charset="0"/>
                <a:ea typeface="+mn-ea"/>
                <a:cs typeface="+mn-cs"/>
              </a:rPr>
              <a:t>ConfigMgr</a:t>
            </a:r>
            <a:r>
              <a:rPr lang="en-US" sz="900" kern="1200" dirty="0" smtClean="0">
                <a:solidFill>
                  <a:schemeClr val="tx1"/>
                </a:solidFill>
                <a:effectLst/>
                <a:latin typeface="Segoe" pitchFamily="34" charset="0"/>
                <a:ea typeface="+mn-ea"/>
                <a:cs typeface="+mn-cs"/>
              </a:rPr>
              <a:t> 2007 R2.</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34</a:t>
            </a:fld>
            <a:endParaRPr lang="en-US">
              <a:latin typeface="Segoe"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VMST 3.0 supports only Virtual Server 2005 R2 SP1 as a maintenance host for virtual machines hosted or created on Virtual Server 2005 R2 SP1.</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35</a:t>
            </a:fld>
            <a:endParaRPr lang="en-US">
              <a:latin typeface="Segoe"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This is the list of guest operating systems that are supported when using VMST 3.0.</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36</a:t>
            </a:fld>
            <a:endParaRPr lang="en-US">
              <a:latin typeface="Segoe"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Virtual machines that you plan to update using VMST 3.0 must be pre-configured with WSUS or System Center </a:t>
            </a:r>
            <a:r>
              <a:rPr lang="en-US" sz="900" kern="1200" dirty="0" err="1" smtClean="0">
                <a:solidFill>
                  <a:schemeClr val="tx1"/>
                </a:solidFill>
                <a:effectLst/>
                <a:latin typeface="Segoe" pitchFamily="34" charset="0"/>
                <a:ea typeface="+mn-ea"/>
                <a:cs typeface="+mn-cs"/>
              </a:rPr>
              <a:t>ConfigMgr</a:t>
            </a:r>
            <a:r>
              <a:rPr lang="en-US" sz="900" kern="1200" dirty="0" smtClean="0">
                <a:solidFill>
                  <a:schemeClr val="tx1"/>
                </a:solidFill>
                <a:effectLst/>
                <a:latin typeface="Segoe" pitchFamily="34" charset="0"/>
                <a:ea typeface="+mn-ea"/>
                <a:cs typeface="+mn-cs"/>
              </a:rPr>
              <a:t> agents. In addition, the virtual machine must have Integration Services components installed, and require verification and/or configuration of specific firewall exceptions.</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37</a:t>
            </a:fld>
            <a:endParaRPr lang="en-US">
              <a:latin typeface="Segoe"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VMST 3.0 supports virtual machine updates in four distinct scenarios:</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Automatically update VMs stored offline in a VMM library</a:t>
            </a:r>
            <a:r>
              <a:rPr lang="en-US" sz="900" kern="1200" dirty="0" smtClean="0">
                <a:solidFill>
                  <a:schemeClr val="tx1"/>
                </a:solidFill>
                <a:effectLst/>
                <a:latin typeface="Segoe" pitchFamily="34" charset="0"/>
                <a:ea typeface="+mn-ea"/>
                <a:cs typeface="+mn-cs"/>
              </a:rPr>
              <a:t> - VMST 3.0 enables you to keep offline virtual machines up-to-date so that when they need to be brought online, they cannot introduce vulnerabilities into an organization’s IT infrastructure. </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Automatically install software updates on VMs that are stopped or in saved state –  </a:t>
            </a:r>
            <a:r>
              <a:rPr lang="en-US" sz="900" kern="1200" dirty="0" smtClean="0">
                <a:solidFill>
                  <a:schemeClr val="tx1"/>
                </a:solidFill>
                <a:effectLst/>
                <a:latin typeface="Segoe" pitchFamily="34" charset="0"/>
                <a:ea typeface="+mn-ea"/>
                <a:cs typeface="+mn-cs"/>
              </a:rPr>
              <a:t>VMST 3.0 provides an option to include saved state virtual machines while you create a group or schedule a job. The VM saved state will be lost, as well as unsaved user data, if the tool is required to restart the virtual machines to finish applying software updates.</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Automatically update VHDs attached to VM templates stored in the VMM library</a:t>
            </a:r>
            <a:r>
              <a:rPr lang="en-US" sz="900" kern="1200" dirty="0" smtClean="0">
                <a:solidFill>
                  <a:schemeClr val="tx1"/>
                </a:solidFill>
                <a:effectLst/>
                <a:latin typeface="Segoe" pitchFamily="34" charset="0"/>
                <a:ea typeface="+mn-ea"/>
                <a:cs typeface="+mn-cs"/>
              </a:rPr>
              <a:t> - A virtual machine template is a library resource consisting of a guest operating system profile, a hardware profile, and one or more virtual hard disks (.</a:t>
            </a:r>
            <a:r>
              <a:rPr lang="en-US" sz="900" kern="1200" dirty="0" err="1" smtClean="0">
                <a:solidFill>
                  <a:schemeClr val="tx1"/>
                </a:solidFill>
                <a:effectLst/>
                <a:latin typeface="Segoe" pitchFamily="34" charset="0"/>
                <a:ea typeface="+mn-ea"/>
                <a:cs typeface="+mn-cs"/>
              </a:rPr>
              <a:t>vhd</a:t>
            </a:r>
            <a:r>
              <a:rPr lang="en-US" sz="900" kern="1200" dirty="0" smtClean="0">
                <a:solidFill>
                  <a:schemeClr val="tx1"/>
                </a:solidFill>
                <a:effectLst/>
                <a:latin typeface="Segoe" pitchFamily="34" charset="0"/>
                <a:ea typeface="+mn-ea"/>
                <a:cs typeface="+mn-cs"/>
              </a:rPr>
              <a:t> files), which can be used to create a new virtual machine.</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Automatically update offline VHDs stored in a VMM library – </a:t>
            </a:r>
            <a:r>
              <a:rPr lang="en-US" sz="900" kern="1200" dirty="0" smtClean="0">
                <a:solidFill>
                  <a:schemeClr val="tx1"/>
                </a:solidFill>
                <a:effectLst/>
                <a:latin typeface="Segoe" pitchFamily="34" charset="0"/>
                <a:ea typeface="+mn-ea"/>
                <a:cs typeface="+mn-cs"/>
              </a:rPr>
              <a:t>VMST 3.0 supports using the </a:t>
            </a:r>
            <a:r>
              <a:rPr lang="en-US" sz="900" kern="1200" dirty="0" err="1" smtClean="0">
                <a:solidFill>
                  <a:schemeClr val="tx1"/>
                </a:solidFill>
                <a:effectLst/>
                <a:latin typeface="Segoe" pitchFamily="34" charset="0"/>
                <a:ea typeface="+mn-ea"/>
                <a:cs typeface="+mn-cs"/>
              </a:rPr>
              <a:t>DiskPart</a:t>
            </a:r>
            <a:r>
              <a:rPr lang="en-US" sz="900" kern="1200" dirty="0" smtClean="0">
                <a:solidFill>
                  <a:schemeClr val="tx1"/>
                </a:solidFill>
                <a:effectLst/>
                <a:latin typeface="Segoe" pitchFamily="34" charset="0"/>
                <a:ea typeface="+mn-ea"/>
                <a:cs typeface="+mn-cs"/>
              </a:rPr>
              <a:t> and Deployment Image Servicing and Management (DISM) tools, which are built in to the Windows® 7 and Windows Server 2008 R2 operating systems.</a:t>
            </a:r>
            <a:endParaRPr lang="en-US" sz="900" kern="1200" dirty="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38</a:t>
            </a:fld>
            <a:endParaRPr lang="en-US">
              <a:latin typeface="Segoe"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latin typeface="Segoe" pitchFamily="34" charset="0"/>
                <a:ea typeface="+mn-ea"/>
                <a:cs typeface="+mn-cs"/>
              </a:rPr>
              <a:t>This feature provides a workflow to automatically update virtual machines stored offline in a System Center Virtual Machine Manager (VMM) library. While stored, the virtual machines do not receive software updates. The tool enables you to keep offline virtual machines up-to-date so that when you are ready to bring them online, they cannot introduce vulnerabilities into your organization’s IT infrastructure.</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For each virtual machine, the servicing job for this feature:</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"Wakes" the virtual machine from the VMM library by deploying it to a maintenance host and starting it.</a:t>
            </a:r>
          </a:p>
          <a:p>
            <a:r>
              <a:rPr lang="en-US" sz="900" kern="1200" dirty="0" smtClean="0">
                <a:solidFill>
                  <a:schemeClr val="tx1"/>
                </a:solidFill>
                <a:latin typeface="Segoe" pitchFamily="34" charset="0"/>
                <a:ea typeface="+mn-ea"/>
                <a:cs typeface="+mn-cs"/>
              </a:rPr>
              <a:t>Invokes either Configuration Manager or WSUS to update the virtual machine.</a:t>
            </a:r>
          </a:p>
          <a:p>
            <a:r>
              <a:rPr lang="en-US" sz="900" kern="1200" dirty="0" smtClean="0">
                <a:solidFill>
                  <a:schemeClr val="tx1"/>
                </a:solidFill>
                <a:latin typeface="Segoe" pitchFamily="34" charset="0"/>
                <a:ea typeface="+mn-ea"/>
                <a:cs typeface="+mn-cs"/>
              </a:rPr>
              <a:t>Shuts down the updated virtual machine and stores it in the VMM library.</a:t>
            </a: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39</a:t>
            </a:fld>
            <a:endParaRPr lang="en-US">
              <a:latin typeface="Segoe"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show students how to design a System Center-based management environment to support a heterogeneous virtualization infrastructure.</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Managing Physical and Virtual Infrastructures using the System Center Suite</a:t>
            </a:r>
          </a:p>
          <a:p>
            <a:pPr lvl="1"/>
            <a:r>
              <a:rPr lang="en-US" sz="900" kern="1200" dirty="0" smtClean="0">
                <a:solidFill>
                  <a:schemeClr val="tx1"/>
                </a:solidFill>
                <a:latin typeface="Segoe" pitchFamily="34" charset="0"/>
                <a:ea typeface="+mn-ea"/>
                <a:cs typeface="+mn-cs"/>
              </a:rPr>
              <a:t>System Center Suite Deployment Options</a:t>
            </a:r>
          </a:p>
          <a:p>
            <a:pPr lvl="1"/>
            <a:r>
              <a:rPr lang="en-US" sz="900" kern="1200" dirty="0" smtClean="0">
                <a:solidFill>
                  <a:schemeClr val="tx1"/>
                </a:solidFill>
                <a:latin typeface="Segoe" pitchFamily="34" charset="0"/>
                <a:ea typeface="+mn-ea"/>
                <a:cs typeface="+mn-cs"/>
              </a:rPr>
              <a:t>System Center Suite Component Placement Recommendations</a:t>
            </a:r>
          </a:p>
          <a:p>
            <a:pPr lvl="1"/>
            <a:r>
              <a:rPr lang="en-US" sz="900" kern="1200" dirty="0" smtClean="0">
                <a:solidFill>
                  <a:schemeClr val="tx1"/>
                </a:solidFill>
                <a:latin typeface="Segoe" pitchFamily="34" charset="0"/>
                <a:ea typeface="+mn-ea"/>
                <a:cs typeface="+mn-cs"/>
              </a:rPr>
              <a:t>System Center Suite Component Load Capabilities</a:t>
            </a:r>
          </a:p>
          <a:p>
            <a:pPr lvl="1"/>
            <a:r>
              <a:rPr lang="en-US" sz="900" kern="1200" dirty="0" smtClean="0">
                <a:solidFill>
                  <a:schemeClr val="tx1"/>
                </a:solidFill>
                <a:latin typeface="Segoe" pitchFamily="34" charset="0"/>
                <a:ea typeface="+mn-ea"/>
                <a:cs typeface="+mn-cs"/>
              </a:rPr>
              <a:t>System Center Suite Component Limitations</a:t>
            </a:r>
          </a:p>
          <a:p>
            <a:pPr lvl="1"/>
            <a:r>
              <a:rPr lang="en-US" sz="900" kern="1200" dirty="0" smtClean="0">
                <a:solidFill>
                  <a:schemeClr val="tx1"/>
                </a:solidFill>
                <a:latin typeface="Segoe" pitchFamily="34" charset="0"/>
                <a:ea typeface="+mn-ea"/>
                <a:cs typeface="+mn-cs"/>
              </a:rPr>
              <a:t>Physical and Virtual Infrastructure Management Similarities Physical and Virtual Infrastructure Management Differences</a:t>
            </a:r>
          </a:p>
          <a:p>
            <a:pPr lvl="0"/>
            <a:r>
              <a:rPr lang="en-US" sz="900" kern="1200" dirty="0" smtClean="0">
                <a:solidFill>
                  <a:schemeClr val="tx1"/>
                </a:solidFill>
                <a:latin typeface="Segoe" pitchFamily="34" charset="0"/>
                <a:ea typeface="+mn-ea"/>
                <a:cs typeface="+mn-cs"/>
              </a:rPr>
              <a:t>Lesson 2:</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Monitoring and Managing a Heterogeneous Virtualization Infrastructure</a:t>
            </a:r>
          </a:p>
          <a:p>
            <a:pPr lvl="1"/>
            <a:r>
              <a:rPr lang="en-US" sz="900" kern="1200" dirty="0" smtClean="0">
                <a:solidFill>
                  <a:schemeClr val="tx1"/>
                </a:solidFill>
                <a:latin typeface="Segoe" pitchFamily="34" charset="0"/>
                <a:ea typeface="+mn-ea"/>
                <a:cs typeface="+mn-cs"/>
              </a:rPr>
              <a:t>System Center Operations Manager Management Packs</a:t>
            </a:r>
          </a:p>
          <a:p>
            <a:pPr lvl="1"/>
            <a:r>
              <a:rPr lang="en-US" sz="900" kern="1200" dirty="0" smtClean="0">
                <a:solidFill>
                  <a:schemeClr val="tx1"/>
                </a:solidFill>
                <a:latin typeface="Segoe" pitchFamily="34" charset="0"/>
                <a:ea typeface="+mn-ea"/>
                <a:cs typeface="+mn-cs"/>
              </a:rPr>
              <a:t>Microsoft Partner Management Packs</a:t>
            </a:r>
          </a:p>
          <a:p>
            <a:pPr lvl="1"/>
            <a:r>
              <a:rPr lang="en-US" sz="900" kern="1200" dirty="0" smtClean="0">
                <a:solidFill>
                  <a:schemeClr val="tx1"/>
                </a:solidFill>
                <a:latin typeface="Segoe" pitchFamily="34" charset="0"/>
                <a:ea typeface="+mn-ea"/>
                <a:cs typeface="+mn-cs"/>
              </a:rPr>
              <a:t>Dynamic Resource Management using System Center Operations Manager Performance and Resource Optimization (PRO) and System Center Virtual Machine Manager</a:t>
            </a:r>
          </a:p>
          <a:p>
            <a:pPr lvl="1"/>
            <a:r>
              <a:rPr lang="en-US" sz="900" kern="1200" dirty="0" smtClean="0">
                <a:solidFill>
                  <a:schemeClr val="tx1"/>
                </a:solidFill>
                <a:latin typeface="Segoe" pitchFamily="34" charset="0"/>
                <a:ea typeface="+mn-ea"/>
                <a:cs typeface="+mn-cs"/>
              </a:rPr>
              <a:t>VMware vSphere and vCenter Dependencies</a:t>
            </a:r>
          </a:p>
          <a:p>
            <a:pPr lvl="0"/>
            <a:r>
              <a:rPr lang="en-US" sz="900" kern="1200" dirty="0" smtClean="0">
                <a:solidFill>
                  <a:schemeClr val="tx1"/>
                </a:solidFill>
                <a:latin typeface="Segoe" pitchFamily="34" charset="0"/>
                <a:ea typeface="+mn-ea"/>
                <a:cs typeface="+mn-cs"/>
              </a:rPr>
              <a:t>Lesson 3: Designing a Business Continuity Solution</a:t>
            </a:r>
          </a:p>
          <a:p>
            <a:pPr lvl="1"/>
            <a:r>
              <a:rPr lang="en-US" sz="900" kern="1200" dirty="0" smtClean="0">
                <a:solidFill>
                  <a:schemeClr val="tx1"/>
                </a:solidFill>
                <a:latin typeface="Segoe" pitchFamily="34" charset="0"/>
                <a:ea typeface="+mn-ea"/>
                <a:cs typeface="+mn-cs"/>
              </a:rPr>
              <a:t>Implementing Geographic or Stretch Failover Clustering</a:t>
            </a:r>
          </a:p>
          <a:p>
            <a:pPr lvl="0"/>
            <a:r>
              <a:rPr lang="en-US" sz="900" kern="1200" dirty="0" smtClean="0">
                <a:solidFill>
                  <a:schemeClr val="tx1"/>
                </a:solidFill>
                <a:latin typeface="Segoe" pitchFamily="34" charset="0"/>
                <a:ea typeface="+mn-ea"/>
                <a:cs typeface="+mn-cs"/>
              </a:rPr>
              <a:t>Lesson 4: Designing a Backup and Recovery Solution with System Center Data Protection Manager 2010</a:t>
            </a:r>
          </a:p>
          <a:p>
            <a:pPr lvl="1"/>
            <a:r>
              <a:rPr lang="en-US" sz="900" kern="1200" dirty="0" smtClean="0">
                <a:solidFill>
                  <a:schemeClr val="tx1"/>
                </a:solidFill>
                <a:latin typeface="Segoe" pitchFamily="34" charset="0"/>
                <a:ea typeface="+mn-ea"/>
                <a:cs typeface="+mn-cs"/>
              </a:rPr>
              <a:t>Host-Level Backups </a:t>
            </a:r>
          </a:p>
          <a:p>
            <a:pPr lvl="1"/>
            <a:r>
              <a:rPr lang="en-US" sz="900" kern="1200" dirty="0" smtClean="0">
                <a:solidFill>
                  <a:schemeClr val="tx1"/>
                </a:solidFill>
                <a:latin typeface="Segoe" pitchFamily="34" charset="0"/>
                <a:ea typeface="+mn-ea"/>
                <a:cs typeface="+mn-cs"/>
              </a:rPr>
              <a:t>VM-Level Backups</a:t>
            </a:r>
          </a:p>
          <a:p>
            <a:pPr lvl="1"/>
            <a:r>
              <a:rPr lang="en-US" sz="900" kern="1200" dirty="0" smtClean="0">
                <a:solidFill>
                  <a:schemeClr val="tx1"/>
                </a:solidFill>
                <a:latin typeface="Segoe" pitchFamily="34" charset="0"/>
                <a:ea typeface="+mn-ea"/>
                <a:cs typeface="+mn-cs"/>
              </a:rPr>
              <a:t>Application-Level Backups</a:t>
            </a:r>
          </a:p>
          <a:p>
            <a:pPr lvl="1"/>
            <a:r>
              <a:rPr lang="en-US" sz="900" kern="1200" dirty="0" smtClean="0">
                <a:solidFill>
                  <a:schemeClr val="tx1"/>
                </a:solidFill>
                <a:latin typeface="Segoe" pitchFamily="34" charset="0"/>
                <a:ea typeface="+mn-ea"/>
                <a:cs typeface="+mn-cs"/>
              </a:rPr>
              <a:t>Disaster Recovery Options</a:t>
            </a:r>
          </a:p>
          <a:p>
            <a:pPr lvl="0"/>
            <a:r>
              <a:rPr lang="en-US" sz="900" kern="1200" dirty="0" smtClean="0">
                <a:solidFill>
                  <a:schemeClr val="tx1"/>
                </a:solidFill>
                <a:latin typeface="Segoe" pitchFamily="34" charset="0"/>
                <a:ea typeface="+mn-ea"/>
                <a:cs typeface="+mn-cs"/>
              </a:rPr>
              <a:t>Lesson 5: Performing Host and Offline Virtual Machine Updates</a:t>
            </a:r>
          </a:p>
          <a:p>
            <a:pPr lvl="1"/>
            <a:r>
              <a:rPr lang="en-US" sz="900" kern="1200" dirty="0" smtClean="0">
                <a:solidFill>
                  <a:schemeClr val="tx1"/>
                </a:solidFill>
                <a:latin typeface="Segoe" pitchFamily="34" charset="0"/>
                <a:ea typeface="+mn-ea"/>
                <a:cs typeface="+mn-cs"/>
              </a:rPr>
              <a:t>Virtual Machine Servicing Tool 3.0</a:t>
            </a:r>
          </a:p>
          <a:p>
            <a:pPr lvl="1"/>
            <a:r>
              <a:rPr lang="en-US" sz="900" kern="1200" dirty="0" smtClean="0">
                <a:solidFill>
                  <a:schemeClr val="tx1"/>
                </a:solidFill>
                <a:latin typeface="Segoe" pitchFamily="34" charset="0"/>
                <a:ea typeface="+mn-ea"/>
                <a:cs typeface="+mn-cs"/>
              </a:rPr>
              <a:t>Integration with System Center Configuration Manager and Windows Software Update Services</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Design System Center Management in a Heterogeneous Virtualization Environment</a:t>
            </a:r>
          </a:p>
          <a:p>
            <a:pPr lvl="1"/>
            <a:r>
              <a:rPr lang="en-US" sz="900" kern="1200" dirty="0" smtClean="0">
                <a:solidFill>
                  <a:schemeClr val="tx1"/>
                </a:solidFill>
                <a:latin typeface="Segoe" pitchFamily="34" charset="0"/>
                <a:ea typeface="+mn-ea"/>
                <a:cs typeface="+mn-cs"/>
              </a:rPr>
              <a:t>Design Dynamic Resource Management using System Center Operations Manager and Virtual Machine Manager</a:t>
            </a:r>
          </a:p>
          <a:p>
            <a:pPr lvl="1"/>
            <a:r>
              <a:rPr lang="en-US" sz="900" kern="1200" dirty="0" smtClean="0">
                <a:solidFill>
                  <a:schemeClr val="tx1"/>
                </a:solidFill>
                <a:latin typeface="Segoe" pitchFamily="34" charset="0"/>
                <a:ea typeface="+mn-ea"/>
                <a:cs typeface="+mn-cs"/>
              </a:rPr>
              <a:t>Design Business Continuity using Failover Clustering</a:t>
            </a:r>
          </a:p>
          <a:p>
            <a:pPr lvl="1"/>
            <a:r>
              <a:rPr lang="en-US" sz="900" kern="1200" dirty="0" smtClean="0">
                <a:solidFill>
                  <a:schemeClr val="tx1"/>
                </a:solidFill>
                <a:latin typeface="Segoe" pitchFamily="34" charset="0"/>
                <a:ea typeface="+mn-ea"/>
                <a:cs typeface="+mn-cs"/>
              </a:rPr>
              <a:t>Design a Backup and Recovery using System Center Data Protection Manager</a:t>
            </a:r>
          </a:p>
          <a:p>
            <a:pPr lvl="1"/>
            <a:r>
              <a:rPr lang="en-US" sz="900" kern="1200" dirty="0" smtClean="0">
                <a:solidFill>
                  <a:schemeClr val="tx1"/>
                </a:solidFill>
                <a:latin typeface="Segoe" pitchFamily="34" charset="0"/>
                <a:ea typeface="+mn-ea"/>
                <a:cs typeface="+mn-cs"/>
              </a:rPr>
              <a:t>Implement Host and Offline Virtual Machine Updates using System Center Configuration Manager, Windows Software Update Services, and Virtual Machine Servicing Tool 3.0</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This feature provides a workflow to automatically update virtual machines that are in a stopped or saved state on a host managed by VMM 2008 or VMM 2008 R2.</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saved state of the virtual machines that you select to service will be lost, as well as unsaved user data, if the tool is required to restart the virtual machines to finish applying software updates.</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40</a:t>
            </a:fld>
            <a:endParaRPr lang="en-US">
              <a:latin typeface="Segoe"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Before setting up a servicing job for this feature, you must create a new virtual machine from a virtual machine template, and then configure it to be a </a:t>
            </a:r>
            <a:r>
              <a:rPr lang="en-US" sz="900" i="1" kern="1200" dirty="0" smtClean="0">
                <a:solidFill>
                  <a:schemeClr val="tx1"/>
                </a:solidFill>
                <a:effectLst/>
                <a:latin typeface="Segoe" pitchFamily="34" charset="0"/>
                <a:ea typeface="+mn-ea"/>
                <a:cs typeface="+mn-cs"/>
              </a:rPr>
              <a:t>gold virtual machine</a:t>
            </a:r>
            <a:r>
              <a:rPr lang="en-US" sz="900" kern="1200" dirty="0" smtClean="0">
                <a:solidFill>
                  <a:schemeClr val="tx1"/>
                </a:solidFill>
                <a:effectLst/>
                <a:latin typeface="Segoe" pitchFamily="34" charset="0"/>
                <a:ea typeface="+mn-ea"/>
                <a:cs typeface="+mn-cs"/>
              </a:rPr>
              <a:t>. Only one virtual machine template can be associated with the gold virtual machine. </a:t>
            </a:r>
            <a:endParaRPr lang="en-GB" sz="900" kern="1200" dirty="0" smtClean="0">
              <a:solidFill>
                <a:schemeClr val="tx1"/>
              </a:solidFill>
              <a:effectLst/>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lvl="0"/>
            <a:endParaRPr lang="en-US" sz="900" kern="1200" dirty="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41</a:t>
            </a:fld>
            <a:endParaRPr lang="en-US">
              <a:latin typeface="Segoe"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latin typeface="Segoe" pitchFamily="34" charset="0"/>
                <a:ea typeface="+mn-ea"/>
                <a:cs typeface="+mn-cs"/>
              </a:rPr>
              <a:t>This feature uses DiskPart to attach the VHDs to a maintenance host, and then uses the DISM tool to inject updates directly to the VHD files. This feature only supports VHDs running Window 7 or Windows Server 2008 R2. The maintenance host does not have to be running Hyper-V, instead</a:t>
            </a:r>
            <a:r>
              <a:rPr lang="en-US" sz="900" kern="1200" baseline="0" dirty="0" smtClean="0">
                <a:solidFill>
                  <a:schemeClr val="tx1"/>
                </a:solidFill>
                <a:latin typeface="Segoe" pitchFamily="34" charset="0"/>
                <a:ea typeface="+mn-ea"/>
                <a:cs typeface="+mn-cs"/>
              </a:rPr>
              <a:t> it</a:t>
            </a:r>
            <a:r>
              <a:rPr lang="en-US" sz="900" kern="1200" dirty="0" smtClean="0">
                <a:solidFill>
                  <a:schemeClr val="tx1"/>
                </a:solidFill>
                <a:latin typeface="Segoe" pitchFamily="34" charset="0"/>
                <a:ea typeface="+mn-ea"/>
                <a:cs typeface="+mn-cs"/>
              </a:rPr>
              <a:t> must be running Windows 7 or Windows Server 2008 R2.</a:t>
            </a:r>
            <a:endParaRPr lang="en-US" dirty="0" smtClean="0"/>
          </a:p>
          <a:p>
            <a:pPr lvl="0"/>
            <a:endParaRPr lang="en-US" sz="900" kern="1200" dirty="0" smtClean="0">
              <a:solidFill>
                <a:schemeClr val="tx1"/>
              </a:solidFill>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b="1" dirty="0" smtClean="0"/>
              <a:t>Note   If you choose the shared folder option, you must manually copy the updates that you want to inject into the VHD to the following location: %</a:t>
            </a:r>
            <a:r>
              <a:rPr lang="en-US" b="1" dirty="0" err="1" smtClean="0"/>
              <a:t>ProgramFiles</a:t>
            </a:r>
            <a:r>
              <a:rPr lang="en-US" b="1" dirty="0" smtClean="0"/>
              <a:t>%\Microsoft Offline Virtual Machine Servicing Tool\Updates folder.</a:t>
            </a:r>
            <a:endParaRPr lang="en-US" sz="1050" dirty="0" smtClean="0"/>
          </a:p>
          <a:p>
            <a:pPr lvl="0"/>
            <a:endParaRPr lang="en-US" sz="900" kern="1200" dirty="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42</a:t>
            </a:fld>
            <a:endParaRPr lang="en-US">
              <a:latin typeface="Segoe"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VMST 3.0 must be installed on the same server as the VMM Administrator Console (the Administrator Console provides Windows PowerShell support). The VMM server and library components can reside on the same server or on one or more additional servers</a:t>
            </a:r>
            <a:endParaRPr lang="en-GB" sz="900" kern="1200" dirty="0" smtClean="0">
              <a:solidFill>
                <a:schemeClr val="tx1"/>
              </a:solidFill>
              <a:effectLst/>
              <a:latin typeface="Segoe" pitchFamily="34" charset="0"/>
              <a:ea typeface="+mn-ea"/>
              <a:cs typeface="+mn-cs"/>
            </a:endParaRPr>
          </a:p>
          <a:p>
            <a:r>
              <a:rPr lang="en-US" sz="900" b="1" i="1" kern="1200" dirty="0" smtClean="0">
                <a:solidFill>
                  <a:schemeClr val="tx1"/>
                </a:solidFill>
                <a:effectLst/>
                <a:latin typeface="Segoe" pitchFamily="34" charset="0"/>
                <a:ea typeface="+mn-ea"/>
                <a:cs typeface="+mn-cs"/>
              </a:rPr>
              <a:t>VMM Recommendations</a:t>
            </a:r>
            <a:endParaRPr lang="en-GB" sz="900" b="1" i="1"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For a minimum configuration, use a single library share to store both virtual machine templates and virtual machines.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For a high capacity configuration, use separate library shares (or even separate library servers) to store virtual machine templates and virtual machines.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For best performance, consider using a </a:t>
            </a:r>
            <a:r>
              <a:rPr lang="en-US" sz="900" kern="1200" dirty="0" err="1" smtClean="0">
                <a:solidFill>
                  <a:schemeClr val="tx1"/>
                </a:solidFill>
                <a:effectLst/>
                <a:latin typeface="Segoe" pitchFamily="34" charset="0"/>
                <a:ea typeface="+mn-ea"/>
                <a:cs typeface="+mn-cs"/>
              </a:rPr>
              <a:t>Fibre</a:t>
            </a:r>
            <a:r>
              <a:rPr lang="en-US" sz="900" kern="1200" dirty="0" smtClean="0">
                <a:solidFill>
                  <a:schemeClr val="tx1"/>
                </a:solidFill>
                <a:effectLst/>
                <a:latin typeface="Segoe" pitchFamily="34" charset="0"/>
                <a:ea typeface="+mn-ea"/>
                <a:cs typeface="+mn-cs"/>
              </a:rPr>
              <a:t> Channel SAN infrastructure (2 GB or faster) with virtual machines. With Host Bus Adapter (HBA) connectors of 2 GB or faster, a SAN greatly reduces the time required to deploy virtual machines or store them in the library.</a:t>
            </a:r>
            <a:endParaRPr lang="en-GB" sz="900" kern="1200" dirty="0" smtClean="0">
              <a:solidFill>
                <a:schemeClr val="tx1"/>
              </a:solidFill>
              <a:effectLst/>
              <a:latin typeface="Segoe"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pitchFamily="34" charset="0"/>
                <a:ea typeface="+mn-ea"/>
                <a:cs typeface="+mn-cs"/>
              </a:rPr>
              <a:t>For best network performance, create an isolated VLAN to manage the virtual machine update process. The isolated VLAN approach is recommended for security reasons because stored virtual machines could be in an unhealthy state, and might attack the network or be susceptible to attack. </a:t>
            </a:r>
            <a:endParaRPr lang="en-US" sz="900" kern="1200" dirty="0" smtClean="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43</a:t>
            </a:fld>
            <a:endParaRPr lang="en-US">
              <a:latin typeface="Segoe"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show students how to design a System Center-based management environment to support a heterogeneous virtualization infrastructure.</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Managing Physical and Virtual Infrastructures using the System Center Suite</a:t>
            </a:r>
          </a:p>
          <a:p>
            <a:pPr lvl="1"/>
            <a:r>
              <a:rPr lang="en-US" sz="900" kern="1200" dirty="0" smtClean="0">
                <a:solidFill>
                  <a:schemeClr val="tx1"/>
                </a:solidFill>
                <a:latin typeface="Segoe" pitchFamily="34" charset="0"/>
                <a:ea typeface="+mn-ea"/>
                <a:cs typeface="+mn-cs"/>
              </a:rPr>
              <a:t>System Center Suite Deployment Options</a:t>
            </a:r>
          </a:p>
          <a:p>
            <a:pPr lvl="1"/>
            <a:r>
              <a:rPr lang="en-US" sz="900" kern="1200" dirty="0" smtClean="0">
                <a:solidFill>
                  <a:schemeClr val="tx1"/>
                </a:solidFill>
                <a:latin typeface="Segoe" pitchFamily="34" charset="0"/>
                <a:ea typeface="+mn-ea"/>
                <a:cs typeface="+mn-cs"/>
              </a:rPr>
              <a:t>System Center Suite Component Placement Recommendations</a:t>
            </a:r>
          </a:p>
          <a:p>
            <a:pPr lvl="1"/>
            <a:r>
              <a:rPr lang="en-US" sz="900" kern="1200" dirty="0" smtClean="0">
                <a:solidFill>
                  <a:schemeClr val="tx1"/>
                </a:solidFill>
                <a:latin typeface="Segoe" pitchFamily="34" charset="0"/>
                <a:ea typeface="+mn-ea"/>
                <a:cs typeface="+mn-cs"/>
              </a:rPr>
              <a:t>System Center Suite Component Load Capabilities</a:t>
            </a:r>
          </a:p>
          <a:p>
            <a:pPr lvl="1"/>
            <a:r>
              <a:rPr lang="en-US" sz="900" kern="1200" dirty="0" smtClean="0">
                <a:solidFill>
                  <a:schemeClr val="tx1"/>
                </a:solidFill>
                <a:latin typeface="Segoe" pitchFamily="34" charset="0"/>
                <a:ea typeface="+mn-ea"/>
                <a:cs typeface="+mn-cs"/>
              </a:rPr>
              <a:t>System Center Suite Component Limitations</a:t>
            </a:r>
          </a:p>
          <a:p>
            <a:pPr lvl="1"/>
            <a:r>
              <a:rPr lang="en-US" sz="900" kern="1200" dirty="0" smtClean="0">
                <a:solidFill>
                  <a:schemeClr val="tx1"/>
                </a:solidFill>
                <a:latin typeface="Segoe" pitchFamily="34" charset="0"/>
                <a:ea typeface="+mn-ea"/>
                <a:cs typeface="+mn-cs"/>
              </a:rPr>
              <a:t>Physical and Virtual Infrastructure Management Similarities Physical and Virtual Infrastructure Management Differences</a:t>
            </a:r>
          </a:p>
          <a:p>
            <a:pPr lvl="0"/>
            <a:r>
              <a:rPr lang="en-US" sz="900" kern="1200" dirty="0" smtClean="0">
                <a:solidFill>
                  <a:schemeClr val="tx1"/>
                </a:solidFill>
                <a:latin typeface="Segoe" pitchFamily="34" charset="0"/>
                <a:ea typeface="+mn-ea"/>
                <a:cs typeface="+mn-cs"/>
              </a:rPr>
              <a:t>Lesson 2:</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Monitoring and Managing a Heterogeneous Virtualization Infrastructure</a:t>
            </a:r>
          </a:p>
          <a:p>
            <a:pPr lvl="1"/>
            <a:r>
              <a:rPr lang="en-US" sz="900" kern="1200" dirty="0" smtClean="0">
                <a:solidFill>
                  <a:schemeClr val="tx1"/>
                </a:solidFill>
                <a:latin typeface="Segoe" pitchFamily="34" charset="0"/>
                <a:ea typeface="+mn-ea"/>
                <a:cs typeface="+mn-cs"/>
              </a:rPr>
              <a:t>System Center Operations Manager Management Packs</a:t>
            </a:r>
          </a:p>
          <a:p>
            <a:pPr lvl="1"/>
            <a:r>
              <a:rPr lang="en-US" sz="900" kern="1200" dirty="0" smtClean="0">
                <a:solidFill>
                  <a:schemeClr val="tx1"/>
                </a:solidFill>
                <a:latin typeface="Segoe" pitchFamily="34" charset="0"/>
                <a:ea typeface="+mn-ea"/>
                <a:cs typeface="+mn-cs"/>
              </a:rPr>
              <a:t>Microsoft Partner Management Packs</a:t>
            </a:r>
          </a:p>
          <a:p>
            <a:pPr lvl="1"/>
            <a:r>
              <a:rPr lang="en-US" sz="900" kern="1200" dirty="0" smtClean="0">
                <a:solidFill>
                  <a:schemeClr val="tx1"/>
                </a:solidFill>
                <a:latin typeface="Segoe" pitchFamily="34" charset="0"/>
                <a:ea typeface="+mn-ea"/>
                <a:cs typeface="+mn-cs"/>
              </a:rPr>
              <a:t>Dynamic Resource Management using System Center Operations Manager Performance and Resource Optimization (PRO) and System Center Virtual Machine Manager</a:t>
            </a:r>
          </a:p>
          <a:p>
            <a:pPr lvl="1"/>
            <a:r>
              <a:rPr lang="en-US" sz="900" kern="1200" dirty="0" smtClean="0">
                <a:solidFill>
                  <a:schemeClr val="tx1"/>
                </a:solidFill>
                <a:latin typeface="Segoe" pitchFamily="34" charset="0"/>
                <a:ea typeface="+mn-ea"/>
                <a:cs typeface="+mn-cs"/>
              </a:rPr>
              <a:t>VMware vSphere and vCenter Dependencies</a:t>
            </a:r>
          </a:p>
          <a:p>
            <a:pPr lvl="0"/>
            <a:r>
              <a:rPr lang="en-US" sz="900" kern="1200" dirty="0" smtClean="0">
                <a:solidFill>
                  <a:schemeClr val="tx1"/>
                </a:solidFill>
                <a:latin typeface="Segoe" pitchFamily="34" charset="0"/>
                <a:ea typeface="+mn-ea"/>
                <a:cs typeface="+mn-cs"/>
              </a:rPr>
              <a:t>Lesson 3: Designing a Business Continuity Solution</a:t>
            </a:r>
          </a:p>
          <a:p>
            <a:pPr lvl="1"/>
            <a:r>
              <a:rPr lang="en-US" sz="900" kern="1200" dirty="0" smtClean="0">
                <a:solidFill>
                  <a:schemeClr val="tx1"/>
                </a:solidFill>
                <a:latin typeface="Segoe" pitchFamily="34" charset="0"/>
                <a:ea typeface="+mn-ea"/>
                <a:cs typeface="+mn-cs"/>
              </a:rPr>
              <a:t>Implementing Geographic or Stretch Failover Clustering</a:t>
            </a:r>
          </a:p>
          <a:p>
            <a:pPr lvl="0"/>
            <a:r>
              <a:rPr lang="en-US" sz="900" kern="1200" dirty="0" smtClean="0">
                <a:solidFill>
                  <a:schemeClr val="tx1"/>
                </a:solidFill>
                <a:latin typeface="Segoe" pitchFamily="34" charset="0"/>
                <a:ea typeface="+mn-ea"/>
                <a:cs typeface="+mn-cs"/>
              </a:rPr>
              <a:t>Lesson 4: Designing a Backup and Recovery Solution with System Center Data Protection Manager 2010</a:t>
            </a:r>
          </a:p>
          <a:p>
            <a:pPr lvl="1"/>
            <a:r>
              <a:rPr lang="en-US" sz="900" kern="1200" dirty="0" smtClean="0">
                <a:solidFill>
                  <a:schemeClr val="tx1"/>
                </a:solidFill>
                <a:latin typeface="Segoe" pitchFamily="34" charset="0"/>
                <a:ea typeface="+mn-ea"/>
                <a:cs typeface="+mn-cs"/>
              </a:rPr>
              <a:t>Host-Level Backups </a:t>
            </a:r>
          </a:p>
          <a:p>
            <a:pPr lvl="1"/>
            <a:r>
              <a:rPr lang="en-US" sz="900" kern="1200" dirty="0" smtClean="0">
                <a:solidFill>
                  <a:schemeClr val="tx1"/>
                </a:solidFill>
                <a:latin typeface="Segoe" pitchFamily="34" charset="0"/>
                <a:ea typeface="+mn-ea"/>
                <a:cs typeface="+mn-cs"/>
              </a:rPr>
              <a:t>VM-Level Backups</a:t>
            </a:r>
          </a:p>
          <a:p>
            <a:pPr lvl="1"/>
            <a:r>
              <a:rPr lang="en-US" sz="900" kern="1200" dirty="0" smtClean="0">
                <a:solidFill>
                  <a:schemeClr val="tx1"/>
                </a:solidFill>
                <a:latin typeface="Segoe" pitchFamily="34" charset="0"/>
                <a:ea typeface="+mn-ea"/>
                <a:cs typeface="+mn-cs"/>
              </a:rPr>
              <a:t>Application-Level Backups</a:t>
            </a:r>
          </a:p>
          <a:p>
            <a:pPr lvl="1"/>
            <a:r>
              <a:rPr lang="en-US" sz="900" kern="1200" dirty="0" smtClean="0">
                <a:solidFill>
                  <a:schemeClr val="tx1"/>
                </a:solidFill>
                <a:latin typeface="Segoe" pitchFamily="34" charset="0"/>
                <a:ea typeface="+mn-ea"/>
                <a:cs typeface="+mn-cs"/>
              </a:rPr>
              <a:t>Disaster Recovery Options</a:t>
            </a:r>
          </a:p>
          <a:p>
            <a:pPr lvl="0"/>
            <a:r>
              <a:rPr lang="en-US" sz="900" kern="1200" dirty="0" smtClean="0">
                <a:solidFill>
                  <a:schemeClr val="tx1"/>
                </a:solidFill>
                <a:latin typeface="Segoe" pitchFamily="34" charset="0"/>
                <a:ea typeface="+mn-ea"/>
                <a:cs typeface="+mn-cs"/>
              </a:rPr>
              <a:t>Lesson 5: Performing Host and Offline Virtual Machine Updates</a:t>
            </a:r>
          </a:p>
          <a:p>
            <a:pPr lvl="1"/>
            <a:r>
              <a:rPr lang="en-US" sz="900" kern="1200" dirty="0" smtClean="0">
                <a:solidFill>
                  <a:schemeClr val="tx1"/>
                </a:solidFill>
                <a:latin typeface="Segoe" pitchFamily="34" charset="0"/>
                <a:ea typeface="+mn-ea"/>
                <a:cs typeface="+mn-cs"/>
              </a:rPr>
              <a:t>Virtual Machine Servicing Tool 3.0</a:t>
            </a:r>
          </a:p>
          <a:p>
            <a:pPr lvl="1"/>
            <a:r>
              <a:rPr lang="en-US" sz="900" kern="1200" dirty="0" smtClean="0">
                <a:solidFill>
                  <a:schemeClr val="tx1"/>
                </a:solidFill>
                <a:latin typeface="Segoe" pitchFamily="34" charset="0"/>
                <a:ea typeface="+mn-ea"/>
                <a:cs typeface="+mn-cs"/>
              </a:rPr>
              <a:t>Integration with System Center Configuration Manager and Windows Software Update Services</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Design System Center Management in a Heterogeneous Virtualization Environment</a:t>
            </a:r>
          </a:p>
          <a:p>
            <a:pPr lvl="1"/>
            <a:r>
              <a:rPr lang="en-US" sz="900" kern="1200" dirty="0" smtClean="0">
                <a:solidFill>
                  <a:schemeClr val="tx1"/>
                </a:solidFill>
                <a:latin typeface="Segoe" pitchFamily="34" charset="0"/>
                <a:ea typeface="+mn-ea"/>
                <a:cs typeface="+mn-cs"/>
              </a:rPr>
              <a:t>Design Dynamic Resource Management using System Center Operations Manager and Virtual Machine Manager</a:t>
            </a:r>
          </a:p>
          <a:p>
            <a:pPr lvl="1"/>
            <a:r>
              <a:rPr lang="en-US" sz="900" kern="1200" dirty="0" smtClean="0">
                <a:solidFill>
                  <a:schemeClr val="tx1"/>
                </a:solidFill>
                <a:latin typeface="Segoe" pitchFamily="34" charset="0"/>
                <a:ea typeface="+mn-ea"/>
                <a:cs typeface="+mn-cs"/>
              </a:rPr>
              <a:t>Design Business Continuity using Failover Clustering</a:t>
            </a:r>
          </a:p>
          <a:p>
            <a:pPr lvl="1"/>
            <a:r>
              <a:rPr lang="en-US" sz="900" kern="1200" dirty="0" smtClean="0">
                <a:solidFill>
                  <a:schemeClr val="tx1"/>
                </a:solidFill>
                <a:latin typeface="Segoe" pitchFamily="34" charset="0"/>
                <a:ea typeface="+mn-ea"/>
                <a:cs typeface="+mn-cs"/>
              </a:rPr>
              <a:t>Design a Backup and Recovery using System Center Data Protection Manager</a:t>
            </a:r>
          </a:p>
          <a:p>
            <a:pPr lvl="1"/>
            <a:r>
              <a:rPr lang="en-US" sz="900" kern="1200" dirty="0" smtClean="0">
                <a:solidFill>
                  <a:schemeClr val="tx1"/>
                </a:solidFill>
                <a:latin typeface="Segoe" pitchFamily="34" charset="0"/>
                <a:ea typeface="+mn-ea"/>
                <a:cs typeface="+mn-cs"/>
              </a:rPr>
              <a:t>Implement Host and Offline Virtual Machine Updates using System Center Configuration Manager, Windows Software Update Services, and Virtual Machine Servicing Tool 3.0</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45</a:t>
            </a:fld>
            <a:endParaRPr lang="en-US" dirty="0">
              <a:latin typeface="Segoe"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Windows Server Backup (WSB) is included with Windows Server 2008 R2 as a solution to perform day-to-day backup and recovery tasks. Windows Server Backup can back up the entire server (all volumes), selected volumes, the system state, or specific files or folders. Conversely, it can recover volumes, folders, files, certain applications, and the system state.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However, Windows Server Backup is not an enterprise level backup solution because it can only manage backups on a single server at a time and there are limited backup and restore capabilities.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46</a:t>
            </a:fld>
            <a:endParaRPr lang="en-US">
              <a:latin typeface="Segoe" pitchFamily="34" charset="0"/>
            </a:endParaRPr>
          </a:p>
        </p:txBody>
      </p:sp>
    </p:spTree>
    <p:extLst>
      <p:ext uri="{BB962C8B-B14F-4D97-AF65-F5344CB8AC3E}">
        <p14:creationId xmlns:p14="http://schemas.microsoft.com/office/powerpoint/2010/main" val="35024864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DPM 2010 includes support for host-based and guest-based backup of Windows Server 2008 Hyper-V and Windows Server 2008 R2 Hyper-V virtual machines. In addition, DPM 2010 provides support for Microsoft applications like SQL Server, Exchange Server, and Office SharePoint Server.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 host-based scenario, only a single DPM agent is installed on the Hyper-V host to provide application consistent backups of any and all guests residing on the host. DPM 2010 can protect any operating system or application using this method as long as they are running on a Windows host server.</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DPM 2010 also supports: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Live Migration scenarios in cluster-shared volumes (CSV) environment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Virtual machine restore to alternate Hyper-V hosts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Individual file-item restore from host-based backups, so you can protect the entire virtual machine from the host, but selectively restore individual files in a VHD</a:t>
            </a:r>
            <a:r>
              <a:rPr lang="en-US" sz="900" b="1" kern="1200" dirty="0" smtClean="0">
                <a:solidFill>
                  <a:schemeClr val="tx1"/>
                </a:solidFill>
                <a:effectLst/>
                <a:latin typeface="Segoe" pitchFamily="34" charset="0"/>
                <a:ea typeface="+mn-ea"/>
                <a:cs typeface="+mn-cs"/>
              </a:rPr>
              <a:t/>
            </a:r>
            <a:br>
              <a:rPr lang="en-US" sz="900" b="1" kern="1200" dirty="0" smtClean="0">
                <a:solidFill>
                  <a:schemeClr val="tx1"/>
                </a:solidFill>
                <a:effectLst/>
                <a:latin typeface="Segoe" pitchFamily="34" charset="0"/>
                <a:ea typeface="+mn-ea"/>
                <a:cs typeface="+mn-cs"/>
              </a:rPr>
            </a:b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47</a:t>
            </a:fld>
            <a:endParaRPr lang="en-US">
              <a:latin typeface="Segoe" pitchFamily="34" charset="0"/>
            </a:endParaRPr>
          </a:p>
        </p:txBody>
      </p:sp>
    </p:spTree>
    <p:extLst>
      <p:ext uri="{BB962C8B-B14F-4D97-AF65-F5344CB8AC3E}">
        <p14:creationId xmlns:p14="http://schemas.microsoft.com/office/powerpoint/2010/main" val="750753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55000" lnSpcReduction="20000"/>
          </a:bodyPr>
          <a:lstStyle/>
          <a:p>
            <a:r>
              <a:rPr lang="en-US" sz="900" kern="1200" dirty="0" smtClean="0">
                <a:solidFill>
                  <a:schemeClr val="tx1"/>
                </a:solidFill>
                <a:effectLst/>
                <a:latin typeface="Segoe" pitchFamily="34" charset="0"/>
                <a:ea typeface="+mn-ea"/>
                <a:cs typeface="+mn-cs"/>
              </a:rPr>
              <a:t>DPM 2010 can protect virtual machines on various Hyper-V configurations: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Stand-alone hosts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Highly available virtual machines on a failover cluster with or without CSV</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Guest level backups of virtual machines running on any virtualization platform</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DPM 2010 provides the ability to perform disk-to-disk (D2D), disk-to-tape (D2T), and disk-to-disk-to-tape (D2D2T) backups.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DPM 2010 can also be configured to backup VSS-aware application data, and provides System State and Bare Metal Recovery for supported operating systems.</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48</a:t>
            </a:fld>
            <a:endParaRPr lang="en-US">
              <a:latin typeface="Segoe"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When recovering a virtual machine, DPM 2010 supports the following options: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Recovery to the original or an alternate location, or to tape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Item-level recovery from a host-based virtual machine backup</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Recovery to a network folder</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DPM 2010 supports alternate location recovery (ALR), which allows the recovery of a virtual machine to an alternate standalone host or to a cluster in both a CSV and non-CSV environment. In addition, DPM 2010 provides item-level recovery (ILR), which allows a granular recovery of files, folders, volumes, and VHDs from a host-level backup of virtual machines to a network share or volume on a DPM protected server. To perform item-level recoveries, the Hyper-V role must be enabled on the DPM server. This is required because during item-level recovery, DPM has to mount the VHDs of the protected virtual machines.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When recovering a VHD for a virtual machine with Hyper-V snapshots, DPM 2010 can recover a parent VHD and all associated child AVHD files.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DPM 2010 scales to protect more servers than previous versions. A single DPM 2010 server can protect up to 100 Hyper-V servers and contain 80 TB in a protection storage group.</a:t>
            </a:r>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49</a:t>
            </a:fld>
            <a:endParaRPr lang="en-US">
              <a:latin typeface="Segoe" pitchFamily="34" charset="0"/>
            </a:endParaRPr>
          </a:p>
        </p:txBody>
      </p:sp>
    </p:spTree>
    <p:extLst>
      <p:ext uri="{BB962C8B-B14F-4D97-AF65-F5344CB8AC3E}">
        <p14:creationId xmlns:p14="http://schemas.microsoft.com/office/powerpoint/2010/main" val="2394052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Microsoft System Center provides products and technologies that can be combined to provide a comprehensive management solution for both physical and virtualization infrastructures.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Many management tasks are common between the two types of infrastructures; however there are some tasks that are specific to virtualization servers and virtual machines. Common management areas include monitoring with System Center Operations Manager, software deployment with System Center Configuration Manager, and data protection with System Center Data Protection Manager, In addition, System Center provides virtual resources management with System Center Virtual Machine Manager.  </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a:t>
            </a:fld>
            <a:endParaRPr lang="en-US">
              <a:latin typeface="Segoe" pitchFamily="34" charset="0"/>
            </a:endParaRPr>
          </a:p>
        </p:txBody>
      </p:sp>
    </p:spTree>
    <p:extLst>
      <p:ext uri="{BB962C8B-B14F-4D97-AF65-F5344CB8AC3E}">
        <p14:creationId xmlns:p14="http://schemas.microsoft.com/office/powerpoint/2010/main" val="27708588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55000" lnSpcReduction="20000"/>
          </a:bodyPr>
          <a:lstStyle/>
          <a:p>
            <a:r>
              <a:rPr lang="en-US" sz="900" kern="1200" dirty="0" smtClean="0">
                <a:solidFill>
                  <a:schemeClr val="tx1"/>
                </a:solidFill>
                <a:effectLst/>
                <a:latin typeface="Segoe" pitchFamily="34" charset="0"/>
                <a:ea typeface="+mn-ea"/>
                <a:cs typeface="+mn-cs"/>
              </a:rPr>
              <a:t>For Hyper-V, DPM 2010 provides host-based and guest-based protection options. Host-based protection allows backup of virtual machine configuration, state information, and VHDs from a single DPM agent deployed on a Hyper-V host machine. For virtual machines running a guest operating system on which the VSS Integration Component (IC) is installed, an online backup (i.e., no downtime) is performed. For virtual machines running a guest operating system for which a VSS IC is not installed, an offline backup occurs. In an offline backup, the virtual machine is placed in save state prior to the backup to ensure a consistent data state since there is no VSS-based mechanism to perform this function.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While host-based protection extends across Windows and non-Windows virtual machines, guest-based protection only provides support for virtual machines with a Windows Server 2003 or later (VSS-aware) guest operating system. Because guest-based protection requires the deployment of a DPM agent to the virtual machine guest operating system, it can be used as a backup solution for both Hyper-V and VMware ESX hosted virtual machines.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50</a:t>
            </a:fld>
            <a:endParaRPr lang="en-US">
              <a:latin typeface="Segoe"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rtl="0"/>
            <a:r>
              <a:rPr lang="en-US" dirty="0" smtClean="0"/>
              <a:t>You can use DPM to protect the following types of application data:</a:t>
            </a:r>
          </a:p>
          <a:p>
            <a:pPr rtl="0"/>
            <a:r>
              <a:rPr lang="en-US" b="1" dirty="0" smtClean="0"/>
              <a:t>Exchange Server Storage Groups.</a:t>
            </a:r>
            <a:r>
              <a:rPr lang="en-US" dirty="0" smtClean="0"/>
              <a:t> DPM can protect storage groups for Microsoft Exchange Server 2003 SP2 and Exchange Server 2007.</a:t>
            </a:r>
            <a:br>
              <a:rPr lang="en-US" dirty="0" smtClean="0"/>
            </a:br>
            <a:r>
              <a:rPr lang="en-US" dirty="0" smtClean="0"/>
              <a:t/>
            </a:r>
            <a:br>
              <a:rPr lang="en-US" dirty="0" smtClean="0"/>
            </a:br>
            <a:endParaRPr lang="en-US" dirty="0" smtClean="0"/>
          </a:p>
          <a:p>
            <a:pPr lvl="1" rtl="0"/>
            <a:r>
              <a:rPr lang="en-US" dirty="0" smtClean="0"/>
              <a:t>You cannot exclude from protection any database in the selected storage group.</a:t>
            </a:r>
            <a:br>
              <a:rPr lang="en-US" dirty="0" smtClean="0"/>
            </a:br>
            <a:r>
              <a:rPr lang="en-US" dirty="0" smtClean="0"/>
              <a:t/>
            </a:r>
            <a:br>
              <a:rPr lang="en-US" dirty="0" smtClean="0"/>
            </a:br>
            <a:endParaRPr lang="en-US" dirty="0" smtClean="0"/>
          </a:p>
          <a:p>
            <a:pPr lvl="1" rtl="0"/>
            <a:r>
              <a:rPr lang="en-US" dirty="0" smtClean="0"/>
              <a:t>All storage groups on a computer running Exchange Server 2003 must be members of the same protection group or protection of these storage groups will fail. </a:t>
            </a:r>
            <a:br>
              <a:rPr lang="en-US" dirty="0" smtClean="0"/>
            </a:br>
            <a:r>
              <a:rPr lang="en-US" dirty="0" smtClean="0"/>
              <a:t/>
            </a:r>
            <a:br>
              <a:rPr lang="en-US" dirty="0" smtClean="0"/>
            </a:br>
            <a:endParaRPr lang="en-US" dirty="0" smtClean="0"/>
          </a:p>
          <a:p>
            <a:pPr lvl="1" rtl="0"/>
            <a:r>
              <a:rPr lang="en-US" dirty="0" smtClean="0"/>
              <a:t>You should disable circular logging for protected storage groups.</a:t>
            </a:r>
            <a:br>
              <a:rPr lang="en-US" dirty="0" smtClean="0"/>
            </a:br>
            <a:r>
              <a:rPr lang="en-US" dirty="0" smtClean="0"/>
              <a:t/>
            </a:r>
            <a:br>
              <a:rPr lang="en-US" dirty="0" smtClean="0"/>
            </a:br>
            <a:endParaRPr lang="en-US" dirty="0" smtClean="0"/>
          </a:p>
          <a:p>
            <a:pPr rtl="0"/>
            <a:r>
              <a:rPr lang="en-US" b="1" dirty="0" smtClean="0"/>
              <a:t>SQL Server Databases.</a:t>
            </a:r>
            <a:r>
              <a:rPr lang="en-US" dirty="0" smtClean="0"/>
              <a:t> DPM can protect databases for Microsoft SQL Server 2000 SP4, SQL Server 2005 SP1, and SQL Server 2005 SP2. </a:t>
            </a:r>
            <a:br>
              <a:rPr lang="en-US" dirty="0" smtClean="0"/>
            </a:br>
            <a:r>
              <a:rPr lang="en-US" dirty="0" smtClean="0"/>
              <a:t/>
            </a:r>
            <a:br>
              <a:rPr lang="en-US" dirty="0" smtClean="0"/>
            </a:br>
            <a:endParaRPr lang="en-US" dirty="0" smtClean="0"/>
          </a:p>
          <a:p>
            <a:pPr lvl="1" rtl="0"/>
            <a:r>
              <a:rPr lang="en-US" dirty="0" smtClean="0"/>
              <a:t>Each database in an instance of SQL Server can belong to the same or a different protection group.</a:t>
            </a:r>
            <a:br>
              <a:rPr lang="en-US" dirty="0" smtClean="0"/>
            </a:br>
            <a:r>
              <a:rPr lang="en-US" dirty="0" smtClean="0"/>
              <a:t/>
            </a:r>
            <a:br>
              <a:rPr lang="en-US" dirty="0" smtClean="0"/>
            </a:br>
            <a:endParaRPr lang="en-US" dirty="0" smtClean="0"/>
          </a:p>
          <a:p>
            <a:pPr lvl="1" rtl="0"/>
            <a:r>
              <a:rPr lang="en-US" dirty="0" smtClean="0"/>
              <a:t>You cannot exclude from protection any data in the selected database.</a:t>
            </a:r>
            <a:br>
              <a:rPr lang="en-US" dirty="0" smtClean="0"/>
            </a:br>
            <a:r>
              <a:rPr lang="en-US" dirty="0" smtClean="0"/>
              <a:t/>
            </a:r>
            <a:br>
              <a:rPr lang="en-US" dirty="0" smtClean="0"/>
            </a:br>
            <a:endParaRPr lang="en-US" dirty="0" smtClean="0"/>
          </a:p>
          <a:p>
            <a:pPr rtl="0"/>
            <a:r>
              <a:rPr lang="en-US" dirty="0" smtClean="0"/>
              <a:t>DPM does not support incremental backups for the following databases:</a:t>
            </a:r>
            <a:br>
              <a:rPr lang="en-US" dirty="0" smtClean="0"/>
            </a:br>
            <a:r>
              <a:rPr lang="en-US" dirty="0" smtClean="0"/>
              <a:t/>
            </a:r>
            <a:br>
              <a:rPr lang="en-US" dirty="0" smtClean="0"/>
            </a:br>
            <a:endParaRPr lang="en-US" dirty="0" smtClean="0"/>
          </a:p>
          <a:p>
            <a:pPr lvl="1" rtl="0"/>
            <a:r>
              <a:rPr lang="en-US" dirty="0" smtClean="0"/>
              <a:t>SQL Server 2000 and SQL Server 2005 master databases</a:t>
            </a:r>
            <a:br>
              <a:rPr lang="en-US" dirty="0" smtClean="0"/>
            </a:br>
            <a:r>
              <a:rPr lang="en-US" dirty="0" smtClean="0"/>
              <a:t/>
            </a:r>
            <a:br>
              <a:rPr lang="en-US" dirty="0" smtClean="0"/>
            </a:br>
            <a:endParaRPr lang="en-US" dirty="0" smtClean="0"/>
          </a:p>
          <a:p>
            <a:pPr lvl="1" rtl="0"/>
            <a:r>
              <a:rPr lang="en-US" dirty="0" smtClean="0"/>
              <a:t>SQL Server 2000 </a:t>
            </a:r>
            <a:r>
              <a:rPr lang="en-US" dirty="0" err="1" smtClean="0"/>
              <a:t>msdb</a:t>
            </a:r>
            <a:r>
              <a:rPr lang="en-US" dirty="0" smtClean="0"/>
              <a:t> database</a:t>
            </a:r>
            <a:br>
              <a:rPr lang="en-US" dirty="0" smtClean="0"/>
            </a:br>
            <a:r>
              <a:rPr lang="en-US" dirty="0" smtClean="0"/>
              <a:t/>
            </a:r>
            <a:br>
              <a:rPr lang="en-US" dirty="0" smtClean="0"/>
            </a:br>
            <a:endParaRPr lang="en-US" dirty="0" smtClean="0"/>
          </a:p>
          <a:p>
            <a:pPr lvl="1" rtl="0"/>
            <a:r>
              <a:rPr lang="en-US" dirty="0" smtClean="0"/>
              <a:t>SQL Server 2000 model database</a:t>
            </a:r>
            <a:br>
              <a:rPr lang="en-US" dirty="0" smtClean="0"/>
            </a:br>
            <a:r>
              <a:rPr lang="en-US" dirty="0" smtClean="0"/>
              <a:t/>
            </a:r>
            <a:br>
              <a:rPr lang="en-US" dirty="0" smtClean="0"/>
            </a:br>
            <a:endParaRPr lang="en-US" dirty="0" smtClean="0"/>
          </a:p>
          <a:p>
            <a:pPr rtl="0"/>
            <a:r>
              <a:rPr lang="en-US" b="1" dirty="0" smtClean="0"/>
              <a:t>Windows SharePoint Services Data.</a:t>
            </a:r>
            <a:r>
              <a:rPr lang="en-US" dirty="0" smtClean="0"/>
              <a:t> DPM can protect server farms for servers running Windows SharePoint Services 3.0 or Office SharePoint Server 2007.</a:t>
            </a:r>
            <a:br>
              <a:rPr lang="en-US" dirty="0" smtClean="0"/>
            </a:br>
            <a:r>
              <a:rPr lang="en-US" dirty="0" smtClean="0"/>
              <a:t/>
            </a:r>
            <a:br>
              <a:rPr lang="en-US" dirty="0" smtClean="0"/>
            </a:br>
            <a:endParaRPr lang="en-US" dirty="0" smtClean="0"/>
          </a:p>
          <a:p>
            <a:pPr lvl="1" rtl="0"/>
            <a:r>
              <a:rPr lang="en-US" dirty="0" smtClean="0"/>
              <a:t>You cannot exclude from protection any data in the selected farm.</a:t>
            </a:r>
            <a:br>
              <a:rPr lang="en-US" dirty="0" smtClean="0"/>
            </a:br>
            <a:r>
              <a:rPr lang="en-US" dirty="0" smtClean="0"/>
              <a:t/>
            </a:r>
            <a:br>
              <a:rPr lang="en-US" dirty="0" smtClean="0"/>
            </a:br>
            <a:endParaRPr lang="en-US" dirty="0" smtClean="0"/>
          </a:p>
          <a:p>
            <a:pPr rtl="0"/>
            <a:r>
              <a:rPr lang="en-US" b="1" dirty="0" smtClean="0"/>
              <a:t>Virtual Server and Virtual Machines.</a:t>
            </a:r>
            <a:r>
              <a:rPr lang="en-US" dirty="0" smtClean="0"/>
              <a:t> DPM can protect a Virtual Server host (a computer running Virtual Server 2005 R2 SP1) and the </a:t>
            </a:r>
            <a:r>
              <a:rPr lang="en-US" i="1" dirty="0" smtClean="0"/>
              <a:t>guests</a:t>
            </a:r>
            <a:r>
              <a:rPr lang="en-US" dirty="0" smtClean="0"/>
              <a:t>, or virtual machines, running in the context of that host. </a:t>
            </a:r>
            <a:br>
              <a:rPr lang="en-US" dirty="0" smtClean="0"/>
            </a:br>
            <a:r>
              <a:rPr lang="en-US" dirty="0" smtClean="0"/>
              <a:t/>
            </a:r>
            <a:br>
              <a:rPr lang="en-US" dirty="0" smtClean="0"/>
            </a:br>
            <a:endParaRPr lang="en-US" dirty="0" smtClean="0"/>
          </a:p>
          <a:p>
            <a:endParaRPr lang="en-US" sz="900" kern="1200" dirty="0" smtClean="0">
              <a:solidFill>
                <a:schemeClr val="tx1"/>
              </a:solidFill>
              <a:latin typeface="Segoe" pitchFamily="34" charset="0"/>
              <a:ea typeface="+mn-ea"/>
              <a:cs typeface="+mn-cs"/>
            </a:endParaRPr>
          </a:p>
          <a:p>
            <a:endParaRPr lang="en-US" dirty="0" smtClean="0"/>
          </a:p>
          <a:p>
            <a:endParaRPr lang="en-US" dirty="0" smtClean="0"/>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51</a:t>
            </a:fld>
            <a:endParaRPr lang="en-US">
              <a:latin typeface="Segoe"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In DPM 2010, system state protection provides support for two scenarios – one where a computer starts, but there are lost system files and registry; and the other where the computer does not start and everything must be recovered.</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System State protection consists of protecting the operating system files, and bare metal recovery (BMR) protection consists of protecting the operating system files and all data except user data on critical volumes.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DPM 2010 uses Windows Server Backup (WSB) to perform System State backup and BMR backup.</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52</a:t>
            </a:fld>
            <a:endParaRPr lang="en-US">
              <a:latin typeface="Segoe"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In order to protect against a catastrophic failure of a system, you can use BMR to restore the system back to a previous state. Where BMR is different from System State is that it protects critical system volumes and  other volumes whereas System State will only protect system specific data which includes the registry, COM+ class registration and boot and system files as well as the certificate and AD databases if applicable.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53</a:t>
            </a:fld>
            <a:endParaRPr lang="en-US">
              <a:latin typeface="Segoe"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DPM 2010 chaining lets you create a chain of DPM servers protecting the next DPM 2010 server in the chain. The secondary DPM server supports protection for the following items from the primary DPM server:</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The databases in the instance of SQL Server on the primary DPM server</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All local volumes and application data on the primary DPM server</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All replicas on the primary DPM server that the primary DPM server directly protects</a:t>
            </a:r>
            <a:endParaRPr lang="en-GB" sz="900" kern="1200" dirty="0" smtClean="0">
              <a:solidFill>
                <a:schemeClr val="tx1"/>
              </a:solidFill>
              <a:effectLst/>
              <a:latin typeface="Segoe" pitchFamily="34" charset="0"/>
              <a:ea typeface="+mn-ea"/>
              <a:cs typeface="+mn-cs"/>
            </a:endParaRPr>
          </a:p>
          <a:p>
            <a:pPr rtl="0"/>
            <a:r>
              <a:rPr lang="en-US" dirty="0" smtClean="0"/>
              <a:t/>
            </a:r>
            <a:br>
              <a:rPr lang="en-US" dirty="0" smtClean="0"/>
            </a:br>
            <a:r>
              <a:rPr lang="en-US" dirty="0" smtClean="0"/>
              <a:t/>
            </a:r>
            <a:br>
              <a:rPr lang="en-US" dirty="0" smtClean="0"/>
            </a:br>
            <a:endParaRPr lang="en-US" dirty="0" smtClean="0"/>
          </a:p>
          <a:p>
            <a:pPr rtl="0"/>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54</a:t>
            </a:fld>
            <a:endParaRPr lang="en-US">
              <a:latin typeface="Segoe"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Using DPM 2010 as the backup solution for protecting Hyper-V hosts and virtual machines involves a planning process to ensure that the systems can be recovered as quickly as possible. The typically DPM planning process includes the following steps: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Defining data and applications that need to be protected</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Defining protection parameters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Defining a storage plan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Defining a DPM server plan</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55</a:t>
            </a:fld>
            <a:endParaRPr lang="en-US">
              <a:latin typeface="Segoe" pitchFamily="34" charset="0"/>
            </a:endParaRPr>
          </a:p>
        </p:txBody>
      </p:sp>
    </p:spTree>
    <p:extLst>
      <p:ext uri="{BB962C8B-B14F-4D97-AF65-F5344CB8AC3E}">
        <p14:creationId xmlns:p14="http://schemas.microsoft.com/office/powerpoint/2010/main" val="37049742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It is important to define the type of data and the applications that need to be protected using DPM 2010. If virtual machines run applications that are DPM aware (Exchange, SharePoint, SQL, and so on), then install a DPM 2010 agent in the virtual machine to allow application level restoration of data.</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56</a:t>
            </a:fld>
            <a:endParaRPr lang="en-US">
              <a:latin typeface="Segoe" pitchFamily="34" charset="0"/>
            </a:endParaRPr>
          </a:p>
        </p:txBody>
      </p:sp>
    </p:spTree>
    <p:extLst>
      <p:ext uri="{BB962C8B-B14F-4D97-AF65-F5344CB8AC3E}">
        <p14:creationId xmlns:p14="http://schemas.microsoft.com/office/powerpoint/2010/main" val="35852856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In DPM 2010, protection parameters are defined by synchronization frequency, retention range, and recovery point schedule.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Synchronization frequency is determined by tolerance for data loss. The synchronization frequency can be changed to any interval between 15 minutes and 24 hours. It is also possible to synchronize before a recovery point is created, rather than on a specified time schedule.</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Retention range is the length of time for which protected data must be kept for recovery. Once a retention range period has expired the data can be overwritten.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Recovery point schedule defines how often a recovery point is taken. DPM  2010 protects applications by backing up only the data that has changed since the previous backup, so more frequent backups will not result in duplicate data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If end users must be able to recover workstation files themselves, then protection must be to disk. Otherwise, selection of disk or tape can be made using the following criteria:</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Disk-based protection supports no longer than 512 days, whereas tape-based protection allows data retention for up to 99 years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Disk-based protection can synchronize the replica as frequently as every 15 minutes; tape-based protection backs up data no more than once a day</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57</a:t>
            </a:fld>
            <a:endParaRPr lang="en-US">
              <a:latin typeface="Segoe" pitchFamily="34" charset="0"/>
            </a:endParaRPr>
          </a:p>
        </p:txBody>
      </p:sp>
    </p:spTree>
    <p:extLst>
      <p:ext uri="{BB962C8B-B14F-4D97-AF65-F5344CB8AC3E}">
        <p14:creationId xmlns:p14="http://schemas.microsoft.com/office/powerpoint/2010/main" val="39196207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When you create a protection group and select disk-based protection, you must allocate space on the storage pool for the replicas and recovery points for each data source that you have selected for membership in the group, and you must allocate space for the change journal. DPM 2010 provides default space allocations for the members of the protection group.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Depending on the situation, custom volumes might be a better choice than the standard DPM storage pool storage. Custom volumes are disk volumes that are outside the DPM storage pool and are not managed by DPM 2010. Custom volumes must be explicitly selected to store the replica and recovery points for a protection group member data source. A custom volume can be any non-system volume that uses block-level storage and is attached to the DPM server. Custom volumes can be on basic or dynamic disks.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DPM 2010 supports the following for storage pool and custom volumes: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Direct attached storage (DAS)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err="1" smtClean="0">
                <a:solidFill>
                  <a:schemeClr val="tx1"/>
                </a:solidFill>
                <a:effectLst/>
                <a:latin typeface="Segoe" pitchFamily="34" charset="0"/>
                <a:ea typeface="+mn-ea"/>
                <a:cs typeface="+mn-cs"/>
              </a:rPr>
              <a:t>Fibre</a:t>
            </a:r>
            <a:r>
              <a:rPr lang="en-US" sz="900" kern="1200" dirty="0" smtClean="0">
                <a:solidFill>
                  <a:schemeClr val="tx1"/>
                </a:solidFill>
                <a:effectLst/>
                <a:latin typeface="Segoe" pitchFamily="34" charset="0"/>
                <a:ea typeface="+mn-ea"/>
                <a:cs typeface="+mn-cs"/>
              </a:rPr>
              <a:t> Channel storage area network (SAN)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iSCSI storage device or SAN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err="1" smtClean="0">
                <a:solidFill>
                  <a:schemeClr val="tx1"/>
                </a:solidFill>
                <a:effectLst/>
                <a:latin typeface="Segoe" pitchFamily="34" charset="0"/>
                <a:ea typeface="+mn-ea"/>
                <a:cs typeface="+mn-cs"/>
              </a:rPr>
              <a:t>eSATA</a:t>
            </a:r>
            <a:r>
              <a:rPr lang="en-US" sz="900" kern="1200" dirty="0" smtClean="0">
                <a:solidFill>
                  <a:schemeClr val="tx1"/>
                </a:solidFill>
                <a:effectLst/>
                <a:latin typeface="Segoe" pitchFamily="34" charset="0"/>
                <a:ea typeface="+mn-ea"/>
                <a:cs typeface="+mn-cs"/>
              </a:rPr>
              <a:t> attached drives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USB or </a:t>
            </a:r>
            <a:r>
              <a:rPr lang="en-US" sz="900" kern="1200" dirty="0" err="1" smtClean="0">
                <a:solidFill>
                  <a:schemeClr val="tx1"/>
                </a:solidFill>
                <a:effectLst/>
                <a:latin typeface="Segoe" pitchFamily="34" charset="0"/>
                <a:ea typeface="+mn-ea"/>
                <a:cs typeface="+mn-cs"/>
              </a:rPr>
              <a:t>Firewire</a:t>
            </a:r>
            <a:r>
              <a:rPr lang="en-US" sz="900" kern="1200" dirty="0" smtClean="0">
                <a:solidFill>
                  <a:schemeClr val="tx1"/>
                </a:solidFill>
                <a:effectLst/>
                <a:latin typeface="Segoe" pitchFamily="34" charset="0"/>
                <a:ea typeface="+mn-ea"/>
                <a:cs typeface="+mn-cs"/>
              </a:rPr>
              <a:t> (IEEE 1394) disks cannot be used</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58</a:t>
            </a:fld>
            <a:endParaRPr lang="en-US">
              <a:latin typeface="Segoe" pitchFamily="34" charset="0"/>
            </a:endParaRPr>
          </a:p>
        </p:txBody>
      </p:sp>
    </p:spTree>
    <p:extLst>
      <p:ext uri="{BB962C8B-B14F-4D97-AF65-F5344CB8AC3E}">
        <p14:creationId xmlns:p14="http://schemas.microsoft.com/office/powerpoint/2010/main" val="7807950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To determine the number of DPM servers required, start the design with one 64-bit DPM 2010 server, and scale according keeping in mind the following parameters: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data sources supported</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VSS shadow copies supported</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VSS storage addressing supported</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Maximum protected servers and workstations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Distribute protection groups across the DPM servers to minimize the number of DPM servers required. When you combine smaller protection groups together to optimize the number of required DPM servers, apply the following criteria:</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Separate data that cannot coexist on the same server for legal or compliance reasons onto different DPM servers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Combine protection groups that have different synchronization frequencies to spread the performance load more evenly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Combine protection groups with the same media requirements. This can reduce the requirements for tape devices on DPM servers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Combine protection groups that are within the same high-speed network</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59</a:t>
            </a:fld>
            <a:endParaRPr lang="en-US">
              <a:latin typeface="Segoe" pitchFamily="34" charset="0"/>
            </a:endParaRPr>
          </a:p>
        </p:txBody>
      </p:sp>
    </p:spTree>
    <p:extLst>
      <p:ext uri="{BB962C8B-B14F-4D97-AF65-F5344CB8AC3E}">
        <p14:creationId xmlns:p14="http://schemas.microsoft.com/office/powerpoint/2010/main" val="3803950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Management differences between physical and virtual infrastructures include operating system deployment building blocks, VM backups, creation and maintenance of virtual networks, virtual machine snapshots, virtual machine self-service provisioning, and dynamic workload resource allocation and balancing.</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a:t>
            </a:fld>
            <a:endParaRPr lang="en-US">
              <a:latin typeface="Segoe" pitchFamily="34" charset="0"/>
            </a:endParaRPr>
          </a:p>
        </p:txBody>
      </p:sp>
    </p:spTree>
    <p:extLst>
      <p:ext uri="{BB962C8B-B14F-4D97-AF65-F5344CB8AC3E}">
        <p14:creationId xmlns:p14="http://schemas.microsoft.com/office/powerpoint/2010/main" val="27708588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show students how to design a System Center-based management environment to support a heterogeneous virtualization infrastructure.</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Managing Physical and Virtual Infrastructures using the System Center Suite</a:t>
            </a:r>
          </a:p>
          <a:p>
            <a:pPr lvl="1"/>
            <a:r>
              <a:rPr lang="en-US" sz="900" kern="1200" dirty="0" smtClean="0">
                <a:solidFill>
                  <a:schemeClr val="tx1"/>
                </a:solidFill>
                <a:latin typeface="Segoe" pitchFamily="34" charset="0"/>
                <a:ea typeface="+mn-ea"/>
                <a:cs typeface="+mn-cs"/>
              </a:rPr>
              <a:t>System Center Suite Deployment Options</a:t>
            </a:r>
          </a:p>
          <a:p>
            <a:pPr lvl="1"/>
            <a:r>
              <a:rPr lang="en-US" sz="900" kern="1200" dirty="0" smtClean="0">
                <a:solidFill>
                  <a:schemeClr val="tx1"/>
                </a:solidFill>
                <a:latin typeface="Segoe" pitchFamily="34" charset="0"/>
                <a:ea typeface="+mn-ea"/>
                <a:cs typeface="+mn-cs"/>
              </a:rPr>
              <a:t>System Center Suite Component Placement Recommendations</a:t>
            </a:r>
          </a:p>
          <a:p>
            <a:pPr lvl="1"/>
            <a:r>
              <a:rPr lang="en-US" sz="900" kern="1200" dirty="0" smtClean="0">
                <a:solidFill>
                  <a:schemeClr val="tx1"/>
                </a:solidFill>
                <a:latin typeface="Segoe" pitchFamily="34" charset="0"/>
                <a:ea typeface="+mn-ea"/>
                <a:cs typeface="+mn-cs"/>
              </a:rPr>
              <a:t>System Center Suite Component Load Capabilities</a:t>
            </a:r>
          </a:p>
          <a:p>
            <a:pPr lvl="1"/>
            <a:r>
              <a:rPr lang="en-US" sz="900" kern="1200" dirty="0" smtClean="0">
                <a:solidFill>
                  <a:schemeClr val="tx1"/>
                </a:solidFill>
                <a:latin typeface="Segoe" pitchFamily="34" charset="0"/>
                <a:ea typeface="+mn-ea"/>
                <a:cs typeface="+mn-cs"/>
              </a:rPr>
              <a:t>System Center Suite Component Limitations</a:t>
            </a:r>
          </a:p>
          <a:p>
            <a:pPr lvl="1"/>
            <a:r>
              <a:rPr lang="en-US" sz="900" kern="1200" dirty="0" smtClean="0">
                <a:solidFill>
                  <a:schemeClr val="tx1"/>
                </a:solidFill>
                <a:latin typeface="Segoe" pitchFamily="34" charset="0"/>
                <a:ea typeface="+mn-ea"/>
                <a:cs typeface="+mn-cs"/>
              </a:rPr>
              <a:t>Physical and Virtual Infrastructure Management Similarities Physical and Virtual Infrastructure Management Differences</a:t>
            </a:r>
          </a:p>
          <a:p>
            <a:pPr lvl="0"/>
            <a:r>
              <a:rPr lang="en-US" sz="900" kern="1200" dirty="0" smtClean="0">
                <a:solidFill>
                  <a:schemeClr val="tx1"/>
                </a:solidFill>
                <a:latin typeface="Segoe" pitchFamily="34" charset="0"/>
                <a:ea typeface="+mn-ea"/>
                <a:cs typeface="+mn-cs"/>
              </a:rPr>
              <a:t>Lesson 2:</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Monitoring and Managing a Heterogeneous Virtualization Infrastructure</a:t>
            </a:r>
          </a:p>
          <a:p>
            <a:pPr lvl="1"/>
            <a:r>
              <a:rPr lang="en-US" sz="900" kern="1200" dirty="0" smtClean="0">
                <a:solidFill>
                  <a:schemeClr val="tx1"/>
                </a:solidFill>
                <a:latin typeface="Segoe" pitchFamily="34" charset="0"/>
                <a:ea typeface="+mn-ea"/>
                <a:cs typeface="+mn-cs"/>
              </a:rPr>
              <a:t>System Center Operations Manager Management Packs</a:t>
            </a:r>
          </a:p>
          <a:p>
            <a:pPr lvl="1"/>
            <a:r>
              <a:rPr lang="en-US" sz="900" kern="1200" dirty="0" smtClean="0">
                <a:solidFill>
                  <a:schemeClr val="tx1"/>
                </a:solidFill>
                <a:latin typeface="Segoe" pitchFamily="34" charset="0"/>
                <a:ea typeface="+mn-ea"/>
                <a:cs typeface="+mn-cs"/>
              </a:rPr>
              <a:t>Microsoft Partner Management Packs</a:t>
            </a:r>
          </a:p>
          <a:p>
            <a:pPr lvl="1"/>
            <a:r>
              <a:rPr lang="en-US" sz="900" kern="1200" dirty="0" smtClean="0">
                <a:solidFill>
                  <a:schemeClr val="tx1"/>
                </a:solidFill>
                <a:latin typeface="Segoe" pitchFamily="34" charset="0"/>
                <a:ea typeface="+mn-ea"/>
                <a:cs typeface="+mn-cs"/>
              </a:rPr>
              <a:t>Dynamic Resource Management using System Center Operations Manager Performance and Resource Optimization (PRO) and System Center Virtual Machine Manager</a:t>
            </a:r>
          </a:p>
          <a:p>
            <a:pPr lvl="1"/>
            <a:r>
              <a:rPr lang="en-US" sz="900" kern="1200" dirty="0" smtClean="0">
                <a:solidFill>
                  <a:schemeClr val="tx1"/>
                </a:solidFill>
                <a:latin typeface="Segoe" pitchFamily="34" charset="0"/>
                <a:ea typeface="+mn-ea"/>
                <a:cs typeface="+mn-cs"/>
              </a:rPr>
              <a:t>VMware vSphere and vCenter Dependencies</a:t>
            </a:r>
          </a:p>
          <a:p>
            <a:pPr lvl="0"/>
            <a:r>
              <a:rPr lang="en-US" sz="900" kern="1200" dirty="0" smtClean="0">
                <a:solidFill>
                  <a:schemeClr val="tx1"/>
                </a:solidFill>
                <a:latin typeface="Segoe" pitchFamily="34" charset="0"/>
                <a:ea typeface="+mn-ea"/>
                <a:cs typeface="+mn-cs"/>
              </a:rPr>
              <a:t>Lesson 3: Designing a Business Continuity Solution</a:t>
            </a:r>
          </a:p>
          <a:p>
            <a:pPr lvl="1"/>
            <a:r>
              <a:rPr lang="en-US" sz="900" kern="1200" dirty="0" smtClean="0">
                <a:solidFill>
                  <a:schemeClr val="tx1"/>
                </a:solidFill>
                <a:latin typeface="Segoe" pitchFamily="34" charset="0"/>
                <a:ea typeface="+mn-ea"/>
                <a:cs typeface="+mn-cs"/>
              </a:rPr>
              <a:t>Implementing Geographic or Stretch Failover Clustering</a:t>
            </a:r>
          </a:p>
          <a:p>
            <a:pPr lvl="0"/>
            <a:r>
              <a:rPr lang="en-US" sz="900" kern="1200" dirty="0" smtClean="0">
                <a:solidFill>
                  <a:schemeClr val="tx1"/>
                </a:solidFill>
                <a:latin typeface="Segoe" pitchFamily="34" charset="0"/>
                <a:ea typeface="+mn-ea"/>
                <a:cs typeface="+mn-cs"/>
              </a:rPr>
              <a:t>Lesson 4: Designing a Backup and Recovery Solution with System Center Data Protection Manager 2010</a:t>
            </a:r>
          </a:p>
          <a:p>
            <a:pPr lvl="1"/>
            <a:r>
              <a:rPr lang="en-US" sz="900" kern="1200" dirty="0" smtClean="0">
                <a:solidFill>
                  <a:schemeClr val="tx1"/>
                </a:solidFill>
                <a:latin typeface="Segoe" pitchFamily="34" charset="0"/>
                <a:ea typeface="+mn-ea"/>
                <a:cs typeface="+mn-cs"/>
              </a:rPr>
              <a:t>Host-Level Backups </a:t>
            </a:r>
          </a:p>
          <a:p>
            <a:pPr lvl="1"/>
            <a:r>
              <a:rPr lang="en-US" sz="900" kern="1200" dirty="0" smtClean="0">
                <a:solidFill>
                  <a:schemeClr val="tx1"/>
                </a:solidFill>
                <a:latin typeface="Segoe" pitchFamily="34" charset="0"/>
                <a:ea typeface="+mn-ea"/>
                <a:cs typeface="+mn-cs"/>
              </a:rPr>
              <a:t>VM-Level Backups</a:t>
            </a:r>
          </a:p>
          <a:p>
            <a:pPr lvl="1"/>
            <a:r>
              <a:rPr lang="en-US" sz="900" kern="1200" dirty="0" smtClean="0">
                <a:solidFill>
                  <a:schemeClr val="tx1"/>
                </a:solidFill>
                <a:latin typeface="Segoe" pitchFamily="34" charset="0"/>
                <a:ea typeface="+mn-ea"/>
                <a:cs typeface="+mn-cs"/>
              </a:rPr>
              <a:t>Application-Level Backups</a:t>
            </a:r>
          </a:p>
          <a:p>
            <a:pPr lvl="1"/>
            <a:r>
              <a:rPr lang="en-US" sz="900" kern="1200" dirty="0" smtClean="0">
                <a:solidFill>
                  <a:schemeClr val="tx1"/>
                </a:solidFill>
                <a:latin typeface="Segoe" pitchFamily="34" charset="0"/>
                <a:ea typeface="+mn-ea"/>
                <a:cs typeface="+mn-cs"/>
              </a:rPr>
              <a:t>Disaster Recovery Options</a:t>
            </a:r>
          </a:p>
          <a:p>
            <a:pPr lvl="0"/>
            <a:r>
              <a:rPr lang="en-US" sz="900" kern="1200" dirty="0" smtClean="0">
                <a:solidFill>
                  <a:schemeClr val="tx1"/>
                </a:solidFill>
                <a:latin typeface="Segoe" pitchFamily="34" charset="0"/>
                <a:ea typeface="+mn-ea"/>
                <a:cs typeface="+mn-cs"/>
              </a:rPr>
              <a:t>Lesson 5: Performing Host and Offline Virtual Machine Updates</a:t>
            </a:r>
          </a:p>
          <a:p>
            <a:pPr lvl="1"/>
            <a:r>
              <a:rPr lang="en-US" sz="900" kern="1200" dirty="0" smtClean="0">
                <a:solidFill>
                  <a:schemeClr val="tx1"/>
                </a:solidFill>
                <a:latin typeface="Segoe" pitchFamily="34" charset="0"/>
                <a:ea typeface="+mn-ea"/>
                <a:cs typeface="+mn-cs"/>
              </a:rPr>
              <a:t>Virtual Machine Servicing Tool 3.0</a:t>
            </a:r>
          </a:p>
          <a:p>
            <a:pPr lvl="1"/>
            <a:r>
              <a:rPr lang="en-US" sz="900" kern="1200" dirty="0" smtClean="0">
                <a:solidFill>
                  <a:schemeClr val="tx1"/>
                </a:solidFill>
                <a:latin typeface="Segoe" pitchFamily="34" charset="0"/>
                <a:ea typeface="+mn-ea"/>
                <a:cs typeface="+mn-cs"/>
              </a:rPr>
              <a:t>Integration with System Center Configuration Manager and Windows Software Update Services</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Design System Center Management in a Heterogeneous Virtualization Environment</a:t>
            </a:r>
          </a:p>
          <a:p>
            <a:pPr lvl="1"/>
            <a:r>
              <a:rPr lang="en-US" sz="900" kern="1200" dirty="0" smtClean="0">
                <a:solidFill>
                  <a:schemeClr val="tx1"/>
                </a:solidFill>
                <a:latin typeface="Segoe" pitchFamily="34" charset="0"/>
                <a:ea typeface="+mn-ea"/>
                <a:cs typeface="+mn-cs"/>
              </a:rPr>
              <a:t>Design Dynamic Resource Management using System Center Operations Manager and Virtual Machine Manager</a:t>
            </a:r>
          </a:p>
          <a:p>
            <a:pPr lvl="1"/>
            <a:r>
              <a:rPr lang="en-US" sz="900" kern="1200" dirty="0" smtClean="0">
                <a:solidFill>
                  <a:schemeClr val="tx1"/>
                </a:solidFill>
                <a:latin typeface="Segoe" pitchFamily="34" charset="0"/>
                <a:ea typeface="+mn-ea"/>
                <a:cs typeface="+mn-cs"/>
              </a:rPr>
              <a:t>Design Business Continuity using Failover Clustering</a:t>
            </a:r>
          </a:p>
          <a:p>
            <a:pPr lvl="1"/>
            <a:r>
              <a:rPr lang="en-US" sz="900" kern="1200" dirty="0" smtClean="0">
                <a:solidFill>
                  <a:schemeClr val="tx1"/>
                </a:solidFill>
                <a:latin typeface="Segoe" pitchFamily="34" charset="0"/>
                <a:ea typeface="+mn-ea"/>
                <a:cs typeface="+mn-cs"/>
              </a:rPr>
              <a:t>Design a Backup and Recovery using System Center Data Protection Manager</a:t>
            </a:r>
          </a:p>
          <a:p>
            <a:pPr lvl="1"/>
            <a:r>
              <a:rPr lang="en-US" sz="900" kern="1200" dirty="0" smtClean="0">
                <a:solidFill>
                  <a:schemeClr val="tx1"/>
                </a:solidFill>
                <a:latin typeface="Segoe" pitchFamily="34" charset="0"/>
                <a:ea typeface="+mn-ea"/>
                <a:cs typeface="+mn-cs"/>
              </a:rPr>
              <a:t>Implement Host and Offline Virtual Machine Updates using System Center Configuration Manager, Windows Software Update Services, and Virtual Machine Servicing Tool 3.0</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61</a:t>
            </a:fld>
            <a:endParaRPr lang="en-US" dirty="0">
              <a:latin typeface="Segoe"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Operations Manager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2007 R2 is Microsoft’s enterprise hardware, operating system, services, and application monitoring solution. System Center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2007 R2 uses an agent-based data collection mechanism to gather information from remote systems and store that data in a SQL database for analysis. </a:t>
            </a:r>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62</a:t>
            </a:fld>
            <a:endParaRPr lang="en-US">
              <a:latin typeface="Segoe" pitchFamily="34" charset="0"/>
            </a:endParaRPr>
          </a:p>
        </p:txBody>
      </p:sp>
    </p:spTree>
    <p:extLst>
      <p:ext uri="{BB962C8B-B14F-4D97-AF65-F5344CB8AC3E}">
        <p14:creationId xmlns:p14="http://schemas.microsoft.com/office/powerpoint/2010/main" val="3069796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System Center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2007 R2 provides you with the ability to investigate and obtain warnings about potential health issues with the physical host, the Hyper-V parent partition, and child partitions. Monitoring the Hyper-V parent partition focuses on the performance of logical processors, memory, storage, networking, the Windows hypervisor, and parent partition services. Monitoring the child partitions involves focusing on the allocated virtual hardware (virtual processors, memory, storage, and network adapters) and, the services and the applications running in the child partition. Monitoring the physical host focuses on environmental issues such as temperature, power, and uptime, as well as the health of system components.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63</a:t>
            </a:fld>
            <a:endParaRPr lang="en-US">
              <a:latin typeface="Segoe" pitchFamily="34" charset="0"/>
            </a:endParaRPr>
          </a:p>
        </p:txBody>
      </p:sp>
    </p:spTree>
    <p:extLst>
      <p:ext uri="{BB962C8B-B14F-4D97-AF65-F5344CB8AC3E}">
        <p14:creationId xmlns:p14="http://schemas.microsoft.com/office/powerpoint/2010/main" val="16955216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System Center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2007 R2 provides data collection based on the concept of a management pack. Management packs contain the rules, monitors, and tasks to support monitoring of a specific application, operating system, or hardware.</a:t>
            </a:r>
            <a:endParaRPr lang="en-GB" sz="900" kern="1200" dirty="0" smtClean="0">
              <a:solidFill>
                <a:schemeClr val="tx1"/>
              </a:solidFill>
              <a:effectLst/>
              <a:latin typeface="Segoe" pitchFamily="34" charset="0"/>
              <a:ea typeface="+mn-ea"/>
              <a:cs typeface="+mn-cs"/>
            </a:endParaRPr>
          </a:p>
          <a:p>
            <a:pPr rtl="0"/>
            <a:endParaRPr lang="en-US" dirty="0" smtClean="0"/>
          </a:p>
          <a:p>
            <a:pPr rtl="0"/>
            <a:r>
              <a:rPr lang="en-US" dirty="0" smtClean="0"/>
              <a:t>Every management pack defines a model of the component that it manages. This model is expressed as one or more classes, each representing something that can be monitored and managed. When a management pack’s information is sent to an agent, the agent relies on specific discovery rules in the management pack to find the actual instances of the classes this pack defines.</a:t>
            </a:r>
          </a:p>
          <a:p>
            <a:pPr rtl="0"/>
            <a:r>
              <a:rPr lang="en-US" dirty="0" smtClean="0"/>
              <a:t>To reduce network utilization and storage requirements on the agent, only the parts of the management pack that are required by the agent to perform monitoring are downloaded to the agent for local storage. For example, the sections of the management packs which define rules and monitors are downloaded, while the sections for knowledge and reports are not.</a:t>
            </a:r>
          </a:p>
          <a:p>
            <a:pPr rtl="0"/>
            <a:r>
              <a:rPr lang="en-US" b="1" dirty="0" smtClean="0"/>
              <a:t>Monitors</a:t>
            </a:r>
          </a:p>
          <a:p>
            <a:pPr rtl="0"/>
            <a:r>
              <a:rPr lang="en-US" dirty="0" smtClean="0"/>
              <a:t>Each management pack defines one or more classes that can be managed, and then specifies a group of monitors for instances of the classes. These monitors keep track of the state of each class instance, making it easier to avoid problems before they occur. </a:t>
            </a:r>
          </a:p>
          <a:p>
            <a:pPr rtl="0"/>
            <a:r>
              <a:rPr lang="en-US" dirty="0" smtClean="0"/>
              <a:t>Each monitor reflects the state of some aspect of a class instance, and changes as the state of the class instance changes. For example, a monitor that tracks disk utilization might be in one of three states: green, if the disk is less than 75 percent full; yellow, if it is between 75 and 90 percent full; and red, if the disk is more than 90 percent full. A monitor that tracks the availability of an application might have only two states: green, if the application is running; and red, if it is not. The author of each management pack defines the monitors it contains, how many states each monitor has, and what aspect of the managed class this monitor tracks.</a:t>
            </a:r>
          </a:p>
          <a:p>
            <a:pPr rtl="0"/>
            <a:r>
              <a:rPr lang="en-US" b="1" dirty="0" smtClean="0"/>
              <a:t>Rules</a:t>
            </a:r>
          </a:p>
          <a:p>
            <a:pPr rtl="0"/>
            <a:r>
              <a:rPr lang="en-US" dirty="0" smtClean="0"/>
              <a:t>In Operations Manager 2007, a rule defines the events and performance data to collect from computers, and what to do with the information after it is collected. A simple way to think about rules is as an if/then statement. For example, a management pack for an application might contain rules such as the following: </a:t>
            </a:r>
          </a:p>
          <a:p>
            <a:pPr rtl="0"/>
            <a:r>
              <a:rPr lang="en-US" dirty="0" smtClean="0"/>
              <a:t>If a message indicating that the application is shutting down appears in the event log, send an alert.</a:t>
            </a:r>
            <a:br>
              <a:rPr lang="en-US" dirty="0" smtClean="0"/>
            </a:br>
            <a:r>
              <a:rPr lang="en-US" dirty="0" smtClean="0"/>
              <a:t/>
            </a:r>
            <a:br>
              <a:rPr lang="en-US" dirty="0" smtClean="0"/>
            </a:br>
            <a:endParaRPr lang="en-US" dirty="0" smtClean="0"/>
          </a:p>
          <a:p>
            <a:pPr rtl="0"/>
            <a:r>
              <a:rPr lang="en-US" dirty="0" smtClean="0"/>
              <a:t>If a logon attempt fails, collect the event that indicates this failure.</a:t>
            </a:r>
            <a:br>
              <a:rPr lang="en-US" dirty="0" smtClean="0"/>
            </a:br>
            <a:r>
              <a:rPr lang="en-US" dirty="0" smtClean="0"/>
              <a:t/>
            </a:r>
            <a:br>
              <a:rPr lang="en-US" dirty="0" smtClean="0"/>
            </a:br>
            <a:endParaRPr lang="en-US" dirty="0" smtClean="0"/>
          </a:p>
          <a:p>
            <a:pPr rtl="0"/>
            <a:r>
              <a:rPr lang="en-US" dirty="0" smtClean="0"/>
              <a:t>As these examples show, rules can send alerts, events, or performance data. Rules can also run scripts, such as allowing a rule to attempt to restart a failed application.</a:t>
            </a:r>
          </a:p>
          <a:p>
            <a:pPr rtl="0"/>
            <a:r>
              <a:rPr lang="en-US" b="1" dirty="0" smtClean="0"/>
              <a:t>Views</a:t>
            </a:r>
          </a:p>
          <a:p>
            <a:pPr rtl="0"/>
            <a:r>
              <a:rPr lang="en-US" dirty="0" smtClean="0"/>
              <a:t>The Operations Manager Operations console provides standard views such as State, Alerts, and Performance. A management pack might include specialized views, unique to that management pack. In addition, you can create a personalized view in the Operations console.</a:t>
            </a:r>
          </a:p>
          <a:p>
            <a:pPr rtl="0"/>
            <a:r>
              <a:rPr lang="en-US" b="1" dirty="0" smtClean="0"/>
              <a:t>Knowledge</a:t>
            </a:r>
          </a:p>
          <a:p>
            <a:pPr rtl="0"/>
            <a:r>
              <a:rPr lang="en-US" dirty="0" smtClean="0"/>
              <a:t>Knowledge is content, embedded in rules and monitors, that contains information from the management pack author about the causes of an alert and suggestions on how to fix the issue that caused an alert to be raised. Knowledge appears as text in the console, and its goal is to help an operator diagnose and fix problems. The text can include links to tasks, allowing the author of this knowledge to walk an operator through the recovery process. For example, the operator might first be instructed to run task A, and then based on the result of this task, run either task B or task C. Knowledge can also contain links to performance views and to reports, giving the operator direct access to information needed to solve a problem. </a:t>
            </a:r>
          </a:p>
          <a:p>
            <a:pPr rtl="0"/>
            <a:r>
              <a:rPr lang="en-US" dirty="0" smtClean="0"/>
              <a:t>Knowledge is referred to as </a:t>
            </a:r>
            <a:r>
              <a:rPr lang="en-US" i="1" dirty="0" smtClean="0"/>
              <a:t>product knowledge</a:t>
            </a:r>
            <a:r>
              <a:rPr lang="en-US" dirty="0" smtClean="0"/>
              <a:t> or </a:t>
            </a:r>
            <a:r>
              <a:rPr lang="en-US" i="1" dirty="0" smtClean="0"/>
              <a:t>company knowledge</a:t>
            </a:r>
            <a:r>
              <a:rPr lang="en-US" dirty="0" smtClean="0"/>
              <a:t>. Product knowledge is added to the management pack by the management pack author. Administrators can add their own knowledge to rules and monitors to expand the troubleshooting information and provide company-specific information for operators, which is known as company knowledge. For more information on adding company knowledge to a management pack, see </a:t>
            </a:r>
            <a:r>
              <a:rPr lang="en-US" dirty="0" smtClean="0">
                <a:hlinkClick r:id="rId3"/>
              </a:rPr>
              <a:t>How to Add Company Knowledge to a Management Pack</a:t>
            </a:r>
            <a:r>
              <a:rPr lang="en-US" dirty="0" smtClean="0"/>
              <a:t>.</a:t>
            </a:r>
          </a:p>
          <a:p>
            <a:pPr rtl="0"/>
            <a:r>
              <a:rPr lang="en-US" b="1" dirty="0" smtClean="0"/>
              <a:t>Tasks</a:t>
            </a:r>
          </a:p>
          <a:p>
            <a:pPr rtl="0"/>
            <a:r>
              <a:rPr lang="en-US" dirty="0" smtClean="0"/>
              <a:t>A task is a script or other executable code that runs either on the management server or on the server, client, or other device that is being managed. Tasks can potentially perform any kind of activity, including restarting a failed application and deleting files. Like other aspects of a management pack, each task is associated with a particular managed class. For example, running </a:t>
            </a:r>
            <a:r>
              <a:rPr lang="en-US" dirty="0" err="1" smtClean="0"/>
              <a:t>chkdsk</a:t>
            </a:r>
            <a:r>
              <a:rPr lang="en-US" dirty="0" smtClean="0"/>
              <a:t> makes sense only on a disk drive while a task that restarts Microsoft Exchange Server is meaningful only on a computer that is running Exchange Server. If necessary, an operator can also run the same task simultaneously on multiple managed systems. Monitors can have two special kinds of tasks associated with them: diagnostic tasks that try to discover the cause of a problem, and recovery tasks that try to fix the problem. These tasks can be run automatically when the monitor enters an error state, providing an automated way to solve problems. They can also be run manually, because automated recovery isn’t always the preferred approach.</a:t>
            </a:r>
          </a:p>
          <a:p>
            <a:pPr rtl="0"/>
            <a:r>
              <a:rPr lang="en-US" b="1" dirty="0" smtClean="0"/>
              <a:t>Reports</a:t>
            </a:r>
          </a:p>
          <a:p>
            <a:pPr rtl="0"/>
            <a:r>
              <a:rPr lang="en-US" dirty="0" smtClean="0"/>
              <a:t>Just as a management pack can contain views customized for the objects that management pack targets, it can also contain custom reports. For example, a management pack might include a customized definition of one of Operations Manager’s built-in reports, specifying the exact objects that the report should target. </a:t>
            </a:r>
          </a:p>
          <a:p>
            <a:pPr rtl="0"/>
            <a:r>
              <a:rPr lang="en-US" b="1" dirty="0" smtClean="0"/>
              <a:t>Object Discoveries</a:t>
            </a:r>
          </a:p>
          <a:p>
            <a:pPr rtl="0"/>
            <a:r>
              <a:rPr lang="en-US" dirty="0" smtClean="0"/>
              <a:t>In Operations Manager 2007, object discoveries are used to find the specific objects on a network that need to be monitored. Management packs define the type of objects that the management pack monitors. The object discoveries can use the registry, WMI, scripts, OLE DB, LDAP, or even custom managed code to find objects on a network. If an object discovery finds objects on your network that you do not want to monitor, you can limit the scope of object discoveries by using overrides.</a:t>
            </a:r>
          </a:p>
          <a:p>
            <a:pPr rtl="0"/>
            <a:r>
              <a:rPr lang="en-US" b="1" dirty="0" smtClean="0"/>
              <a:t>Run As Profiles</a:t>
            </a:r>
          </a:p>
          <a:p>
            <a:pPr rtl="0"/>
            <a:r>
              <a:rPr lang="en-US" dirty="0" smtClean="0"/>
              <a:t>A management pack can include one or more Run As profiles. Run As profiles and Run As accounts are used to select users with the privileges needed for running rules, tasks, and monitors. </a:t>
            </a:r>
          </a:p>
          <a:p>
            <a:pPr rtl="0"/>
            <a:r>
              <a:rPr lang="en-US" dirty="0" smtClean="0"/>
              <a:t>Management pack authors can create a Run As profile and associate the profile with one or more rules, monitors, tasks, or discoveries. The named Run As profile is imported along with the management pack into Operations Manager 2007. The Operations Manager 2007 administrator then creates a named Run As account and specifies users and groups. The administrator adds the Run As account to the Run As profile and specifies the target computers that the account should run on. The Run As account provides the credentials for running the rules, monitors, tasks, and discoveries that are associated with the Run As profile to which the Run As account belongs.</a:t>
            </a: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64</a:t>
            </a:fld>
            <a:endParaRPr lang="en-US">
              <a:latin typeface="Segoe" pitchFamily="34" charset="0"/>
            </a:endParaRPr>
          </a:p>
        </p:txBody>
      </p:sp>
    </p:spTree>
    <p:extLst>
      <p:ext uri="{BB962C8B-B14F-4D97-AF65-F5344CB8AC3E}">
        <p14:creationId xmlns:p14="http://schemas.microsoft.com/office/powerpoint/2010/main" val="16441275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Certain management packs are referred to as </a:t>
            </a:r>
            <a:r>
              <a:rPr lang="en-US" sz="900" i="1" kern="1200" dirty="0" smtClean="0">
                <a:solidFill>
                  <a:schemeClr val="tx1"/>
                </a:solidFill>
                <a:effectLst/>
                <a:latin typeface="Segoe" pitchFamily="34" charset="0"/>
                <a:ea typeface="+mn-ea"/>
                <a:cs typeface="+mn-cs"/>
              </a:rPr>
              <a:t>libraries</a:t>
            </a:r>
            <a:r>
              <a:rPr lang="en-US" sz="900" kern="1200" dirty="0" smtClean="0">
                <a:solidFill>
                  <a:schemeClr val="tx1"/>
                </a:solidFill>
                <a:effectLst/>
                <a:latin typeface="Segoe" pitchFamily="34" charset="0"/>
                <a:ea typeface="+mn-ea"/>
                <a:cs typeface="+mn-cs"/>
              </a:rPr>
              <a:t>, because they provide a foundation of classes on which other management packs depend. A management pack that you download from the Operations Manager Catalog might include a library management pack. Several library management packs are imported as part of the Operations Manager 2007 R2 installation process.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 dependency exists when a management pack references other management packs. You must import all referenced management packs before you can import the management pack that depends on those management packs. Management packs include a management pack guide that should document the dependencies of the management pack. In addition, if you attempt to import a management pack and the management packs that it is dependent on are not present, the Import Management Packs dialog box will display a message that the management pack will fail to import and a list of the missing management packs. After you import a management pack, you can view its dependencies in the Operations console.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65</a:t>
            </a:fld>
            <a:endParaRPr lang="en-US">
              <a:latin typeface="Segoe" pitchFamily="34" charset="0"/>
            </a:endParaRPr>
          </a:p>
        </p:txBody>
      </p:sp>
    </p:spTree>
    <p:extLst>
      <p:ext uri="{BB962C8B-B14F-4D97-AF65-F5344CB8AC3E}">
        <p14:creationId xmlns:p14="http://schemas.microsoft.com/office/powerpoint/2010/main" val="39097499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Management packs in Operations Manager 2007 R2 have two file formats that are accepted as valid. These formats are sealed and unsealed. A sealed management pack is a binary file that cannot be edited. An unsealed management pack is an XML file that can be edited. Sealed management packs should have an .</a:t>
            </a:r>
            <a:r>
              <a:rPr lang="en-US" sz="900" kern="1200" dirty="0" err="1" smtClean="0">
                <a:solidFill>
                  <a:schemeClr val="tx1"/>
                </a:solidFill>
                <a:effectLst/>
                <a:latin typeface="Segoe" pitchFamily="34" charset="0"/>
                <a:ea typeface="+mn-ea"/>
                <a:cs typeface="+mn-cs"/>
              </a:rPr>
              <a:t>mp</a:t>
            </a:r>
            <a:r>
              <a:rPr lang="en-US" sz="900" kern="1200" dirty="0" smtClean="0">
                <a:solidFill>
                  <a:schemeClr val="tx1"/>
                </a:solidFill>
                <a:effectLst/>
                <a:latin typeface="Segoe" pitchFamily="34" charset="0"/>
                <a:ea typeface="+mn-ea"/>
                <a:cs typeface="+mn-cs"/>
              </a:rPr>
              <a:t> extension, while unsealed management packs should have an .xml extension.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general, management packs obtained from an application or hardware device vendor are sealed. Although you cannot change the settings in the management pack file, you can still customize the applied settings of a management pack after it is imported. In the Operations console, you can use overrides or create additional settings such as rules, monitors, and tasks that supersede the management pack's default settings. All customizations that you create are saved to an unsealed management pack file. By default, customizations are saved to the Default Management Pack.</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66</a:t>
            </a:fld>
            <a:endParaRPr lang="en-US">
              <a:latin typeface="Segoe" pitchFamily="34" charset="0"/>
            </a:endParaRPr>
          </a:p>
        </p:txBody>
      </p:sp>
    </p:spTree>
    <p:extLst>
      <p:ext uri="{BB962C8B-B14F-4D97-AF65-F5344CB8AC3E}">
        <p14:creationId xmlns:p14="http://schemas.microsoft.com/office/powerpoint/2010/main" val="587921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Microsoft develops and provides a management pack for each System Center suite application, and for Microsoft applications. When a new version of an application is released, it may be accompanied by an updated or new management pack.</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67</a:t>
            </a:fld>
            <a:endParaRPr lang="en-US">
              <a:latin typeface="Segoe" pitchFamily="34" charset="0"/>
            </a:endParaRPr>
          </a:p>
        </p:txBody>
      </p:sp>
    </p:spTree>
    <p:extLst>
      <p:ext uri="{BB962C8B-B14F-4D97-AF65-F5344CB8AC3E}">
        <p14:creationId xmlns:p14="http://schemas.microsoft.com/office/powerpoint/2010/main" val="20548831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Many application vendors also provide management packs for System Center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2007 R2.</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68</a:t>
            </a:fld>
            <a:endParaRPr lang="en-US">
              <a:latin typeface="Segoe" pitchFamily="34" charset="0"/>
            </a:endParaRPr>
          </a:p>
        </p:txBody>
      </p:sp>
    </p:spTree>
    <p:extLst>
      <p:ext uri="{BB962C8B-B14F-4D97-AF65-F5344CB8AC3E}">
        <p14:creationId xmlns:p14="http://schemas.microsoft.com/office/powerpoint/2010/main" val="34982214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GB" sz="900" kern="1200" dirty="0" smtClean="0">
                <a:solidFill>
                  <a:schemeClr val="tx1"/>
                </a:solidFill>
                <a:effectLst/>
                <a:latin typeface="Segoe" pitchFamily="34" charset="0"/>
                <a:ea typeface="+mn-ea"/>
                <a:cs typeface="+mn-cs"/>
              </a:rPr>
              <a:t>Microsoft System </a:t>
            </a:r>
            <a:r>
              <a:rPr lang="en-GB" sz="900" kern="1200" dirty="0" err="1" smtClean="0">
                <a:solidFill>
                  <a:schemeClr val="tx1"/>
                </a:solidFill>
                <a:effectLst/>
                <a:latin typeface="Segoe" pitchFamily="34" charset="0"/>
                <a:ea typeface="+mn-ea"/>
                <a:cs typeface="+mn-cs"/>
              </a:rPr>
              <a:t>Center</a:t>
            </a:r>
            <a:r>
              <a:rPr lang="en-GB" sz="900" kern="1200" dirty="0" smtClean="0">
                <a:solidFill>
                  <a:schemeClr val="tx1"/>
                </a:solidFill>
                <a:effectLst/>
                <a:latin typeface="Segoe" pitchFamily="34" charset="0"/>
                <a:ea typeface="+mn-ea"/>
                <a:cs typeface="+mn-cs"/>
              </a:rPr>
              <a:t> Service Manager 2010 management pack help manage a Service Manager infrastructure by monitoring the health of the Service Manager management servers and services. This management pack provides the following features: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Capturing critical events from Service Manager and creating corresponding alerts in System </a:t>
            </a:r>
            <a:r>
              <a:rPr lang="en-GB" sz="900" kern="1200" dirty="0" err="1" smtClean="0">
                <a:solidFill>
                  <a:schemeClr val="tx1"/>
                </a:solidFill>
                <a:effectLst/>
                <a:latin typeface="Segoe" pitchFamily="34" charset="0"/>
                <a:ea typeface="+mn-ea"/>
                <a:cs typeface="+mn-cs"/>
              </a:rPr>
              <a:t>Center</a:t>
            </a:r>
            <a:r>
              <a:rPr lang="en-GB" sz="900" kern="1200" dirty="0" smtClean="0">
                <a:solidFill>
                  <a:schemeClr val="tx1"/>
                </a:solidFill>
                <a:effectLst/>
                <a:latin typeface="Segoe" pitchFamily="34" charset="0"/>
                <a:ea typeface="+mn-ea"/>
                <a:cs typeface="+mn-cs"/>
              </a:rPr>
              <a:t> Operations Manager 2007 R2</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Monitoring the health of vital Service Manager services and providing users with a real-time health status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Providing Operations Manager integrated knowledge for events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Ensuring that the management pack provides clear health information, and that it is extendible, allowing users to add objects such as monitors, overrides, tasks, and knowledge</a:t>
            </a:r>
          </a:p>
          <a:p>
            <a:r>
              <a:rPr lang="en-US" sz="900" kern="1200" dirty="0" smtClean="0">
                <a:solidFill>
                  <a:schemeClr val="tx1"/>
                </a:solidFill>
                <a:effectLst/>
                <a:latin typeface="Segoe" pitchFamily="34" charset="0"/>
                <a:ea typeface="+mn-ea"/>
                <a:cs typeface="+mn-cs"/>
              </a:rPr>
              <a:t>Performance and Resource Optimization (PRO) is implemented through specially designed PRO-enabled management packs which provide Virtual Machine Manager with the performance and health data that it uses to optimize performance and resource usage within a virtualized environment. VMM generates PRO tips based on unhealthy states detected by PRO management packs. The VMM management pack incorporates four PRO-enabled management packs that provide PRO tips for Hyper-V hosts, Virtual Server hosts, VMware ESX Server hosts, and all virtual machines.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69</a:t>
            </a:fld>
            <a:endParaRPr lang="en-US">
              <a:latin typeface="Segoe" pitchFamily="34" charset="0"/>
            </a:endParaRPr>
          </a:p>
        </p:txBody>
      </p:sp>
    </p:spTree>
    <p:extLst>
      <p:ext uri="{BB962C8B-B14F-4D97-AF65-F5344CB8AC3E}">
        <p14:creationId xmlns:p14="http://schemas.microsoft.com/office/powerpoint/2010/main" val="1435189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The System Center Suite includes the following core components: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System Center Configuration Manager 2007 R2 SP2</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System Center Data Protection Manager 2010</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System Center Operations Manager 2007 R2</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System Center Virtual Machine Manager 2008 R2</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Several additional components have been added to the System Center Suite to allow further automation of management and operations tasks, as well as expanding self-service, chargeback, and reporting tools necessary for the implementation of a private cloud infrastructure. These additional components include:</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System Center </a:t>
            </a:r>
            <a:r>
              <a:rPr lang="en-US" sz="900" kern="1200" dirty="0" err="1" smtClean="0">
                <a:solidFill>
                  <a:schemeClr val="tx1"/>
                </a:solidFill>
                <a:effectLst/>
                <a:latin typeface="Segoe" pitchFamily="34" charset="0"/>
                <a:ea typeface="+mn-ea"/>
                <a:cs typeface="+mn-cs"/>
              </a:rPr>
              <a:t>Opalis</a:t>
            </a:r>
            <a:r>
              <a:rPr lang="en-US" sz="900" kern="1200" dirty="0" smtClean="0">
                <a:solidFill>
                  <a:schemeClr val="tx1"/>
                </a:solidFill>
                <a:effectLst/>
                <a:latin typeface="Segoe" pitchFamily="34" charset="0"/>
                <a:ea typeface="+mn-ea"/>
                <a:cs typeface="+mn-cs"/>
              </a:rPr>
              <a:t> 6.3</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System Center Service Manager 2010</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System Center Virtual Machine Manager Self-Service Portal 2.0</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a:t>
            </a:fld>
            <a:endParaRPr lang="en-US">
              <a:latin typeface="Segoe" pitchFamily="34" charset="0"/>
            </a:endParaRPr>
          </a:p>
        </p:txBody>
      </p:sp>
    </p:spTree>
    <p:extLst>
      <p:ext uri="{BB962C8B-B14F-4D97-AF65-F5344CB8AC3E}">
        <p14:creationId xmlns:p14="http://schemas.microsoft.com/office/powerpoint/2010/main" val="11287057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VMware has not developed any management packs for the vSphere products, and the System Center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agent is not compatible with vSphere products. However, application vendors such as </a:t>
            </a:r>
            <a:r>
              <a:rPr lang="en-US" sz="900" kern="1200" dirty="0" err="1" smtClean="0">
                <a:solidFill>
                  <a:schemeClr val="tx1"/>
                </a:solidFill>
                <a:effectLst/>
                <a:latin typeface="Segoe" pitchFamily="34" charset="0"/>
                <a:ea typeface="+mn-ea"/>
                <a:cs typeface="+mn-cs"/>
              </a:rPr>
              <a:t>Veeam</a:t>
            </a:r>
            <a:r>
              <a:rPr lang="en-US" sz="900" kern="1200" dirty="0" smtClean="0">
                <a:solidFill>
                  <a:schemeClr val="tx1"/>
                </a:solidFill>
                <a:effectLst/>
                <a:latin typeface="Segoe" pitchFamily="34" charset="0"/>
                <a:ea typeface="+mn-ea"/>
                <a:cs typeface="+mn-cs"/>
              </a:rPr>
              <a:t> and Quest have developed management packs that enable System Center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to monitor and manage VMware vSphere components using published APIs.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70</a:t>
            </a:fld>
            <a:endParaRPr lang="en-US">
              <a:latin typeface="Segoe" pitchFamily="34" charset="0"/>
            </a:endParaRPr>
          </a:p>
        </p:txBody>
      </p:sp>
    </p:spTree>
    <p:extLst>
      <p:ext uri="{BB962C8B-B14F-4D97-AF65-F5344CB8AC3E}">
        <p14:creationId xmlns:p14="http://schemas.microsoft.com/office/powerpoint/2010/main" val="1418232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Performance and Resource Optimization (PRO) leverages the management pack infrastructure of Operations Manager 2007 to tie specific alerts to remediation actions in System Center Virtual Machine Manager.</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order to use PRO with VMM 2008 R2, you must use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2007 SP1,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2007 R2, or </a:t>
            </a:r>
            <a:r>
              <a:rPr lang="en-US" sz="900" kern="1200" dirty="0" err="1" smtClean="0">
                <a:solidFill>
                  <a:schemeClr val="tx1"/>
                </a:solidFill>
                <a:effectLst/>
                <a:latin typeface="Segoe" pitchFamily="34" charset="0"/>
                <a:ea typeface="+mn-ea"/>
                <a:cs typeface="+mn-cs"/>
              </a:rPr>
              <a:t>OpsMgr</a:t>
            </a:r>
            <a:r>
              <a:rPr lang="en-US" sz="900" kern="1200" dirty="0" smtClean="0">
                <a:solidFill>
                  <a:schemeClr val="tx1"/>
                </a:solidFill>
                <a:effectLst/>
                <a:latin typeface="Segoe" pitchFamily="34" charset="0"/>
                <a:ea typeface="+mn-ea"/>
                <a:cs typeface="+mn-cs"/>
              </a:rPr>
              <a:t> SP2. The VMM 2008 R2 Management Pack provides a basic set of PRO monitors that detect situations in which migrating virtual machines or changing a virtual machine configuration can optimize the performance of a host or a virtual machine.</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71</a:t>
            </a:fld>
            <a:endParaRPr lang="en-US">
              <a:latin typeface="Segoe"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When a PRO monitor in a PRO-enabled management pack identifies an opportunity for optimization, a PRO tip is generated in VMM. The PRO tip can include a remediation script that is to be run in VMM. A VMM administrator can manually approve and implement PRO tips, or the VMM administrator can configure PRO to automatically implement PRO tips.</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PRO tips for hosts</a:t>
            </a:r>
            <a:r>
              <a:rPr lang="en-US" sz="900" kern="1200" dirty="0" smtClean="0">
                <a:solidFill>
                  <a:schemeClr val="tx1"/>
                </a:solidFill>
                <a:effectLst/>
                <a:latin typeface="Segoe" pitchFamily="34" charset="0"/>
                <a:ea typeface="+mn-ea"/>
                <a:cs typeface="+mn-cs"/>
              </a:rPr>
              <a:t> - PRO tips for hosts can recommend actions such as migration of a virtual machine to return a host to a healthy state based on resource usage or other performance and health measures on the host.</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PRO tips for virtual machines</a:t>
            </a:r>
            <a:r>
              <a:rPr lang="en-US" sz="900" kern="1200" dirty="0" smtClean="0">
                <a:solidFill>
                  <a:schemeClr val="tx1"/>
                </a:solidFill>
                <a:effectLst/>
                <a:latin typeface="Segoe" pitchFamily="34" charset="0"/>
                <a:ea typeface="+mn-ea"/>
                <a:cs typeface="+mn-cs"/>
              </a:rPr>
              <a:t> - PRO tips for virtual machines can recommend actions, such as a configuration update to return a virtual machine to a healthy state, based on resource usage or other performance and health measures in virtual machines.</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PRO tips for VMM</a:t>
            </a:r>
            <a:r>
              <a:rPr lang="en-US" sz="900" kern="1200" dirty="0" smtClean="0">
                <a:solidFill>
                  <a:schemeClr val="tx1"/>
                </a:solidFill>
                <a:effectLst/>
                <a:latin typeface="Segoe" pitchFamily="34" charset="0"/>
                <a:ea typeface="+mn-ea"/>
                <a:cs typeface="+mn-cs"/>
              </a:rPr>
              <a:t> - PRO tips can target Virtual Machine Manager to resolve issues that affect multiple VMM-managed computers throughout your virtualized environment. For example, a PRO tip that targets VMM might define a remediation action for an overheated blade chassis, for an issue with a distributed application, such as Microsoft Exchange, that is deployed on multiple physical computers, or for an issue with a storage array.</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72</a:t>
            </a:fld>
            <a:endParaRPr lang="en-US">
              <a:latin typeface="Segoe" pitchFamily="34" charset="0"/>
            </a:endParaRPr>
          </a:p>
        </p:txBody>
      </p:sp>
    </p:spTree>
    <p:extLst>
      <p:ext uri="{BB962C8B-B14F-4D97-AF65-F5344CB8AC3E}">
        <p14:creationId xmlns:p14="http://schemas.microsoft.com/office/powerpoint/2010/main" val="21265615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92500" lnSpcReduction="20000"/>
          </a:bodyPr>
          <a:lstStyle/>
          <a:p>
            <a:r>
              <a:rPr lang="en-US" sz="900" kern="1200" dirty="0" smtClean="0">
                <a:solidFill>
                  <a:schemeClr val="tx1"/>
                </a:solidFill>
                <a:effectLst/>
                <a:latin typeface="Segoe" pitchFamily="34" charset="0"/>
                <a:ea typeface="+mn-ea"/>
                <a:cs typeface="+mn-cs"/>
              </a:rPr>
              <a:t>Enabling PRO for your host groups and host clusters is a prerequisite for receiving the PRO tips for hosts and virtual machines that are included in the VMM management pack.</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VMM PRO provides the ability to select the severity of PRO tips to implement, whether Critical Only or Warning and Critical.</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VMM can automatically implement PRO tips—for example, VMM might automatically migrate a virtual machine to a different cluster node when either host performance or virtual machine performance falls below a certain threshold—or you can choose to implement the PRO tips manually from the PRO Tips window. Some PRO tips require manual intervention.</a:t>
            </a:r>
            <a:endParaRPr lang="en-GB" sz="900" kern="1200" dirty="0" smtClean="0">
              <a:solidFill>
                <a:schemeClr val="tx1"/>
              </a:solidFill>
              <a:effectLst/>
              <a:latin typeface="Segoe" pitchFamily="34" charset="0"/>
              <a:ea typeface="+mn-ea"/>
              <a:cs typeface="+mn-cs"/>
            </a:endParaRPr>
          </a:p>
          <a:p>
            <a:endParaRPr lang="nl-NL" dirty="0"/>
          </a:p>
        </p:txBody>
      </p:sp>
      <p:sp>
        <p:nvSpPr>
          <p:cNvPr id="4" name="Slide Number Placeholder 3"/>
          <p:cNvSpPr>
            <a:spLocks noGrp="1"/>
          </p:cNvSpPr>
          <p:nvPr>
            <p:ph type="sldNum" sz="quarter" idx="10"/>
          </p:nvPr>
        </p:nvSpPr>
        <p:spPr/>
        <p:txBody>
          <a:bodyPr/>
          <a:lstStyle/>
          <a:p>
            <a:fld id="{75E3AA97-184C-4842-9154-1BDEAF71ABE9}" type="slidenum">
              <a:rPr lang="en-US" smtClean="0"/>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92500"/>
          </a:bodyPr>
          <a:lstStyle/>
          <a:p>
            <a:r>
              <a:rPr lang="en-US" sz="900" kern="1200" dirty="0" smtClean="0">
                <a:solidFill>
                  <a:schemeClr val="tx1"/>
                </a:solidFill>
                <a:effectLst/>
                <a:latin typeface="Segoe" pitchFamily="34" charset="0"/>
                <a:ea typeface="+mn-ea"/>
                <a:cs typeface="+mn-cs"/>
              </a:rPr>
              <a:t>PRO monitors in the VMM management pack recommend virtual machine migration when CPU or memory usage on a host exceeds a specific threshold. The PRO action initiates the migration of the virtual machine that has the highest resource usage on the host to the most suitable host in the same host group or host cluster by using automatic placement in VMM. PRO tips for hosts can be implemented automatically or manually.</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the VMM 2008 R2 Management Pack, the thresholds for memory and CPU in the host monitors are determined by the host reserves that are in effect in VMM for the host. In VMM, host reserve settings specify the amount of memory, CPU, and other resources that are set aside for the host operating system to use. Default host reserves are set for a host group but can be overridden for individual hosts. Initially, in VMM, the CPU reserve for all hosts is 80 percent of capacity. The CPU threshold for the monitor is calculated by subtracting the reserved CPU percentage from 100 percent. The memory threshold is calculated by subtracting the amount of memory that is reserved on the host from total physical memory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PRO monitors in the VMM recommend configuration changes to right-size the virtual machine if it is using 90 percent or more of the CPU or memory that is allocated to it. PRO tips for virtual machines in the VMM 2008 Management Pack are not designed for automatic implementation.</a:t>
            </a:r>
            <a:endParaRPr lang="nl-NL" dirty="0"/>
          </a:p>
        </p:txBody>
      </p:sp>
      <p:sp>
        <p:nvSpPr>
          <p:cNvPr id="4" name="Slide Number Placeholder 3"/>
          <p:cNvSpPr>
            <a:spLocks noGrp="1"/>
          </p:cNvSpPr>
          <p:nvPr>
            <p:ph type="sldNum" sz="quarter" idx="10"/>
          </p:nvPr>
        </p:nvSpPr>
        <p:spPr/>
        <p:txBody>
          <a:bodyPr/>
          <a:lstStyle/>
          <a:p>
            <a:fld id="{75E3AA97-184C-4842-9154-1BDEAF71ABE9}" type="slidenum">
              <a:rPr lang="en-US" smtClean="0"/>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is an example of a PRO tip showing an alert, recommended action, and action selections that are provided to the administrator.</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75</a:t>
            </a:fld>
            <a:endParaRPr lang="en-US">
              <a:latin typeface="Segoe" pitchFamily="34" charset="0"/>
            </a:endParaRPr>
          </a:p>
        </p:txBody>
      </p:sp>
    </p:spTree>
    <p:extLst>
      <p:ext uri="{BB962C8B-B14F-4D97-AF65-F5344CB8AC3E}">
        <p14:creationId xmlns:p14="http://schemas.microsoft.com/office/powerpoint/2010/main" val="393011887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VMware has not developed any PRO tips for the vSphere products. Therefore, the recommendation is to use PRO tips implemented in other application vendor software like </a:t>
            </a:r>
            <a:r>
              <a:rPr lang="en-US" sz="900" kern="1200" dirty="0" err="1" smtClean="0">
                <a:solidFill>
                  <a:schemeClr val="tx1"/>
                </a:solidFill>
                <a:effectLst/>
                <a:latin typeface="Segoe" pitchFamily="34" charset="0"/>
                <a:ea typeface="+mn-ea"/>
                <a:cs typeface="+mn-cs"/>
              </a:rPr>
              <a:t>Veeam</a:t>
            </a:r>
            <a:r>
              <a:rPr lang="en-US" sz="900" kern="1200" dirty="0" smtClean="0">
                <a:solidFill>
                  <a:schemeClr val="tx1"/>
                </a:solidFill>
                <a:effectLst/>
                <a:latin typeface="Segoe" pitchFamily="34" charset="0"/>
                <a:ea typeface="+mn-ea"/>
                <a:cs typeface="+mn-cs"/>
              </a:rPr>
              <a:t> or Quest.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76</a:t>
            </a:fld>
            <a:endParaRPr lang="en-US">
              <a:latin typeface="Segoe" pitchFamily="34" charset="0"/>
            </a:endParaRPr>
          </a:p>
        </p:txBody>
      </p:sp>
    </p:spTree>
    <p:extLst>
      <p:ext uri="{BB962C8B-B14F-4D97-AF65-F5344CB8AC3E}">
        <p14:creationId xmlns:p14="http://schemas.microsoft.com/office/powerpoint/2010/main" val="7612801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is an example of a </a:t>
            </a:r>
            <a:r>
              <a:rPr lang="en-US" sz="900" kern="1200" dirty="0" err="1" smtClean="0">
                <a:solidFill>
                  <a:schemeClr val="tx1"/>
                </a:solidFill>
                <a:effectLst/>
                <a:latin typeface="Segoe" pitchFamily="34" charset="0"/>
                <a:ea typeface="+mn-ea"/>
                <a:cs typeface="+mn-cs"/>
              </a:rPr>
              <a:t>Veeam</a:t>
            </a:r>
            <a:r>
              <a:rPr lang="en-US" sz="900" kern="1200" dirty="0" smtClean="0">
                <a:solidFill>
                  <a:schemeClr val="tx1"/>
                </a:solidFill>
                <a:effectLst/>
                <a:latin typeface="Segoe" pitchFamily="34" charset="0"/>
                <a:ea typeface="+mn-ea"/>
                <a:cs typeface="+mn-cs"/>
              </a:rPr>
              <a:t> PRO tip for VMware vSphere. This PRO tip provides information regarding the exceeded threshold, as well as possible causes and resolution to mitigate the problem.</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77</a:t>
            </a:fld>
            <a:endParaRPr lang="en-US">
              <a:latin typeface="Segoe" pitchFamily="34" charset="0"/>
            </a:endParaRPr>
          </a:p>
        </p:txBody>
      </p:sp>
    </p:spTree>
    <p:extLst>
      <p:ext uri="{BB962C8B-B14F-4D97-AF65-F5344CB8AC3E}">
        <p14:creationId xmlns:p14="http://schemas.microsoft.com/office/powerpoint/2010/main" val="27088904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These reports are generated by System Center Operations Manager 2007 R2 and are available only when the Server Virtualization Management Pack has been deployed and reporting has been enabled in Virtual Machine Manager:</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Host Utilization</a:t>
            </a:r>
            <a:r>
              <a:rPr lang="en-US" sz="900" kern="1200" dirty="0" smtClean="0">
                <a:solidFill>
                  <a:schemeClr val="tx1"/>
                </a:solidFill>
                <a:effectLst/>
                <a:latin typeface="Segoe" pitchFamily="34" charset="0"/>
                <a:ea typeface="+mn-ea"/>
                <a:cs typeface="+mn-cs"/>
              </a:rPr>
              <a:t> - Shows the number of virtual machines running on each host and the average usage and total or maximum values for host processors, memory, and disk space, given a specified period of time. </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Host Utilization Growth</a:t>
            </a:r>
            <a:r>
              <a:rPr lang="en-US" sz="900" kern="1200" dirty="0" smtClean="0">
                <a:solidFill>
                  <a:schemeClr val="tx1"/>
                </a:solidFill>
                <a:effectLst/>
                <a:latin typeface="Segoe" pitchFamily="34" charset="0"/>
                <a:ea typeface="+mn-ea"/>
                <a:cs typeface="+mn-cs"/>
              </a:rPr>
              <a:t> - Shows the percentage of change in resource usage and the number of virtual machines running on selected hosts during a specified time period.</a:t>
            </a:r>
            <a:endParaRPr lang="en-GB" sz="900" kern="1200" dirty="0" smtClean="0">
              <a:solidFill>
                <a:schemeClr val="tx1"/>
              </a:solidFill>
              <a:effectLst/>
              <a:latin typeface="Segoe" pitchFamily="34" charset="0"/>
              <a:ea typeface="+mn-ea"/>
              <a:cs typeface="+mn-cs"/>
            </a:endParaRPr>
          </a:p>
          <a:p>
            <a:pPr lvl="0"/>
            <a:r>
              <a:rPr lang="en-US" sz="900" b="1" kern="1200" dirty="0" smtClean="0">
                <a:solidFill>
                  <a:schemeClr val="tx1"/>
                </a:solidFill>
                <a:effectLst/>
                <a:latin typeface="Segoe" pitchFamily="34" charset="0"/>
                <a:ea typeface="+mn-ea"/>
                <a:cs typeface="+mn-cs"/>
              </a:rPr>
              <a:t>Virtual Machine Utilization</a:t>
            </a:r>
            <a:r>
              <a:rPr lang="en-US" sz="900" kern="1200" dirty="0" smtClean="0">
                <a:solidFill>
                  <a:schemeClr val="tx1"/>
                </a:solidFill>
                <a:effectLst/>
                <a:latin typeface="Segoe" pitchFamily="34" charset="0"/>
                <a:ea typeface="+mn-ea"/>
                <a:cs typeface="+mn-cs"/>
              </a:rPr>
              <a:t> - Provides information about resource utilization for virtual machines. Within a specified time period, this report shows average usage and total or maximum values for virtual machine processors, memory, and disk space. </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Virtual Machine Allocation</a:t>
            </a:r>
            <a:r>
              <a:rPr lang="en-US" sz="900" kern="1200" dirty="0" smtClean="0">
                <a:solidFill>
                  <a:schemeClr val="tx1"/>
                </a:solidFill>
                <a:effectLst/>
                <a:latin typeface="Segoe" pitchFamily="34" charset="0"/>
                <a:ea typeface="+mn-ea"/>
                <a:cs typeface="+mn-cs"/>
              </a:rPr>
              <a:t> - Provides information that you can use to calculate chargeback to cost centers for virtual machines. You can set up this report by Cost Center grouping to summarize CPU, memory, disk, and network usage for virtual machines within your cost centers. The cost center is a property of virtual machines, which can also be set on virtual machine templates.</a:t>
            </a:r>
            <a:endParaRPr lang="nl-NL" dirty="0"/>
          </a:p>
        </p:txBody>
      </p:sp>
      <p:sp>
        <p:nvSpPr>
          <p:cNvPr id="4" name="Slide Number Placeholder 3"/>
          <p:cNvSpPr>
            <a:spLocks noGrp="1"/>
          </p:cNvSpPr>
          <p:nvPr>
            <p:ph type="sldNum" sz="quarter" idx="10"/>
          </p:nvPr>
        </p:nvSpPr>
        <p:spPr/>
        <p:txBody>
          <a:bodyPr/>
          <a:lstStyle/>
          <a:p>
            <a:fld id="{75E3AA97-184C-4842-9154-1BDEAF71ABE9}" type="slidenum">
              <a:rPr lang="en-US" smtClean="0"/>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is an example of a System Center Operations Manager Host Utilization report.</a:t>
            </a:r>
            <a:endParaRPr lang="en-GB" sz="900" kern="1200" dirty="0" smtClean="0">
              <a:solidFill>
                <a:schemeClr val="tx1"/>
              </a:solidFill>
              <a:effectLst/>
              <a:latin typeface="Segoe" pitchFamily="34" charset="0"/>
              <a:ea typeface="+mn-ea"/>
              <a:cs typeface="+mn-cs"/>
            </a:endParaRPr>
          </a:p>
          <a:p>
            <a:endParaRPr lang="nl-NL" dirty="0"/>
          </a:p>
        </p:txBody>
      </p:sp>
      <p:sp>
        <p:nvSpPr>
          <p:cNvPr id="4" name="Slide Number Placeholder 3"/>
          <p:cNvSpPr>
            <a:spLocks noGrp="1"/>
          </p:cNvSpPr>
          <p:nvPr>
            <p:ph type="sldNum" sz="quarter" idx="10"/>
          </p:nvPr>
        </p:nvSpPr>
        <p:spPr/>
        <p:txBody>
          <a:bodyPr/>
          <a:lstStyle/>
          <a:p>
            <a:fld id="{75E3AA97-184C-4842-9154-1BDEAF71ABE9}" type="slidenum">
              <a:rPr lang="en-US" smtClean="0"/>
              <a:pPr/>
              <a:t>79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allows you to control heterogeneous virtualized environments through a single console and automate tasks by using one Windows PowerShell interface across multiple hypervisors.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VMM 2008 R2 interoperates with VMware ESX servers by connecting to the vCenter server through Web service calls and does not require a VMM agent on the vCenter server or on the ESX Server hosts. The VMM server refreshes all information of the VMware environment and maps it to VMM periodically. Any changes made to your VMware environment using VMM will be reflected in vCenter, and any changes that are made to those same settings in vCenter are reflected in VMM.</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a:t>
            </a:fld>
            <a:endParaRPr lang="en-US">
              <a:latin typeface="Segoe" pitchFamily="34" charset="0"/>
            </a:endParaRPr>
          </a:p>
        </p:txBody>
      </p:sp>
    </p:spTree>
    <p:extLst>
      <p:ext uri="{BB962C8B-B14F-4D97-AF65-F5344CB8AC3E}">
        <p14:creationId xmlns:p14="http://schemas.microsoft.com/office/powerpoint/2010/main" val="27708588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show students how to design a System Center-based management environment to support a heterogeneous virtualization infrastructure.</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Managing Physical and Virtual Infrastructures using the System Center Suite</a:t>
            </a:r>
          </a:p>
          <a:p>
            <a:pPr lvl="1"/>
            <a:r>
              <a:rPr lang="en-US" sz="900" kern="1200" dirty="0" smtClean="0">
                <a:solidFill>
                  <a:schemeClr val="tx1"/>
                </a:solidFill>
                <a:latin typeface="Segoe" pitchFamily="34" charset="0"/>
                <a:ea typeface="+mn-ea"/>
                <a:cs typeface="+mn-cs"/>
              </a:rPr>
              <a:t>System Center Suite Deployment Options</a:t>
            </a:r>
          </a:p>
          <a:p>
            <a:pPr lvl="1"/>
            <a:r>
              <a:rPr lang="en-US" sz="900" kern="1200" dirty="0" smtClean="0">
                <a:solidFill>
                  <a:schemeClr val="tx1"/>
                </a:solidFill>
                <a:latin typeface="Segoe" pitchFamily="34" charset="0"/>
                <a:ea typeface="+mn-ea"/>
                <a:cs typeface="+mn-cs"/>
              </a:rPr>
              <a:t>System Center Suite Component Placement Recommendations</a:t>
            </a:r>
          </a:p>
          <a:p>
            <a:pPr lvl="1"/>
            <a:r>
              <a:rPr lang="en-US" sz="900" kern="1200" dirty="0" smtClean="0">
                <a:solidFill>
                  <a:schemeClr val="tx1"/>
                </a:solidFill>
                <a:latin typeface="Segoe" pitchFamily="34" charset="0"/>
                <a:ea typeface="+mn-ea"/>
                <a:cs typeface="+mn-cs"/>
              </a:rPr>
              <a:t>System Center Suite Component Load Capabilities</a:t>
            </a:r>
          </a:p>
          <a:p>
            <a:pPr lvl="1"/>
            <a:r>
              <a:rPr lang="en-US" sz="900" kern="1200" dirty="0" smtClean="0">
                <a:solidFill>
                  <a:schemeClr val="tx1"/>
                </a:solidFill>
                <a:latin typeface="Segoe" pitchFamily="34" charset="0"/>
                <a:ea typeface="+mn-ea"/>
                <a:cs typeface="+mn-cs"/>
              </a:rPr>
              <a:t>System Center Suite Component Limitations</a:t>
            </a:r>
          </a:p>
          <a:p>
            <a:pPr lvl="1"/>
            <a:r>
              <a:rPr lang="en-US" sz="900" kern="1200" dirty="0" smtClean="0">
                <a:solidFill>
                  <a:schemeClr val="tx1"/>
                </a:solidFill>
                <a:latin typeface="Segoe" pitchFamily="34" charset="0"/>
                <a:ea typeface="+mn-ea"/>
                <a:cs typeface="+mn-cs"/>
              </a:rPr>
              <a:t>Physical and Virtual Infrastructure Management Similarities Physical and Virtual Infrastructure Management Differences</a:t>
            </a:r>
          </a:p>
          <a:p>
            <a:pPr lvl="0"/>
            <a:r>
              <a:rPr lang="en-US" sz="900" kern="1200" dirty="0" smtClean="0">
                <a:solidFill>
                  <a:schemeClr val="tx1"/>
                </a:solidFill>
                <a:latin typeface="Segoe" pitchFamily="34" charset="0"/>
                <a:ea typeface="+mn-ea"/>
                <a:cs typeface="+mn-cs"/>
              </a:rPr>
              <a:t>Lesson 2:</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Monitoring and Managing a Heterogeneous Virtualization Infrastructure</a:t>
            </a:r>
          </a:p>
          <a:p>
            <a:pPr lvl="1"/>
            <a:r>
              <a:rPr lang="en-US" sz="900" kern="1200" dirty="0" smtClean="0">
                <a:solidFill>
                  <a:schemeClr val="tx1"/>
                </a:solidFill>
                <a:latin typeface="Segoe" pitchFamily="34" charset="0"/>
                <a:ea typeface="+mn-ea"/>
                <a:cs typeface="+mn-cs"/>
              </a:rPr>
              <a:t>System Center Operations Manager Management Packs</a:t>
            </a:r>
          </a:p>
          <a:p>
            <a:pPr lvl="1"/>
            <a:r>
              <a:rPr lang="en-US" sz="900" kern="1200" dirty="0" smtClean="0">
                <a:solidFill>
                  <a:schemeClr val="tx1"/>
                </a:solidFill>
                <a:latin typeface="Segoe" pitchFamily="34" charset="0"/>
                <a:ea typeface="+mn-ea"/>
                <a:cs typeface="+mn-cs"/>
              </a:rPr>
              <a:t>Microsoft Partner Management Packs</a:t>
            </a:r>
          </a:p>
          <a:p>
            <a:pPr lvl="1"/>
            <a:r>
              <a:rPr lang="en-US" sz="900" kern="1200" dirty="0" smtClean="0">
                <a:solidFill>
                  <a:schemeClr val="tx1"/>
                </a:solidFill>
                <a:latin typeface="Segoe" pitchFamily="34" charset="0"/>
                <a:ea typeface="+mn-ea"/>
                <a:cs typeface="+mn-cs"/>
              </a:rPr>
              <a:t>Dynamic Resource Management using System Center Operations Manager Performance and Resource Optimization (PRO) and System Center Virtual Machine Manager</a:t>
            </a:r>
          </a:p>
          <a:p>
            <a:pPr lvl="1"/>
            <a:r>
              <a:rPr lang="en-US" sz="900" kern="1200" dirty="0" smtClean="0">
                <a:solidFill>
                  <a:schemeClr val="tx1"/>
                </a:solidFill>
                <a:latin typeface="Segoe" pitchFamily="34" charset="0"/>
                <a:ea typeface="+mn-ea"/>
                <a:cs typeface="+mn-cs"/>
              </a:rPr>
              <a:t>VMware vSphere and vCenter Dependencies</a:t>
            </a:r>
          </a:p>
          <a:p>
            <a:pPr lvl="0"/>
            <a:r>
              <a:rPr lang="en-US" sz="900" kern="1200" dirty="0" smtClean="0">
                <a:solidFill>
                  <a:schemeClr val="tx1"/>
                </a:solidFill>
                <a:latin typeface="Segoe" pitchFamily="34" charset="0"/>
                <a:ea typeface="+mn-ea"/>
                <a:cs typeface="+mn-cs"/>
              </a:rPr>
              <a:t>Lesson 3: Designing a Business Continuity Solution</a:t>
            </a:r>
          </a:p>
          <a:p>
            <a:pPr lvl="1"/>
            <a:r>
              <a:rPr lang="en-US" sz="900" kern="1200" dirty="0" smtClean="0">
                <a:solidFill>
                  <a:schemeClr val="tx1"/>
                </a:solidFill>
                <a:latin typeface="Segoe" pitchFamily="34" charset="0"/>
                <a:ea typeface="+mn-ea"/>
                <a:cs typeface="+mn-cs"/>
              </a:rPr>
              <a:t>Implementing Geographic or Stretch Failover Clustering</a:t>
            </a:r>
          </a:p>
          <a:p>
            <a:pPr lvl="0"/>
            <a:r>
              <a:rPr lang="en-US" sz="900" kern="1200" dirty="0" smtClean="0">
                <a:solidFill>
                  <a:schemeClr val="tx1"/>
                </a:solidFill>
                <a:latin typeface="Segoe" pitchFamily="34" charset="0"/>
                <a:ea typeface="+mn-ea"/>
                <a:cs typeface="+mn-cs"/>
              </a:rPr>
              <a:t>Lesson 4: Designing a Backup and Recovery Solution with System Center Data Protection Manager 2010</a:t>
            </a:r>
          </a:p>
          <a:p>
            <a:pPr lvl="1"/>
            <a:r>
              <a:rPr lang="en-US" sz="900" kern="1200" dirty="0" smtClean="0">
                <a:solidFill>
                  <a:schemeClr val="tx1"/>
                </a:solidFill>
                <a:latin typeface="Segoe" pitchFamily="34" charset="0"/>
                <a:ea typeface="+mn-ea"/>
                <a:cs typeface="+mn-cs"/>
              </a:rPr>
              <a:t>Host-Level Backups </a:t>
            </a:r>
          </a:p>
          <a:p>
            <a:pPr lvl="1"/>
            <a:r>
              <a:rPr lang="en-US" sz="900" kern="1200" dirty="0" smtClean="0">
                <a:solidFill>
                  <a:schemeClr val="tx1"/>
                </a:solidFill>
                <a:latin typeface="Segoe" pitchFamily="34" charset="0"/>
                <a:ea typeface="+mn-ea"/>
                <a:cs typeface="+mn-cs"/>
              </a:rPr>
              <a:t>VM-Level Backups</a:t>
            </a:r>
          </a:p>
          <a:p>
            <a:pPr lvl="1"/>
            <a:r>
              <a:rPr lang="en-US" sz="900" kern="1200" dirty="0" smtClean="0">
                <a:solidFill>
                  <a:schemeClr val="tx1"/>
                </a:solidFill>
                <a:latin typeface="Segoe" pitchFamily="34" charset="0"/>
                <a:ea typeface="+mn-ea"/>
                <a:cs typeface="+mn-cs"/>
              </a:rPr>
              <a:t>Application-Level Backups</a:t>
            </a:r>
          </a:p>
          <a:p>
            <a:pPr lvl="1"/>
            <a:r>
              <a:rPr lang="en-US" sz="900" kern="1200" dirty="0" smtClean="0">
                <a:solidFill>
                  <a:schemeClr val="tx1"/>
                </a:solidFill>
                <a:latin typeface="Segoe" pitchFamily="34" charset="0"/>
                <a:ea typeface="+mn-ea"/>
                <a:cs typeface="+mn-cs"/>
              </a:rPr>
              <a:t>Disaster Recovery Options</a:t>
            </a:r>
          </a:p>
          <a:p>
            <a:pPr lvl="0"/>
            <a:r>
              <a:rPr lang="en-US" sz="900" kern="1200" dirty="0" smtClean="0">
                <a:solidFill>
                  <a:schemeClr val="tx1"/>
                </a:solidFill>
                <a:latin typeface="Segoe" pitchFamily="34" charset="0"/>
                <a:ea typeface="+mn-ea"/>
                <a:cs typeface="+mn-cs"/>
              </a:rPr>
              <a:t>Lesson 5: Performing Host and Offline Virtual Machine Updates</a:t>
            </a:r>
          </a:p>
          <a:p>
            <a:pPr lvl="1"/>
            <a:r>
              <a:rPr lang="en-US" sz="900" kern="1200" dirty="0" smtClean="0">
                <a:solidFill>
                  <a:schemeClr val="tx1"/>
                </a:solidFill>
                <a:latin typeface="Segoe" pitchFamily="34" charset="0"/>
                <a:ea typeface="+mn-ea"/>
                <a:cs typeface="+mn-cs"/>
              </a:rPr>
              <a:t>Virtual Machine Servicing Tool 3.0</a:t>
            </a:r>
          </a:p>
          <a:p>
            <a:pPr lvl="1"/>
            <a:r>
              <a:rPr lang="en-US" sz="900" kern="1200" dirty="0" smtClean="0">
                <a:solidFill>
                  <a:schemeClr val="tx1"/>
                </a:solidFill>
                <a:latin typeface="Segoe" pitchFamily="34" charset="0"/>
                <a:ea typeface="+mn-ea"/>
                <a:cs typeface="+mn-cs"/>
              </a:rPr>
              <a:t>Integration with System Center Configuration Manager and Windows Software Update Services</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Design System Center Management in a Heterogeneous Virtualization Environment</a:t>
            </a:r>
          </a:p>
          <a:p>
            <a:pPr lvl="1"/>
            <a:r>
              <a:rPr lang="en-US" sz="900" kern="1200" dirty="0" smtClean="0">
                <a:solidFill>
                  <a:schemeClr val="tx1"/>
                </a:solidFill>
                <a:latin typeface="Segoe" pitchFamily="34" charset="0"/>
                <a:ea typeface="+mn-ea"/>
                <a:cs typeface="+mn-cs"/>
              </a:rPr>
              <a:t>Design Dynamic Resource Management using System Center Operations Manager and Virtual Machine Manager</a:t>
            </a:r>
          </a:p>
          <a:p>
            <a:pPr lvl="1"/>
            <a:r>
              <a:rPr lang="en-US" sz="900" kern="1200" dirty="0" smtClean="0">
                <a:solidFill>
                  <a:schemeClr val="tx1"/>
                </a:solidFill>
                <a:latin typeface="Segoe" pitchFamily="34" charset="0"/>
                <a:ea typeface="+mn-ea"/>
                <a:cs typeface="+mn-cs"/>
              </a:rPr>
              <a:t>Design Business Continuity using Failover Clustering</a:t>
            </a:r>
          </a:p>
          <a:p>
            <a:pPr lvl="1"/>
            <a:r>
              <a:rPr lang="en-US" sz="900" kern="1200" dirty="0" smtClean="0">
                <a:solidFill>
                  <a:schemeClr val="tx1"/>
                </a:solidFill>
                <a:latin typeface="Segoe" pitchFamily="34" charset="0"/>
                <a:ea typeface="+mn-ea"/>
                <a:cs typeface="+mn-cs"/>
              </a:rPr>
              <a:t>Design a Backup and Recovery using System Center Data Protection Manager</a:t>
            </a:r>
          </a:p>
          <a:p>
            <a:pPr lvl="1"/>
            <a:r>
              <a:rPr lang="en-US" sz="900" kern="1200" dirty="0" smtClean="0">
                <a:solidFill>
                  <a:schemeClr val="tx1"/>
                </a:solidFill>
                <a:latin typeface="Segoe" pitchFamily="34" charset="0"/>
                <a:ea typeface="+mn-ea"/>
                <a:cs typeface="+mn-cs"/>
              </a:rPr>
              <a:t>Implement Host and Offline Virtual Machine Updates using System Center Configuration Manager, Windows Software Update Services, and Virtual Machine Servicing Tool 3.0</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81</a:t>
            </a:fld>
            <a:endParaRPr lang="en-US" dirty="0">
              <a:latin typeface="Segoe"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8"/>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For some business applications, an event as unlikely as a fire, flood, or earthquake poses risk to business operations. For example, the downtime between such an unlikely, large disaster striking and the time that it takes to restore service to an Exchange Server workload or a line-of-business (LOB) application can cost a large business millions of dollars in productivity.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By using stretch (also called multi-site or geographically dispersed) failover clusters, a server workload can fail over to another server separated by hundreds of miles, avoiding disastrous data loss and application downtime.</a:t>
            </a:r>
            <a:endParaRPr lang="en-GB" sz="900" kern="1200" dirty="0" smtClean="0">
              <a:solidFill>
                <a:schemeClr val="tx1"/>
              </a:solidFill>
              <a:effectLst/>
              <a:latin typeface="Segoe" pitchFamily="34" charset="0"/>
              <a:ea typeface="+mn-ea"/>
              <a:cs typeface="+mn-cs"/>
            </a:endParaRPr>
          </a:p>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dirty="0" smtClean="0"/>
              <a:t>Inner-node changes that must be made</a:t>
            </a:r>
          </a:p>
          <a:p>
            <a:endParaRPr lang="en-US" dirty="0" smtClean="0"/>
          </a:p>
          <a:p>
            <a:pPr>
              <a:lnSpc>
                <a:spcPct val="95000"/>
              </a:lnSpc>
            </a:pPr>
            <a:r>
              <a:rPr lang="en-US" sz="1800" dirty="0" err="1" smtClean="0">
                <a:solidFill>
                  <a:srgbClr val="FFC000"/>
                </a:solidFill>
                <a:latin typeface="Consolas" pitchFamily="49" charset="0"/>
                <a:cs typeface="Courier New" pitchFamily="49" charset="0"/>
              </a:rPr>
              <a:t>SameSubnetDelay</a:t>
            </a:r>
            <a:r>
              <a:rPr lang="en-US" sz="1800" dirty="0" smtClean="0"/>
              <a:t> (default = 1 second)</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Frequency heartbeats are sent</a:t>
            </a:r>
          </a:p>
          <a:p>
            <a:pPr>
              <a:lnSpc>
                <a:spcPct val="95000"/>
              </a:lnSpc>
            </a:pPr>
            <a:r>
              <a:rPr lang="en-US" sz="1800" dirty="0" err="1" smtClean="0">
                <a:solidFill>
                  <a:srgbClr val="FFC000"/>
                </a:solidFill>
                <a:latin typeface="Consolas" pitchFamily="49" charset="0"/>
                <a:cs typeface="Courier New" pitchFamily="49" charset="0"/>
              </a:rPr>
              <a:t>SameSubnetThreshold</a:t>
            </a:r>
            <a:r>
              <a:rPr lang="en-US" sz="1800" dirty="0" smtClean="0"/>
              <a:t> (default = 5 heartbeats)</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Missed heartbeats before an interface is considered down</a:t>
            </a:r>
          </a:p>
          <a:p>
            <a:pPr>
              <a:lnSpc>
                <a:spcPct val="95000"/>
              </a:lnSpc>
            </a:pPr>
            <a:r>
              <a:rPr lang="en-US" sz="1800" dirty="0" err="1" smtClean="0">
                <a:solidFill>
                  <a:srgbClr val="FFC000"/>
                </a:solidFill>
                <a:latin typeface="Consolas" pitchFamily="49" charset="0"/>
                <a:cs typeface="Courier New" pitchFamily="49" charset="0"/>
              </a:rPr>
              <a:t>CrossSubnetDelay</a:t>
            </a:r>
            <a:r>
              <a:rPr lang="en-US" sz="1800" dirty="0" smtClean="0"/>
              <a:t> (default = 1 second)</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Frequency heartbeats are sent to nodes on dissimilar subnets</a:t>
            </a:r>
          </a:p>
          <a:p>
            <a:pPr>
              <a:lnSpc>
                <a:spcPct val="95000"/>
              </a:lnSpc>
            </a:pPr>
            <a:r>
              <a:rPr lang="en-US" sz="1800" dirty="0" err="1" smtClean="0">
                <a:solidFill>
                  <a:srgbClr val="FFC000"/>
                </a:solidFill>
                <a:latin typeface="Consolas" pitchFamily="49" charset="0"/>
                <a:cs typeface="Courier New" pitchFamily="49" charset="0"/>
              </a:rPr>
              <a:t>CrossSubnetThreshold</a:t>
            </a:r>
            <a:r>
              <a:rPr lang="en-US" sz="1800" dirty="0" smtClean="0"/>
              <a:t> (default = 5 heartbeats)</a:t>
            </a:r>
            <a:endParaRPr lang="en-US" sz="1800" dirty="0" smtClean="0">
              <a:solidFill>
                <a:schemeClr val="accent3"/>
              </a:solidFill>
              <a:latin typeface="Consolas" pitchFamily="49" charset="0"/>
              <a:cs typeface="Courier New" pitchFamily="49" charset="0"/>
            </a:endParaRPr>
          </a:p>
          <a:p>
            <a:pPr lvl="1">
              <a:lnSpc>
                <a:spcPct val="95000"/>
              </a:lnSpc>
            </a:pPr>
            <a:r>
              <a:rPr lang="en-US" sz="1600" dirty="0" smtClean="0"/>
              <a:t>Missed heartbeats before an interface is considered down to nodes on dissimilar subnets</a:t>
            </a:r>
          </a:p>
          <a:p>
            <a:pPr>
              <a:lnSpc>
                <a:spcPct val="95000"/>
              </a:lnSpc>
            </a:pPr>
            <a:endParaRPr lang="en-US" sz="600" dirty="0" smtClean="0"/>
          </a:p>
          <a:p>
            <a:pPr>
              <a:lnSpc>
                <a:spcPct val="95000"/>
              </a:lnSpc>
            </a:pPr>
            <a:r>
              <a:rPr lang="en-US" sz="600" dirty="0" smtClean="0"/>
              <a:t>Stretched VLANs</a:t>
            </a:r>
          </a:p>
          <a:p>
            <a:pPr>
              <a:lnSpc>
                <a:spcPct val="95000"/>
              </a:lnSpc>
            </a:pPr>
            <a:endParaRPr lang="en-US" sz="600" dirty="0" smtClean="0"/>
          </a:p>
          <a:p>
            <a:pPr>
              <a:lnSpc>
                <a:spcPct val="95000"/>
              </a:lnSpc>
            </a:pPr>
            <a:r>
              <a:rPr lang="en-US" sz="600" dirty="0" smtClean="0"/>
              <a:t>Without a stretched VLAN, the clients must be either</a:t>
            </a:r>
          </a:p>
          <a:p>
            <a:pPr>
              <a:lnSpc>
                <a:spcPct val="95000"/>
              </a:lnSpc>
            </a:pPr>
            <a:endParaRPr lang="en-US" sz="600" dirty="0" smtClean="0"/>
          </a:p>
          <a:p>
            <a:pPr marL="171450" indent="-171450">
              <a:lnSpc>
                <a:spcPct val="95000"/>
              </a:lnSpc>
              <a:buFontTx/>
              <a:buChar char="-"/>
            </a:pPr>
            <a:r>
              <a:rPr lang="en-US" sz="600" baseline="0" dirty="0" smtClean="0"/>
              <a:t>DHCP enabled</a:t>
            </a:r>
          </a:p>
          <a:p>
            <a:pPr marL="171450" indent="-171450">
              <a:lnSpc>
                <a:spcPct val="95000"/>
              </a:lnSpc>
              <a:buFontTx/>
              <a:buChar char="-"/>
            </a:pPr>
            <a:r>
              <a:rPr lang="en-US" sz="600" baseline="0" dirty="0" smtClean="0"/>
              <a:t>Static and you must create a script to change the addresses on failover and force DNS update</a:t>
            </a:r>
          </a:p>
          <a:p>
            <a:pPr marL="171450" indent="-171450">
              <a:lnSpc>
                <a:spcPct val="95000"/>
              </a:lnSpc>
              <a:buFontTx/>
              <a:buChar char="-"/>
            </a:pPr>
            <a:r>
              <a:rPr lang="en-US" sz="600" baseline="0" dirty="0" smtClean="0"/>
              <a:t>Must use some kind of abstraction device (Cisco has one)</a:t>
            </a:r>
          </a:p>
          <a:p>
            <a:pPr marL="171450" indent="-171450">
              <a:lnSpc>
                <a:spcPct val="95000"/>
              </a:lnSpc>
              <a:buFontTx/>
              <a:buChar char="-"/>
            </a:pPr>
            <a:endParaRPr lang="en-US" sz="600" baseline="0" dirty="0" smtClean="0"/>
          </a:p>
          <a:p>
            <a:pPr marL="0" indent="0">
              <a:lnSpc>
                <a:spcPct val="95000"/>
              </a:lnSpc>
              <a:buFontTx/>
              <a:buNone/>
            </a:pPr>
            <a:r>
              <a:rPr lang="en-US" sz="600" baseline="0" dirty="0" smtClean="0"/>
              <a:t>If you do not deal with the </a:t>
            </a:r>
            <a:r>
              <a:rPr lang="en-US" sz="600" baseline="0" dirty="0" err="1" smtClean="0"/>
              <a:t>ip</a:t>
            </a:r>
            <a:r>
              <a:rPr lang="en-US" sz="600" baseline="0" dirty="0" smtClean="0"/>
              <a:t> address issue, the guests will not be accessible after failover, no the DR solution is useless</a:t>
            </a:r>
          </a:p>
          <a:p>
            <a:pPr marL="0" indent="0">
              <a:lnSpc>
                <a:spcPct val="95000"/>
              </a:lnSpc>
              <a:buFontTx/>
              <a:buNone/>
            </a:pPr>
            <a:endParaRPr lang="en-US" sz="600" baseline="0" dirty="0" smtClean="0"/>
          </a:p>
          <a:p>
            <a:pPr marL="0" indent="0">
              <a:lnSpc>
                <a:spcPct val="95000"/>
              </a:lnSpc>
              <a:buFontTx/>
              <a:buNone/>
            </a:pPr>
            <a:r>
              <a:rPr lang="en-US" sz="600" baseline="0" dirty="0" smtClean="0"/>
              <a:t>Security</a:t>
            </a:r>
          </a:p>
          <a:p>
            <a:pPr marL="0" indent="0">
              <a:lnSpc>
                <a:spcPct val="95000"/>
              </a:lnSpc>
              <a:buFontTx/>
              <a:buNone/>
            </a:pPr>
            <a:endParaRPr lang="en-US" sz="600" baseline="0" dirty="0" smtClean="0"/>
          </a:p>
          <a:p>
            <a:pPr marL="0" indent="0">
              <a:lnSpc>
                <a:spcPct val="95000"/>
              </a:lnSpc>
              <a:buFontTx/>
              <a:buNone/>
            </a:pPr>
            <a:r>
              <a:rPr lang="en-US" sz="600" baseline="0" dirty="0" smtClean="0"/>
              <a:t>Depending on how concerned you, you might want to encrypt the cluster communications. Easy to do via </a:t>
            </a:r>
            <a:r>
              <a:rPr lang="en-US" sz="600" baseline="0" dirty="0" err="1" smtClean="0"/>
              <a:t>powershell</a:t>
            </a:r>
            <a:r>
              <a:rPr lang="en-US" sz="600" baseline="0" dirty="0" smtClean="0"/>
              <a:t>.</a:t>
            </a:r>
            <a:endParaRPr lang="en-US" sz="600" dirty="0" smtClean="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83</a:t>
            </a:fld>
            <a:endParaRPr lang="en-US">
              <a:latin typeface="Segoe" pitchFamily="34" charset="0"/>
            </a:endParaRPr>
          </a:p>
        </p:txBody>
      </p:sp>
    </p:spTree>
    <p:extLst>
      <p:ext uri="{BB962C8B-B14F-4D97-AF65-F5344CB8AC3E}">
        <p14:creationId xmlns:p14="http://schemas.microsoft.com/office/powerpoint/2010/main" val="39793262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8"/>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The network latency requirements in Windows Server 2003 failover clustering, which required a round-trip latency of less than 500 milliseconds have been removed in Windows Server 2008 R2 failover clustering.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failover clustering requirement for the </a:t>
            </a:r>
            <a:r>
              <a:rPr lang="en-US" sz="900" i="1" kern="1200" dirty="0" smtClean="0">
                <a:solidFill>
                  <a:schemeClr val="tx1"/>
                </a:solidFill>
                <a:effectLst/>
                <a:latin typeface="Segoe" pitchFamily="34" charset="0"/>
                <a:ea typeface="+mn-ea"/>
                <a:cs typeface="+mn-cs"/>
              </a:rPr>
              <a:t>heartbeat</a:t>
            </a:r>
            <a:r>
              <a:rPr lang="en-US" sz="900" kern="1200" dirty="0" smtClean="0">
                <a:solidFill>
                  <a:schemeClr val="tx1"/>
                </a:solidFill>
                <a:effectLst/>
                <a:latin typeface="Segoe" pitchFamily="34" charset="0"/>
                <a:ea typeface="+mn-ea"/>
                <a:cs typeface="+mn-cs"/>
              </a:rPr>
              <a:t>—the process by which cluster nodes signal their integrity to one another—has also become fully configurable. Heartbeats are now tunable so that high-latency networks are supported for multi-site failover clusters.</a:t>
            </a:r>
            <a:endParaRPr lang="en-GB" sz="900" kern="1200" dirty="0" smtClean="0">
              <a:solidFill>
                <a:schemeClr val="tx1"/>
              </a:solidFill>
              <a:effectLst/>
              <a:latin typeface="Segoe" pitchFamily="34" charset="0"/>
              <a:ea typeface="+mn-ea"/>
              <a:cs typeface="+mn-cs"/>
            </a:endParaRPr>
          </a:p>
          <a:p>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All communication between multi-site nodes is signed by default. By using the Cluster.exe command-line tool, you can change this cluster property so that all communication between the nodes is encrypted to provide an additional level of security.</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85</a:t>
            </a:fld>
            <a:endParaRPr lang="en-US">
              <a:latin typeface="Segoe" pitchFamily="34" charset="0"/>
            </a:endParaRPr>
          </a:p>
        </p:txBody>
      </p:sp>
    </p:spTree>
    <p:extLst>
      <p:ext uri="{BB962C8B-B14F-4D97-AF65-F5344CB8AC3E}">
        <p14:creationId xmlns:p14="http://schemas.microsoft.com/office/powerpoint/2010/main" val="265109726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If you implement Live Migration in a multi-site cluster, then you should consider using VLANs.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Live Migration requires significant bandwidth because of the memory state information that is transferred “live” between nodes. Therefore, network bandwidth and latency become critical factors.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86</a:t>
            </a:fld>
            <a:endParaRPr lang="en-US">
              <a:latin typeface="Segoe" pitchFamily="34" charset="0"/>
            </a:endParaRPr>
          </a:p>
        </p:txBody>
      </p:sp>
    </p:spTree>
    <p:extLst>
      <p:ext uri="{BB962C8B-B14F-4D97-AF65-F5344CB8AC3E}">
        <p14:creationId xmlns:p14="http://schemas.microsoft.com/office/powerpoint/2010/main" val="18889273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1525" y="341313"/>
            <a:ext cx="1908175" cy="1430337"/>
          </a:xfrm>
          <a:prstGeom prst="rect">
            <a:avLst/>
          </a:prstGeom>
        </p:spPr>
      </p:sp>
      <p:sp>
        <p:nvSpPr>
          <p:cNvPr id="3" name="Notes Placeholder 2"/>
          <p:cNvSpPr>
            <a:spLocks noGrp="1"/>
          </p:cNvSpPr>
          <p:nvPr>
            <p:ph type="body" idx="1"/>
          </p:nvPr>
        </p:nvSpPr>
        <p:spPr>
          <a:xfrm>
            <a:off x="609600" y="2085168"/>
            <a:ext cx="7975600" cy="4299662"/>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table provides a recap of the advantages and disadvantages of using independent or VLAN configuration for a multi-site failover cluster.</a:t>
            </a:r>
            <a:endParaRPr lang="en-GB" sz="900" kern="1200" dirty="0" smtClean="0">
              <a:solidFill>
                <a:schemeClr val="tx1"/>
              </a:solidFill>
              <a:effectLst/>
              <a:latin typeface="Segoe" pitchFamily="34" charset="0"/>
              <a:ea typeface="+mn-ea"/>
              <a:cs typeface="+mn-cs"/>
            </a:endParaRPr>
          </a:p>
          <a:p>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1525" y="341313"/>
            <a:ext cx="1908175" cy="1430337"/>
          </a:xfrm>
          <a:prstGeom prst="rect">
            <a:avLst/>
          </a:prstGeom>
        </p:spPr>
      </p:sp>
      <p:sp>
        <p:nvSpPr>
          <p:cNvPr id="3" name="Notes Placeholder 2"/>
          <p:cNvSpPr>
            <a:spLocks noGrp="1"/>
          </p:cNvSpPr>
          <p:nvPr>
            <p:ph type="body" idx="1"/>
          </p:nvPr>
        </p:nvSpPr>
        <p:spPr>
          <a:xfrm>
            <a:off x="609600" y="2085168"/>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Determining the features that are possible when building a stretched cluster, you need to consider the replication approach, the use of CSV, and the use of Live Migration. Once you make the decision required features, you can use the matrix to determine the best storage model.</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example, if you decide that you need CSV capabilities in the stretched cluster, then you know that it is not possible to use software based replication technologies and you must look at SAN hardware or appliance based replication solutions.</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11/8/2011 1:29 PM</a:t>
            </a:fld>
            <a:endParaRPr lang="en-US"/>
          </a:p>
        </p:txBody>
      </p:sp>
      <p:sp>
        <p:nvSpPr>
          <p:cNvPr id="6" name="Footer Placeholder 5"/>
          <p:cNvSpPr>
            <a:spLocks noGrp="1"/>
          </p:cNvSpPr>
          <p:nvPr>
            <p:ph type="ftr" sz="quarter" idx="12"/>
          </p:nvPr>
        </p:nvSpPr>
        <p:spPr>
          <a:xfrm>
            <a:off x="0" y="6513910"/>
            <a:ext cx="8229600" cy="342900"/>
          </a:xfrm>
          <a:prstGeom prst="rect">
            <a:avLst/>
          </a:prstGeom>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89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VMM 2008 R2 uses the interface exposed by the VMware vCenter server to manage VMware ESX Server hosts. For ESX Server-specific or specialized management tasks such as creating or removing resource pools and patching ESX, you still have to use VMware vCenter. The following features are supported when VMM 2008 R2 manages ESX Server hosts through VMware vCenter:</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Placement of VMware Virtual Machines - </a:t>
            </a:r>
            <a:r>
              <a:rPr lang="en-US" sz="900" kern="1200" dirty="0" smtClean="0">
                <a:solidFill>
                  <a:schemeClr val="tx1"/>
                </a:solidFill>
                <a:effectLst/>
                <a:latin typeface="Segoe" pitchFamily="34" charset="0"/>
                <a:ea typeface="+mn-ea"/>
                <a:cs typeface="+mn-cs"/>
              </a:rPr>
              <a:t>VMM offers virtual machine placement based on host ratings during the creation, deployment, and migration of VMware virtual machines. </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Self-Service for VMware Virtual Machines - </a:t>
            </a:r>
            <a:r>
              <a:rPr lang="en-US" sz="900" kern="1200" dirty="0" smtClean="0">
                <a:solidFill>
                  <a:schemeClr val="tx1"/>
                </a:solidFill>
                <a:effectLst/>
                <a:latin typeface="Segoe" pitchFamily="34" charset="0"/>
                <a:ea typeface="+mn-ea"/>
                <a:cs typeface="+mn-cs"/>
              </a:rPr>
              <a:t>Self-service users can create and deploy virtual machines on VMware hosts by using the VMM Self-Service Portal. To enable this, the administrator must assign virtual machine templates for VMware virtual machines to the self-service user role. The only limitation to self-service within a managed VMware environment is that in the VMM Self-Service Portal, thumbnails are disabled for VMware virtual machines because the ActiveX control for VMware does not support scaling. </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Operations Manager Integration and PRO - </a:t>
            </a:r>
            <a:r>
              <a:rPr lang="en-US" sz="900" kern="1200" dirty="0" smtClean="0">
                <a:solidFill>
                  <a:schemeClr val="tx1"/>
                </a:solidFill>
                <a:effectLst/>
                <a:latin typeface="Segoe" pitchFamily="34" charset="0"/>
                <a:ea typeface="+mn-ea"/>
                <a:cs typeface="+mn-cs"/>
              </a:rPr>
              <a:t>Monitoring and alerting is possible through VMM with the integration of System Center Operations Manager 2007 and Performance and Resource Optimization (PRO). </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VMM Library</a:t>
            </a:r>
            <a:r>
              <a:rPr lang="en-US" sz="900" kern="1200" dirty="0" smtClean="0">
                <a:solidFill>
                  <a:schemeClr val="tx1"/>
                </a:solidFill>
                <a:effectLst/>
                <a:latin typeface="Segoe" pitchFamily="34" charset="0"/>
                <a:ea typeface="+mn-ea"/>
                <a:cs typeface="+mn-cs"/>
              </a:rPr>
              <a:t> - You can organize and store VMware virtual machines, VMDK files, and VMware templates in the VMM Library. VMM supports creating new virtual machines from templates and converting stored VMware virtual machines to Hyper-V.</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Template Support - </a:t>
            </a:r>
            <a:r>
              <a:rPr lang="en-US" sz="900" kern="1200" dirty="0" smtClean="0">
                <a:solidFill>
                  <a:schemeClr val="tx1"/>
                </a:solidFill>
                <a:effectLst/>
                <a:latin typeface="Segoe" pitchFamily="34" charset="0"/>
                <a:ea typeface="+mn-ea"/>
                <a:cs typeface="+mn-cs"/>
              </a:rPr>
              <a:t>After you add a vCenter server to VMM, you can import your VMware virtual machine templates into the VMM library and use them to create virtual machines. VMM supports the following types of templates for VMware virtual machines: </a:t>
            </a:r>
            <a:endParaRPr lang="en-GB" sz="900" kern="1200" dirty="0" smtClean="0">
              <a:solidFill>
                <a:schemeClr val="tx1"/>
              </a:solidFill>
              <a:effectLst/>
              <a:latin typeface="Segoe" pitchFamily="34" charset="0"/>
              <a:ea typeface="+mn-ea"/>
              <a:cs typeface="+mn-cs"/>
            </a:endParaRPr>
          </a:p>
          <a:p>
            <a:pPr lvl="3"/>
            <a:r>
              <a:rPr lang="en-US" sz="600" b="1" kern="1200" dirty="0" smtClean="0">
                <a:solidFill>
                  <a:schemeClr val="tx1"/>
                </a:solidFill>
                <a:effectLst/>
                <a:latin typeface="Segoe" pitchFamily="34" charset="0"/>
                <a:ea typeface="+mn-ea"/>
                <a:cs typeface="+mn-cs"/>
              </a:rPr>
              <a:t>Customized templates</a:t>
            </a:r>
            <a:r>
              <a:rPr lang="en-US" sz="900" kern="1200" dirty="0" smtClean="0">
                <a:solidFill>
                  <a:schemeClr val="tx1"/>
                </a:solidFill>
                <a:effectLst/>
                <a:latin typeface="Segoe" pitchFamily="34" charset="0"/>
                <a:ea typeface="+mn-ea"/>
                <a:cs typeface="+mn-cs"/>
              </a:rPr>
              <a:t>. The most common VMM templates, these templates require an operating system profile to automate deployment.</a:t>
            </a:r>
            <a:endParaRPr lang="en-GB" sz="900" kern="1200" dirty="0" smtClean="0">
              <a:solidFill>
                <a:schemeClr val="tx1"/>
              </a:solidFill>
              <a:effectLst/>
              <a:latin typeface="Segoe" pitchFamily="34" charset="0"/>
              <a:ea typeface="+mn-ea"/>
              <a:cs typeface="+mn-cs"/>
            </a:endParaRPr>
          </a:p>
          <a:p>
            <a:pPr lvl="3"/>
            <a:r>
              <a:rPr lang="en-US" sz="600" b="1" kern="1200" dirty="0" smtClean="0">
                <a:solidFill>
                  <a:schemeClr val="tx1"/>
                </a:solidFill>
                <a:effectLst/>
                <a:latin typeface="Segoe" pitchFamily="34" charset="0"/>
                <a:ea typeface="+mn-ea"/>
                <a:cs typeface="+mn-cs"/>
              </a:rPr>
              <a:t>Non-customized templates</a:t>
            </a:r>
            <a:r>
              <a:rPr lang="en-US" sz="900" kern="1200" dirty="0" smtClean="0">
                <a:solidFill>
                  <a:schemeClr val="tx1"/>
                </a:solidFill>
                <a:effectLst/>
                <a:latin typeface="Segoe" pitchFamily="34" charset="0"/>
                <a:ea typeface="+mn-ea"/>
                <a:cs typeface="+mn-cs"/>
              </a:rPr>
              <a:t>. These templates do not have an operating system profile attached and can be used for operating systems that you cannot customize.</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smtClean="0">
                <a:solidFill>
                  <a:srgbClr val="000000"/>
                </a:solidFill>
                <a:latin typeface="Segoe" pitchFamily="34" charset="0"/>
              </a:rPr>
            </a:br>
            <a:r>
              <a:rPr lang="en-US" sz="500" smtClean="0">
                <a:solidFill>
                  <a:srgbClr val="000000"/>
                </a:solidFill>
                <a:latin typeface="Segoe" pitchFamily="34" charset="0"/>
              </a:rPr>
              <a:t>MICROSOFT MAKES NO WARRANTIES, EXPRESS, IMPLIED OR STATUTORY, AS TO THE INFORMATION IN THIS PRESENTATION.</a:t>
            </a:r>
            <a:endParaRPr lang="en-US" sz="500" dirty="0" smtClean="0">
              <a:solidFill>
                <a:srgbClr val="000000"/>
              </a:solidFill>
              <a:latin typeface="Segoe" pitchFamily="34" charset="0"/>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9</a:t>
            </a:fld>
            <a:endParaRPr lang="en-US">
              <a:latin typeface="Segoe" pitchFamily="34" charset="0"/>
            </a:endParaRPr>
          </a:p>
        </p:txBody>
      </p:sp>
    </p:spTree>
    <p:extLst>
      <p:ext uri="{BB962C8B-B14F-4D97-AF65-F5344CB8AC3E}">
        <p14:creationId xmlns:p14="http://schemas.microsoft.com/office/powerpoint/2010/main" val="27708588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2.gif"/><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images.google.co.uk/imgres?imgurl=http://redcanary.mypublicsquare.com/files/redcanary/teching-the-plunge/opalis_logo.jpg&amp;imgrefurl=http://www.redcanary.ca/view/teching-the-plunge&amp;usg=__yZjoeavfb_iA72EWOGGppWOOPkA=&amp;h=65&amp;w=155&amp;sz=31&amp;hl=en&amp;start=1&amp;um=1&amp;tbnid=oFzaDVCRRXBusM:&amp;tbnh=41&amp;tbnw=97&amp;prev=/images?q=opalis+logo&amp;hl=en&amp;rlz=1W1IRFA_en&amp;um=1" TargetMode="External"/><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1.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9.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85.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7.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8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8.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0.png"/></Relationships>
</file>

<file path=ppt/slides/_rels/slide8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12"/>
            <a:ext cx="8763000" cy="498598"/>
          </a:xfrm>
        </p:spPr>
        <p:txBody>
          <a:bodyPr/>
          <a:lstStyle/>
          <a:p>
            <a:r>
              <a:rPr lang="en-US" sz="3600" dirty="0" smtClean="0"/>
              <a:t>VMM 2008 R2 Managed </a:t>
            </a:r>
            <a:r>
              <a:rPr lang="en-US" sz="3600" dirty="0" err="1" smtClean="0"/>
              <a:t>vMotion</a:t>
            </a:r>
            <a:r>
              <a:rPr lang="en-US" sz="3600" dirty="0" smtClean="0"/>
              <a:t> </a:t>
            </a:r>
            <a:endParaRPr lang="en-US" sz="3600" dirty="0"/>
          </a:p>
        </p:txBody>
      </p:sp>
      <p:sp>
        <p:nvSpPr>
          <p:cNvPr id="3" name="Text Placeholder 2"/>
          <p:cNvSpPr>
            <a:spLocks noGrp="1"/>
          </p:cNvSpPr>
          <p:nvPr>
            <p:ph type="body" sz="quarter" idx="10"/>
          </p:nvPr>
        </p:nvSpPr>
        <p:spPr>
          <a:xfrm>
            <a:off x="457200" y="1143000"/>
            <a:ext cx="8382000" cy="5170646"/>
          </a:xfrm>
        </p:spPr>
        <p:txBody>
          <a:bodyPr/>
          <a:lstStyle/>
          <a:p>
            <a:r>
              <a:rPr lang="en-US" sz="2800" dirty="0" smtClean="0"/>
              <a:t>VMM 2008 R2 supports </a:t>
            </a:r>
            <a:r>
              <a:rPr lang="en-US" sz="2800" dirty="0" err="1" smtClean="0"/>
              <a:t>vMotion</a:t>
            </a:r>
            <a:r>
              <a:rPr lang="en-US" sz="2800" dirty="0" smtClean="0"/>
              <a:t> of virtual machines running on managed </a:t>
            </a:r>
            <a:r>
              <a:rPr lang="en-US" sz="2800" dirty="0" err="1" smtClean="0"/>
              <a:t>vSphere</a:t>
            </a:r>
            <a:r>
              <a:rPr lang="en-US" sz="2800" dirty="0" smtClean="0"/>
              <a:t> hosts</a:t>
            </a:r>
          </a:p>
          <a:p>
            <a:pPr fontAlgn="t"/>
            <a:r>
              <a:rPr lang="en-US" sz="2800" dirty="0" smtClean="0"/>
              <a:t>VMM 2008 R2 managed </a:t>
            </a:r>
            <a:r>
              <a:rPr lang="en-US" sz="2800" dirty="0" err="1" smtClean="0"/>
              <a:t>vMotion</a:t>
            </a:r>
            <a:r>
              <a:rPr lang="en-US" sz="2800" dirty="0" smtClean="0"/>
              <a:t> requires</a:t>
            </a:r>
          </a:p>
          <a:p>
            <a:pPr lvl="1"/>
            <a:r>
              <a:rPr lang="en-US" dirty="0" smtClean="0"/>
              <a:t>VMware ESX or </a:t>
            </a:r>
            <a:r>
              <a:rPr lang="en-US" dirty="0" err="1" smtClean="0"/>
              <a:t>ESXi</a:t>
            </a:r>
            <a:r>
              <a:rPr lang="en-US" dirty="0" smtClean="0"/>
              <a:t> hosts managed by the same VMware </a:t>
            </a:r>
            <a:r>
              <a:rPr lang="en-US" dirty="0" err="1" smtClean="0"/>
              <a:t>vCenter</a:t>
            </a:r>
            <a:r>
              <a:rPr lang="en-US" dirty="0" smtClean="0"/>
              <a:t> server</a:t>
            </a:r>
          </a:p>
          <a:p>
            <a:pPr lvl="1"/>
            <a:r>
              <a:rPr lang="en-US" dirty="0" smtClean="0"/>
              <a:t>VMware ESX or </a:t>
            </a:r>
            <a:r>
              <a:rPr lang="en-US" dirty="0" err="1" smtClean="0"/>
              <a:t>ESXi</a:t>
            </a:r>
            <a:r>
              <a:rPr lang="en-US" dirty="0" smtClean="0"/>
              <a:t> hosts configured to share a common storage LUN as a </a:t>
            </a:r>
            <a:r>
              <a:rPr lang="en-US" dirty="0" err="1" smtClean="0"/>
              <a:t>datastore</a:t>
            </a:r>
            <a:endParaRPr lang="en-US" dirty="0" smtClean="0"/>
          </a:p>
          <a:p>
            <a:pPr lvl="1"/>
            <a:r>
              <a:rPr lang="en-US" dirty="0" smtClean="0"/>
              <a:t>Virtual machines must be stored on the common </a:t>
            </a:r>
            <a:r>
              <a:rPr lang="en-US" dirty="0" err="1" smtClean="0"/>
              <a:t>datastore</a:t>
            </a:r>
            <a:endParaRPr lang="en-US" dirty="0" smtClean="0"/>
          </a:p>
          <a:p>
            <a:pPr lvl="1"/>
            <a:r>
              <a:rPr lang="en-US" dirty="0" smtClean="0"/>
              <a:t>Virtual machines must have VMware tools installed</a:t>
            </a:r>
          </a:p>
          <a:p>
            <a:pPr lvl="1" fontAlgn="t">
              <a:buNone/>
            </a:pPr>
            <a:endParaRPr lang="en-US" dirty="0" smtClean="0"/>
          </a:p>
        </p:txBody>
      </p:sp>
    </p:spTree>
    <p:extLst>
      <p:ext uri="{BB962C8B-B14F-4D97-AF65-F5344CB8AC3E}">
        <p14:creationId xmlns:p14="http://schemas.microsoft.com/office/powerpoint/2010/main" val="55219462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553998"/>
          </a:xfrm>
        </p:spPr>
        <p:txBody>
          <a:bodyPr/>
          <a:lstStyle/>
          <a:p>
            <a:r>
              <a:rPr lang="en-US" sz="4000" dirty="0" smtClean="0"/>
              <a:t>System Center VMM Server Placement</a:t>
            </a:r>
            <a:endParaRPr lang="en-US" sz="4000" dirty="0"/>
          </a:p>
        </p:txBody>
      </p:sp>
      <p:sp>
        <p:nvSpPr>
          <p:cNvPr id="3" name="Text Placeholder 2"/>
          <p:cNvSpPr>
            <a:spLocks noGrp="1"/>
          </p:cNvSpPr>
          <p:nvPr>
            <p:ph type="body" sz="quarter" idx="10"/>
          </p:nvPr>
        </p:nvSpPr>
        <p:spPr>
          <a:xfrm>
            <a:off x="457200" y="1143000"/>
            <a:ext cx="8382000" cy="5718489"/>
          </a:xfrm>
        </p:spPr>
        <p:txBody>
          <a:bodyPr/>
          <a:lstStyle/>
          <a:p>
            <a:r>
              <a:rPr lang="en-US" dirty="0" smtClean="0"/>
              <a:t>Single VMM installation can manage 400 hosts and 8000 virtual machines </a:t>
            </a:r>
          </a:p>
          <a:p>
            <a:r>
              <a:rPr lang="en-US" dirty="0" smtClean="0"/>
              <a:t>Manage Virtual Server 2005 R2, Hyper-V RTM, Hyper-V R2, and VMware ESX hosts</a:t>
            </a:r>
          </a:p>
          <a:p>
            <a:r>
              <a:rPr lang="en-US" dirty="0" smtClean="0"/>
              <a:t>Manage standalone or clustered hosts</a:t>
            </a:r>
          </a:p>
          <a:p>
            <a:r>
              <a:rPr lang="en-US" dirty="0" smtClean="0"/>
              <a:t>Every VMM install must be installed on a separate machine (physical or virtual) and have a distinct VMM database</a:t>
            </a:r>
          </a:p>
          <a:p>
            <a:r>
              <a:rPr lang="en-US" dirty="0" smtClean="0"/>
              <a:t>Reasons for additional VMM servers</a:t>
            </a:r>
          </a:p>
          <a:p>
            <a:pPr lvl="1"/>
            <a:r>
              <a:rPr lang="en-US" dirty="0" smtClean="0"/>
              <a:t>Different environments (production, test, development)</a:t>
            </a:r>
          </a:p>
          <a:p>
            <a:pPr lvl="1"/>
            <a:r>
              <a:rPr lang="en-US" dirty="0" smtClean="0"/>
              <a:t>Security or environment</a:t>
            </a:r>
          </a:p>
        </p:txBody>
      </p:sp>
    </p:spTree>
    <p:extLst>
      <p:ext uri="{BB962C8B-B14F-4D97-AF65-F5344CB8AC3E}">
        <p14:creationId xmlns:p14="http://schemas.microsoft.com/office/powerpoint/2010/main" val="55219462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4797"/>
          </a:xfrm>
        </p:spPr>
        <p:txBody>
          <a:bodyPr/>
          <a:lstStyle/>
          <a:p>
            <a:r>
              <a:rPr lang="en-US" dirty="0" smtClean="0"/>
              <a:t>System Center VMM Networking</a:t>
            </a:r>
            <a:endParaRPr lang="en-US" dirty="0"/>
          </a:p>
        </p:txBody>
      </p:sp>
      <p:sp>
        <p:nvSpPr>
          <p:cNvPr id="3" name="Text Placeholder 2"/>
          <p:cNvSpPr>
            <a:spLocks noGrp="1"/>
          </p:cNvSpPr>
          <p:nvPr>
            <p:ph type="body" sz="quarter" idx="10"/>
          </p:nvPr>
        </p:nvSpPr>
        <p:spPr>
          <a:xfrm>
            <a:off x="381000" y="1219200"/>
            <a:ext cx="8382000" cy="5379934"/>
          </a:xfrm>
        </p:spPr>
        <p:txBody>
          <a:bodyPr/>
          <a:lstStyle/>
          <a:p>
            <a:r>
              <a:rPr lang="en-US" sz="2800" dirty="0" smtClean="0"/>
              <a:t>Connectivity</a:t>
            </a:r>
          </a:p>
          <a:p>
            <a:pPr lvl="1"/>
            <a:r>
              <a:rPr lang="en-US" sz="2400" dirty="0" smtClean="0"/>
              <a:t>Firewall ports must be opened 22, 80, 443</a:t>
            </a:r>
          </a:p>
          <a:p>
            <a:r>
              <a:rPr lang="en-US" sz="2800" dirty="0" smtClean="0"/>
              <a:t>Bandwidth</a:t>
            </a:r>
          </a:p>
          <a:p>
            <a:pPr lvl="1"/>
            <a:r>
              <a:rPr lang="en-US" sz="2400" dirty="0" smtClean="0"/>
              <a:t>Some operations require transfer of large amount of data</a:t>
            </a:r>
          </a:p>
          <a:p>
            <a:pPr lvl="2"/>
            <a:r>
              <a:rPr lang="en-US" sz="2000" dirty="0" smtClean="0"/>
              <a:t>VM creation</a:t>
            </a:r>
          </a:p>
          <a:p>
            <a:pPr lvl="2"/>
            <a:r>
              <a:rPr lang="en-US" sz="2000" dirty="0" smtClean="0"/>
              <a:t>P2V migrations</a:t>
            </a:r>
          </a:p>
          <a:p>
            <a:pPr lvl="2"/>
            <a:r>
              <a:rPr lang="en-US" sz="2000" dirty="0" smtClean="0"/>
              <a:t>V2V migrations</a:t>
            </a:r>
          </a:p>
          <a:p>
            <a:pPr lvl="1"/>
            <a:r>
              <a:rPr lang="en-US" sz="2400" dirty="0" smtClean="0"/>
              <a:t>Recommend a minimum of 1GB Ethernet connection</a:t>
            </a:r>
          </a:p>
          <a:p>
            <a:pPr lvl="1"/>
            <a:r>
              <a:rPr lang="en-US" sz="2400" dirty="0" smtClean="0"/>
              <a:t>Deploy Libraries at remote locations across WAN links to allow provisioning actions to happen from the local library</a:t>
            </a:r>
          </a:p>
          <a:p>
            <a:r>
              <a:rPr lang="en-US" sz="2800" dirty="0" smtClean="0"/>
              <a:t>Network Traffic</a:t>
            </a:r>
          </a:p>
          <a:p>
            <a:pPr lvl="1"/>
            <a:r>
              <a:rPr lang="en-US" sz="2400" dirty="0" smtClean="0"/>
              <a:t>Periodic refresh of library, host, and VM information</a:t>
            </a:r>
            <a:endParaRPr lang="en-US" sz="2400" dirty="0"/>
          </a:p>
        </p:txBody>
      </p:sp>
    </p:spTree>
    <p:extLst>
      <p:ext uri="{BB962C8B-B14F-4D97-AF65-F5344CB8AC3E}">
        <p14:creationId xmlns:p14="http://schemas.microsoft.com/office/powerpoint/2010/main" val="22727579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Center VMM Storage</a:t>
            </a:r>
            <a:endParaRPr lang="en-US" dirty="0"/>
          </a:p>
        </p:txBody>
      </p:sp>
      <p:sp>
        <p:nvSpPr>
          <p:cNvPr id="3" name="Text Placeholder 2"/>
          <p:cNvSpPr>
            <a:spLocks noGrp="1"/>
          </p:cNvSpPr>
          <p:nvPr>
            <p:ph type="body" sz="quarter" idx="10"/>
          </p:nvPr>
        </p:nvSpPr>
        <p:spPr>
          <a:xfrm>
            <a:off x="381000" y="1447800"/>
            <a:ext cx="8382000" cy="4776692"/>
          </a:xfrm>
        </p:spPr>
        <p:txBody>
          <a:bodyPr/>
          <a:lstStyle/>
          <a:p>
            <a:r>
              <a:rPr lang="en-US" sz="2800" dirty="0" smtClean="0"/>
              <a:t>Leverage SAN or </a:t>
            </a:r>
            <a:r>
              <a:rPr lang="en-US" sz="2800" dirty="0" err="1" smtClean="0"/>
              <a:t>iSCSI</a:t>
            </a:r>
            <a:r>
              <a:rPr lang="en-US" sz="2800" dirty="0" smtClean="0"/>
              <a:t> for SAN transfers</a:t>
            </a:r>
            <a:endParaRPr lang="en-US" sz="2800" dirty="0"/>
          </a:p>
          <a:p>
            <a:pPr lvl="1"/>
            <a:r>
              <a:rPr lang="en-US" sz="2400" dirty="0" smtClean="0"/>
              <a:t>Much faster than network transfers and produce hardly any network traffic impact</a:t>
            </a:r>
            <a:endParaRPr lang="en-US" sz="2400" dirty="0"/>
          </a:p>
          <a:p>
            <a:pPr lvl="1"/>
            <a:r>
              <a:rPr lang="en-US" sz="2400" dirty="0" smtClean="0"/>
              <a:t>Can be used when storing a VM from a host into the Library server</a:t>
            </a:r>
          </a:p>
          <a:p>
            <a:pPr lvl="1"/>
            <a:r>
              <a:rPr lang="en-US" sz="2400" dirty="0" smtClean="0"/>
              <a:t>Can be used to deploy a VM</a:t>
            </a:r>
          </a:p>
          <a:p>
            <a:pPr lvl="1"/>
            <a:r>
              <a:rPr lang="en-US" sz="2400" dirty="0" smtClean="0"/>
              <a:t>Can be used when migrating a VM between hosts</a:t>
            </a:r>
          </a:p>
          <a:p>
            <a:r>
              <a:rPr lang="en-US" sz="2800" dirty="0" smtClean="0"/>
              <a:t>SAN Transfer Requirements</a:t>
            </a:r>
          </a:p>
          <a:p>
            <a:pPr lvl="1"/>
            <a:r>
              <a:rPr lang="en-US" sz="2400" dirty="0" smtClean="0"/>
              <a:t>Virtual Disk Service (VDS) 1.1 or higher on Hosts</a:t>
            </a:r>
          </a:p>
          <a:p>
            <a:pPr lvl="1"/>
            <a:r>
              <a:rPr lang="en-US" sz="2400" dirty="0" smtClean="0"/>
              <a:t>Install VDS hardware provider on VMM server</a:t>
            </a:r>
          </a:p>
          <a:p>
            <a:pPr lvl="1"/>
            <a:r>
              <a:rPr lang="en-US" sz="2400" dirty="0" err="1" smtClean="0"/>
              <a:t>iSCSI</a:t>
            </a:r>
            <a:r>
              <a:rPr lang="en-US" sz="2400" dirty="0" smtClean="0"/>
              <a:t> initiator (for </a:t>
            </a:r>
            <a:r>
              <a:rPr lang="en-US" sz="2400" dirty="0" err="1" smtClean="0"/>
              <a:t>iSCSI</a:t>
            </a:r>
            <a:r>
              <a:rPr lang="en-US" sz="2400" dirty="0" smtClean="0"/>
              <a:t> SAN)</a:t>
            </a:r>
          </a:p>
          <a:p>
            <a:pPr lvl="1"/>
            <a:r>
              <a:rPr lang="en-US" sz="2400" dirty="0" smtClean="0"/>
              <a:t>Multipath I/O (MPIO) driver </a:t>
            </a:r>
          </a:p>
        </p:txBody>
      </p:sp>
    </p:spTree>
    <p:extLst>
      <p:ext uri="{BB962C8B-B14F-4D97-AF65-F5344CB8AC3E}">
        <p14:creationId xmlns:p14="http://schemas.microsoft.com/office/powerpoint/2010/main" val="54199493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Center VMM Security</a:t>
            </a:r>
            <a:endParaRPr lang="en-US" dirty="0"/>
          </a:p>
        </p:txBody>
      </p:sp>
      <p:sp>
        <p:nvSpPr>
          <p:cNvPr id="3" name="Text Placeholder 2"/>
          <p:cNvSpPr>
            <a:spLocks noGrp="1"/>
          </p:cNvSpPr>
          <p:nvPr>
            <p:ph type="body" sz="quarter" idx="10"/>
          </p:nvPr>
        </p:nvSpPr>
        <p:spPr>
          <a:xfrm>
            <a:off x="381000" y="1447800"/>
            <a:ext cx="8382000" cy="4678204"/>
          </a:xfrm>
        </p:spPr>
        <p:txBody>
          <a:bodyPr/>
          <a:lstStyle/>
          <a:p>
            <a:r>
              <a:rPr lang="en-US" sz="2000" dirty="0" smtClean="0"/>
              <a:t>When </a:t>
            </a:r>
            <a:r>
              <a:rPr lang="en-US" sz="2000" dirty="0"/>
              <a:t>using multiple Active Directory forests, a bidirectional trust relationship is required to install System Center Virtual Machine Manager components. </a:t>
            </a:r>
          </a:p>
          <a:p>
            <a:r>
              <a:rPr lang="en-US" sz="2000" dirty="0" smtClean="0"/>
              <a:t>By </a:t>
            </a:r>
            <a:r>
              <a:rPr lang="en-US" sz="2000" dirty="0"/>
              <a:t>default, virtual machines are run in the security context of the account that started the machine. For enhanced security, an account with a low level of privileges can be </a:t>
            </a:r>
            <a:r>
              <a:rPr lang="en-US" sz="2000" dirty="0" smtClean="0"/>
              <a:t>specified</a:t>
            </a:r>
            <a:endParaRPr lang="en-US" sz="2000" dirty="0"/>
          </a:p>
          <a:p>
            <a:r>
              <a:rPr lang="en-US" sz="2000" dirty="0" smtClean="0"/>
              <a:t>When </a:t>
            </a:r>
            <a:r>
              <a:rPr lang="en-US" sz="2000" dirty="0"/>
              <a:t>using a remote instance of SQL Server, the instance must run under an account other than </a:t>
            </a:r>
            <a:r>
              <a:rPr lang="en-US" sz="2000" dirty="0" err="1" smtClean="0"/>
              <a:t>LocalSystem</a:t>
            </a:r>
            <a:endParaRPr lang="en-US" sz="2000" dirty="0"/>
          </a:p>
          <a:p>
            <a:r>
              <a:rPr lang="en-US" sz="2000" dirty="0" smtClean="0"/>
              <a:t>Self-service </a:t>
            </a:r>
            <a:r>
              <a:rPr lang="en-US" sz="2000" dirty="0"/>
              <a:t>users might be asked for credentials when connecting to virtual </a:t>
            </a:r>
            <a:r>
              <a:rPr lang="en-US" sz="2000" dirty="0" smtClean="0"/>
              <a:t>machines if the </a:t>
            </a:r>
            <a:r>
              <a:rPr lang="en-US" sz="2000" dirty="0"/>
              <a:t>host name </a:t>
            </a:r>
            <a:r>
              <a:rPr lang="en-US" sz="2000" dirty="0" smtClean="0"/>
              <a:t>is not added to the </a:t>
            </a:r>
            <a:r>
              <a:rPr lang="en-US" sz="2000" dirty="0"/>
              <a:t>Local Intranet sites in Security </a:t>
            </a:r>
            <a:r>
              <a:rPr lang="en-US" sz="2000" dirty="0" smtClean="0"/>
              <a:t>Settings</a:t>
            </a:r>
            <a:endParaRPr lang="en-US" sz="2000" dirty="0"/>
          </a:p>
          <a:p>
            <a:r>
              <a:rPr lang="en-US" sz="2000" dirty="0" smtClean="0"/>
              <a:t>When </a:t>
            </a:r>
            <a:r>
              <a:rPr lang="en-US" sz="2000" dirty="0"/>
              <a:t>adding a virtual machine host or library server, </a:t>
            </a:r>
            <a:r>
              <a:rPr lang="en-US" sz="2000" dirty="0" smtClean="0"/>
              <a:t>VMM installs </a:t>
            </a:r>
            <a:r>
              <a:rPr lang="en-US" sz="2000" dirty="0"/>
              <a:t>the </a:t>
            </a:r>
            <a:r>
              <a:rPr lang="en-US" sz="2000" dirty="0" smtClean="0"/>
              <a:t>VMM server’s </a:t>
            </a:r>
            <a:r>
              <a:rPr lang="en-US" sz="2000" dirty="0"/>
              <a:t>machine account as a local Administrator on the managed </a:t>
            </a:r>
            <a:r>
              <a:rPr lang="en-US" sz="2000" dirty="0" smtClean="0"/>
              <a:t>computer. Ensure </a:t>
            </a:r>
            <a:r>
              <a:rPr lang="en-US" sz="2000" dirty="0"/>
              <a:t>that groups restricted by Group Policy do not remove this account; otherwise, System Center Virtual Machine Manager will not function correctly. </a:t>
            </a:r>
            <a:endParaRPr lang="en-US" sz="2000" dirty="0" smtClean="0"/>
          </a:p>
        </p:txBody>
      </p:sp>
    </p:spTree>
    <p:extLst>
      <p:ext uri="{BB962C8B-B14F-4D97-AF65-F5344CB8AC3E}">
        <p14:creationId xmlns:p14="http://schemas.microsoft.com/office/powerpoint/2010/main" val="43416462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553998"/>
          </a:xfrm>
        </p:spPr>
        <p:txBody>
          <a:bodyPr/>
          <a:lstStyle/>
          <a:p>
            <a:r>
              <a:rPr lang="en-US" sz="4000" dirty="0" smtClean="0"/>
              <a:t>System Center VMM Security Lockdown</a:t>
            </a:r>
            <a:endParaRPr lang="en-US" sz="4000" dirty="0"/>
          </a:p>
        </p:txBody>
      </p:sp>
      <p:sp>
        <p:nvSpPr>
          <p:cNvPr id="3" name="Text Placeholder 2"/>
          <p:cNvSpPr>
            <a:spLocks noGrp="1"/>
          </p:cNvSpPr>
          <p:nvPr>
            <p:ph type="body" sz="quarter" idx="10"/>
          </p:nvPr>
        </p:nvSpPr>
        <p:spPr>
          <a:xfrm>
            <a:off x="381000" y="1447800"/>
            <a:ext cx="8382000" cy="5170646"/>
          </a:xfrm>
        </p:spPr>
        <p:txBody>
          <a:bodyPr/>
          <a:lstStyle/>
          <a:p>
            <a:r>
              <a:rPr lang="en-US" dirty="0" smtClean="0"/>
              <a:t>Change the default ports VMM uses</a:t>
            </a:r>
          </a:p>
          <a:p>
            <a:r>
              <a:rPr lang="en-US" dirty="0" smtClean="0"/>
              <a:t>ACLs for Library shares should only contain the VMM Administrators group, the VMM Server machine account, and self-service users</a:t>
            </a:r>
          </a:p>
          <a:p>
            <a:r>
              <a:rPr lang="en-US" dirty="0" smtClean="0"/>
              <a:t>Manually install the VMM agent and only open the </a:t>
            </a:r>
            <a:r>
              <a:rPr lang="en-US" dirty="0" err="1" smtClean="0"/>
              <a:t>WinRM</a:t>
            </a:r>
            <a:r>
              <a:rPr lang="en-US" dirty="0" smtClean="0"/>
              <a:t> (port 80) and the BITS (port 443) ports</a:t>
            </a:r>
          </a:p>
          <a:p>
            <a:r>
              <a:rPr lang="en-US" dirty="0" smtClean="0"/>
              <a:t>VMM administrators do not need local admin rights on a host, but do need to be added to the correct role</a:t>
            </a:r>
            <a:endParaRPr lang="en-US" dirty="0"/>
          </a:p>
        </p:txBody>
      </p:sp>
    </p:spTree>
    <p:extLst>
      <p:ext uri="{BB962C8B-B14F-4D97-AF65-F5344CB8AC3E}">
        <p14:creationId xmlns:p14="http://schemas.microsoft.com/office/powerpoint/2010/main" val="34289516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p>
            <a:r>
              <a:rPr lang="en-US" sz="4400" dirty="0" smtClean="0">
                <a:solidFill>
                  <a:schemeClr val="tx1"/>
                </a:solidFill>
                <a:cs typeface="+mn-cs"/>
              </a:rPr>
              <a:t>Intelligent</a:t>
            </a:r>
            <a:r>
              <a:rPr lang="en-US" sz="4000" dirty="0" smtClean="0">
                <a:solidFill>
                  <a:schemeClr val="tx1"/>
                </a:solidFill>
                <a:cs typeface="+mn-cs"/>
              </a:rPr>
              <a:t> </a:t>
            </a:r>
            <a:r>
              <a:rPr lang="en-US" sz="4400" dirty="0">
                <a:solidFill>
                  <a:schemeClr val="tx1"/>
                </a:solidFill>
                <a:cs typeface="+mn-cs"/>
              </a:rPr>
              <a:t>Placement </a:t>
            </a:r>
            <a:endParaRPr lang="en-US" sz="4000" dirty="0">
              <a:solidFill>
                <a:schemeClr val="tx1"/>
              </a:solidFill>
              <a:cs typeface="+mn-cs"/>
            </a:endParaRPr>
          </a:p>
        </p:txBody>
      </p:sp>
      <p:sp>
        <p:nvSpPr>
          <p:cNvPr id="3" name="Text Placeholder 2"/>
          <p:cNvSpPr>
            <a:spLocks noGrp="1"/>
          </p:cNvSpPr>
          <p:nvPr>
            <p:ph type="body" sz="quarter" idx="10"/>
          </p:nvPr>
        </p:nvSpPr>
        <p:spPr>
          <a:xfrm>
            <a:off x="304800" y="1066800"/>
            <a:ext cx="8363938" cy="5232202"/>
          </a:xfrm>
        </p:spPr>
        <p:txBody>
          <a:bodyPr/>
          <a:lstStyle/>
          <a:p>
            <a:r>
              <a:rPr lang="en-US" sz="2800" dirty="0"/>
              <a:t>Planning technology </a:t>
            </a:r>
            <a:r>
              <a:rPr lang="en-US" sz="2800" dirty="0" smtClean="0"/>
              <a:t>that ensures best </a:t>
            </a:r>
            <a:r>
              <a:rPr lang="en-US" sz="2800" dirty="0"/>
              <a:t>resource utilization </a:t>
            </a:r>
          </a:p>
          <a:p>
            <a:pPr lvl="1"/>
            <a:r>
              <a:rPr lang="en-US" sz="2400" dirty="0"/>
              <a:t>Star based rating system for easy decision making </a:t>
            </a:r>
          </a:p>
          <a:p>
            <a:pPr lvl="1"/>
            <a:r>
              <a:rPr lang="en-US" sz="2400" dirty="0"/>
              <a:t>Customizable algorithm to achieve your goals</a:t>
            </a:r>
          </a:p>
          <a:p>
            <a:pPr lvl="1"/>
            <a:r>
              <a:rPr lang="en-US" sz="2400" dirty="0"/>
              <a:t>Applicable to both Hyper-V and VMware hosts</a:t>
            </a:r>
          </a:p>
          <a:p>
            <a:r>
              <a:rPr lang="en-US" sz="2800" dirty="0"/>
              <a:t>Utilized </a:t>
            </a:r>
            <a:r>
              <a:rPr lang="en-US" sz="2800" dirty="0" smtClean="0"/>
              <a:t>during:</a:t>
            </a:r>
            <a:endParaRPr lang="en-US" sz="2800" dirty="0"/>
          </a:p>
          <a:p>
            <a:pPr lvl="1"/>
            <a:r>
              <a:rPr lang="en-US" sz="2400" dirty="0" smtClean="0"/>
              <a:t>New virtual machine creation (</a:t>
            </a:r>
            <a:r>
              <a:rPr lang="en-US" sz="2400" dirty="0"/>
              <a:t>through UI, PowerShell or Self-Service)</a:t>
            </a:r>
          </a:p>
          <a:p>
            <a:pPr lvl="1"/>
            <a:r>
              <a:rPr lang="en-US" sz="2400" dirty="0" smtClean="0"/>
              <a:t>Virtual machine migration </a:t>
            </a:r>
            <a:endParaRPr lang="en-US" sz="2400" dirty="0"/>
          </a:p>
          <a:p>
            <a:r>
              <a:rPr lang="en-US" sz="2800" dirty="0" smtClean="0"/>
              <a:t>Checks host compatibility before migrations</a:t>
            </a:r>
          </a:p>
          <a:p>
            <a:pPr lvl="1"/>
            <a:r>
              <a:rPr lang="en-US" sz="2400" dirty="0" smtClean="0"/>
              <a:t>Prevents migration from failing</a:t>
            </a:r>
          </a:p>
          <a:p>
            <a:pPr lvl="1"/>
            <a:r>
              <a:rPr lang="en-US" sz="2400" dirty="0" smtClean="0"/>
              <a:t>Uses Windows Server 2008 R2 and VMware compatibility APIs </a:t>
            </a:r>
          </a:p>
        </p:txBody>
      </p:sp>
    </p:spTree>
    <p:extLst>
      <p:ext uri="{BB962C8B-B14F-4D97-AF65-F5344CB8AC3E}">
        <p14:creationId xmlns:p14="http://schemas.microsoft.com/office/powerpoint/2010/main" val="1447285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500"/>
                                        <p:tgtEl>
                                          <p:spTgt spid="3">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4797"/>
          </a:xfrm>
        </p:spPr>
        <p:txBody>
          <a:bodyPr/>
          <a:lstStyle/>
          <a:p>
            <a:r>
              <a:rPr lang="en-US" dirty="0" smtClean="0"/>
              <a:t>Intelligent Placement Rating Stars</a:t>
            </a:r>
            <a:endParaRPr lang="en-US" dirty="0"/>
          </a:p>
        </p:txBody>
      </p:sp>
      <p:pic>
        <p:nvPicPr>
          <p:cNvPr id="5" name="Picture 4" descr="CustomizeRatings-dialog01-PlacementOptions-s.png"/>
          <p:cNvPicPr>
            <a:picLocks noChangeAspect="1"/>
          </p:cNvPicPr>
          <p:nvPr/>
        </p:nvPicPr>
        <p:blipFill>
          <a:blip r:embed="rId3"/>
          <a:stretch>
            <a:fillRect/>
          </a:stretch>
        </p:blipFill>
        <p:spPr>
          <a:xfrm>
            <a:off x="5474638" y="975038"/>
            <a:ext cx="3424695" cy="5447794"/>
          </a:xfrm>
          <a:prstGeom prst="rect">
            <a:avLst/>
          </a:prstGeom>
          <a:effec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52" y="975039"/>
            <a:ext cx="5180568" cy="549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91265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Intelligent Placement </a:t>
            </a:r>
            <a:r>
              <a:rPr lang="en-US" dirty="0"/>
              <a:t>– </a:t>
            </a:r>
            <a:r>
              <a:rPr lang="en-US" dirty="0" smtClean="0"/>
              <a:t>VMQ</a:t>
            </a:r>
            <a:endParaRPr lang="en-US" dirty="0"/>
          </a:p>
        </p:txBody>
      </p:sp>
      <p:grpSp>
        <p:nvGrpSpPr>
          <p:cNvPr id="3" name="Group 6"/>
          <p:cNvGrpSpPr/>
          <p:nvPr/>
        </p:nvGrpSpPr>
        <p:grpSpPr>
          <a:xfrm>
            <a:off x="2027699" y="955725"/>
            <a:ext cx="6353182" cy="5435551"/>
            <a:chOff x="2351315" y="786458"/>
            <a:chExt cx="8468704" cy="5804420"/>
          </a:xfrm>
        </p:grpSpPr>
        <p:pic>
          <p:nvPicPr>
            <p:cNvPr id="7" name="Picture 2"/>
            <p:cNvPicPr>
              <a:picLocks noChangeAspect="1" noChangeArrowheads="1"/>
            </p:cNvPicPr>
            <p:nvPr/>
          </p:nvPicPr>
          <p:blipFill>
            <a:blip r:embed="rId3"/>
            <a:srcRect/>
            <a:stretch>
              <a:fillRect/>
            </a:stretch>
          </p:blipFill>
          <p:spPr bwMode="auto">
            <a:xfrm>
              <a:off x="2351315" y="786458"/>
              <a:ext cx="6828311" cy="5804420"/>
            </a:xfrm>
            <a:prstGeom prst="rect">
              <a:avLst/>
            </a:prstGeom>
            <a:noFill/>
            <a:ln w="9525">
              <a:noFill/>
              <a:miter lim="800000"/>
              <a:headEnd/>
              <a:tailEnd/>
            </a:ln>
            <a:effectLst/>
          </p:spPr>
        </p:pic>
        <p:sp>
          <p:nvSpPr>
            <p:cNvPr id="8" name="Rounded Rectangular Callout 8"/>
            <p:cNvSpPr/>
            <p:nvPr/>
          </p:nvSpPr>
          <p:spPr bwMode="auto">
            <a:xfrm>
              <a:off x="7601407" y="3934940"/>
              <a:ext cx="3218612" cy="1155699"/>
            </a:xfrm>
            <a:prstGeom prst="wedgeRoundRectCallout">
              <a:avLst>
                <a:gd name="adj1" fmla="val -22667"/>
                <a:gd name="adj2" fmla="val -144003"/>
                <a:gd name="adj3" fmla="val 16667"/>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tx1"/>
                  </a:solidFill>
                  <a:latin typeface="Segoe UI" pitchFamily="34" charset="0"/>
                  <a:ea typeface="Segoe UI" pitchFamily="34" charset="0"/>
                  <a:cs typeface="Segoe UI" pitchFamily="34" charset="0"/>
                </a:rPr>
                <a:t>VMM has detected that host and NIC has VMQ capabilities</a:t>
              </a:r>
            </a:p>
          </p:txBody>
        </p:sp>
      </p:grpSp>
    </p:spTree>
    <p:extLst>
      <p:ext uri="{BB962C8B-B14F-4D97-AF65-F5344CB8AC3E}">
        <p14:creationId xmlns:p14="http://schemas.microsoft.com/office/powerpoint/2010/main" val="137291366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F:</a:t>
            </a:r>
            <a:br>
              <a:rPr sz="4800" dirty="0" smtClean="0">
                <a:solidFill>
                  <a:schemeClr val="accent1">
                    <a:lumMod val="60000"/>
                    <a:lumOff val="40000"/>
                  </a:schemeClr>
                </a:solidFill>
              </a:rPr>
            </a:br>
            <a:r>
              <a:rPr lang="en-US" sz="4800" dirty="0" smtClean="0">
                <a:solidFill>
                  <a:schemeClr val="accent1">
                    <a:lumMod val="60000"/>
                    <a:lumOff val="40000"/>
                  </a:schemeClr>
                </a:solidFill>
              </a:rPr>
              <a:t>Managing Physical and Virtual Infrastructures using System Center VMM 2008 R2</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534400" cy="1778949"/>
          </a:xfrm>
        </p:spPr>
        <p:txBody>
          <a:bodyPr/>
          <a:lstStyle/>
          <a:p>
            <a:r>
              <a:rPr lang="en-US" dirty="0" smtClean="0"/>
              <a:t>Day 2</a:t>
            </a:r>
          </a:p>
          <a:p>
            <a:pPr lvl="1"/>
            <a:r>
              <a:rPr lang="en-US" dirty="0">
                <a:solidFill>
                  <a:schemeClr val="tx2"/>
                </a:solidFill>
              </a:rPr>
              <a:t>Module 5: Managing the Virtualized Server Infrastructure </a:t>
            </a:r>
          </a:p>
          <a:p>
            <a:pPr lvl="1"/>
            <a:r>
              <a:rPr lang="en-US" dirty="0" smtClean="0"/>
              <a:t>Module 6: Microsoft Server Consolidation (Part I)</a:t>
            </a:r>
          </a:p>
        </p:txBody>
      </p:sp>
    </p:spTree>
    <p:extLst>
      <p:ext uri="{BB962C8B-B14F-4D97-AF65-F5344CB8AC3E}">
        <p14:creationId xmlns:p14="http://schemas.microsoft.com/office/powerpoint/2010/main" val="293250905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4797"/>
          </a:xfrm>
        </p:spPr>
        <p:txBody>
          <a:bodyPr/>
          <a:lstStyle/>
          <a:p>
            <a:r>
              <a:rPr lang="en-US" dirty="0" smtClean="0"/>
              <a:t>Provisioning using Templates</a:t>
            </a:r>
            <a:endParaRPr lang="en-US" dirty="0"/>
          </a:p>
        </p:txBody>
      </p:sp>
      <p:sp>
        <p:nvSpPr>
          <p:cNvPr id="3" name="Text Placeholder 2"/>
          <p:cNvSpPr>
            <a:spLocks noGrp="1"/>
          </p:cNvSpPr>
          <p:nvPr>
            <p:ph type="body" sz="quarter" idx="10"/>
          </p:nvPr>
        </p:nvSpPr>
        <p:spPr>
          <a:xfrm>
            <a:off x="311632" y="1389705"/>
            <a:ext cx="5555768" cy="4382738"/>
          </a:xfrm>
        </p:spPr>
        <p:txBody>
          <a:bodyPr/>
          <a:lstStyle/>
          <a:p>
            <a:r>
              <a:rPr lang="en-US" dirty="0" smtClean="0"/>
              <a:t>Faster provisioning</a:t>
            </a:r>
          </a:p>
          <a:p>
            <a:r>
              <a:rPr lang="en-US" dirty="0" smtClean="0"/>
              <a:t>Templates consist of Hardware and Guest OS Profile</a:t>
            </a:r>
          </a:p>
          <a:p>
            <a:r>
              <a:rPr lang="en-US" dirty="0" smtClean="0"/>
              <a:t>Consistent hardware and guest OS configuration</a:t>
            </a:r>
          </a:p>
          <a:p>
            <a:pPr marL="0" indent="0">
              <a:buNone/>
            </a:pPr>
            <a:r>
              <a:rPr lang="en-US" dirty="0"/>
              <a:t> </a:t>
            </a:r>
            <a:r>
              <a:rPr lang="en-US" dirty="0" smtClean="0"/>
              <a:t>   across all VMs</a:t>
            </a:r>
          </a:p>
          <a:p>
            <a:r>
              <a:rPr lang="en-US" dirty="0" smtClean="0"/>
              <a:t>Enables provisioning using Self Service Portal</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6302" y="1207259"/>
            <a:ext cx="2962251" cy="413321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689251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G:</a:t>
            </a:r>
            <a:br>
              <a:rPr sz="4800" dirty="0" smtClean="0">
                <a:solidFill>
                  <a:schemeClr val="accent1">
                    <a:lumMod val="60000"/>
                    <a:lumOff val="40000"/>
                  </a:schemeClr>
                </a:solidFill>
              </a:rPr>
            </a:br>
            <a:r>
              <a:rPr lang="en-US" sz="4800" dirty="0" smtClean="0">
                <a:solidFill>
                  <a:schemeClr val="accent1">
                    <a:lumMod val="60000"/>
                    <a:lumOff val="40000"/>
                  </a:schemeClr>
                </a:solidFill>
              </a:rPr>
              <a:t>Creating Templates for Automated Deployment of Server Roles</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246066"/>
            <a:ext cx="822960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36000">
                      <a:schemeClr val="tx1"/>
                    </a:gs>
                    <a:gs pos="86000">
                      <a:schemeClr val="tx1">
                        <a:lumMod val="65000"/>
                      </a:schemeClr>
                    </a:gs>
                  </a:gsLst>
                  <a:lin ang="5400000" scaled="0"/>
                  <a:tileRect/>
                </a:gradFill>
                <a:effectLst>
                  <a:outerShdw blurRad="50800" dist="38100" dir="2700000" algn="tl" rotWithShape="0">
                    <a:prstClr val="black">
                      <a:alpha val="40000"/>
                    </a:prstClr>
                  </a:outerShdw>
                </a:effectLst>
                <a:latin typeface="Segoe UI" pitchFamily="34" charset="0"/>
                <a:ea typeface="+mn-ea"/>
                <a:cs typeface="Arial" charset="0"/>
              </a:defRPr>
            </a:lvl1pPr>
          </a:lstStyle>
          <a:p>
            <a:r>
              <a:rPr lang="en-US" dirty="0" smtClean="0"/>
              <a:t>Host Maintenance Mode</a:t>
            </a:r>
            <a:endParaRPr lang="en-US" dirty="0"/>
          </a:p>
        </p:txBody>
      </p:sp>
      <p:sp>
        <p:nvSpPr>
          <p:cNvPr id="4" name="Content Placeholder 21"/>
          <p:cNvSpPr txBox="1">
            <a:spLocks/>
          </p:cNvSpPr>
          <p:nvPr/>
        </p:nvSpPr>
        <p:spPr>
          <a:xfrm>
            <a:off x="636553" y="1693087"/>
            <a:ext cx="8229600" cy="3459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pic>
        <p:nvPicPr>
          <p:cNvPr id="5" name="Picture 3" descr="G:\jeffwoo\Documents\Work\Customers &amp; Events\Latest Overview &amp; Roadmap Deck\Virtualization Images for PPTs\Server-Physical-Single.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064001" y="3164878"/>
            <a:ext cx="1741169" cy="1288806"/>
          </a:xfrm>
          <a:prstGeom prst="rect">
            <a:avLst/>
          </a:prstGeom>
          <a:extLst>
            <a:ext uri="{909E8E84-426E-40DD-AFC4-6F175D3DCCD1}">
              <a14:hiddenFill xmlns:a14="http://schemas.microsoft.com/office/drawing/2010/main">
                <a:solidFill>
                  <a:srgbClr val="FFFFFF"/>
                </a:solidFill>
              </a14:hiddenFill>
            </a:ext>
          </a:extLst>
        </p:spPr>
      </p:pic>
      <p:pic>
        <p:nvPicPr>
          <p:cNvPr id="6" name="Picture 3" descr="G:\jeffwoo\Documents\Work\Customers &amp; Events\Latest Overview &amp; Roadmap Deck\Virtualization Images for PPTs\Server-Physical-Single.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879976" y="3174214"/>
            <a:ext cx="1741169" cy="1288806"/>
          </a:xfrm>
          <a:prstGeom prst="rect">
            <a:avLst/>
          </a:prstGeom>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0052" y="6081728"/>
            <a:ext cx="1732141" cy="369332"/>
          </a:xfrm>
          <a:prstGeom prst="rect">
            <a:avLst/>
          </a:prstGeom>
          <a:noFill/>
        </p:spPr>
        <p:txBody>
          <a:bodyPr wrap="none" rtlCol="0">
            <a:spAutoFit/>
          </a:bodyPr>
          <a:lstStyle/>
          <a:p>
            <a:r>
              <a:rPr lang="en-US" dirty="0" smtClean="0"/>
              <a:t>Shared Storage</a:t>
            </a:r>
            <a:endParaRPr lang="en-US" dirty="0"/>
          </a:p>
        </p:txBody>
      </p:sp>
      <p:pic>
        <p:nvPicPr>
          <p:cNvPr id="8" name="Picture 8" descr="G:\jeffwoo\Documents\Work\Customers &amp; Events\Latest Overview &amp; Roadmap Deck\Virtualization Images for PPTs\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1438" y="5013880"/>
            <a:ext cx="1158240" cy="1165860"/>
          </a:xfrm>
          <a:prstGeom prst="rect">
            <a:avLst/>
          </a:prstGeom>
          <a:extLst>
            <a:ext uri="{909E8E84-426E-40DD-AFC4-6F175D3DCCD1}">
              <a14:hiddenFill xmlns:a14="http://schemas.microsoft.com/office/drawing/2010/main">
                <a:solidFill>
                  <a:srgbClr val="FFFFFF"/>
                </a:solidFill>
              </a14:hiddenFill>
            </a:ext>
          </a:extLst>
        </p:spPr>
      </p:pic>
      <p:pic>
        <p:nvPicPr>
          <p:cNvPr id="9" name="Picture 3" descr="G:\jeffwoo\Documents\Work\Customers &amp; Events\Latest Overview &amp; Roadmap Deck\Virtualization Images for PPTs\Server-Physical-Single.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699026" y="3229726"/>
            <a:ext cx="1741169" cy="1288806"/>
          </a:xfrm>
          <a:prstGeom prst="rect">
            <a:avLst/>
          </a:prstGeom>
          <a:extLst>
            <a:ext uri="{909E8E84-426E-40DD-AFC4-6F175D3DCCD1}">
              <a14:hiddenFill xmlns:a14="http://schemas.microsoft.com/office/drawing/2010/main">
                <a:solidFill>
                  <a:srgbClr val="FFFFFF"/>
                </a:solidFill>
              </a14:hiddenFill>
            </a:ext>
          </a:extLst>
        </p:spPr>
      </p:pic>
      <p:pic>
        <p:nvPicPr>
          <p:cNvPr id="10"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00114" y="3109070"/>
            <a:ext cx="1126639" cy="853514"/>
          </a:xfrm>
          <a:prstGeom prst="rect">
            <a:avLst/>
          </a:prstGeom>
          <a:extLst>
            <a:ext uri="{909E8E84-426E-40DD-AFC4-6F175D3DCCD1}">
              <a14:hiddenFill xmlns:a14="http://schemas.microsoft.com/office/drawing/2010/main">
                <a:solidFill>
                  <a:srgbClr val="FFFFFF"/>
                </a:solidFill>
              </a14:hiddenFill>
            </a:ext>
          </a:extLst>
        </p:spPr>
      </p:pic>
      <p:pic>
        <p:nvPicPr>
          <p:cNvPr id="11"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00111" y="2956670"/>
            <a:ext cx="1126639" cy="853514"/>
          </a:xfrm>
          <a:prstGeom prst="rect">
            <a:avLst/>
          </a:prstGeom>
          <a:extLst>
            <a:ext uri="{909E8E84-426E-40DD-AFC4-6F175D3DCCD1}">
              <a14:hiddenFill xmlns:a14="http://schemas.microsoft.com/office/drawing/2010/main">
                <a:solidFill>
                  <a:srgbClr val="FFFFFF"/>
                </a:solidFill>
              </a14:hiddenFill>
            </a:ext>
          </a:extLst>
        </p:spPr>
      </p:pic>
      <p:pic>
        <p:nvPicPr>
          <p:cNvPr id="12"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00111" y="2804270"/>
            <a:ext cx="1126639" cy="853514"/>
          </a:xfrm>
          <a:prstGeom prst="rect">
            <a:avLst/>
          </a:prstGeom>
          <a:extLst>
            <a:ext uri="{909E8E84-426E-40DD-AFC4-6F175D3DCCD1}">
              <a14:hiddenFill xmlns:a14="http://schemas.microsoft.com/office/drawing/2010/main">
                <a:solidFill>
                  <a:srgbClr val="FFFFFF"/>
                </a:solidFill>
              </a14:hiddenFill>
            </a:ext>
          </a:extLst>
        </p:spPr>
      </p:pic>
      <p:pic>
        <p:nvPicPr>
          <p:cNvPr id="13"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00111" y="2651870"/>
            <a:ext cx="1126639" cy="853514"/>
          </a:xfrm>
          <a:prstGeom prst="rect">
            <a:avLst/>
          </a:prstGeom>
          <a:extLst>
            <a:ext uri="{909E8E84-426E-40DD-AFC4-6F175D3DCCD1}">
              <a14:hiddenFill xmlns:a14="http://schemas.microsoft.com/office/drawing/2010/main">
                <a:solidFill>
                  <a:srgbClr val="FFFFFF"/>
                </a:solidFill>
              </a14:hiddenFill>
            </a:ext>
          </a:extLst>
        </p:spPr>
      </p:pic>
      <p:cxnSp>
        <p:nvCxnSpPr>
          <p:cNvPr id="14" name="Elbow Connector 13"/>
          <p:cNvCxnSpPr>
            <a:stCxn id="5" idx="2"/>
            <a:endCxn id="8" idx="1"/>
          </p:cNvCxnSpPr>
          <p:nvPr/>
        </p:nvCxnSpPr>
        <p:spPr>
          <a:xfrm rot="16200000" flipH="1">
            <a:off x="2981449" y="4406823"/>
            <a:ext cx="1143126" cy="1236852"/>
          </a:xfrm>
          <a:prstGeom prst="bentConnector2">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15" name="Elbow Connector 14"/>
          <p:cNvCxnSpPr>
            <a:stCxn id="9" idx="2"/>
            <a:endCxn id="8" idx="3"/>
          </p:cNvCxnSpPr>
          <p:nvPr/>
        </p:nvCxnSpPr>
        <p:spPr>
          <a:xfrm rot="5400000">
            <a:off x="5410505" y="4437705"/>
            <a:ext cx="1078278" cy="1239932"/>
          </a:xfrm>
          <a:prstGeom prst="bentConnector2">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16" name="Elbow Connector 15"/>
          <p:cNvCxnSpPr>
            <a:endCxn id="8" idx="0"/>
          </p:cNvCxnSpPr>
          <p:nvPr/>
        </p:nvCxnSpPr>
        <p:spPr>
          <a:xfrm rot="5400000">
            <a:off x="4344997" y="4608318"/>
            <a:ext cx="811125" cy="1588"/>
          </a:xfrm>
          <a:prstGeom prst="bentConnector3">
            <a:avLst/>
          </a:prstGeom>
          <a:ln>
            <a:headEnd type="arrow"/>
            <a:tailEnd type="arrow"/>
          </a:ln>
        </p:spPr>
        <p:style>
          <a:lnRef idx="2">
            <a:schemeClr val="accent2"/>
          </a:lnRef>
          <a:fillRef idx="0">
            <a:schemeClr val="accent2"/>
          </a:fillRef>
          <a:effectRef idx="1">
            <a:schemeClr val="accent2"/>
          </a:effectRef>
          <a:fontRef idx="minor">
            <a:schemeClr val="tx1"/>
          </a:fontRef>
        </p:style>
      </p:cxnSp>
      <p:pic>
        <p:nvPicPr>
          <p:cNvPr id="17"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71266" y="3044222"/>
            <a:ext cx="1126639" cy="853514"/>
          </a:xfrm>
          <a:prstGeom prst="rect">
            <a:avLst/>
          </a:prstGeom>
          <a:extLst>
            <a:ext uri="{909E8E84-426E-40DD-AFC4-6F175D3DCCD1}">
              <a14:hiddenFill xmlns:a14="http://schemas.microsoft.com/office/drawing/2010/main">
                <a:solidFill>
                  <a:srgbClr val="FFFFFF"/>
                </a:solidFill>
              </a14:hiddenFill>
            </a:ext>
          </a:extLst>
        </p:spPr>
      </p:pic>
      <p:pic>
        <p:nvPicPr>
          <p:cNvPr id="18"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71266" y="2804720"/>
            <a:ext cx="1126639" cy="853514"/>
          </a:xfrm>
          <a:prstGeom prst="rect">
            <a:avLst/>
          </a:prstGeom>
          <a:extLst>
            <a:ext uri="{909E8E84-426E-40DD-AFC4-6F175D3DCCD1}">
              <a14:hiddenFill xmlns:a14="http://schemas.microsoft.com/office/drawing/2010/main">
                <a:solidFill>
                  <a:srgbClr val="FFFFFF"/>
                </a:solidFill>
              </a14:hiddenFill>
            </a:ext>
          </a:extLst>
        </p:spPr>
      </p:pic>
      <p:pic>
        <p:nvPicPr>
          <p:cNvPr id="19"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71266" y="2562114"/>
            <a:ext cx="1126639" cy="853514"/>
          </a:xfrm>
          <a:prstGeom prst="rect">
            <a:avLst/>
          </a:prstGeom>
          <a:extLst>
            <a:ext uri="{909E8E84-426E-40DD-AFC4-6F175D3DCCD1}">
              <a14:hiddenFill xmlns:a14="http://schemas.microsoft.com/office/drawing/2010/main">
                <a:solidFill>
                  <a:srgbClr val="FFFFFF"/>
                </a:solidFill>
              </a14:hiddenFill>
            </a:ext>
          </a:extLst>
        </p:spPr>
      </p:pic>
      <p:pic>
        <p:nvPicPr>
          <p:cNvPr id="20"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71266" y="2319508"/>
            <a:ext cx="1126639" cy="853514"/>
          </a:xfrm>
          <a:prstGeom prst="rect">
            <a:avLst/>
          </a:prstGeom>
          <a:extLst>
            <a:ext uri="{909E8E84-426E-40DD-AFC4-6F175D3DCCD1}">
              <a14:hiddenFill xmlns:a14="http://schemas.microsoft.com/office/drawing/2010/main">
                <a:solidFill>
                  <a:srgbClr val="FFFFFF"/>
                </a:solidFill>
              </a14:hiddenFill>
            </a:ext>
          </a:extLst>
        </p:spPr>
      </p:pic>
      <p:pic>
        <p:nvPicPr>
          <p:cNvPr id="21" name="Picture 4" descr="G:\jeffwoo\Documents\Work\Customers &amp; Events\Latest Overview &amp; Roadmap Deck\Virtualization Images for PPTs\Server-Virtual-Single.png"/>
          <p:cNvPicPr>
            <a:picLocks noChangeAspect="1" noChangeArrowheads="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71266" y="2103156"/>
            <a:ext cx="1126639" cy="853514"/>
          </a:xfrm>
          <a:prstGeom prst="rect">
            <a:avLst/>
          </a:prstGeom>
          <a:extLst>
            <a:ext uri="{909E8E84-426E-40DD-AFC4-6F175D3DCCD1}">
              <a14:hiddenFill xmlns:a14="http://schemas.microsoft.com/office/drawing/2010/main">
                <a:solidFill>
                  <a:srgbClr val="FFFFFF"/>
                </a:solidFill>
              </a14:hiddenFill>
            </a:ext>
          </a:extLst>
        </p:spPr>
      </p:pic>
      <p:sp>
        <p:nvSpPr>
          <p:cNvPr id="22" name="Right Arrow 21"/>
          <p:cNvSpPr/>
          <p:nvPr/>
        </p:nvSpPr>
        <p:spPr>
          <a:xfrm>
            <a:off x="254758" y="3212154"/>
            <a:ext cx="1981200" cy="124153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chemeClr val="bg1"/>
                </a:solidFill>
              </a:rPr>
              <a:t>Host is now offline for servicing</a:t>
            </a:r>
            <a:endParaRPr lang="en-US" sz="1400" dirty="0">
              <a:solidFill>
                <a:schemeClr val="bg1"/>
              </a:solidFill>
            </a:endParaRPr>
          </a:p>
        </p:txBody>
      </p:sp>
      <p:sp>
        <p:nvSpPr>
          <p:cNvPr id="23" name="Right Arrow 22"/>
          <p:cNvSpPr/>
          <p:nvPr/>
        </p:nvSpPr>
        <p:spPr>
          <a:xfrm>
            <a:off x="168099" y="1992956"/>
            <a:ext cx="1981200" cy="1219199"/>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chemeClr val="bg1"/>
                </a:solidFill>
              </a:rPr>
              <a:t>Enable Maintenance Mode</a:t>
            </a:r>
            <a:endParaRPr lang="en-US" sz="1400" dirty="0">
              <a:solidFill>
                <a:schemeClr val="bg1"/>
              </a:solidFill>
            </a:endParaRPr>
          </a:p>
        </p:txBody>
      </p:sp>
      <p:sp>
        <p:nvSpPr>
          <p:cNvPr id="24" name="Text Placeholder 2"/>
          <p:cNvSpPr txBox="1">
            <a:spLocks/>
          </p:cNvSpPr>
          <p:nvPr/>
        </p:nvSpPr>
        <p:spPr>
          <a:xfrm>
            <a:off x="304800" y="1066800"/>
            <a:ext cx="7994168" cy="838200"/>
          </a:xfrm>
          <a:prstGeom prst="rect">
            <a:avLst/>
          </a:prstGeom>
        </p:spPr>
        <p:txBody>
          <a:bodyPr/>
          <a:lstStyle/>
          <a:p>
            <a:pPr marL="460375" indent="-460375">
              <a:lnSpc>
                <a:spcPct val="90000"/>
              </a:lnSpc>
              <a:spcBef>
                <a:spcPct val="20000"/>
              </a:spcBef>
              <a:buSzPct val="85000"/>
              <a:buBlip>
                <a:blip r:embed="rId6"/>
              </a:buBlip>
            </a:pPr>
            <a:r>
              <a:rPr lang="en-US" sz="3200" dirty="0" smtClean="0">
                <a:latin typeface="Segoe" pitchFamily="34" charset="0"/>
              </a:rPr>
              <a:t>Supports Hyper-V and VMware hosts</a:t>
            </a:r>
          </a:p>
        </p:txBody>
      </p:sp>
    </p:spTree>
    <p:extLst>
      <p:ext uri="{BB962C8B-B14F-4D97-AF65-F5344CB8AC3E}">
        <p14:creationId xmlns:p14="http://schemas.microsoft.com/office/powerpoint/2010/main" val="3900112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path" presetSubtype="0" accel="50000" decel="50000" fill="hold" nodeType="clickEffect">
                                  <p:stCondLst>
                                    <p:cond delay="0"/>
                                  </p:stCondLst>
                                  <p:childTnLst>
                                    <p:animMotion origin="layout" path="M -4.44444E-6 -3.7037E-7 L 0.0533 -0.04907 C 0.06459 -0.06018 0.08125 -0.0662 0.09879 -0.0662 C 0.11875 -0.0662 0.13455 -0.06018 0.14584 -0.04907 L 0.19931 -3.7037E-7 " pathEditMode="relative" rAng="0" ptsTypes="FffFF">
                                      <p:cBhvr>
                                        <p:cTn id="11" dur="1000" fill="hold"/>
                                        <p:tgtEl>
                                          <p:spTgt spid="17"/>
                                        </p:tgtEl>
                                        <p:attrNameLst>
                                          <p:attrName>ppt_x</p:attrName>
                                          <p:attrName>ppt_y</p:attrName>
                                        </p:attrNameLst>
                                      </p:cBhvr>
                                      <p:rCtr x="10000" y="-3300"/>
                                    </p:animMotion>
                                  </p:childTnLst>
                                </p:cTn>
                              </p:par>
                              <p:par>
                                <p:cTn id="12" presetID="37" presetClass="path" presetSubtype="0" accel="50000" decel="50000" fill="hold" nodeType="withEffect">
                                  <p:stCondLst>
                                    <p:cond delay="600"/>
                                  </p:stCondLst>
                                  <p:childTnLst>
                                    <p:animMotion origin="layout" path="M -4.44444E-6 -3.7037E-7 L 0.0533 -0.04907 C 0.06459 -0.06018 0.08125 -0.0662 0.09879 -0.0662 C 0.11875 -0.0662 0.13455 -0.06018 0.14584 -0.04907 L 0.19931 -3.7037E-7 " pathEditMode="relative" rAng="0" ptsTypes="FffFF">
                                      <p:cBhvr>
                                        <p:cTn id="13" dur="1200" fill="hold"/>
                                        <p:tgtEl>
                                          <p:spTgt spid="18"/>
                                        </p:tgtEl>
                                        <p:attrNameLst>
                                          <p:attrName>ppt_x</p:attrName>
                                          <p:attrName>ppt_y</p:attrName>
                                        </p:attrNameLst>
                                      </p:cBhvr>
                                      <p:rCtr x="10000" y="-3300"/>
                                    </p:animMotion>
                                  </p:childTnLst>
                                </p:cTn>
                              </p:par>
                              <p:par>
                                <p:cTn id="14" presetID="37" presetClass="path" presetSubtype="0" accel="50000" decel="50000" fill="hold" nodeType="withEffect">
                                  <p:stCondLst>
                                    <p:cond delay="1100"/>
                                  </p:stCondLst>
                                  <p:childTnLst>
                                    <p:animMotion origin="layout" path="M -4.44444E-6 -3.7037E-7 L 0.0533 -0.04907 C 0.06459 -0.06018 0.08125 -0.0662 0.09879 -0.0662 C 0.11875 -0.0662 0.13455 -0.06018 0.14584 -0.04907 L 0.19931 -3.7037E-7 " pathEditMode="relative" rAng="0" ptsTypes="FffFF">
                                      <p:cBhvr>
                                        <p:cTn id="15" dur="1300" fill="hold"/>
                                        <p:tgtEl>
                                          <p:spTgt spid="19"/>
                                        </p:tgtEl>
                                        <p:attrNameLst>
                                          <p:attrName>ppt_x</p:attrName>
                                          <p:attrName>ppt_y</p:attrName>
                                        </p:attrNameLst>
                                      </p:cBhvr>
                                      <p:rCtr x="10000" y="-3300"/>
                                    </p:animMotion>
                                  </p:childTnLst>
                                </p:cTn>
                              </p:par>
                              <p:par>
                                <p:cTn id="16" presetID="37" presetClass="path" presetSubtype="0" accel="50000" decel="50000" fill="hold" nodeType="withEffect">
                                  <p:stCondLst>
                                    <p:cond delay="1700"/>
                                  </p:stCondLst>
                                  <p:childTnLst>
                                    <p:animMotion origin="layout" path="M -4.44444E-6 -3.7037E-7 L 0.0533 -0.04907 C 0.06459 -0.06018 0.08125 -0.0662 0.09879 -0.0662 C 0.11875 -0.0662 0.13455 -0.06018 0.14584 -0.04907 L 0.19931 -3.7037E-7 " pathEditMode="relative" rAng="0" ptsTypes="FffFF">
                                      <p:cBhvr>
                                        <p:cTn id="17" dur="1300" fill="hold"/>
                                        <p:tgtEl>
                                          <p:spTgt spid="20"/>
                                        </p:tgtEl>
                                        <p:attrNameLst>
                                          <p:attrName>ppt_x</p:attrName>
                                          <p:attrName>ppt_y</p:attrName>
                                        </p:attrNameLst>
                                      </p:cBhvr>
                                      <p:rCtr x="10000" y="-3300"/>
                                    </p:animMotion>
                                  </p:childTnLst>
                                </p:cTn>
                              </p:par>
                              <p:par>
                                <p:cTn id="18" presetID="37" presetClass="path" presetSubtype="0" accel="50000" decel="50000" fill="hold" nodeType="withEffect">
                                  <p:stCondLst>
                                    <p:cond delay="2200"/>
                                  </p:stCondLst>
                                  <p:childTnLst>
                                    <p:animMotion origin="layout" path="M 3.88889E-6 -2.22222E-6 L 0.1059 -0.04907 C 0.12847 -0.06018 0.1618 -0.0662 0.1967 -0.0662 C 0.23645 -0.0662 0.26788 -0.06018 0.29027 -0.04907 L 0.39722 0.05278 " pathEditMode="relative" rAng="0" ptsTypes="FffFF">
                                      <p:cBhvr>
                                        <p:cTn id="19" dur="1200" fill="hold"/>
                                        <p:tgtEl>
                                          <p:spTgt spid="21"/>
                                        </p:tgtEl>
                                        <p:attrNameLst>
                                          <p:attrName>ppt_x</p:attrName>
                                          <p:attrName>ppt_y</p:attrName>
                                        </p:attrNameLst>
                                      </p:cBhvr>
                                      <p:rCtr x="19900" y="-700"/>
                                    </p:animMotion>
                                  </p:childTnLst>
                                </p:cTn>
                              </p:par>
                              <p:par>
                                <p:cTn id="20" presetID="9" presetClass="emph" presetSubtype="0" nodeType="withEffect">
                                  <p:stCondLst>
                                    <p:cond delay="3700"/>
                                  </p:stCondLst>
                                  <p:childTnLst>
                                    <p:set>
                                      <p:cBhvr rctx="PPT">
                                        <p:cTn id="21" dur="indefinite"/>
                                        <p:tgtEl>
                                          <p:spTgt spid="5"/>
                                        </p:tgtEl>
                                        <p:attrNameLst>
                                          <p:attrName>style.opacity</p:attrName>
                                        </p:attrNameLst>
                                      </p:cBhvr>
                                      <p:to>
                                        <p:strVal val="0.25"/>
                                      </p:to>
                                    </p:set>
                                    <p:animEffect filter="image" prLst="opacity: 0.25">
                                      <p:cBhvr rctx="IE">
                                        <p:cTn id="22" dur="indefinite"/>
                                        <p:tgtEl>
                                          <p:spTgt spid="5"/>
                                        </p:tgtEl>
                                      </p:cBhvr>
                                    </p:animEffect>
                                  </p:childTnLst>
                                </p:cTn>
                              </p:par>
                              <p:par>
                                <p:cTn id="23" presetID="10" presetClass="entr" presetSubtype="0" fill="hold" grpId="0" nodeType="withEffect">
                                  <p:stCondLst>
                                    <p:cond delay="370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99" y="228601"/>
            <a:ext cx="8363938" cy="666387"/>
          </a:xfrm>
          <a:prstGeom prst="rect">
            <a:avLst/>
          </a:prstGeom>
        </p:spPr>
        <p:txBody>
          <a:bodyPr/>
          <a:lst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smtClean="0"/>
              <a:t>System Center VMM 2008 R2 SP1</a:t>
            </a:r>
            <a:endParaRPr lang="en-US" dirty="0"/>
          </a:p>
        </p:txBody>
      </p:sp>
      <p:sp>
        <p:nvSpPr>
          <p:cNvPr id="5" name="Text Placeholder 2"/>
          <p:cNvSpPr txBox="1">
            <a:spLocks/>
          </p:cNvSpPr>
          <p:nvPr/>
        </p:nvSpPr>
        <p:spPr>
          <a:xfrm>
            <a:off x="311632" y="1389705"/>
            <a:ext cx="8298968" cy="4382738"/>
          </a:xfrm>
          <a:prstGeom prst="rect">
            <a:avLst/>
          </a:prstGeom>
        </p:spPr>
        <p:txBody>
          <a:bodyPr/>
          <a:lstStyle/>
          <a:p>
            <a:pPr marL="460375" indent="-460375">
              <a:lnSpc>
                <a:spcPct val="90000"/>
              </a:lnSpc>
              <a:spcBef>
                <a:spcPct val="20000"/>
              </a:spcBef>
              <a:buSzPct val="85000"/>
              <a:buBlip>
                <a:blip r:embed="rId3"/>
              </a:buBlip>
            </a:pPr>
            <a:r>
              <a:rPr lang="en-US" sz="3200" dirty="0" smtClean="0">
                <a:gradFill>
                  <a:gsLst>
                    <a:gs pos="0">
                      <a:schemeClr val="tx1"/>
                    </a:gs>
                    <a:gs pos="100000">
                      <a:schemeClr val="tx1"/>
                    </a:gs>
                  </a:gsLst>
                  <a:lin ang="5400000" scaled="0"/>
                </a:gradFill>
              </a:rPr>
              <a:t>Supports Windows Server 2008 R2 SP1 features:</a:t>
            </a:r>
          </a:p>
          <a:p>
            <a:pPr marL="917557" lvl="1" indent="-460375">
              <a:lnSpc>
                <a:spcPct val="90000"/>
              </a:lnSpc>
              <a:spcBef>
                <a:spcPct val="20000"/>
              </a:spcBef>
              <a:buSzPct val="85000"/>
              <a:buFontTx/>
              <a:buBlip>
                <a:blip r:embed="rId3"/>
              </a:buBlip>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Dynamic Memory</a:t>
            </a:r>
          </a:p>
          <a:p>
            <a:pPr marL="917557" lvl="1" indent="-460375">
              <a:lnSpc>
                <a:spcPct val="90000"/>
              </a:lnSpc>
              <a:spcBef>
                <a:spcPct val="20000"/>
              </a:spcBef>
              <a:buSzPct val="85000"/>
              <a:buFontTx/>
              <a:buBlip>
                <a:blip r:embed="rId3"/>
              </a:buBlip>
            </a:pPr>
            <a:r>
              <a:rPr lang="en-US" sz="3200" dirty="0" err="1" smtClean="0">
                <a:gradFill>
                  <a:gsLst>
                    <a:gs pos="0">
                      <a:schemeClr val="tx1"/>
                    </a:gs>
                    <a:gs pos="86000">
                      <a:schemeClr val="tx1"/>
                    </a:gs>
                  </a:gsLst>
                  <a:lin ang="5400000" scaled="0"/>
                </a:gradFill>
              </a:rPr>
              <a:t>RemoteFX</a:t>
            </a:r>
            <a:endPar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p:txBody>
      </p:sp>
    </p:spTree>
    <p:extLst>
      <p:ext uri="{BB962C8B-B14F-4D97-AF65-F5344CB8AC3E}">
        <p14:creationId xmlns:p14="http://schemas.microsoft.com/office/powerpoint/2010/main" val="243054286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H:</a:t>
            </a:r>
            <a:br>
              <a:rPr sz="4800" dirty="0" smtClean="0">
                <a:solidFill>
                  <a:schemeClr val="accent1">
                    <a:lumMod val="60000"/>
                    <a:lumOff val="40000"/>
                  </a:schemeClr>
                </a:solidFill>
              </a:rPr>
            </a:br>
            <a:r>
              <a:rPr lang="en-US" sz="4800" dirty="0" smtClean="0">
                <a:solidFill>
                  <a:schemeClr val="accent1">
                    <a:lumMod val="60000"/>
                    <a:lumOff val="40000"/>
                  </a:schemeClr>
                </a:solidFill>
              </a:rPr>
              <a:t>Managing VMotion and Live Migration using System Center VMM 2008 R2</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686800" cy="609398"/>
          </a:xfrm>
        </p:spPr>
        <p:txBody>
          <a:bodyPr/>
          <a:lstStyle/>
          <a:p>
            <a:r>
              <a:rPr lang="en-US" sz="4400" dirty="0" smtClean="0"/>
              <a:t>Physical and Virtual Conversions</a:t>
            </a:r>
            <a:endParaRPr lang="en-US" sz="4400" dirty="0"/>
          </a:p>
        </p:txBody>
      </p:sp>
      <p:sp>
        <p:nvSpPr>
          <p:cNvPr id="3" name="Text Placeholder 2"/>
          <p:cNvSpPr>
            <a:spLocks noGrp="1"/>
          </p:cNvSpPr>
          <p:nvPr>
            <p:ph type="body" sz="quarter" idx="10"/>
          </p:nvPr>
        </p:nvSpPr>
        <p:spPr>
          <a:xfrm>
            <a:off x="381000" y="1164134"/>
            <a:ext cx="8382000" cy="5693866"/>
          </a:xfrm>
        </p:spPr>
        <p:txBody>
          <a:bodyPr/>
          <a:lstStyle/>
          <a:p>
            <a:r>
              <a:rPr lang="en-US" dirty="0" smtClean="0"/>
              <a:t>Use VMM to perform conversions</a:t>
            </a:r>
          </a:p>
          <a:p>
            <a:pPr lvl="1"/>
            <a:r>
              <a:rPr lang="en-US" dirty="0" smtClean="0"/>
              <a:t>Physical to Virtual (P2V)</a:t>
            </a:r>
          </a:p>
          <a:p>
            <a:pPr lvl="1"/>
            <a:r>
              <a:rPr lang="en-US" dirty="0" smtClean="0"/>
              <a:t>Virtual to Virtual (V2V)</a:t>
            </a:r>
          </a:p>
          <a:p>
            <a:r>
              <a:rPr lang="en-US" dirty="0" smtClean="0"/>
              <a:t>Physical machine is converted to a virtual machine</a:t>
            </a:r>
          </a:p>
          <a:p>
            <a:pPr lvl="1"/>
            <a:r>
              <a:rPr lang="en-US" dirty="0" smtClean="0"/>
              <a:t>Hardware configuration</a:t>
            </a:r>
          </a:p>
          <a:p>
            <a:pPr lvl="2"/>
            <a:r>
              <a:rPr lang="en-US" dirty="0" smtClean="0"/>
              <a:t>SCSI boot disks are converted to IDE boot disks</a:t>
            </a:r>
          </a:p>
          <a:p>
            <a:pPr lvl="1"/>
            <a:r>
              <a:rPr lang="en-US" dirty="0" smtClean="0"/>
              <a:t>Disk contents</a:t>
            </a:r>
          </a:p>
          <a:p>
            <a:r>
              <a:rPr lang="en-US" dirty="0" smtClean="0"/>
              <a:t>Online or Offline conversion</a:t>
            </a:r>
          </a:p>
          <a:p>
            <a:pPr lvl="1"/>
            <a:r>
              <a:rPr lang="en-US" dirty="0" smtClean="0"/>
              <a:t>Online requires Volume Shadow Copy support</a:t>
            </a:r>
          </a:p>
          <a:p>
            <a:pPr lvl="1"/>
            <a:r>
              <a:rPr lang="en-US" dirty="0" smtClean="0"/>
              <a:t>Offline does not (boots into WinPE)</a:t>
            </a:r>
          </a:p>
          <a:p>
            <a:pPr lvl="1"/>
            <a:endParaRPr lang="en-US" dirty="0"/>
          </a:p>
        </p:txBody>
      </p:sp>
    </p:spTree>
    <p:extLst>
      <p:ext uri="{BB962C8B-B14F-4D97-AF65-F5344CB8AC3E}">
        <p14:creationId xmlns:p14="http://schemas.microsoft.com/office/powerpoint/2010/main" val="222589381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 Conversion Support</a:t>
            </a:r>
            <a:endParaRPr lang="en-US" dirty="0"/>
          </a:p>
        </p:txBody>
      </p:sp>
      <p:sp>
        <p:nvSpPr>
          <p:cNvPr id="3" name="Text Placeholder 2"/>
          <p:cNvSpPr>
            <a:spLocks noGrp="1"/>
          </p:cNvSpPr>
          <p:nvPr>
            <p:ph type="body" sz="quarter" idx="10"/>
          </p:nvPr>
        </p:nvSpPr>
        <p:spPr>
          <a:xfrm>
            <a:off x="990600" y="6324600"/>
            <a:ext cx="7315200" cy="228600"/>
          </a:xfrm>
        </p:spPr>
        <p:txBody>
          <a:bodyPr/>
          <a:lstStyle/>
          <a:p>
            <a:pPr marL="0" indent="0">
              <a:buNone/>
            </a:pPr>
            <a:r>
              <a:rPr lang="en-US" sz="1600" dirty="0" smtClean="0"/>
              <a:t>Windows NT 4.0 or other operating systems can be migrated with 3</a:t>
            </a:r>
            <a:r>
              <a:rPr lang="en-US" sz="1600" baseline="30000" dirty="0" smtClean="0"/>
              <a:t>rd</a:t>
            </a:r>
            <a:r>
              <a:rPr lang="en-US" sz="1600" dirty="0" smtClean="0"/>
              <a:t> party tools </a:t>
            </a:r>
            <a:endParaRPr lang="en-US" sz="1600" dirty="0"/>
          </a:p>
        </p:txBody>
      </p:sp>
      <p:graphicFrame>
        <p:nvGraphicFramePr>
          <p:cNvPr id="7" name="Table 6"/>
          <p:cNvGraphicFramePr>
            <a:graphicFrameLocks noGrp="1"/>
          </p:cNvGraphicFramePr>
          <p:nvPr>
            <p:extLst>
              <p:ext uri="{D42A27DB-BD31-4B8C-83A1-F6EECF244321}">
                <p14:modId xmlns:p14="http://schemas.microsoft.com/office/powerpoint/2010/main" val="3771899716"/>
              </p:ext>
            </p:extLst>
          </p:nvPr>
        </p:nvGraphicFramePr>
        <p:xfrm>
          <a:off x="1143000" y="1219200"/>
          <a:ext cx="6934200" cy="4875358"/>
        </p:xfrm>
        <a:graphic>
          <a:graphicData uri="http://schemas.openxmlformats.org/drawingml/2006/table">
            <a:tbl>
              <a:tblPr>
                <a:tableStyleId>{3C2FFA5D-87B4-456A-9821-1D502468CF0F}</a:tableStyleId>
              </a:tblPr>
              <a:tblGrid>
                <a:gridCol w="3163730"/>
                <a:gridCol w="1343500"/>
                <a:gridCol w="1386841"/>
                <a:gridCol w="1040129"/>
              </a:tblGrid>
              <a:tr h="259321">
                <a:tc>
                  <a:txBody>
                    <a:bodyPr/>
                    <a:lstStyle/>
                    <a:p>
                      <a:pPr algn="ctr" fontAlgn="b"/>
                      <a:r>
                        <a:rPr lang="en-US" sz="1600" u="none" strike="noStrike" dirty="0" smtClean="0">
                          <a:effectLst/>
                        </a:rPr>
                        <a:t>Operating</a:t>
                      </a:r>
                      <a:r>
                        <a:rPr lang="en-US" sz="1600" u="none" strike="noStrike" baseline="0" dirty="0" smtClean="0">
                          <a:effectLst/>
                        </a:rPr>
                        <a:t> System</a:t>
                      </a:r>
                      <a:endParaRPr lang="en-US" sz="1600" b="0" i="0" u="none" strike="noStrike" dirty="0">
                        <a:solidFill>
                          <a:srgbClr val="000000"/>
                        </a:solidFill>
                        <a:effectLst/>
                        <a:latin typeface="Calibri"/>
                      </a:endParaRPr>
                    </a:p>
                  </a:txBody>
                  <a:tcPr marL="5097" marR="5097" marT="5097" marB="0" anchor="b">
                    <a:solidFill>
                      <a:schemeClr val="bg2">
                        <a:lumMod val="40000"/>
                        <a:lumOff val="60000"/>
                      </a:schemeClr>
                    </a:solidFill>
                  </a:tcPr>
                </a:tc>
                <a:tc>
                  <a:txBody>
                    <a:bodyPr/>
                    <a:lstStyle/>
                    <a:p>
                      <a:pPr algn="ctr" fontAlgn="b"/>
                      <a:r>
                        <a:rPr lang="en-US" sz="1600" u="none" strike="noStrike" dirty="0">
                          <a:effectLst/>
                        </a:rPr>
                        <a:t>Offline P2V</a:t>
                      </a:r>
                      <a:endParaRPr lang="en-US" sz="1600" b="0" i="0" u="none" strike="noStrike" dirty="0">
                        <a:solidFill>
                          <a:srgbClr val="000000"/>
                        </a:solidFill>
                        <a:effectLst/>
                        <a:latin typeface="Calibri"/>
                      </a:endParaRPr>
                    </a:p>
                  </a:txBody>
                  <a:tcPr marL="5097" marR="5097" marT="5097" marB="0" anchor="b">
                    <a:solidFill>
                      <a:schemeClr val="bg2">
                        <a:lumMod val="40000"/>
                        <a:lumOff val="60000"/>
                      </a:schemeClr>
                    </a:solidFill>
                  </a:tcPr>
                </a:tc>
                <a:tc>
                  <a:txBody>
                    <a:bodyPr/>
                    <a:lstStyle/>
                    <a:p>
                      <a:pPr algn="ctr" fontAlgn="b"/>
                      <a:r>
                        <a:rPr lang="en-US" sz="1600" u="none" strike="noStrike" dirty="0">
                          <a:effectLst/>
                        </a:rPr>
                        <a:t>Online P2V</a:t>
                      </a:r>
                      <a:endParaRPr lang="en-US" sz="1600" b="0" i="0" u="none" strike="noStrike" dirty="0">
                        <a:solidFill>
                          <a:srgbClr val="000000"/>
                        </a:solidFill>
                        <a:effectLst/>
                        <a:latin typeface="Calibri"/>
                      </a:endParaRPr>
                    </a:p>
                  </a:txBody>
                  <a:tcPr marL="5097" marR="5097" marT="5097" marB="0" anchor="b">
                    <a:solidFill>
                      <a:schemeClr val="bg2">
                        <a:lumMod val="40000"/>
                        <a:lumOff val="60000"/>
                      </a:schemeClr>
                    </a:solidFill>
                  </a:tcPr>
                </a:tc>
                <a:tc>
                  <a:txBody>
                    <a:bodyPr/>
                    <a:lstStyle/>
                    <a:p>
                      <a:pPr algn="ctr" fontAlgn="b"/>
                      <a:r>
                        <a:rPr lang="en-US" sz="1600" u="none" strike="noStrike" dirty="0">
                          <a:effectLst/>
                        </a:rPr>
                        <a:t>V2V</a:t>
                      </a:r>
                      <a:endParaRPr lang="en-US" sz="1600" b="0" i="0" u="none" strike="noStrike" dirty="0">
                        <a:solidFill>
                          <a:srgbClr val="000000"/>
                        </a:solidFill>
                        <a:effectLst/>
                        <a:latin typeface="Calibri"/>
                      </a:endParaRPr>
                    </a:p>
                  </a:txBody>
                  <a:tcPr marL="5097" marR="5097" marT="5097" marB="0" anchor="b">
                    <a:solidFill>
                      <a:schemeClr val="bg2">
                        <a:lumMod val="40000"/>
                        <a:lumOff val="60000"/>
                      </a:schemeClr>
                    </a:solidFill>
                  </a:tcPr>
                </a:tc>
              </a:tr>
              <a:tr h="777959">
                <a:tc>
                  <a:txBody>
                    <a:bodyPr/>
                    <a:lstStyle/>
                    <a:p>
                      <a:pPr algn="l" fontAlgn="b"/>
                      <a:r>
                        <a:rPr lang="en-US" sz="1600" u="none" strike="noStrike" dirty="0">
                          <a:effectLst/>
                        </a:rPr>
                        <a:t>Windows Server® 2008 / Windows Server® 2008 R2 with Hyper-V role enabled</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No</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No</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No</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r>
              <a:tr h="1037277">
                <a:tc>
                  <a:txBody>
                    <a:bodyPr/>
                    <a:lstStyle/>
                    <a:p>
                      <a:pPr algn="l" fontAlgn="b"/>
                      <a:r>
                        <a:rPr lang="en-US" sz="1600" u="none" strike="noStrike">
                          <a:effectLst/>
                        </a:rPr>
                        <a:t>Windows Server® 2008 / Windows Server® 2008 R2 without Hyper-V role enabled</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478139">
                <a:tc>
                  <a:txBody>
                    <a:bodyPr/>
                    <a:lstStyle/>
                    <a:p>
                      <a:pPr algn="l" fontAlgn="b"/>
                      <a:r>
                        <a:rPr lang="en-US" sz="1600" u="none" strike="noStrike">
                          <a:effectLst/>
                        </a:rPr>
                        <a:t>Windows Server® 2003 SP1 or later</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478139">
                <a:tc>
                  <a:txBody>
                    <a:bodyPr/>
                    <a:lstStyle/>
                    <a:p>
                      <a:pPr algn="l" fontAlgn="b"/>
                      <a:r>
                        <a:rPr lang="en-US" sz="1600" u="none" strike="noStrike">
                          <a:effectLst/>
                        </a:rPr>
                        <a:t>Windows Server® 2003 x64 Edition</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259321">
                <a:tc>
                  <a:txBody>
                    <a:bodyPr/>
                    <a:lstStyle/>
                    <a:p>
                      <a:pPr algn="l" fontAlgn="b"/>
                      <a:r>
                        <a:rPr lang="en-US" sz="1600" u="none" strike="noStrike">
                          <a:effectLst/>
                        </a:rPr>
                        <a:t>Windows® 2000 Server SP4 </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No</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259321">
                <a:tc>
                  <a:txBody>
                    <a:bodyPr/>
                    <a:lstStyle/>
                    <a:p>
                      <a:pPr algn="l" fontAlgn="b"/>
                      <a:r>
                        <a:rPr lang="en-US" sz="1600" u="none" strike="noStrike">
                          <a:effectLst/>
                        </a:rPr>
                        <a:t>Windows® XP SP2 or later</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259321">
                <a:tc>
                  <a:txBody>
                    <a:bodyPr/>
                    <a:lstStyle/>
                    <a:p>
                      <a:pPr algn="l" fontAlgn="b"/>
                      <a:r>
                        <a:rPr lang="en-US" sz="1600" u="none" strike="noStrike">
                          <a:effectLst/>
                        </a:rPr>
                        <a:t>Windows® XP x64 Edition</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259321">
                <a:tc>
                  <a:txBody>
                    <a:bodyPr/>
                    <a:lstStyle/>
                    <a:p>
                      <a:pPr algn="l" fontAlgn="b"/>
                      <a:r>
                        <a:rPr lang="en-US" sz="1600" u="none" strike="noStrike">
                          <a:effectLst/>
                        </a:rPr>
                        <a:t>Windows Vista®</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259321">
                <a:tc>
                  <a:txBody>
                    <a:bodyPr/>
                    <a:lstStyle/>
                    <a:p>
                      <a:pPr algn="l" fontAlgn="b"/>
                      <a:r>
                        <a:rPr lang="en-US" sz="1600" u="none" strike="noStrike">
                          <a:effectLst/>
                        </a:rPr>
                        <a:t>Windows Vista® x64</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259321">
                <a:tc>
                  <a:txBody>
                    <a:bodyPr/>
                    <a:lstStyle/>
                    <a:p>
                      <a:pPr algn="l" fontAlgn="b"/>
                      <a:r>
                        <a:rPr lang="en-US" sz="1600" u="none" strike="noStrike">
                          <a:effectLst/>
                        </a:rPr>
                        <a:t>Windows® 7</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a:effectLst/>
                        </a:rPr>
                        <a:t>Yes</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r h="259321">
                <a:tc>
                  <a:txBody>
                    <a:bodyPr/>
                    <a:lstStyle/>
                    <a:p>
                      <a:pPr algn="l" fontAlgn="b"/>
                      <a:r>
                        <a:rPr lang="en-US" sz="1600" u="none" strike="noStrike">
                          <a:effectLst/>
                        </a:rPr>
                        <a:t>Windows® 7 x64</a:t>
                      </a:r>
                      <a:endParaRPr lang="en-US" sz="1600" b="0" i="0" u="none" strike="noStrike">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c>
                  <a:txBody>
                    <a:bodyPr/>
                    <a:lstStyle/>
                    <a:p>
                      <a:pPr algn="ctr" fontAlgn="b"/>
                      <a:r>
                        <a:rPr lang="en-US" sz="1600" u="none" strike="noStrike" dirty="0">
                          <a:effectLst/>
                        </a:rPr>
                        <a:t>Yes</a:t>
                      </a:r>
                      <a:endParaRPr lang="en-US" sz="1600" b="0" i="0" u="none" strike="noStrike" dirty="0">
                        <a:solidFill>
                          <a:srgbClr val="000000"/>
                        </a:solidFill>
                        <a:effectLst/>
                        <a:latin typeface="Calibri"/>
                      </a:endParaRPr>
                    </a:p>
                  </a:txBody>
                  <a:tcPr marL="5097" marR="5097" marT="5097" marB="0" anchor="b">
                    <a:solidFill>
                      <a:schemeClr val="tx1">
                        <a:lumMod val="95000"/>
                      </a:schemeClr>
                    </a:solidFill>
                  </a:tcPr>
                </a:tc>
              </a:tr>
            </a:tbl>
          </a:graphicData>
        </a:graphic>
      </p:graphicFrame>
    </p:spTree>
    <p:extLst>
      <p:ext uri="{BB962C8B-B14F-4D97-AF65-F5344CB8AC3E}">
        <p14:creationId xmlns:p14="http://schemas.microsoft.com/office/powerpoint/2010/main" val="57007714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Conversion Requirements</a:t>
            </a:r>
            <a:endParaRPr lang="en-US" dirty="0"/>
          </a:p>
        </p:txBody>
      </p:sp>
      <p:sp>
        <p:nvSpPr>
          <p:cNvPr id="3" name="Text Placeholder 2"/>
          <p:cNvSpPr>
            <a:spLocks noGrp="1"/>
          </p:cNvSpPr>
          <p:nvPr>
            <p:ph type="body" sz="quarter" idx="10"/>
          </p:nvPr>
        </p:nvSpPr>
        <p:spPr>
          <a:xfrm>
            <a:off x="381000" y="1447800"/>
            <a:ext cx="8382000" cy="4887492"/>
          </a:xfrm>
        </p:spPr>
        <p:txBody>
          <a:bodyPr/>
          <a:lstStyle/>
          <a:p>
            <a:r>
              <a:rPr lang="en-US" sz="2800" dirty="0" smtClean="0"/>
              <a:t>P2V conversions</a:t>
            </a:r>
          </a:p>
          <a:p>
            <a:pPr lvl="1"/>
            <a:r>
              <a:rPr lang="en-US" sz="2000" dirty="0" smtClean="0"/>
              <a:t>Offline Conversions - The </a:t>
            </a:r>
            <a:r>
              <a:rPr lang="en-US" sz="2000" dirty="0"/>
              <a:t>source machine is booted into Windows PE to image the physical </a:t>
            </a:r>
            <a:r>
              <a:rPr lang="en-US" sz="2000" dirty="0" smtClean="0"/>
              <a:t>disks</a:t>
            </a:r>
          </a:p>
          <a:p>
            <a:pPr lvl="1"/>
            <a:r>
              <a:rPr lang="en-US" sz="2000" dirty="0" smtClean="0"/>
              <a:t>Online </a:t>
            </a:r>
            <a:r>
              <a:rPr lang="en-US" sz="2000" dirty="0"/>
              <a:t>conversion, VSS is used, and the machine does not have to be rebooted prior to </a:t>
            </a:r>
            <a:r>
              <a:rPr lang="en-US" sz="2000" dirty="0" smtClean="0"/>
              <a:t>migration</a:t>
            </a:r>
            <a:endParaRPr lang="en-US" sz="2000" dirty="0"/>
          </a:p>
          <a:p>
            <a:r>
              <a:rPr lang="en-US" sz="2800" dirty="0" smtClean="0"/>
              <a:t>Offline </a:t>
            </a:r>
            <a:r>
              <a:rPr lang="en-US" sz="2800" dirty="0"/>
              <a:t>P2V memory </a:t>
            </a:r>
            <a:r>
              <a:rPr lang="en-US" sz="2800" dirty="0" smtClean="0"/>
              <a:t>requirement</a:t>
            </a:r>
          </a:p>
          <a:p>
            <a:pPr lvl="1"/>
            <a:r>
              <a:rPr lang="en-US" sz="2000" dirty="0" smtClean="0"/>
              <a:t>Source </a:t>
            </a:r>
            <a:r>
              <a:rPr lang="en-US" sz="2000" dirty="0"/>
              <a:t>machine to have at least 512 MB of physical memory. </a:t>
            </a:r>
          </a:p>
          <a:p>
            <a:r>
              <a:rPr lang="en-US" sz="2800" dirty="0" smtClean="0"/>
              <a:t>Updates requirement</a:t>
            </a:r>
          </a:p>
          <a:p>
            <a:pPr lvl="1"/>
            <a:r>
              <a:rPr lang="en-US" sz="2000" dirty="0" smtClean="0"/>
              <a:t>A </a:t>
            </a:r>
            <a:r>
              <a:rPr lang="en-US" sz="2000" dirty="0"/>
              <a:t>P2V conversion may require that additional files be added to the internal System Center Virtual Machine Manager patch </a:t>
            </a:r>
            <a:r>
              <a:rPr lang="en-US" sz="2000" dirty="0" smtClean="0"/>
              <a:t>cache</a:t>
            </a:r>
            <a:endParaRPr lang="en-US" sz="2000" dirty="0"/>
          </a:p>
          <a:p>
            <a:r>
              <a:rPr lang="en-US" sz="2800" dirty="0" smtClean="0"/>
              <a:t>Eliminate Bad sectors </a:t>
            </a:r>
          </a:p>
          <a:p>
            <a:pPr lvl="1"/>
            <a:r>
              <a:rPr lang="en-US" sz="2000" dirty="0" smtClean="0"/>
              <a:t>Bad </a:t>
            </a:r>
            <a:r>
              <a:rPr lang="en-US" sz="2000" dirty="0"/>
              <a:t>sectors on a disk cannot be transferred during a P2V conversion. To avoid data loss, run a disk maintenance tool </a:t>
            </a:r>
            <a:r>
              <a:rPr lang="en-US" sz="2000" dirty="0" smtClean="0"/>
              <a:t>on </a:t>
            </a:r>
            <a:r>
              <a:rPr lang="en-US" sz="2000" dirty="0"/>
              <a:t>the source machine prior to </a:t>
            </a:r>
            <a:r>
              <a:rPr lang="en-US" sz="2000" dirty="0" smtClean="0"/>
              <a:t>migration</a:t>
            </a:r>
            <a:endParaRPr lang="en-US" sz="2000" dirty="0"/>
          </a:p>
        </p:txBody>
      </p:sp>
    </p:spTree>
    <p:extLst>
      <p:ext uri="{BB962C8B-B14F-4D97-AF65-F5344CB8AC3E}">
        <p14:creationId xmlns:p14="http://schemas.microsoft.com/office/powerpoint/2010/main" val="109254225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81000" y="230190"/>
            <a:ext cx="838200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36000">
                      <a:schemeClr val="tx1"/>
                    </a:gs>
                    <a:gs pos="86000">
                      <a:schemeClr val="tx1">
                        <a:lumMod val="65000"/>
                      </a:schemeClr>
                    </a:gs>
                  </a:gsLst>
                  <a:lin ang="5400000" scaled="0"/>
                  <a:tileRect/>
                </a:gradFill>
                <a:effectLst>
                  <a:outerShdw blurRad="50800" dist="38100" dir="2700000" algn="tl" rotWithShape="0">
                    <a:prstClr val="black">
                      <a:alpha val="40000"/>
                    </a:prstClr>
                  </a:outerShdw>
                </a:effectLst>
                <a:latin typeface="Segoe UI" pitchFamily="34" charset="0"/>
                <a:ea typeface="+mn-ea"/>
                <a:cs typeface="Arial" charset="0"/>
              </a:defRPr>
            </a:lvl1pPr>
          </a:lstStyle>
          <a:p>
            <a:r>
              <a:rPr lang="en-US" dirty="0" smtClean="0"/>
              <a:t>Processor Compatibility Mode</a:t>
            </a:r>
            <a:endParaRPr lang="en-US" dirty="0"/>
          </a:p>
        </p:txBody>
      </p:sp>
      <p:sp>
        <p:nvSpPr>
          <p:cNvPr id="5" name="Right Arrow 4"/>
          <p:cNvSpPr/>
          <p:nvPr/>
        </p:nvSpPr>
        <p:spPr bwMode="auto">
          <a:xfrm>
            <a:off x="3674939" y="3564533"/>
            <a:ext cx="1752941" cy="329461"/>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914099"/>
            <a:endParaRPr lang="en-US" dirty="0" smtClean="0">
              <a:solidFill>
                <a:schemeClr val="tx1"/>
              </a:solidFill>
              <a:latin typeface="Segoe" pitchFamily="34" charset="0"/>
            </a:endParaRPr>
          </a:p>
        </p:txBody>
      </p:sp>
      <p:pic>
        <p:nvPicPr>
          <p:cNvPr id="6" name="Picture 11" descr="C:\Users\bryons\Pictures\Virtualization Images for PPTs\Data.png"/>
          <p:cNvPicPr>
            <a:picLocks noChangeAspect="1" noChangeArrowheads="1"/>
          </p:cNvPicPr>
          <p:nvPr/>
        </p:nvPicPr>
        <p:blipFill>
          <a:blip r:embed="rId3" cstate="print"/>
          <a:srcRect/>
          <a:stretch>
            <a:fillRect/>
          </a:stretch>
        </p:blipFill>
        <p:spPr bwMode="auto">
          <a:xfrm>
            <a:off x="4027067" y="4866545"/>
            <a:ext cx="1085850" cy="1092994"/>
          </a:xfrm>
          <a:prstGeom prst="rect">
            <a:avLst/>
          </a:prstGeom>
          <a:noFill/>
        </p:spPr>
      </p:pic>
      <p:sp>
        <p:nvSpPr>
          <p:cNvPr id="7" name="TextBox 6"/>
          <p:cNvSpPr txBox="1"/>
          <p:nvPr/>
        </p:nvSpPr>
        <p:spPr>
          <a:xfrm>
            <a:off x="1925926" y="4684848"/>
            <a:ext cx="1830761" cy="398768"/>
          </a:xfrm>
          <a:prstGeom prst="rect">
            <a:avLst/>
          </a:prstGeom>
          <a:noFill/>
        </p:spPr>
        <p:txBody>
          <a:bodyPr wrap="square" lIns="76197" tIns="38098" rIns="76197" bIns="38098" rtlCol="0">
            <a:spAutoFit/>
          </a:bodyPr>
          <a:lstStyle/>
          <a:p>
            <a:pPr algn="ctr"/>
            <a:r>
              <a:rPr lang="en-US" sz="2000" dirty="0" smtClean="0">
                <a:solidFill>
                  <a:schemeClr val="tx1"/>
                </a:solidFill>
                <a:effectLst>
                  <a:outerShdw blurRad="38100" dist="38100" dir="2700000" algn="tl">
                    <a:srgbClr val="000000">
                      <a:alpha val="43137"/>
                    </a:srgbClr>
                  </a:outerShdw>
                </a:effectLst>
                <a:latin typeface="Segoe" pitchFamily="34" charset="0"/>
              </a:rPr>
              <a:t>Host 1</a:t>
            </a:r>
          </a:p>
        </p:txBody>
      </p:sp>
      <p:pic>
        <p:nvPicPr>
          <p:cNvPr id="8" name="Picture 2" descr="C:\Users\jeffwoo\Documents\Work\Customers &amp; Events\Latest Overview &amp; Roadmap Deck\Virtualization Images for PPTs\Server-Physical-Single-No-Shadow.png"/>
          <p:cNvPicPr>
            <a:picLocks noChangeAspect="1" noChangeArrowheads="1"/>
          </p:cNvPicPr>
          <p:nvPr/>
        </p:nvPicPr>
        <p:blipFill>
          <a:blip r:embed="rId4" cstate="print"/>
          <a:srcRect/>
          <a:stretch>
            <a:fillRect/>
          </a:stretch>
        </p:blipFill>
        <p:spPr bwMode="auto">
          <a:xfrm>
            <a:off x="2042792" y="3546782"/>
            <a:ext cx="1597025" cy="1169988"/>
          </a:xfrm>
          <a:prstGeom prst="rect">
            <a:avLst/>
          </a:prstGeom>
          <a:noFill/>
        </p:spPr>
      </p:pic>
      <p:pic>
        <p:nvPicPr>
          <p:cNvPr id="9" name="Picture 3" descr="C:\Users\jeffwoo\Documents\Work\Customers &amp; Events\Latest Overview &amp; Roadmap Deck\Virtualization Images for PPTs\Server-Virtual-Single.png"/>
          <p:cNvPicPr>
            <a:picLocks noChangeAspect="1" noChangeArrowheads="1"/>
          </p:cNvPicPr>
          <p:nvPr/>
        </p:nvPicPr>
        <p:blipFill>
          <a:blip r:embed="rId5" cstate="print"/>
          <a:srcRect/>
          <a:stretch>
            <a:fillRect/>
          </a:stretch>
        </p:blipFill>
        <p:spPr bwMode="auto">
          <a:xfrm>
            <a:off x="2037477" y="3191324"/>
            <a:ext cx="1607655" cy="1218086"/>
          </a:xfrm>
          <a:prstGeom prst="rect">
            <a:avLst/>
          </a:prstGeom>
          <a:noFill/>
        </p:spPr>
      </p:pic>
      <p:pic>
        <p:nvPicPr>
          <p:cNvPr id="10" name="Picture 9" descr="http://www.iconarchive.com/icons/gort/hardware/RAM-icon.gif"/>
          <p:cNvPicPr>
            <a:picLocks noChangeAspect="1" noChangeArrowheads="1"/>
          </p:cNvPicPr>
          <p:nvPr/>
        </p:nvPicPr>
        <p:blipFill>
          <a:blip r:embed="rId6" cstate="print"/>
          <a:srcRect/>
          <a:stretch>
            <a:fillRect/>
          </a:stretch>
        </p:blipFill>
        <p:spPr bwMode="auto">
          <a:xfrm rot="387267">
            <a:off x="3722398" y="3487799"/>
            <a:ext cx="452224" cy="468537"/>
          </a:xfrm>
          <a:prstGeom prst="rect">
            <a:avLst/>
          </a:prstGeom>
          <a:noFill/>
        </p:spPr>
      </p:pic>
      <p:sp>
        <p:nvSpPr>
          <p:cNvPr id="11" name="TextBox 10"/>
          <p:cNvSpPr txBox="1"/>
          <p:nvPr/>
        </p:nvSpPr>
        <p:spPr>
          <a:xfrm>
            <a:off x="5385730" y="4684848"/>
            <a:ext cx="1830761" cy="398768"/>
          </a:xfrm>
          <a:prstGeom prst="rect">
            <a:avLst/>
          </a:prstGeom>
          <a:noFill/>
        </p:spPr>
        <p:txBody>
          <a:bodyPr wrap="square" lIns="76197" tIns="38098" rIns="76197" bIns="38098" rtlCol="0">
            <a:spAutoFit/>
          </a:bodyPr>
          <a:lstStyle/>
          <a:p>
            <a:pPr algn="ctr"/>
            <a:r>
              <a:rPr lang="en-US" sz="2000" dirty="0" smtClean="0">
                <a:solidFill>
                  <a:schemeClr val="tx1"/>
                </a:solidFill>
                <a:effectLst>
                  <a:outerShdw blurRad="38100" dist="38100" dir="2700000" algn="tl">
                    <a:srgbClr val="000000">
                      <a:alpha val="43137"/>
                    </a:srgbClr>
                  </a:outerShdw>
                </a:effectLst>
                <a:latin typeface="Segoe" pitchFamily="34" charset="0"/>
              </a:rPr>
              <a:t>Host </a:t>
            </a:r>
            <a:r>
              <a:rPr lang="en-US" sz="2000" dirty="0" smtClean="0">
                <a:effectLst>
                  <a:outerShdw blurRad="38100" dist="38100" dir="2700000" algn="tl">
                    <a:srgbClr val="000000">
                      <a:alpha val="43137"/>
                    </a:srgbClr>
                  </a:outerShdw>
                </a:effectLst>
                <a:latin typeface="Segoe" pitchFamily="34" charset="0"/>
              </a:rPr>
              <a:t>2</a:t>
            </a:r>
            <a:endParaRPr lang="en-US" sz="2000" dirty="0" smtClean="0">
              <a:solidFill>
                <a:schemeClr val="tx1"/>
              </a:solidFill>
              <a:effectLst>
                <a:outerShdw blurRad="38100" dist="38100" dir="2700000" algn="tl">
                  <a:srgbClr val="000000">
                    <a:alpha val="43137"/>
                  </a:srgbClr>
                </a:outerShdw>
              </a:effectLst>
              <a:latin typeface="Segoe" pitchFamily="34" charset="0"/>
            </a:endParaRPr>
          </a:p>
        </p:txBody>
      </p:sp>
      <p:pic>
        <p:nvPicPr>
          <p:cNvPr id="12" name="Picture 2" descr="C:\Users\jeffwoo\Documents\Work\Customers &amp; Events\Latest Overview &amp; Roadmap Deck\Virtualization Images for PPTs\Server-Physical-Single-No-Shadow.png"/>
          <p:cNvPicPr>
            <a:picLocks noChangeAspect="1" noChangeArrowheads="1"/>
          </p:cNvPicPr>
          <p:nvPr/>
        </p:nvPicPr>
        <p:blipFill>
          <a:blip r:embed="rId4" cstate="print"/>
          <a:srcRect/>
          <a:stretch>
            <a:fillRect/>
          </a:stretch>
        </p:blipFill>
        <p:spPr bwMode="auto">
          <a:xfrm>
            <a:off x="5502597" y="3546782"/>
            <a:ext cx="1597025" cy="1169988"/>
          </a:xfrm>
          <a:prstGeom prst="rect">
            <a:avLst/>
          </a:prstGeom>
          <a:noFill/>
        </p:spPr>
      </p:pic>
      <p:pic>
        <p:nvPicPr>
          <p:cNvPr id="13" name="Picture 3" descr="C:\Users\jeffwoo\Documents\Work\Customers &amp; Events\Latest Overview &amp; Roadmap Deck\Virtualization Images for PPTs\Server-Virtual-Single.png"/>
          <p:cNvPicPr>
            <a:picLocks noChangeAspect="1" noChangeArrowheads="1"/>
          </p:cNvPicPr>
          <p:nvPr/>
        </p:nvPicPr>
        <p:blipFill>
          <a:blip r:embed="rId5" cstate="print"/>
          <a:srcRect/>
          <a:stretch>
            <a:fillRect/>
          </a:stretch>
        </p:blipFill>
        <p:spPr bwMode="auto">
          <a:xfrm>
            <a:off x="5497282" y="3191324"/>
            <a:ext cx="1607655" cy="1218086"/>
          </a:xfrm>
          <a:prstGeom prst="rect">
            <a:avLst/>
          </a:prstGeom>
          <a:noFill/>
        </p:spPr>
      </p:pic>
      <p:pic>
        <p:nvPicPr>
          <p:cNvPr id="14" name="Picture 9" descr="http://www.iconarchive.com/icons/gort/hardware/RAM-icon.gif"/>
          <p:cNvPicPr>
            <a:picLocks noChangeAspect="1" noChangeArrowheads="1"/>
          </p:cNvPicPr>
          <p:nvPr/>
        </p:nvPicPr>
        <p:blipFill>
          <a:blip r:embed="rId6" cstate="print"/>
          <a:srcRect/>
          <a:stretch>
            <a:fillRect/>
          </a:stretch>
        </p:blipFill>
        <p:spPr bwMode="auto">
          <a:xfrm rot="387267">
            <a:off x="2700509" y="3385951"/>
            <a:ext cx="609600" cy="609600"/>
          </a:xfrm>
          <a:prstGeom prst="rect">
            <a:avLst/>
          </a:prstGeom>
          <a:noFill/>
        </p:spPr>
      </p:pic>
      <p:pic>
        <p:nvPicPr>
          <p:cNvPr id="15" name="Picture 9" descr="http://www.iconarchive.com/icons/gort/hardware/RAM-icon.gif"/>
          <p:cNvPicPr>
            <a:picLocks noChangeAspect="1" noChangeArrowheads="1"/>
          </p:cNvPicPr>
          <p:nvPr/>
        </p:nvPicPr>
        <p:blipFill>
          <a:blip r:embed="rId6" cstate="print"/>
          <a:srcRect/>
          <a:stretch>
            <a:fillRect/>
          </a:stretch>
        </p:blipFill>
        <p:spPr bwMode="auto">
          <a:xfrm rot="387267">
            <a:off x="6189948" y="3570777"/>
            <a:ext cx="258384" cy="267705"/>
          </a:xfrm>
          <a:prstGeom prst="rect">
            <a:avLst/>
          </a:prstGeom>
          <a:noFill/>
        </p:spPr>
      </p:pic>
      <p:cxnSp>
        <p:nvCxnSpPr>
          <p:cNvPr id="16" name="Shape 17"/>
          <p:cNvCxnSpPr>
            <a:stCxn id="7" idx="2"/>
          </p:cNvCxnSpPr>
          <p:nvPr/>
        </p:nvCxnSpPr>
        <p:spPr>
          <a:xfrm rot="16200000" flipH="1">
            <a:off x="3269472" y="4655450"/>
            <a:ext cx="329426" cy="1185763"/>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hape 18"/>
          <p:cNvCxnSpPr>
            <a:stCxn id="11" idx="2"/>
          </p:cNvCxnSpPr>
          <p:nvPr/>
        </p:nvCxnSpPr>
        <p:spPr>
          <a:xfrm rot="5400000">
            <a:off x="5542300" y="4654237"/>
            <a:ext cx="329426" cy="1188191"/>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9" idx="0"/>
            <a:endCxn id="13" idx="0"/>
          </p:cNvCxnSpPr>
          <p:nvPr/>
        </p:nvCxnSpPr>
        <p:spPr>
          <a:xfrm rot="5400000" flipH="1" flipV="1">
            <a:off x="4571206" y="1461425"/>
            <a:ext cx="1588" cy="3459804"/>
          </a:xfrm>
          <a:prstGeom prst="bentConnector3">
            <a:avLst>
              <a:gd name="adj1" fmla="val 14395466"/>
            </a:avLst>
          </a:prstGeom>
          <a:ln w="25400">
            <a:solidFill>
              <a:schemeClr val="accent5"/>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477554" y="4859953"/>
            <a:ext cx="2236082" cy="384717"/>
          </a:xfrm>
          <a:prstGeom prst="rect">
            <a:avLst/>
          </a:prstGeom>
          <a:noFill/>
        </p:spPr>
        <p:txBody>
          <a:bodyPr wrap="square" lIns="76197" tIns="38098" rIns="76197" bIns="38098" rtlCol="0">
            <a:spAutoFit/>
          </a:bodyPr>
          <a:lstStyle/>
          <a:p>
            <a:pPr algn="ctr"/>
            <a:r>
              <a:rPr lang="en-US" sz="2000" dirty="0" smtClean="0">
                <a:solidFill>
                  <a:schemeClr val="tx1"/>
                </a:solidFill>
                <a:effectLst>
                  <a:outerShdw blurRad="38100" dist="38100" dir="2700000" algn="tl">
                    <a:srgbClr val="000000">
                      <a:alpha val="43137"/>
                    </a:srgbClr>
                  </a:outerShdw>
                </a:effectLst>
                <a:latin typeface="Segoe" pitchFamily="34" charset="0"/>
              </a:rPr>
              <a:t>Shared Storage</a:t>
            </a:r>
          </a:p>
        </p:txBody>
      </p:sp>
      <p:sp>
        <p:nvSpPr>
          <p:cNvPr id="21" name="Rectangular Callout 20"/>
          <p:cNvSpPr/>
          <p:nvPr/>
        </p:nvSpPr>
        <p:spPr bwMode="auto">
          <a:xfrm>
            <a:off x="7098259" y="1840740"/>
            <a:ext cx="1752600" cy="369328"/>
          </a:xfrm>
          <a:prstGeom prst="wedgeRectCallout">
            <a:avLst>
              <a:gd name="adj1" fmla="val -55684"/>
              <a:gd name="adj2" fmla="val 289385"/>
            </a:avLst>
          </a:prstGeom>
          <a:ln>
            <a:headEnd type="none" w="med" len="med"/>
            <a:tailEnd type="none" w="med" len="med"/>
          </a:ln>
          <a:effectLst>
            <a:glow rad="63500">
              <a:schemeClr val="accent5">
                <a:satMod val="175000"/>
                <a:alpha val="40000"/>
              </a:schemeClr>
            </a:glow>
            <a:outerShdw blurRad="50800" dist="38100" dir="5400000" rotWithShape="0">
              <a:srgbClr val="000000">
                <a:alpha val="35000"/>
              </a:srgbClr>
            </a:outerShdw>
          </a:effectLst>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spAutoFit/>
          </a:bodyPr>
          <a:lstStyle/>
          <a:p>
            <a:pPr algn="ctr" defTabSz="914099"/>
            <a:r>
              <a:rPr lang="en-US" dirty="0">
                <a:solidFill>
                  <a:srgbClr val="000000"/>
                </a:solidFill>
              </a:rPr>
              <a:t>Intel® Xeon® </a:t>
            </a:r>
          </a:p>
        </p:txBody>
      </p:sp>
      <p:sp>
        <p:nvSpPr>
          <p:cNvPr id="22" name="Rectangular Callout 21"/>
          <p:cNvSpPr/>
          <p:nvPr/>
        </p:nvSpPr>
        <p:spPr bwMode="auto">
          <a:xfrm>
            <a:off x="560806" y="1357306"/>
            <a:ext cx="1752600" cy="646327"/>
          </a:xfrm>
          <a:prstGeom prst="wedgeRectCallout">
            <a:avLst>
              <a:gd name="adj1" fmla="val 49285"/>
              <a:gd name="adj2" fmla="val 224962"/>
            </a:avLst>
          </a:prstGeom>
          <a:ln>
            <a:headEnd type="none" w="med" len="med"/>
            <a:tailEnd type="none" w="med" len="med"/>
          </a:ln>
          <a:effectLst>
            <a:glow rad="63500">
              <a:schemeClr val="accent5">
                <a:satMod val="175000"/>
                <a:alpha val="40000"/>
              </a:schemeClr>
            </a:glow>
            <a:outerShdw blurRad="50800" dist="38100" dir="5400000" rotWithShape="0">
              <a:srgbClr val="000000">
                <a:alpha val="35000"/>
              </a:srgbClr>
            </a:outerShdw>
          </a:effectLst>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spAutoFit/>
          </a:bodyPr>
          <a:lstStyle/>
          <a:p>
            <a:pPr algn="ctr" defTabSz="914099"/>
            <a:r>
              <a:rPr lang="en-US" dirty="0">
                <a:solidFill>
                  <a:srgbClr val="000000"/>
                </a:solidFill>
              </a:rPr>
              <a:t>Intel® Pentium® 4 VT</a:t>
            </a:r>
          </a:p>
        </p:txBody>
      </p:sp>
      <p:pic>
        <p:nvPicPr>
          <p:cNvPr id="23" name="Picture 3"/>
          <p:cNvPicPr>
            <a:picLocks noChangeAspect="1" noChangeArrowheads="1"/>
          </p:cNvPicPr>
          <p:nvPr/>
        </p:nvPicPr>
        <p:blipFill>
          <a:blip r:embed="rId7" cstate="print"/>
          <a:srcRect/>
          <a:stretch>
            <a:fillRect/>
          </a:stretch>
        </p:blipFill>
        <p:spPr bwMode="auto">
          <a:xfrm>
            <a:off x="2094787" y="2669842"/>
            <a:ext cx="5010150" cy="2743200"/>
          </a:xfrm>
          <a:prstGeom prst="rect">
            <a:avLst/>
          </a:prstGeom>
          <a:noFill/>
          <a:ln w="9525">
            <a:noFill/>
            <a:miter lim="800000"/>
            <a:headEnd/>
            <a:tailEnd/>
          </a:ln>
        </p:spPr>
      </p:pic>
    </p:spTree>
    <p:extLst>
      <p:ext uri="{BB962C8B-B14F-4D97-AF65-F5344CB8AC3E}">
        <p14:creationId xmlns:p14="http://schemas.microsoft.com/office/powerpoint/2010/main" val="4184347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20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0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mph" presetSubtype="0" fill="hold" nodeType="clickEffect">
                                  <p:stCondLst>
                                    <p:cond delay="0"/>
                                  </p:stCondLst>
                                  <p:childTnLst>
                                    <p:animScale>
                                      <p:cBhvr>
                                        <p:cTn id="38" dur="6000" fill="hold"/>
                                        <p:tgtEl>
                                          <p:spTgt spid="14"/>
                                        </p:tgtEl>
                                      </p:cBhvr>
                                      <p:by x="10000" y="10000"/>
                                    </p:animScale>
                                  </p:childTnLst>
                                </p:cTn>
                              </p:par>
                              <p:par>
                                <p:cTn id="39" presetID="63" presetClass="path" presetSubtype="0" repeatCount="4000" fill="hold" nodeType="withEffect">
                                  <p:stCondLst>
                                    <p:cond delay="0"/>
                                  </p:stCondLst>
                                  <p:childTnLst>
                                    <p:animMotion origin="layout" path="M 4.16667E-6 4.07407E-6 L 0.15277 4.07407E-6 " pathEditMode="relative" rAng="0" ptsTypes="AA">
                                      <p:cBhvr>
                                        <p:cTn id="40" dur="2000" fill="hold"/>
                                        <p:tgtEl>
                                          <p:spTgt spid="10"/>
                                        </p:tgtEl>
                                        <p:attrNameLst>
                                          <p:attrName>ppt_x</p:attrName>
                                          <p:attrName>ppt_y</p:attrName>
                                        </p:attrNameLst>
                                      </p:cBhvr>
                                      <p:rCtr x="76" y="0"/>
                                    </p:animMotion>
                                  </p:childTnLst>
                                </p:cTn>
                              </p:par>
                              <p:par>
                                <p:cTn id="41" presetID="6" presetClass="emph" presetSubtype="0" fill="hold" nodeType="withEffect">
                                  <p:stCondLst>
                                    <p:cond delay="1500"/>
                                  </p:stCondLst>
                                  <p:childTnLst>
                                    <p:animScale>
                                      <p:cBhvr>
                                        <p:cTn id="42" dur="6600" fill="hold"/>
                                        <p:tgtEl>
                                          <p:spTgt spid="15"/>
                                        </p:tgtEl>
                                      </p:cBhvr>
                                      <p:by x="200000" y="200000"/>
                                    </p:animScale>
                                  </p:childTnLst>
                                </p:cTn>
                              </p:par>
                            </p:childTnLst>
                          </p:cTn>
                        </p:par>
                        <p:par>
                          <p:cTn id="43" fill="hold">
                            <p:stCondLst>
                              <p:cond delay="8100"/>
                            </p:stCondLst>
                            <p:childTnLst>
                              <p:par>
                                <p:cTn id="44" presetID="10" presetClass="exit" presetSubtype="0" fill="hold" nodeType="afterEffect">
                                  <p:stCondLst>
                                    <p:cond delay="0"/>
                                  </p:stCondLst>
                                  <p:childTnLst>
                                    <p:animEffect transition="out" filter="fade">
                                      <p:cBhvr>
                                        <p:cTn id="45" dur="2000"/>
                                        <p:tgtEl>
                                          <p:spTgt spid="10"/>
                                        </p:tgtEl>
                                      </p:cBhvr>
                                    </p:animEffect>
                                    <p:set>
                                      <p:cBhvr>
                                        <p:cTn id="46" dur="1" fill="hold">
                                          <p:stCondLst>
                                            <p:cond delay="19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2000"/>
                                        <p:tgtEl>
                                          <p:spTgt spid="5"/>
                                        </p:tgtEl>
                                      </p:cBhvr>
                                    </p:animEffect>
                                    <p:set>
                                      <p:cBhvr>
                                        <p:cTn id="49" dur="1" fill="hold">
                                          <p:stCondLst>
                                            <p:cond delay="1999"/>
                                          </p:stCondLst>
                                        </p:cTn>
                                        <p:tgtEl>
                                          <p:spTgt spid="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2000"/>
                                        <p:tgtEl>
                                          <p:spTgt spid="9"/>
                                        </p:tgtEl>
                                      </p:cBhvr>
                                    </p:animEffect>
                                    <p:set>
                                      <p:cBhvr>
                                        <p:cTn id="52"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21"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Delegation &amp; Self Service Portal</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1715" y="1283148"/>
            <a:ext cx="4545839" cy="48505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77276" y="801385"/>
            <a:ext cx="4100456" cy="1680460"/>
          </a:xfrm>
          <a:prstGeom prst="rect">
            <a:avLst/>
          </a:prstGeom>
        </p:spPr>
        <p:txBody>
          <a:bodyPr vert="horz" wrap="square" lIns="0" tIns="0" rIns="0" bIns="0" rtlCol="0">
            <a:spAutoFit/>
          </a:bodyPr>
          <a:lstStyle/>
          <a:p>
            <a:pPr marL="0" marR="0" lvl="2" fontAlgn="auto">
              <a:lnSpc>
                <a:spcPct val="90000"/>
              </a:lnSpc>
              <a:spcBef>
                <a:spcPct val="20000"/>
              </a:spcBef>
              <a:spcAft>
                <a:spcPts val="0"/>
              </a:spcAft>
              <a:buClrTx/>
              <a:buSzPct val="100000"/>
              <a:tabLst/>
            </a:pPr>
            <a:endParaRPr lang="en-US" sz="2600" dirty="0" smtClean="0">
              <a:gradFill>
                <a:gsLst>
                  <a:gs pos="0">
                    <a:schemeClr val="tx1"/>
                  </a:gs>
                  <a:gs pos="86000">
                    <a:schemeClr val="tx1"/>
                  </a:gs>
                </a:gsLst>
                <a:lin ang="0" scaled="0"/>
              </a:gradFill>
              <a:latin typeface="+mj-lt"/>
            </a:endParaRPr>
          </a:p>
          <a:p>
            <a:pPr marL="460375" marR="0" lvl="2" indent="-460375" fontAlgn="auto">
              <a:lnSpc>
                <a:spcPct val="90000"/>
              </a:lnSpc>
              <a:spcBef>
                <a:spcPct val="20000"/>
              </a:spcBef>
              <a:spcAft>
                <a:spcPts val="0"/>
              </a:spcAft>
              <a:buClrTx/>
              <a:buSzPct val="100000"/>
              <a:buBlip>
                <a:blip r:embed="rId4"/>
              </a:buBlip>
              <a:tabLst/>
            </a:pPr>
            <a:endParaRPr lang="en-US" sz="2600" dirty="0" smtClean="0">
              <a:gradFill>
                <a:gsLst>
                  <a:gs pos="0">
                    <a:schemeClr val="tx1"/>
                  </a:gs>
                  <a:gs pos="86000">
                    <a:schemeClr val="tx1"/>
                  </a:gs>
                </a:gsLst>
                <a:lin ang="0" scaled="0"/>
              </a:gradFill>
              <a:latin typeface="+mj-lt"/>
            </a:endParaRPr>
          </a:p>
          <a:p>
            <a:pPr marL="460375" marR="0" lvl="2" indent="-460375" fontAlgn="auto">
              <a:lnSpc>
                <a:spcPct val="90000"/>
              </a:lnSpc>
              <a:spcBef>
                <a:spcPct val="20000"/>
              </a:spcBef>
              <a:spcAft>
                <a:spcPts val="0"/>
              </a:spcAft>
              <a:buClrTx/>
              <a:buSzPct val="100000"/>
              <a:buBlip>
                <a:blip r:embed="rId4"/>
              </a:buBlip>
              <a:tabLst/>
            </a:pPr>
            <a:endParaRPr lang="en-US" sz="2600" dirty="0" smtClean="0">
              <a:gradFill>
                <a:gsLst>
                  <a:gs pos="0">
                    <a:schemeClr val="tx1"/>
                  </a:gs>
                  <a:gs pos="86000">
                    <a:schemeClr val="tx1"/>
                  </a:gs>
                </a:gsLst>
                <a:lin ang="0" scaled="0"/>
              </a:gradFill>
              <a:latin typeface="+mj-lt"/>
            </a:endParaRPr>
          </a:p>
          <a:p>
            <a:pPr marL="460375" marR="0" lvl="2" indent="-460375" fontAlgn="auto">
              <a:lnSpc>
                <a:spcPct val="90000"/>
              </a:lnSpc>
              <a:spcBef>
                <a:spcPct val="20000"/>
              </a:spcBef>
              <a:spcAft>
                <a:spcPts val="0"/>
              </a:spcAft>
              <a:buClrTx/>
              <a:buSzPct val="100000"/>
              <a:buBlip>
                <a:blip r:embed="rId4"/>
              </a:buBlip>
              <a:tabLst/>
            </a:pPr>
            <a:endParaRPr lang="en-US" sz="2600" dirty="0" err="1">
              <a:gradFill>
                <a:gsLst>
                  <a:gs pos="0">
                    <a:schemeClr val="tx1"/>
                  </a:gs>
                  <a:gs pos="86000">
                    <a:schemeClr val="tx1"/>
                  </a:gs>
                </a:gsLst>
                <a:lin ang="0" scaled="0"/>
              </a:gradFill>
              <a:latin typeface="+mj-lt"/>
            </a:endParaRPr>
          </a:p>
        </p:txBody>
      </p:sp>
      <p:sp>
        <p:nvSpPr>
          <p:cNvPr id="6" name="Text Placeholder 2"/>
          <p:cNvSpPr txBox="1">
            <a:spLocks/>
          </p:cNvSpPr>
          <p:nvPr/>
        </p:nvSpPr>
        <p:spPr>
          <a:xfrm>
            <a:off x="381000" y="1447800"/>
            <a:ext cx="3505200" cy="4887492"/>
          </a:xfrm>
          <a:prstGeom prst="rect">
            <a:avLst/>
          </a:prstGeom>
        </p:spPr>
        <p:txBody>
          <a:bodyPr/>
          <a:lstStyle/>
          <a:p>
            <a:pPr marL="460375" marR="0" lvl="0" indent="-460375" algn="l" defTabSz="914363" rtl="0" eaLnBrk="1" fontAlgn="auto" latinLnBrk="0" hangingPunct="1">
              <a:lnSpc>
                <a:spcPct val="90000"/>
              </a:lnSpc>
              <a:spcBef>
                <a:spcPct val="20000"/>
              </a:spcBef>
              <a:spcAft>
                <a:spcPts val="0"/>
              </a:spcAft>
              <a:buClrTx/>
              <a:buSzPct val="85000"/>
              <a:buFontTx/>
              <a:buBlip>
                <a:blip r:embed="rId5"/>
              </a:buBlip>
              <a:tabLst/>
              <a:defRPr/>
            </a:pPr>
            <a:r>
              <a:rPr lang="en-US" sz="2800" dirty="0" smtClean="0">
                <a:gradFill>
                  <a:gsLst>
                    <a:gs pos="0">
                      <a:schemeClr val="tx1"/>
                    </a:gs>
                    <a:gs pos="86000">
                      <a:schemeClr val="tx1"/>
                    </a:gs>
                  </a:gsLst>
                  <a:lin ang="5400000" scaled="0"/>
                </a:gradFill>
              </a:rPr>
              <a:t>Self-Service Portal Roles</a:t>
            </a:r>
          </a:p>
          <a:p>
            <a:pPr marL="917557" lvl="1" indent="-460375">
              <a:lnSpc>
                <a:spcPct val="90000"/>
              </a:lnSpc>
              <a:spcBef>
                <a:spcPct val="20000"/>
              </a:spcBef>
              <a:buSzPct val="85000"/>
              <a:buFontTx/>
              <a:buBlip>
                <a:blip r:embed="rId5"/>
              </a:buBlip>
            </a:pPr>
            <a:r>
              <a:rPr lang="en-US" sz="2800" dirty="0" smtClean="0">
                <a:gradFill>
                  <a:gsLst>
                    <a:gs pos="0">
                      <a:schemeClr val="tx1"/>
                    </a:gs>
                    <a:gs pos="86000">
                      <a:schemeClr val="tx1"/>
                    </a:gs>
                  </a:gsLst>
                  <a:lin ang="5400000" scaled="0"/>
                </a:gradFill>
              </a:rPr>
              <a:t>Administrators</a:t>
            </a:r>
          </a:p>
          <a:p>
            <a:pPr marL="917557" lvl="1" indent="-460375">
              <a:lnSpc>
                <a:spcPct val="90000"/>
              </a:lnSpc>
              <a:spcBef>
                <a:spcPct val="20000"/>
              </a:spcBef>
              <a:buSzPct val="85000"/>
              <a:buFontTx/>
              <a:buBlip>
                <a:blip r:embed="rId5"/>
              </a:buBlip>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Delegated Administrators</a:t>
            </a:r>
          </a:p>
          <a:p>
            <a:pPr marL="917557" lvl="1" indent="-460375">
              <a:lnSpc>
                <a:spcPct val="90000"/>
              </a:lnSpc>
              <a:spcBef>
                <a:spcPct val="20000"/>
              </a:spcBef>
              <a:buSzPct val="85000"/>
              <a:buFontTx/>
              <a:buBlip>
                <a:blip r:embed="rId5"/>
              </a:buBlip>
            </a:pPr>
            <a:r>
              <a:rPr lang="en-US" sz="2800" dirty="0" smtClean="0">
                <a:gradFill>
                  <a:gsLst>
                    <a:gs pos="0">
                      <a:schemeClr val="tx1"/>
                    </a:gs>
                    <a:gs pos="86000">
                      <a:schemeClr val="tx1"/>
                    </a:gs>
                  </a:gsLst>
                  <a:lin ang="5400000" scaled="0"/>
                </a:gradFill>
              </a:rPr>
              <a:t>Self-Service Users</a:t>
            </a:r>
            <a:endPar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p:txBody>
      </p:sp>
    </p:spTree>
    <p:extLst>
      <p:ext uri="{BB962C8B-B14F-4D97-AF65-F5344CB8AC3E}">
        <p14:creationId xmlns:p14="http://schemas.microsoft.com/office/powerpoint/2010/main" val="25148500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681913" cy="152349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5:</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Managing the Virtualized Server Infrastructure</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5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7952946"/>
          </a:xfrm>
        </p:spPr>
        <p:txBody>
          <a:bodyPr/>
          <a:lstStyle/>
          <a:p>
            <a:r>
              <a:rPr lang="en-US" dirty="0" smtClean="0"/>
              <a:t>Managing the Virtualized Server Infrastructure </a:t>
            </a:r>
          </a:p>
          <a:p>
            <a:pPr lvl="1"/>
            <a:r>
              <a:rPr lang="en-US" dirty="0" smtClean="0">
                <a:solidFill>
                  <a:schemeClr val="tx1"/>
                </a:solidFill>
                <a:latin typeface="Segoe UI" pitchFamily="34" charset="0"/>
                <a:ea typeface="Segoe UI" pitchFamily="34" charset="0"/>
                <a:cs typeface="Segoe UI" pitchFamily="34" charset="0"/>
              </a:rPr>
              <a:t>Lesson 1: Managing Physical and Virtual Infrastructures using the System Center Suite</a:t>
            </a:r>
          </a:p>
          <a:p>
            <a:pPr lvl="1"/>
            <a:r>
              <a:rPr lang="en-US" dirty="0" smtClean="0">
                <a:solidFill>
                  <a:schemeClr val="tx2"/>
                </a:solidFill>
              </a:rPr>
              <a:t>Lesson 2: </a:t>
            </a:r>
            <a:r>
              <a:rPr lang="en-US" dirty="0" smtClean="0">
                <a:solidFill>
                  <a:schemeClr val="tx2"/>
                </a:solidFill>
                <a:latin typeface="Segoe UI" pitchFamily="34" charset="0"/>
                <a:ea typeface="Segoe UI" pitchFamily="34" charset="0"/>
                <a:cs typeface="Segoe UI" pitchFamily="34" charset="0"/>
              </a:rPr>
              <a:t>Performing Host and Offline Virtual Machine Updates</a:t>
            </a:r>
          </a:p>
          <a:p>
            <a:pPr lvl="1"/>
            <a:r>
              <a:rPr lang="en-US" dirty="0" smtClean="0">
                <a:solidFill>
                  <a:schemeClr val="tx1"/>
                </a:solidFill>
              </a:rPr>
              <a:t>Lesson 3: </a:t>
            </a:r>
            <a:r>
              <a:rPr lang="en-US" dirty="0" smtClean="0">
                <a:solidFill>
                  <a:schemeClr val="tx1"/>
                </a:solidFill>
                <a:latin typeface="Segoe UI" pitchFamily="34" charset="0"/>
                <a:ea typeface="Segoe UI" pitchFamily="34" charset="0"/>
                <a:cs typeface="Segoe UI" pitchFamily="34" charset="0"/>
              </a:rPr>
              <a:t>Designing a Backup and Recovery Solution with System Center Data Protection Manager 2010</a:t>
            </a:r>
          </a:p>
          <a:p>
            <a:pPr lvl="1"/>
            <a:r>
              <a:rPr lang="en-US" dirty="0" smtClean="0">
                <a:solidFill>
                  <a:schemeClr val="tx1"/>
                </a:solidFill>
                <a:latin typeface="Segoe UI" pitchFamily="34" charset="0"/>
                <a:ea typeface="Segoe UI" pitchFamily="34" charset="0"/>
                <a:cs typeface="Segoe UI" pitchFamily="34" charset="0"/>
              </a:rPr>
              <a:t>Lesson 4: Monitoring and Managing a Heterogeneous Virtualization Infrastructure</a:t>
            </a:r>
          </a:p>
          <a:p>
            <a:pPr lvl="1"/>
            <a:r>
              <a:rPr lang="en-US" dirty="0" smtClean="0">
                <a:solidFill>
                  <a:schemeClr val="tx1"/>
                </a:solidFill>
              </a:rPr>
              <a:t>Lesson 5: </a:t>
            </a:r>
            <a:r>
              <a:rPr lang="en-US" dirty="0" smtClean="0">
                <a:solidFill>
                  <a:schemeClr val="tx1"/>
                </a:solidFill>
                <a:latin typeface="Segoe UI" pitchFamily="34" charset="0"/>
                <a:ea typeface="Segoe UI" pitchFamily="34" charset="0"/>
                <a:cs typeface="Segoe UI" pitchFamily="34" charset="0"/>
              </a:rPr>
              <a:t>Designing a Business Continuity Solution</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839200" cy="541867"/>
          </a:xfrm>
        </p:spPr>
        <p:txBody>
          <a:bodyPr>
            <a:noAutofit/>
          </a:bodyPr>
          <a:lstStyle/>
          <a:p>
            <a:r>
              <a:rPr lang="en-US" sz="4000" dirty="0" smtClean="0"/>
              <a:t>Virtual Machine Updates</a:t>
            </a:r>
            <a:endParaRPr lang="en-US" sz="4000" dirty="0"/>
          </a:p>
        </p:txBody>
      </p:sp>
      <p:sp>
        <p:nvSpPr>
          <p:cNvPr id="3" name="Content Placeholder 2"/>
          <p:cNvSpPr>
            <a:spLocks noGrp="1"/>
          </p:cNvSpPr>
          <p:nvPr>
            <p:ph idx="1"/>
          </p:nvPr>
        </p:nvSpPr>
        <p:spPr>
          <a:xfrm>
            <a:off x="457200" y="1066800"/>
            <a:ext cx="8229600" cy="5105400"/>
          </a:xfrm>
        </p:spPr>
        <p:txBody>
          <a:bodyPr>
            <a:normAutofit fontScale="70000" lnSpcReduction="20000"/>
          </a:bodyPr>
          <a:lstStyle/>
          <a:p>
            <a:r>
              <a:rPr lang="en-US" sz="4600" dirty="0" smtClean="0"/>
              <a:t>Online Virtual Machine Maintenance</a:t>
            </a:r>
          </a:p>
          <a:p>
            <a:endParaRPr lang="en-US" dirty="0" smtClean="0"/>
          </a:p>
          <a:p>
            <a:pPr lvl="1"/>
            <a:r>
              <a:rPr lang="en-US" sz="3400" dirty="0" smtClean="0"/>
              <a:t>Similar to physical machine maintenance</a:t>
            </a:r>
          </a:p>
          <a:p>
            <a:pPr>
              <a:buNone/>
            </a:pPr>
            <a:endParaRPr lang="en-US" b="1" dirty="0" smtClean="0"/>
          </a:p>
          <a:p>
            <a:r>
              <a:rPr lang="en-US" sz="4600" dirty="0" smtClean="0"/>
              <a:t>Online Virtual Machine Maintenance</a:t>
            </a:r>
          </a:p>
          <a:p>
            <a:pPr>
              <a:buNone/>
            </a:pPr>
            <a:endParaRPr lang="en-US" b="1" dirty="0" smtClean="0"/>
          </a:p>
          <a:p>
            <a:pPr lvl="1"/>
            <a:r>
              <a:rPr lang="en-US" sz="3400" dirty="0" smtClean="0"/>
              <a:t>Operating System updates</a:t>
            </a:r>
          </a:p>
          <a:p>
            <a:pPr lvl="1"/>
            <a:endParaRPr lang="en-US" sz="3400" dirty="0" smtClean="0"/>
          </a:p>
          <a:p>
            <a:pPr lvl="1"/>
            <a:r>
              <a:rPr lang="en-US" sz="3400" dirty="0" smtClean="0"/>
              <a:t>Integration Services updates</a:t>
            </a:r>
          </a:p>
          <a:p>
            <a:pPr lvl="1"/>
            <a:endParaRPr lang="en-US" sz="3400" dirty="0" smtClean="0"/>
          </a:p>
          <a:p>
            <a:pPr lvl="1"/>
            <a:r>
              <a:rPr lang="en-US" sz="3400" dirty="0" smtClean="0"/>
              <a:t>Virtual hardware installation</a:t>
            </a:r>
          </a:p>
          <a:p>
            <a:pPr lvl="1"/>
            <a:endParaRPr lang="en-US" sz="3400" dirty="0" smtClean="0"/>
          </a:p>
          <a:p>
            <a:pPr lvl="1"/>
            <a:r>
              <a:rPr lang="en-US" sz="3400" dirty="0" smtClean="0"/>
              <a:t>Software version upgrades</a:t>
            </a:r>
          </a:p>
          <a:p>
            <a:pPr lvl="1"/>
            <a:endParaRPr lang="en-US" sz="3400" dirty="0" smtClean="0"/>
          </a:p>
          <a:p>
            <a:pPr lvl="1"/>
            <a:r>
              <a:rPr lang="en-US" sz="3400" dirty="0" smtClean="0"/>
              <a:t>Application installations and updates</a:t>
            </a:r>
            <a:endParaRPr lang="en-US" dirty="0" smtClean="0"/>
          </a:p>
          <a:p>
            <a:pPr>
              <a:buNone/>
            </a:pPr>
            <a:endParaRPr lang="en-US" dirty="0" smtClean="0"/>
          </a:p>
          <a:p>
            <a:pPr lvl="1"/>
            <a:endParaRPr lang="en-US" dirty="0" smtClean="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Virtual Machine Servicing Tool 3.0</a:t>
            </a:r>
            <a:endParaRPr lang="en-US" dirty="0"/>
          </a:p>
        </p:txBody>
      </p:sp>
      <p:sp>
        <p:nvSpPr>
          <p:cNvPr id="3" name="Content Placeholder 2"/>
          <p:cNvSpPr>
            <a:spLocks noGrp="1"/>
          </p:cNvSpPr>
          <p:nvPr>
            <p:ph idx="1"/>
          </p:nvPr>
        </p:nvSpPr>
        <p:spPr>
          <a:xfrm>
            <a:off x="533400" y="1066800"/>
            <a:ext cx="8229600" cy="5638800"/>
          </a:xfrm>
        </p:spPr>
        <p:txBody>
          <a:bodyPr>
            <a:normAutofit fontScale="85000" lnSpcReduction="20000"/>
          </a:bodyPr>
          <a:lstStyle/>
          <a:p>
            <a:r>
              <a:rPr lang="en-US" sz="3000" dirty="0" smtClean="0"/>
              <a:t>VMST 3.0 enables update of offline virtual machines</a:t>
            </a:r>
          </a:p>
          <a:p>
            <a:endParaRPr lang="en-US" sz="3000" dirty="0" smtClean="0"/>
          </a:p>
          <a:p>
            <a:r>
              <a:rPr lang="en-US" sz="3000" dirty="0" smtClean="0"/>
              <a:t>Leverages Windows Software Update Service (WSUS) or System Center Configuration Manager 2007 R2 as the software update tool</a:t>
            </a:r>
          </a:p>
          <a:p>
            <a:endParaRPr lang="en-US" sz="3000" dirty="0" smtClean="0"/>
          </a:p>
          <a:p>
            <a:r>
              <a:rPr lang="en-US" sz="3000" dirty="0" smtClean="0"/>
              <a:t>Provides scripts to integrate System Center VMM and System Center ConfigMgr and automate the workflow to update large numbers of virtual machine</a:t>
            </a:r>
          </a:p>
          <a:p>
            <a:endParaRPr lang="en-US" sz="3000" dirty="0" smtClean="0"/>
          </a:p>
          <a:p>
            <a:r>
              <a:rPr lang="en-US" sz="3000" dirty="0" smtClean="0"/>
              <a:t>Integrates with the following applications:</a:t>
            </a:r>
          </a:p>
          <a:p>
            <a:pPr lvl="1"/>
            <a:r>
              <a:rPr lang="en-US" sz="2200" dirty="0" smtClean="0"/>
              <a:t>System Center VMM 2008 </a:t>
            </a:r>
          </a:p>
          <a:p>
            <a:pPr lvl="1"/>
            <a:r>
              <a:rPr lang="en-US" sz="2200" dirty="0" smtClean="0"/>
              <a:t>System Center VMM 2008 R2</a:t>
            </a:r>
          </a:p>
          <a:p>
            <a:pPr lvl="1"/>
            <a:r>
              <a:rPr lang="en-US" sz="2200" dirty="0" smtClean="0"/>
              <a:t>System Center ConfigMgr 2007 SP1</a:t>
            </a:r>
          </a:p>
          <a:p>
            <a:pPr lvl="1"/>
            <a:r>
              <a:rPr lang="en-US" sz="2200" dirty="0" smtClean="0"/>
              <a:t>System Center ConfigMgr 2007 R2</a:t>
            </a:r>
          </a:p>
          <a:p>
            <a:pPr lvl="1"/>
            <a:r>
              <a:rPr lang="en-US" sz="2200" dirty="0" smtClean="0"/>
              <a:t>System Center ConfigMgr 2007 SP2</a:t>
            </a:r>
          </a:p>
          <a:p>
            <a:pPr lvl="1"/>
            <a:r>
              <a:rPr lang="en-US" sz="2200" dirty="0" smtClean="0"/>
              <a:t>Windows Server Update Services 3.0 SP1</a:t>
            </a:r>
          </a:p>
          <a:p>
            <a:pPr lvl="1"/>
            <a:r>
              <a:rPr lang="en-US" sz="2200" dirty="0" smtClean="0"/>
              <a:t>Windows Server Update Services 3.0 SP2</a:t>
            </a:r>
          </a:p>
          <a:p>
            <a:pPr lvl="1"/>
            <a:endParaRPr lang="en-US" sz="2200" dirty="0" smtClean="0"/>
          </a:p>
          <a:p>
            <a:endParaRPr lang="en-US" sz="2400" dirty="0" smtClean="0"/>
          </a:p>
          <a:p>
            <a:pPr lvl="1"/>
            <a:endParaRPr lang="en-US" sz="2000" dirty="0" smtClean="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WMST 3.0 Groups and Jobs</a:t>
            </a:r>
            <a:endParaRPr lang="en-US" dirty="0"/>
          </a:p>
        </p:txBody>
      </p:sp>
      <p:sp>
        <p:nvSpPr>
          <p:cNvPr id="3" name="Content Placeholder 2"/>
          <p:cNvSpPr>
            <a:spLocks noGrp="1"/>
          </p:cNvSpPr>
          <p:nvPr>
            <p:ph idx="1"/>
          </p:nvPr>
        </p:nvSpPr>
        <p:spPr>
          <a:xfrm>
            <a:off x="533400" y="1066800"/>
            <a:ext cx="8229600" cy="5638800"/>
          </a:xfrm>
        </p:spPr>
        <p:txBody>
          <a:bodyPr>
            <a:normAutofit lnSpcReduction="10000"/>
          </a:bodyPr>
          <a:lstStyle/>
          <a:p>
            <a:r>
              <a:rPr lang="en-US" sz="2800" dirty="0" smtClean="0"/>
              <a:t>VMST 3.0 allows definition of virtual machine groups to simplify process of defining servicing jobs</a:t>
            </a:r>
          </a:p>
          <a:p>
            <a:pPr lvl="1"/>
            <a:r>
              <a:rPr lang="en-US" sz="2400" dirty="0" smtClean="0"/>
              <a:t>Virtual Machines in Library Groups</a:t>
            </a:r>
          </a:p>
          <a:p>
            <a:pPr lvl="1"/>
            <a:r>
              <a:rPr lang="en-US" sz="2400" dirty="0" smtClean="0"/>
              <a:t>Virtual Machines on Host Groups</a:t>
            </a:r>
          </a:p>
          <a:p>
            <a:pPr lvl="1"/>
            <a:r>
              <a:rPr lang="en-US" sz="2400" dirty="0" smtClean="0"/>
              <a:t>Virtual Machine Templates Groups</a:t>
            </a:r>
          </a:p>
          <a:p>
            <a:pPr lvl="1"/>
            <a:r>
              <a:rPr lang="en-US" sz="2400" dirty="0" smtClean="0"/>
              <a:t>Virtual Hard Disks Groups</a:t>
            </a:r>
          </a:p>
          <a:p>
            <a:endParaRPr lang="en-US" sz="2800" dirty="0" smtClean="0"/>
          </a:p>
          <a:p>
            <a:r>
              <a:rPr lang="en-US" sz="2800" dirty="0" smtClean="0"/>
              <a:t>VMST 3.0 uses servicing jobs to perform the actual work of applying software updates</a:t>
            </a:r>
          </a:p>
          <a:p>
            <a:pPr lvl="1"/>
            <a:r>
              <a:rPr lang="en-US" sz="2400" dirty="0" smtClean="0"/>
              <a:t>Virtual Machines in Library Jobs</a:t>
            </a:r>
          </a:p>
          <a:p>
            <a:pPr lvl="1"/>
            <a:r>
              <a:rPr lang="en-US" sz="2400" dirty="0" smtClean="0"/>
              <a:t>Virtual Machines on Host Jobs</a:t>
            </a:r>
          </a:p>
          <a:p>
            <a:pPr lvl="1"/>
            <a:r>
              <a:rPr lang="en-US" sz="2400" dirty="0" smtClean="0"/>
              <a:t>Virtual Machine Templates Jobs</a:t>
            </a:r>
          </a:p>
          <a:p>
            <a:pPr lvl="1"/>
            <a:r>
              <a:rPr lang="en-US" sz="2400" dirty="0" smtClean="0"/>
              <a:t>Virtual Hard Disks Jobs</a:t>
            </a:r>
          </a:p>
          <a:p>
            <a:pPr lvl="1"/>
            <a:endParaRPr lang="en-US" sz="2000" dirty="0" smtClean="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839200" cy="541867"/>
          </a:xfrm>
        </p:spPr>
        <p:txBody>
          <a:bodyPr>
            <a:normAutofit fontScale="90000"/>
          </a:bodyPr>
          <a:lstStyle/>
          <a:p>
            <a:r>
              <a:rPr lang="en-US" dirty="0" smtClean="0"/>
              <a:t>Conceptual Layout</a:t>
            </a:r>
            <a:endParaRPr lang="en-US" dirty="0"/>
          </a:p>
        </p:txBody>
      </p:sp>
      <p:grpSp>
        <p:nvGrpSpPr>
          <p:cNvPr id="3" name="Group 18"/>
          <p:cNvGrpSpPr/>
          <p:nvPr/>
        </p:nvGrpSpPr>
        <p:grpSpPr>
          <a:xfrm>
            <a:off x="609600" y="1295400"/>
            <a:ext cx="8229600" cy="5278376"/>
            <a:chOff x="707515" y="1143001"/>
            <a:chExt cx="11347896" cy="6006430"/>
          </a:xfrm>
        </p:grpSpPr>
        <p:sp>
          <p:nvSpPr>
            <p:cNvPr id="7" name="Rounded Rectangle 6"/>
            <p:cNvSpPr/>
            <p:nvPr/>
          </p:nvSpPr>
          <p:spPr>
            <a:xfrm>
              <a:off x="4656755" y="1143001"/>
              <a:ext cx="2844059" cy="6096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sz="1600" dirty="0" smtClean="0">
                  <a:gradFill>
                    <a:gsLst>
                      <a:gs pos="0">
                        <a:schemeClr val="tx1"/>
                      </a:gs>
                      <a:gs pos="100000">
                        <a:schemeClr val="tx1"/>
                      </a:gs>
                    </a:gsLst>
                    <a:lin ang="2700000" scaled="1"/>
                  </a:gradFill>
                </a:rPr>
                <a:t>VMST</a:t>
              </a:r>
              <a:r>
                <a:rPr lang="en-US" sz="1100" dirty="0" smtClean="0">
                  <a:gradFill>
                    <a:gsLst>
                      <a:gs pos="0">
                        <a:schemeClr val="tx1"/>
                      </a:gs>
                      <a:gs pos="100000">
                        <a:schemeClr val="tx1"/>
                      </a:gs>
                    </a:gsLst>
                    <a:lin ang="2700000" scaled="1"/>
                  </a:gradFill>
                </a:rPr>
                <a:t> </a:t>
              </a:r>
              <a:r>
                <a:rPr lang="en-US" sz="1600" dirty="0" smtClean="0">
                  <a:gradFill>
                    <a:gsLst>
                      <a:gs pos="0">
                        <a:schemeClr val="tx1"/>
                      </a:gs>
                      <a:gs pos="100000">
                        <a:schemeClr val="tx1"/>
                      </a:gs>
                    </a:gsLst>
                    <a:lin ang="2700000" scaled="1"/>
                  </a:gradFill>
                </a:rPr>
                <a:t>UI</a:t>
              </a:r>
              <a:endParaRPr lang="en-US" sz="1100" dirty="0">
                <a:gradFill>
                  <a:gsLst>
                    <a:gs pos="0">
                      <a:schemeClr val="tx1"/>
                    </a:gs>
                    <a:gs pos="100000">
                      <a:schemeClr val="tx1"/>
                    </a:gs>
                  </a:gsLst>
                  <a:lin ang="2700000" scaled="1"/>
                </a:gradFill>
              </a:endParaRPr>
            </a:p>
          </p:txBody>
        </p:sp>
        <p:sp>
          <p:nvSpPr>
            <p:cNvPr id="8" name="Rounded Rectangle 7"/>
            <p:cNvSpPr/>
            <p:nvPr/>
          </p:nvSpPr>
          <p:spPr>
            <a:xfrm>
              <a:off x="8125881" y="5905502"/>
              <a:ext cx="3404163" cy="6096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sz="1600" dirty="0" smtClean="0">
                  <a:gradFill>
                    <a:gsLst>
                      <a:gs pos="0">
                        <a:schemeClr val="tx1"/>
                      </a:gs>
                      <a:gs pos="100000">
                        <a:schemeClr val="tx1"/>
                      </a:gs>
                    </a:gsLst>
                    <a:lin ang="2700000" scaled="1"/>
                  </a:gradFill>
                </a:rPr>
                <a:t>WSUS or</a:t>
              </a:r>
            </a:p>
            <a:p>
              <a:pPr algn="ctr"/>
              <a:r>
                <a:rPr lang="en-US" sz="1600" dirty="0" smtClean="0">
                  <a:gradFill>
                    <a:gsLst>
                      <a:gs pos="0">
                        <a:schemeClr val="tx1"/>
                      </a:gs>
                      <a:gs pos="100000">
                        <a:schemeClr val="tx1"/>
                      </a:gs>
                    </a:gsLst>
                    <a:lin ang="2700000" scaled="1"/>
                  </a:gradFill>
                </a:rPr>
                <a:t>System Center ConfigMgr </a:t>
              </a:r>
              <a:endParaRPr lang="en-US" sz="1600" dirty="0">
                <a:gradFill>
                  <a:gsLst>
                    <a:gs pos="0">
                      <a:schemeClr val="tx1"/>
                    </a:gs>
                    <a:gs pos="100000">
                      <a:schemeClr val="tx1"/>
                    </a:gs>
                  </a:gsLst>
                  <a:lin ang="2700000" scaled="1"/>
                </a:gradFill>
              </a:endParaRPr>
            </a:p>
          </p:txBody>
        </p:sp>
        <p:sp>
          <p:nvSpPr>
            <p:cNvPr id="9" name="Rounded Rectangle 8"/>
            <p:cNvSpPr/>
            <p:nvPr/>
          </p:nvSpPr>
          <p:spPr>
            <a:xfrm>
              <a:off x="4859902" y="2286001"/>
              <a:ext cx="2437765" cy="16002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sz="1600" dirty="0">
                  <a:gradFill>
                    <a:gsLst>
                      <a:gs pos="0">
                        <a:schemeClr val="tx1"/>
                      </a:gs>
                      <a:gs pos="100000">
                        <a:schemeClr val="tx1"/>
                      </a:gs>
                    </a:gsLst>
                    <a:lin ang="2700000" scaled="1"/>
                  </a:gradFill>
                </a:rPr>
                <a:t>Servicing Job</a:t>
              </a:r>
            </a:p>
          </p:txBody>
        </p:sp>
        <p:sp>
          <p:nvSpPr>
            <p:cNvPr id="10" name="Rounded Rectangle 9"/>
            <p:cNvSpPr/>
            <p:nvPr/>
          </p:nvSpPr>
          <p:spPr>
            <a:xfrm>
              <a:off x="812588" y="5905502"/>
              <a:ext cx="3677559" cy="6096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sz="1600" dirty="0" smtClean="0">
                  <a:gradFill>
                    <a:gsLst>
                      <a:gs pos="0">
                        <a:schemeClr val="tx1"/>
                      </a:gs>
                      <a:gs pos="100000">
                        <a:schemeClr val="tx1"/>
                      </a:gs>
                    </a:gsLst>
                    <a:lin ang="2700000" scaled="1"/>
                  </a:gradFill>
                </a:rPr>
                <a:t>System Center</a:t>
              </a:r>
            </a:p>
            <a:p>
              <a:pPr algn="ctr"/>
              <a:r>
                <a:rPr lang="en-US" sz="1600" dirty="0" smtClean="0">
                  <a:gradFill>
                    <a:gsLst>
                      <a:gs pos="0">
                        <a:schemeClr val="tx1"/>
                      </a:gs>
                      <a:gs pos="100000">
                        <a:schemeClr val="tx1"/>
                      </a:gs>
                    </a:gsLst>
                    <a:lin ang="2700000" scaled="1"/>
                  </a:gradFill>
                </a:rPr>
                <a:t> Virtual Machine Manager</a:t>
              </a:r>
              <a:endParaRPr lang="en-US" sz="1600" dirty="0">
                <a:gradFill>
                  <a:gsLst>
                    <a:gs pos="0">
                      <a:schemeClr val="tx1"/>
                    </a:gs>
                    <a:gs pos="100000">
                      <a:schemeClr val="tx1"/>
                    </a:gs>
                  </a:gsLst>
                  <a:lin ang="2700000" scaled="1"/>
                </a:gradFill>
              </a:endParaRPr>
            </a:p>
          </p:txBody>
        </p:sp>
        <p:cxnSp>
          <p:nvCxnSpPr>
            <p:cNvPr id="11" name="Straight Arrow Connector 10"/>
            <p:cNvCxnSpPr/>
            <p:nvPr/>
          </p:nvCxnSpPr>
          <p:spPr>
            <a:xfrm rot="5400000">
              <a:off x="5889154" y="2005943"/>
              <a:ext cx="365760" cy="2117"/>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cxnSp>
          <p:nvCxnSpPr>
            <p:cNvPr id="12" name="Straight Arrow Connector 11"/>
            <p:cNvCxnSpPr/>
            <p:nvPr/>
          </p:nvCxnSpPr>
          <p:spPr>
            <a:xfrm rot="10800000" flipV="1">
              <a:off x="1968392" y="4091152"/>
              <a:ext cx="2521755" cy="1664877"/>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sp>
          <p:nvSpPr>
            <p:cNvPr id="13" name="TextBox 12"/>
            <p:cNvSpPr txBox="1"/>
            <p:nvPr/>
          </p:nvSpPr>
          <p:spPr>
            <a:xfrm>
              <a:off x="7582433" y="1180740"/>
              <a:ext cx="3930956" cy="630387"/>
            </a:xfrm>
            <a:prstGeom prst="rect">
              <a:avLst/>
            </a:prstGeom>
            <a:noFill/>
          </p:spPr>
          <p:txBody>
            <a:bodyPr wrap="square" lIns="121899" tIns="60949" rIns="121899" bIns="60949" rtlCol="0">
              <a:spAutoFit/>
            </a:bodyPr>
            <a:lstStyle/>
            <a:p>
              <a:r>
                <a:rPr lang="en-US" sz="1400" dirty="0" smtClean="0">
                  <a:gradFill>
                    <a:gsLst>
                      <a:gs pos="0">
                        <a:schemeClr val="tx1"/>
                      </a:gs>
                      <a:gs pos="100000">
                        <a:schemeClr val="tx1"/>
                      </a:gs>
                    </a:gsLst>
                    <a:lin ang="2700000" scaled="1"/>
                  </a:gradFill>
                </a:rPr>
                <a:t>Define offline virtual machine groups and servicing jobs</a:t>
              </a:r>
              <a:endParaRPr lang="en-US" sz="1400" dirty="0">
                <a:gradFill>
                  <a:gsLst>
                    <a:gs pos="0">
                      <a:schemeClr val="tx1"/>
                    </a:gs>
                    <a:gs pos="100000">
                      <a:schemeClr val="tx1"/>
                    </a:gs>
                  </a:gsLst>
                  <a:lin ang="2700000" scaled="1"/>
                </a:gradFill>
              </a:endParaRPr>
            </a:p>
          </p:txBody>
        </p:sp>
        <p:cxnSp>
          <p:nvCxnSpPr>
            <p:cNvPr id="17" name="Straight Arrow Connector 16"/>
            <p:cNvCxnSpPr/>
            <p:nvPr/>
          </p:nvCxnSpPr>
          <p:spPr>
            <a:xfrm>
              <a:off x="7642341" y="4091154"/>
              <a:ext cx="2521755" cy="1647497"/>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sp>
          <p:nvSpPr>
            <p:cNvPr id="19" name="TextBox 18"/>
            <p:cNvSpPr txBox="1"/>
            <p:nvPr/>
          </p:nvSpPr>
          <p:spPr>
            <a:xfrm>
              <a:off x="7537267" y="2443655"/>
              <a:ext cx="3930956" cy="630387"/>
            </a:xfrm>
            <a:prstGeom prst="rect">
              <a:avLst/>
            </a:prstGeom>
            <a:noFill/>
          </p:spPr>
          <p:txBody>
            <a:bodyPr wrap="square" lIns="121899" tIns="60949" rIns="121899" bIns="60949" rtlCol="0">
              <a:spAutoFit/>
            </a:bodyPr>
            <a:lstStyle/>
            <a:p>
              <a:r>
                <a:rPr lang="en-US" sz="1400" dirty="0" smtClean="0">
                  <a:gradFill>
                    <a:gsLst>
                      <a:gs pos="0">
                        <a:schemeClr val="tx1"/>
                      </a:gs>
                      <a:gs pos="100000">
                        <a:schemeClr val="tx1"/>
                      </a:gs>
                    </a:gsLst>
                    <a:lin ang="2700000" scaled="1"/>
                  </a:gradFill>
                </a:rPr>
                <a:t>Defines maintenance workflow based on service type</a:t>
              </a:r>
              <a:endParaRPr lang="en-US" sz="1400" dirty="0">
                <a:gradFill>
                  <a:gsLst>
                    <a:gs pos="0">
                      <a:schemeClr val="tx1"/>
                    </a:gs>
                    <a:gs pos="100000">
                      <a:schemeClr val="tx1"/>
                    </a:gs>
                  </a:gsLst>
                  <a:lin ang="2700000" scaled="1"/>
                </a:gradFill>
              </a:endParaRPr>
            </a:p>
          </p:txBody>
        </p:sp>
        <p:sp>
          <p:nvSpPr>
            <p:cNvPr id="21" name="Rounded Rectangle 20"/>
            <p:cNvSpPr/>
            <p:nvPr/>
          </p:nvSpPr>
          <p:spPr>
            <a:xfrm>
              <a:off x="4700293" y="4698126"/>
              <a:ext cx="2844059" cy="6096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sz="1600" dirty="0" smtClean="0">
                  <a:gradFill>
                    <a:gsLst>
                      <a:gs pos="0">
                        <a:schemeClr val="tx1"/>
                      </a:gs>
                      <a:gs pos="100000">
                        <a:schemeClr val="tx1"/>
                      </a:gs>
                    </a:gsLst>
                    <a:lin ang="2700000" scaled="1"/>
                  </a:gradFill>
                </a:rPr>
                <a:t>Maintenance Hosts</a:t>
              </a:r>
              <a:endParaRPr lang="en-US" sz="1600" dirty="0">
                <a:gradFill>
                  <a:gsLst>
                    <a:gs pos="0">
                      <a:schemeClr val="tx1"/>
                    </a:gs>
                    <a:gs pos="100000">
                      <a:schemeClr val="tx1"/>
                    </a:gs>
                  </a:gsLst>
                  <a:lin ang="2700000" scaled="1"/>
                </a:gradFill>
              </a:endParaRPr>
            </a:p>
          </p:txBody>
        </p:sp>
        <p:sp>
          <p:nvSpPr>
            <p:cNvPr id="22" name="TextBox 21"/>
            <p:cNvSpPr txBox="1"/>
            <p:nvPr/>
          </p:nvSpPr>
          <p:spPr>
            <a:xfrm>
              <a:off x="4490147" y="5305099"/>
              <a:ext cx="3572486" cy="630387"/>
            </a:xfrm>
            <a:prstGeom prst="rect">
              <a:avLst/>
            </a:prstGeom>
            <a:noFill/>
          </p:spPr>
          <p:txBody>
            <a:bodyPr wrap="square" lIns="121899" tIns="60949" rIns="121899" bIns="60949" rtlCol="0">
              <a:spAutoFit/>
            </a:bodyPr>
            <a:lstStyle/>
            <a:p>
              <a:r>
                <a:rPr lang="en-US" sz="1400" dirty="0" smtClean="0">
                  <a:gradFill>
                    <a:gsLst>
                      <a:gs pos="0">
                        <a:schemeClr val="tx1"/>
                      </a:gs>
                      <a:gs pos="100000">
                        <a:schemeClr val="tx1"/>
                      </a:gs>
                    </a:gsLst>
                    <a:lin ang="2700000" scaled="1"/>
                  </a:gradFill>
                </a:rPr>
                <a:t>Dedicated Hyper-V hosts to service virtual machines</a:t>
              </a:r>
              <a:endParaRPr lang="en-US" sz="1400" dirty="0">
                <a:gradFill>
                  <a:gsLst>
                    <a:gs pos="0">
                      <a:schemeClr val="tx1"/>
                    </a:gs>
                    <a:gs pos="100000">
                      <a:schemeClr val="tx1"/>
                    </a:gs>
                  </a:gsLst>
                  <a:lin ang="2700000" scaled="1"/>
                </a:gradFill>
              </a:endParaRPr>
            </a:p>
          </p:txBody>
        </p:sp>
        <p:cxnSp>
          <p:nvCxnSpPr>
            <p:cNvPr id="30" name="Straight Arrow Connector 29"/>
            <p:cNvCxnSpPr/>
            <p:nvPr/>
          </p:nvCxnSpPr>
          <p:spPr>
            <a:xfrm flipV="1">
              <a:off x="3229270" y="4871547"/>
              <a:ext cx="1260877" cy="867104"/>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sp>
          <p:nvSpPr>
            <p:cNvPr id="34" name="TextBox 33"/>
            <p:cNvSpPr txBox="1"/>
            <p:nvPr/>
          </p:nvSpPr>
          <p:spPr>
            <a:xfrm>
              <a:off x="707515" y="6519044"/>
              <a:ext cx="4728290" cy="630387"/>
            </a:xfrm>
            <a:prstGeom prst="rect">
              <a:avLst/>
            </a:prstGeom>
            <a:noFill/>
          </p:spPr>
          <p:txBody>
            <a:bodyPr wrap="square" lIns="121899" tIns="60949" rIns="121899" bIns="60949" rtlCol="0">
              <a:spAutoFit/>
            </a:bodyPr>
            <a:lstStyle/>
            <a:p>
              <a:r>
                <a:rPr lang="en-US" sz="1400" dirty="0" smtClean="0">
                  <a:gradFill>
                    <a:gsLst>
                      <a:gs pos="0">
                        <a:schemeClr val="tx1"/>
                      </a:gs>
                      <a:gs pos="100000">
                        <a:schemeClr val="tx1"/>
                      </a:gs>
                    </a:gsLst>
                    <a:lin ang="2700000" scaled="1"/>
                  </a:gradFill>
                </a:rPr>
                <a:t>Manages  virtual machines deployment to/from maintenance hosts</a:t>
              </a:r>
              <a:endParaRPr lang="en-US" sz="1400" dirty="0">
                <a:gradFill>
                  <a:gsLst>
                    <a:gs pos="0">
                      <a:schemeClr val="tx1"/>
                    </a:gs>
                    <a:gs pos="100000">
                      <a:schemeClr val="tx1"/>
                    </a:gs>
                  </a:gsLst>
                  <a:lin ang="2700000" scaled="1"/>
                </a:gradFill>
              </a:endParaRPr>
            </a:p>
          </p:txBody>
        </p:sp>
        <p:cxnSp>
          <p:nvCxnSpPr>
            <p:cNvPr id="37" name="Straight Arrow Connector 36"/>
            <p:cNvCxnSpPr/>
            <p:nvPr/>
          </p:nvCxnSpPr>
          <p:spPr>
            <a:xfrm rot="10800000">
              <a:off x="7642341" y="4871547"/>
              <a:ext cx="1260877" cy="867104"/>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sp>
          <p:nvSpPr>
            <p:cNvPr id="42" name="TextBox 41"/>
            <p:cNvSpPr txBox="1"/>
            <p:nvPr/>
          </p:nvSpPr>
          <p:spPr>
            <a:xfrm>
              <a:off x="7957560" y="6519044"/>
              <a:ext cx="4097851" cy="385226"/>
            </a:xfrm>
            <a:prstGeom prst="rect">
              <a:avLst/>
            </a:prstGeom>
            <a:noFill/>
          </p:spPr>
          <p:txBody>
            <a:bodyPr wrap="square" lIns="121899" tIns="60949" rIns="121899" bIns="60949" rtlCol="0">
              <a:spAutoFit/>
            </a:bodyPr>
            <a:lstStyle/>
            <a:p>
              <a:r>
                <a:rPr lang="en-US" sz="1400" dirty="0" smtClean="0">
                  <a:gradFill>
                    <a:gsLst>
                      <a:gs pos="0">
                        <a:schemeClr val="tx1"/>
                      </a:gs>
                      <a:gs pos="100000">
                        <a:schemeClr val="tx1"/>
                      </a:gs>
                    </a:gsLst>
                    <a:lin ang="2700000" scaled="1"/>
                  </a:gradFill>
                </a:rPr>
                <a:t>Manages virtual machine updates</a:t>
              </a:r>
              <a:endParaRPr lang="en-US" sz="1400" dirty="0">
                <a:gradFill>
                  <a:gsLst>
                    <a:gs pos="0">
                      <a:schemeClr val="tx1"/>
                    </a:gs>
                    <a:gs pos="100000">
                      <a:schemeClr val="tx1"/>
                    </a:gs>
                  </a:gsLst>
                  <a:lin ang="2700000" scaled="1"/>
                </a:gradFill>
              </a:endParaRPr>
            </a:p>
          </p:txBody>
        </p:sp>
      </p:grpSp>
      <p:cxnSp>
        <p:nvCxnSpPr>
          <p:cNvPr id="44" name="Straight Connector 43"/>
          <p:cNvCxnSpPr/>
          <p:nvPr/>
        </p:nvCxnSpPr>
        <p:spPr>
          <a:xfrm>
            <a:off x="838200" y="3810000"/>
            <a:ext cx="7848600"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38200" y="3962400"/>
            <a:ext cx="1359539" cy="553998"/>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Servicing</a:t>
            </a:r>
          </a:p>
          <a:p>
            <a:r>
              <a:rPr lang="en-US" dirty="0" smtClean="0">
                <a:gradFill>
                  <a:gsLst>
                    <a:gs pos="0">
                      <a:schemeClr val="tx1"/>
                    </a:gs>
                    <a:gs pos="86000">
                      <a:schemeClr val="tx1"/>
                    </a:gs>
                  </a:gsLst>
                  <a:lin ang="5400000" scaled="0"/>
                </a:gradFill>
              </a:rPr>
              <a:t>Infrastructure</a:t>
            </a:r>
          </a:p>
        </p:txBody>
      </p:sp>
      <p:sp>
        <p:nvSpPr>
          <p:cNvPr id="47" name="TextBox 46"/>
          <p:cNvSpPr txBox="1"/>
          <p:nvPr/>
        </p:nvSpPr>
        <p:spPr>
          <a:xfrm>
            <a:off x="838200" y="3429000"/>
            <a:ext cx="1958870"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VMST Components</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382000" cy="541867"/>
          </a:xfrm>
        </p:spPr>
        <p:txBody>
          <a:bodyPr>
            <a:normAutofit fontScale="90000"/>
          </a:bodyPr>
          <a:lstStyle/>
          <a:p>
            <a:r>
              <a:rPr lang="en-US" dirty="0" smtClean="0"/>
              <a:t>VMST 3.0 Maintenance Host Support</a:t>
            </a:r>
            <a:endParaRPr lang="en-US" dirty="0"/>
          </a:p>
        </p:txBody>
      </p:sp>
      <p:sp>
        <p:nvSpPr>
          <p:cNvPr id="3" name="Content Placeholder 2"/>
          <p:cNvSpPr>
            <a:spLocks noGrp="1"/>
          </p:cNvSpPr>
          <p:nvPr>
            <p:ph idx="1"/>
          </p:nvPr>
        </p:nvSpPr>
        <p:spPr>
          <a:xfrm>
            <a:off x="533400" y="1219200"/>
            <a:ext cx="8458200" cy="5486400"/>
          </a:xfrm>
        </p:spPr>
        <p:txBody>
          <a:bodyPr>
            <a:normAutofit/>
          </a:bodyPr>
          <a:lstStyle/>
          <a:p>
            <a:r>
              <a:rPr lang="en-US" dirty="0" smtClean="0"/>
              <a:t>With Virtual Machine Manager 2008, VMST 3.0 supports these maintenance hosts:</a:t>
            </a:r>
          </a:p>
          <a:p>
            <a:pPr lvl="1"/>
            <a:r>
              <a:rPr lang="en-US" dirty="0" smtClean="0"/>
              <a:t>Virtual Server 2005 R2 SP1 (32 or 64 bit) </a:t>
            </a:r>
          </a:p>
          <a:p>
            <a:pPr lvl="1"/>
            <a:r>
              <a:rPr lang="en-US" dirty="0" smtClean="0"/>
              <a:t>Windows Server 2008 SP2 (64 bit) with Hyper-V</a:t>
            </a:r>
          </a:p>
          <a:p>
            <a:endParaRPr lang="en-US" sz="2000" dirty="0" smtClean="0"/>
          </a:p>
          <a:p>
            <a:r>
              <a:rPr lang="en-US" dirty="0" smtClean="0"/>
              <a:t>With Virtual Machine Manager 2008 R2, VMST 3.0 supports these maintenance hosts:</a:t>
            </a:r>
          </a:p>
          <a:p>
            <a:pPr lvl="1"/>
            <a:r>
              <a:rPr lang="en-US" dirty="0" smtClean="0"/>
              <a:t>Virtual Server 2005 R2 SP1 (32 or 64 bit)</a:t>
            </a:r>
          </a:p>
          <a:p>
            <a:pPr lvl="1"/>
            <a:r>
              <a:rPr lang="en-US" dirty="0" smtClean="0"/>
              <a:t>Windows Server 2008 SP2 Hyper-V (64 bit)</a:t>
            </a:r>
          </a:p>
          <a:p>
            <a:pPr lvl="1"/>
            <a:r>
              <a:rPr lang="en-US" dirty="0" smtClean="0"/>
              <a:t>Windows Server 2008 R2 Hyper-V (64 bit)</a:t>
            </a:r>
          </a:p>
          <a:p>
            <a:pPr lvl="1"/>
            <a:endParaRPr lang="en-US" sz="2000" dirty="0" smtClean="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382000" cy="541867"/>
          </a:xfrm>
        </p:spPr>
        <p:txBody>
          <a:bodyPr>
            <a:normAutofit fontScale="90000"/>
          </a:bodyPr>
          <a:lstStyle/>
          <a:p>
            <a:r>
              <a:rPr lang="en-US" dirty="0" smtClean="0"/>
              <a:t>Guest Operating System Support</a:t>
            </a:r>
            <a:endParaRPr lang="en-US" dirty="0"/>
          </a:p>
        </p:txBody>
      </p:sp>
      <p:sp>
        <p:nvSpPr>
          <p:cNvPr id="3" name="Content Placeholder 2"/>
          <p:cNvSpPr>
            <a:spLocks noGrp="1"/>
          </p:cNvSpPr>
          <p:nvPr>
            <p:ph idx="1"/>
          </p:nvPr>
        </p:nvSpPr>
        <p:spPr>
          <a:xfrm>
            <a:off x="533400" y="1219200"/>
            <a:ext cx="8229600" cy="5486400"/>
          </a:xfrm>
        </p:spPr>
        <p:txBody>
          <a:bodyPr>
            <a:normAutofit/>
          </a:bodyPr>
          <a:lstStyle/>
          <a:p>
            <a:r>
              <a:rPr lang="en-US" dirty="0" smtClean="0"/>
              <a:t>Windows XP Professional SP2 (64 bit), SP3(32 bit)</a:t>
            </a:r>
          </a:p>
          <a:p>
            <a:r>
              <a:rPr lang="en-US" dirty="0" smtClean="0"/>
              <a:t>Windows Server 2003 SP2 (32 or 64 bit)</a:t>
            </a:r>
          </a:p>
          <a:p>
            <a:r>
              <a:rPr lang="en-US" dirty="0" smtClean="0"/>
              <a:t>Windows Server 2003 R2 SP2 (32 or 64 bit)</a:t>
            </a:r>
          </a:p>
          <a:p>
            <a:r>
              <a:rPr lang="en-US" dirty="0" smtClean="0"/>
              <a:t>Windows Vista SP1, SP2 (32 or 64 bit)</a:t>
            </a:r>
          </a:p>
          <a:p>
            <a:r>
              <a:rPr lang="en-US" dirty="0" smtClean="0"/>
              <a:t>Windows Server 2008, SP2 (32 or 64 bit)</a:t>
            </a:r>
          </a:p>
          <a:p>
            <a:r>
              <a:rPr lang="en-US" dirty="0" smtClean="0"/>
              <a:t>Windows Server 2008 R2 (64 bit)</a:t>
            </a:r>
          </a:p>
          <a:p>
            <a:r>
              <a:rPr lang="en-US" dirty="0" smtClean="0"/>
              <a:t>Windows 7 (32 or 64 bit)</a:t>
            </a:r>
          </a:p>
          <a:p>
            <a:endParaRPr lang="en-US" dirty="0" smtClean="0"/>
          </a:p>
          <a:p>
            <a:pPr lvl="1"/>
            <a:endParaRPr lang="en-US" sz="2000" dirty="0" smtClean="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610600" cy="541867"/>
          </a:xfrm>
        </p:spPr>
        <p:txBody>
          <a:bodyPr>
            <a:noAutofit/>
          </a:bodyPr>
          <a:lstStyle/>
          <a:p>
            <a:r>
              <a:rPr lang="en-US" sz="4400" dirty="0" smtClean="0"/>
              <a:t>Virtual Machine Requirements</a:t>
            </a:r>
            <a:endParaRPr lang="en-US" sz="4400" dirty="0"/>
          </a:p>
        </p:txBody>
      </p:sp>
      <p:sp>
        <p:nvSpPr>
          <p:cNvPr id="3" name="Content Placeholder 2"/>
          <p:cNvSpPr>
            <a:spLocks noGrp="1"/>
          </p:cNvSpPr>
          <p:nvPr>
            <p:ph idx="1"/>
          </p:nvPr>
        </p:nvSpPr>
        <p:spPr>
          <a:xfrm>
            <a:off x="533400" y="1219200"/>
            <a:ext cx="8229600" cy="5486400"/>
          </a:xfrm>
        </p:spPr>
        <p:txBody>
          <a:bodyPr>
            <a:normAutofit fontScale="92500" lnSpcReduction="10000"/>
          </a:bodyPr>
          <a:lstStyle/>
          <a:p>
            <a:r>
              <a:rPr lang="en-US" dirty="0" smtClean="0"/>
              <a:t>Guest operating system requires installation of WSUS or ConfigMgr agent, depending on selected update management platform</a:t>
            </a:r>
          </a:p>
          <a:p>
            <a:endParaRPr lang="en-US" dirty="0" smtClean="0"/>
          </a:p>
          <a:p>
            <a:r>
              <a:rPr lang="en-US" dirty="0" smtClean="0"/>
              <a:t>VM guest operating system requires Integration Services components, specifically for heartbeat detection</a:t>
            </a:r>
          </a:p>
          <a:p>
            <a:endParaRPr lang="en-US" dirty="0" smtClean="0"/>
          </a:p>
          <a:p>
            <a:r>
              <a:rPr lang="en-US" dirty="0" smtClean="0"/>
              <a:t>Firewall exceptions</a:t>
            </a:r>
          </a:p>
          <a:p>
            <a:pPr lvl="1"/>
            <a:r>
              <a:rPr lang="en-US" dirty="0" smtClean="0"/>
              <a:t>File and Printer Sharing</a:t>
            </a:r>
          </a:p>
          <a:p>
            <a:pPr lvl="1"/>
            <a:r>
              <a:rPr lang="en-US" dirty="0" smtClean="0"/>
              <a:t>Windows Management Instrumentation</a:t>
            </a:r>
          </a:p>
          <a:p>
            <a:pPr lvl="1"/>
            <a:r>
              <a:rPr lang="en-US" dirty="0" smtClean="0"/>
              <a:t>Remote Administration</a:t>
            </a:r>
          </a:p>
          <a:p>
            <a:pPr lvl="1"/>
            <a:r>
              <a:rPr lang="en-US" dirty="0" smtClean="0"/>
              <a:t>Incoming Echo Request for ICMP v4/v6</a:t>
            </a:r>
          </a:p>
          <a:p>
            <a:pPr lvl="1"/>
            <a:endParaRPr lang="en-US" dirty="0" smtClean="0"/>
          </a:p>
          <a:p>
            <a:endParaRPr lang="en-US" dirty="0" smtClean="0"/>
          </a:p>
          <a:p>
            <a:pPr lvl="1"/>
            <a:endParaRPr lang="en-US" sz="2000" dirty="0" smtClean="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VMST 3.0 Scenarios</a:t>
            </a:r>
            <a:endParaRPr lang="en-US" dirty="0"/>
          </a:p>
        </p:txBody>
      </p:sp>
      <p:sp>
        <p:nvSpPr>
          <p:cNvPr id="3" name="Content Placeholder 2"/>
          <p:cNvSpPr>
            <a:spLocks noGrp="1"/>
          </p:cNvSpPr>
          <p:nvPr>
            <p:ph idx="1"/>
          </p:nvPr>
        </p:nvSpPr>
        <p:spPr>
          <a:xfrm>
            <a:off x="533400" y="1219200"/>
            <a:ext cx="8229600" cy="5105400"/>
          </a:xfrm>
        </p:spPr>
        <p:txBody>
          <a:bodyPr>
            <a:normAutofit/>
          </a:bodyPr>
          <a:lstStyle/>
          <a:p>
            <a:r>
              <a:rPr lang="en-US" dirty="0" smtClean="0"/>
              <a:t>Offline virtual machine stored in VMM Library</a:t>
            </a:r>
          </a:p>
          <a:p>
            <a:endParaRPr lang="en-US" dirty="0" smtClean="0"/>
          </a:p>
          <a:p>
            <a:r>
              <a:rPr lang="en-US" dirty="0" smtClean="0"/>
              <a:t>Stopped virtual machine on a host</a:t>
            </a:r>
          </a:p>
          <a:p>
            <a:endParaRPr lang="en-US" dirty="0" smtClean="0"/>
          </a:p>
          <a:p>
            <a:r>
              <a:rPr lang="en-US" dirty="0" smtClean="0"/>
              <a:t>Virtual machine template</a:t>
            </a:r>
          </a:p>
          <a:p>
            <a:endParaRPr lang="en-US" dirty="0" smtClean="0"/>
          </a:p>
          <a:p>
            <a:r>
              <a:rPr lang="en-US" dirty="0" smtClean="0"/>
              <a:t>Offline VHD stored in VMM Library</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a:t>Offline </a:t>
            </a:r>
            <a:r>
              <a:rPr lang="en-US" dirty="0" smtClean="0"/>
              <a:t>VM Stored in VMM Library</a:t>
            </a:r>
            <a:endParaRPr lang="en-US" dirty="0"/>
          </a:p>
        </p:txBody>
      </p:sp>
      <p:sp>
        <p:nvSpPr>
          <p:cNvPr id="3" name="Content Placeholder 2"/>
          <p:cNvSpPr>
            <a:spLocks noGrp="1"/>
          </p:cNvSpPr>
          <p:nvPr>
            <p:ph idx="1"/>
          </p:nvPr>
        </p:nvSpPr>
        <p:spPr>
          <a:xfrm>
            <a:off x="304800" y="838200"/>
            <a:ext cx="2590800" cy="5105400"/>
          </a:xfrm>
        </p:spPr>
        <p:txBody>
          <a:bodyPr>
            <a:normAutofit fontScale="70000" lnSpcReduction="20000"/>
          </a:bodyPr>
          <a:lstStyle/>
          <a:p>
            <a:pPr>
              <a:buNone/>
            </a:pPr>
            <a:endParaRPr lang="en-US" dirty="0" smtClean="0"/>
          </a:p>
          <a:p>
            <a:pPr lvl="1">
              <a:buNone/>
            </a:pPr>
            <a:endParaRPr lang="en-US" dirty="0" smtClean="0"/>
          </a:p>
          <a:p>
            <a:r>
              <a:rPr lang="en-US" sz="4100" dirty="0" smtClean="0"/>
              <a:t>Task Sequence</a:t>
            </a:r>
            <a:endParaRPr lang="en-US" dirty="0" smtClean="0"/>
          </a:p>
          <a:p>
            <a:pPr lvl="1"/>
            <a:r>
              <a:rPr lang="en-US" dirty="0" smtClean="0"/>
              <a:t>Start the servicing job</a:t>
            </a:r>
          </a:p>
          <a:p>
            <a:pPr lvl="1"/>
            <a:r>
              <a:rPr lang="en-US" dirty="0" smtClean="0"/>
              <a:t>Deploy target virtual machines to a maintenance host</a:t>
            </a:r>
          </a:p>
          <a:p>
            <a:pPr lvl="1"/>
            <a:r>
              <a:rPr lang="en-US" dirty="0" smtClean="0"/>
              <a:t>Trigger the update process</a:t>
            </a:r>
          </a:p>
          <a:p>
            <a:pPr lvl="1"/>
            <a:r>
              <a:rPr lang="en-US" dirty="0" smtClean="0"/>
              <a:t>Install updates</a:t>
            </a:r>
          </a:p>
          <a:p>
            <a:pPr lvl="1"/>
            <a:r>
              <a:rPr lang="en-US" dirty="0" smtClean="0"/>
              <a:t>Store virtual machines back into library</a:t>
            </a:r>
          </a:p>
        </p:txBody>
      </p:sp>
      <p:grpSp>
        <p:nvGrpSpPr>
          <p:cNvPr id="5" name="Group 5"/>
          <p:cNvGrpSpPr/>
          <p:nvPr/>
        </p:nvGrpSpPr>
        <p:grpSpPr>
          <a:xfrm>
            <a:off x="3048000" y="762000"/>
            <a:ext cx="5951966" cy="5248274"/>
            <a:chOff x="1600198" y="542609"/>
            <a:chExt cx="5591066" cy="5115094"/>
          </a:xfrm>
        </p:grpSpPr>
        <p:sp>
          <p:nvSpPr>
            <p:cNvPr id="7" name="Rectangle 6"/>
            <p:cNvSpPr/>
            <p:nvPr/>
          </p:nvSpPr>
          <p:spPr>
            <a:xfrm>
              <a:off x="5133864" y="2793442"/>
              <a:ext cx="2057400" cy="1676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400" dirty="0" smtClean="0"/>
                <a:t>Software Update Management System</a:t>
              </a:r>
              <a:endParaRPr lang="en-US" sz="1400" dirty="0"/>
            </a:p>
          </p:txBody>
        </p:sp>
        <p:sp>
          <p:nvSpPr>
            <p:cNvPr id="8" name="Rectangle 7"/>
            <p:cNvSpPr/>
            <p:nvPr/>
          </p:nvSpPr>
          <p:spPr>
            <a:xfrm>
              <a:off x="3015342" y="1147187"/>
              <a:ext cx="1355691" cy="892627"/>
            </a:xfrm>
            <a:prstGeom prst="rect">
              <a:avLst/>
            </a:prstGeom>
          </p:spPr>
          <p:style>
            <a:lnRef idx="0">
              <a:schemeClr val="accent1"/>
            </a:lnRef>
            <a:fillRef idx="3">
              <a:schemeClr val="accent1"/>
            </a:fillRef>
            <a:effectRef idx="3">
              <a:schemeClr val="accent1"/>
            </a:effectRef>
            <a:fontRef idx="minor">
              <a:schemeClr val="lt1"/>
            </a:fontRef>
          </p:style>
          <p:txBody>
            <a:bodyPr rtlCol="0" anchor="t"/>
            <a:lstStyle/>
            <a:p>
              <a:pPr algn="ctr"/>
              <a:r>
                <a:rPr lang="en-US" sz="1050" dirty="0" smtClean="0"/>
                <a:t>Virtual Machine Servicing Tool</a:t>
              </a:r>
            </a:p>
            <a:p>
              <a:pPr algn="ctr"/>
              <a:r>
                <a:rPr lang="en-US" sz="1050" dirty="0" smtClean="0"/>
                <a:t>3.0</a:t>
              </a:r>
              <a:endParaRPr lang="en-US" sz="1050" dirty="0"/>
            </a:p>
          </p:txBody>
        </p:sp>
        <p:sp>
          <p:nvSpPr>
            <p:cNvPr id="9" name="Rectangle 8"/>
            <p:cNvSpPr/>
            <p:nvPr/>
          </p:nvSpPr>
          <p:spPr>
            <a:xfrm>
              <a:off x="1600198" y="978040"/>
              <a:ext cx="1153049" cy="61964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t>Windows Scheduler</a:t>
              </a:r>
              <a:endParaRPr lang="en-US" sz="1200" dirty="0"/>
            </a:p>
          </p:txBody>
        </p:sp>
        <p:sp>
          <p:nvSpPr>
            <p:cNvPr id="10" name="Rectangle 9"/>
            <p:cNvSpPr/>
            <p:nvPr/>
          </p:nvSpPr>
          <p:spPr>
            <a:xfrm>
              <a:off x="2950027" y="4509201"/>
              <a:ext cx="1511441" cy="886764"/>
            </a:xfrm>
            <a:prstGeom prst="rect">
              <a:avLst/>
            </a:prstGeom>
          </p:spPr>
          <p:style>
            <a:lnRef idx="0">
              <a:schemeClr val="accent2"/>
            </a:lnRef>
            <a:fillRef idx="3">
              <a:schemeClr val="accent2"/>
            </a:fillRef>
            <a:effectRef idx="3">
              <a:schemeClr val="accent2"/>
            </a:effectRef>
            <a:fontRef idx="minor">
              <a:schemeClr val="lt1"/>
            </a:fontRef>
          </p:style>
          <p:txBody>
            <a:bodyPr rtlCol="0" anchor="t"/>
            <a:lstStyle/>
            <a:p>
              <a:pPr algn="ctr"/>
              <a:r>
                <a:rPr lang="en-US" sz="1400" dirty="0" smtClean="0"/>
                <a:t>Maintenance Host</a:t>
              </a:r>
              <a:endParaRPr lang="en-US" sz="1400" dirty="0"/>
            </a:p>
          </p:txBody>
        </p:sp>
        <p:sp>
          <p:nvSpPr>
            <p:cNvPr id="11" name="Rectangle 10"/>
            <p:cNvSpPr/>
            <p:nvPr/>
          </p:nvSpPr>
          <p:spPr>
            <a:xfrm>
              <a:off x="3004457" y="5054322"/>
              <a:ext cx="1386673" cy="27130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t>Virtual Machine</a:t>
              </a:r>
              <a:endParaRPr lang="en-US" sz="1200" dirty="0"/>
            </a:p>
          </p:txBody>
        </p:sp>
        <p:sp>
          <p:nvSpPr>
            <p:cNvPr id="12" name="Can 11"/>
            <p:cNvSpPr/>
            <p:nvPr/>
          </p:nvSpPr>
          <p:spPr>
            <a:xfrm>
              <a:off x="3020366" y="3396343"/>
              <a:ext cx="1362391" cy="743578"/>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smtClean="0"/>
                <a:t>VMM Library</a:t>
              </a:r>
              <a:endParaRPr lang="en-US" sz="1400" dirty="0"/>
            </a:p>
          </p:txBody>
        </p:sp>
        <p:sp>
          <p:nvSpPr>
            <p:cNvPr id="13" name="Oval 12"/>
            <p:cNvSpPr/>
            <p:nvPr/>
          </p:nvSpPr>
          <p:spPr>
            <a:xfrm>
              <a:off x="2572381" y="3908809"/>
              <a:ext cx="251209" cy="251209"/>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00" b="1" dirty="0" smtClean="0"/>
                <a:t>2</a:t>
              </a:r>
              <a:endParaRPr lang="en-US" sz="1200" b="1" dirty="0"/>
            </a:p>
          </p:txBody>
        </p:sp>
        <p:sp>
          <p:nvSpPr>
            <p:cNvPr id="14" name="Oval 13"/>
            <p:cNvSpPr/>
            <p:nvPr/>
          </p:nvSpPr>
          <p:spPr>
            <a:xfrm>
              <a:off x="1609426" y="632448"/>
              <a:ext cx="251209" cy="251209"/>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00" b="1" dirty="0" smtClean="0"/>
                <a:t>1</a:t>
              </a:r>
              <a:endParaRPr lang="en-US" sz="1200" b="1" dirty="0"/>
            </a:p>
          </p:txBody>
        </p:sp>
        <p:sp>
          <p:nvSpPr>
            <p:cNvPr id="15" name="Oval 14"/>
            <p:cNvSpPr/>
            <p:nvPr/>
          </p:nvSpPr>
          <p:spPr>
            <a:xfrm>
              <a:off x="1879037" y="5285432"/>
              <a:ext cx="251209" cy="251209"/>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00" b="1" dirty="0" smtClean="0"/>
                <a:t>3</a:t>
              </a:r>
              <a:endParaRPr lang="en-US" sz="1200" b="1" dirty="0"/>
            </a:p>
          </p:txBody>
        </p:sp>
        <p:sp>
          <p:nvSpPr>
            <p:cNvPr id="16" name="Oval 15"/>
            <p:cNvSpPr/>
            <p:nvPr/>
          </p:nvSpPr>
          <p:spPr>
            <a:xfrm>
              <a:off x="4592095" y="5285432"/>
              <a:ext cx="251209" cy="251209"/>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00" b="1" dirty="0" smtClean="0"/>
                <a:t>4</a:t>
              </a:r>
              <a:endParaRPr lang="en-US" sz="1200" b="1" dirty="0"/>
            </a:p>
          </p:txBody>
        </p:sp>
        <p:sp>
          <p:nvSpPr>
            <p:cNvPr id="17" name="Oval 16"/>
            <p:cNvSpPr/>
            <p:nvPr/>
          </p:nvSpPr>
          <p:spPr>
            <a:xfrm>
              <a:off x="3838469" y="4180114"/>
              <a:ext cx="251209" cy="251209"/>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00" b="1" dirty="0" smtClean="0"/>
                <a:t>5</a:t>
              </a:r>
              <a:endParaRPr lang="en-US" sz="1200" b="1" dirty="0"/>
            </a:p>
          </p:txBody>
        </p:sp>
        <p:sp>
          <p:nvSpPr>
            <p:cNvPr id="18" name="TextBox 17"/>
            <p:cNvSpPr txBox="1"/>
            <p:nvPr/>
          </p:nvSpPr>
          <p:spPr>
            <a:xfrm>
              <a:off x="1848898" y="542609"/>
              <a:ext cx="1688123" cy="430887"/>
            </a:xfrm>
            <a:prstGeom prst="rect">
              <a:avLst/>
            </a:prstGeom>
            <a:noFill/>
          </p:spPr>
          <p:txBody>
            <a:bodyPr wrap="square" rtlCol="0">
              <a:spAutoFit/>
            </a:bodyPr>
            <a:lstStyle/>
            <a:p>
              <a:r>
                <a:rPr lang="en-US" sz="1100" dirty="0" smtClean="0"/>
                <a:t>Trigger the servicing job to start</a:t>
              </a:r>
              <a:endParaRPr lang="en-US" sz="1100" dirty="0"/>
            </a:p>
          </p:txBody>
        </p:sp>
        <p:cxnSp>
          <p:nvCxnSpPr>
            <p:cNvPr id="19" name="Straight Connector 18"/>
            <p:cNvCxnSpPr/>
            <p:nvPr/>
          </p:nvCxnSpPr>
          <p:spPr>
            <a:xfrm rot="5400000">
              <a:off x="2085033" y="1683099"/>
              <a:ext cx="17082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150348" y="1778558"/>
              <a:ext cx="964641" cy="0"/>
            </a:xfrm>
            <a:prstGeom prst="line">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282652" y="1890766"/>
              <a:ext cx="97301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620484" y="3542880"/>
              <a:ext cx="334443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274279" y="5218445"/>
              <a:ext cx="730178" cy="0"/>
            </a:xfrm>
            <a:prstGeom prst="line">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33" idx="2"/>
              <a:endCxn id="34" idx="0"/>
            </p:cNvCxnSpPr>
            <p:nvPr/>
          </p:nvCxnSpPr>
          <p:spPr>
            <a:xfrm rot="16200000" flipH="1">
              <a:off x="3311559" y="2380832"/>
              <a:ext cx="789635" cy="7117"/>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789905" y="2101778"/>
              <a:ext cx="1688123" cy="600164"/>
            </a:xfrm>
            <a:prstGeom prst="rect">
              <a:avLst/>
            </a:prstGeom>
            <a:noFill/>
          </p:spPr>
          <p:txBody>
            <a:bodyPr wrap="square" rtlCol="0">
              <a:spAutoFit/>
            </a:bodyPr>
            <a:lstStyle/>
            <a:p>
              <a:r>
                <a:rPr lang="en-US" sz="1100" dirty="0" smtClean="0"/>
                <a:t>Work with virtual machines and maintenance hosts</a:t>
              </a:r>
              <a:endParaRPr lang="en-US" sz="1100" dirty="0"/>
            </a:p>
          </p:txBody>
        </p:sp>
        <p:sp>
          <p:nvSpPr>
            <p:cNvPr id="26" name="TextBox 25"/>
            <p:cNvSpPr txBox="1"/>
            <p:nvPr/>
          </p:nvSpPr>
          <p:spPr>
            <a:xfrm>
              <a:off x="2503718" y="4101401"/>
              <a:ext cx="1214173" cy="430887"/>
            </a:xfrm>
            <a:prstGeom prst="rect">
              <a:avLst/>
            </a:prstGeom>
            <a:noFill/>
          </p:spPr>
          <p:txBody>
            <a:bodyPr wrap="square" rtlCol="0">
              <a:spAutoFit/>
            </a:bodyPr>
            <a:lstStyle/>
            <a:p>
              <a:r>
                <a:rPr lang="en-US" sz="1100" dirty="0" smtClean="0"/>
                <a:t>Deploy virtual machines</a:t>
              </a:r>
              <a:endParaRPr lang="en-US" sz="1100" dirty="0"/>
            </a:p>
          </p:txBody>
        </p:sp>
        <p:sp>
          <p:nvSpPr>
            <p:cNvPr id="27" name="TextBox 26"/>
            <p:cNvSpPr txBox="1"/>
            <p:nvPr/>
          </p:nvSpPr>
          <p:spPr>
            <a:xfrm>
              <a:off x="4041114" y="4091352"/>
              <a:ext cx="1143836" cy="430887"/>
            </a:xfrm>
            <a:prstGeom prst="rect">
              <a:avLst/>
            </a:prstGeom>
            <a:noFill/>
          </p:spPr>
          <p:txBody>
            <a:bodyPr wrap="square" rtlCol="0">
              <a:spAutoFit/>
            </a:bodyPr>
            <a:lstStyle/>
            <a:p>
              <a:r>
                <a:rPr lang="en-US" sz="1100" dirty="0" smtClean="0"/>
                <a:t>Store virtual machines</a:t>
              </a:r>
              <a:endParaRPr lang="en-US" sz="1100" dirty="0"/>
            </a:p>
          </p:txBody>
        </p:sp>
        <p:sp>
          <p:nvSpPr>
            <p:cNvPr id="28" name="TextBox 27"/>
            <p:cNvSpPr txBox="1"/>
            <p:nvPr/>
          </p:nvSpPr>
          <p:spPr>
            <a:xfrm>
              <a:off x="2081678" y="5226816"/>
              <a:ext cx="1224223" cy="430887"/>
            </a:xfrm>
            <a:prstGeom prst="rect">
              <a:avLst/>
            </a:prstGeom>
            <a:noFill/>
          </p:spPr>
          <p:txBody>
            <a:bodyPr wrap="square" rtlCol="0">
              <a:spAutoFit/>
            </a:bodyPr>
            <a:lstStyle/>
            <a:p>
              <a:r>
                <a:rPr lang="en-US" sz="1100" dirty="0" smtClean="0"/>
                <a:t>Start the update cycle</a:t>
              </a:r>
              <a:endParaRPr lang="en-US" sz="1100" dirty="0"/>
            </a:p>
          </p:txBody>
        </p:sp>
        <p:sp>
          <p:nvSpPr>
            <p:cNvPr id="29" name="TextBox 28"/>
            <p:cNvSpPr txBox="1"/>
            <p:nvPr/>
          </p:nvSpPr>
          <p:spPr>
            <a:xfrm>
              <a:off x="4814837" y="5226816"/>
              <a:ext cx="1688123" cy="430887"/>
            </a:xfrm>
            <a:prstGeom prst="rect">
              <a:avLst/>
            </a:prstGeom>
            <a:noFill/>
          </p:spPr>
          <p:txBody>
            <a:bodyPr wrap="square" rtlCol="0">
              <a:spAutoFit/>
            </a:bodyPr>
            <a:lstStyle/>
            <a:p>
              <a:r>
                <a:rPr lang="en-US" sz="1100" dirty="0" smtClean="0"/>
                <a:t>Identify and retrieve appropriate updates</a:t>
              </a:r>
              <a:endParaRPr lang="en-US" sz="1100" dirty="0"/>
            </a:p>
          </p:txBody>
        </p:sp>
        <p:cxnSp>
          <p:nvCxnSpPr>
            <p:cNvPr id="30" name="Straight Connector 29"/>
            <p:cNvCxnSpPr/>
            <p:nvPr/>
          </p:nvCxnSpPr>
          <p:spPr>
            <a:xfrm>
              <a:off x="4456446" y="5210071"/>
              <a:ext cx="1733339" cy="0"/>
            </a:xfrm>
            <a:prstGeom prst="line">
              <a:avLst/>
            </a:prstGeom>
            <a:ln w="38100">
              <a:solidFill>
                <a:schemeClr val="accent2">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16200000" flipH="1">
              <a:off x="5775076" y="4824256"/>
              <a:ext cx="789635" cy="7117"/>
            </a:xfrm>
            <a:prstGeom prst="line">
              <a:avLst/>
            </a:prstGeom>
            <a:ln w="38100">
              <a:solidFill>
                <a:schemeClr val="accent2">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10" idx="0"/>
            </p:cNvCxnSpPr>
            <p:nvPr/>
          </p:nvCxnSpPr>
          <p:spPr>
            <a:xfrm rot="5400000">
              <a:off x="3522993" y="4326025"/>
              <a:ext cx="365931" cy="420"/>
            </a:xfrm>
            <a:prstGeom prst="line">
              <a:avLst/>
            </a:prstGeom>
            <a:ln w="38100">
              <a:solidFill>
                <a:schemeClr val="accent2">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3114989" y="1728316"/>
              <a:ext cx="1175658" cy="26125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100" dirty="0" smtClean="0"/>
                <a:t>Servicing Job</a:t>
              </a:r>
              <a:endParaRPr lang="en-US" sz="1100" dirty="0"/>
            </a:p>
          </p:txBody>
        </p:sp>
        <p:sp>
          <p:nvSpPr>
            <p:cNvPr id="34" name="Rectangle 33"/>
            <p:cNvSpPr/>
            <p:nvPr/>
          </p:nvSpPr>
          <p:spPr>
            <a:xfrm>
              <a:off x="3028739" y="2779209"/>
              <a:ext cx="1362391" cy="619648"/>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100" dirty="0" smtClean="0"/>
                <a:t>System Center Virtual Machine Manager</a:t>
              </a:r>
              <a:endParaRPr lang="en-US" sz="1100" dirty="0"/>
            </a:p>
          </p:txBody>
        </p: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5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7952946"/>
          </a:xfrm>
        </p:spPr>
        <p:txBody>
          <a:bodyPr/>
          <a:lstStyle/>
          <a:p>
            <a:r>
              <a:rPr lang="en-US" dirty="0" smtClean="0"/>
              <a:t>Managing the Virtualized Server Infrastructure </a:t>
            </a:r>
          </a:p>
          <a:p>
            <a:pPr lvl="1"/>
            <a:r>
              <a:rPr lang="en-US" dirty="0" smtClean="0">
                <a:solidFill>
                  <a:schemeClr val="tx2"/>
                </a:solidFill>
                <a:latin typeface="Segoe UI" pitchFamily="34" charset="0"/>
                <a:ea typeface="Segoe UI" pitchFamily="34" charset="0"/>
                <a:cs typeface="Segoe UI" pitchFamily="34" charset="0"/>
              </a:rPr>
              <a:t>Lesson 1: Managing Physical and Virtual Infrastructures using the System Center Suite</a:t>
            </a:r>
          </a:p>
          <a:p>
            <a:pPr lvl="1"/>
            <a:r>
              <a:rPr lang="en-US" dirty="0" smtClean="0">
                <a:solidFill>
                  <a:schemeClr val="tx1"/>
                </a:solidFill>
              </a:rPr>
              <a:t>Lesson 2: </a:t>
            </a:r>
            <a:r>
              <a:rPr lang="en-US" dirty="0" smtClean="0">
                <a:solidFill>
                  <a:schemeClr val="tx1"/>
                </a:solidFill>
                <a:latin typeface="Segoe UI" pitchFamily="34" charset="0"/>
                <a:ea typeface="Segoe UI" pitchFamily="34" charset="0"/>
                <a:cs typeface="Segoe UI" pitchFamily="34" charset="0"/>
              </a:rPr>
              <a:t>Performing Host and Offline Virtual Machine Updates</a:t>
            </a:r>
          </a:p>
          <a:p>
            <a:pPr lvl="1"/>
            <a:r>
              <a:rPr lang="en-US" dirty="0" smtClean="0">
                <a:solidFill>
                  <a:schemeClr val="tx1"/>
                </a:solidFill>
              </a:rPr>
              <a:t>Lesson 3: </a:t>
            </a:r>
            <a:r>
              <a:rPr lang="en-US" dirty="0" smtClean="0">
                <a:solidFill>
                  <a:schemeClr val="tx1"/>
                </a:solidFill>
                <a:latin typeface="Segoe UI" pitchFamily="34" charset="0"/>
                <a:ea typeface="Segoe UI" pitchFamily="34" charset="0"/>
                <a:cs typeface="Segoe UI" pitchFamily="34" charset="0"/>
              </a:rPr>
              <a:t>Designing a Backup and Recovery Solution with System Center Data Protection Manager 2010</a:t>
            </a:r>
          </a:p>
          <a:p>
            <a:pPr lvl="1"/>
            <a:r>
              <a:rPr lang="en-US" dirty="0" smtClean="0">
                <a:solidFill>
                  <a:schemeClr val="tx1"/>
                </a:solidFill>
                <a:latin typeface="Segoe UI" pitchFamily="34" charset="0"/>
                <a:ea typeface="Segoe UI" pitchFamily="34" charset="0"/>
                <a:cs typeface="Segoe UI" pitchFamily="34" charset="0"/>
              </a:rPr>
              <a:t>Lesson 4: Monitoring and Managing a Heterogeneous Virtualization Infrastructure</a:t>
            </a:r>
          </a:p>
          <a:p>
            <a:pPr lvl="1"/>
            <a:r>
              <a:rPr lang="en-US" dirty="0" smtClean="0">
                <a:solidFill>
                  <a:schemeClr val="tx1"/>
                </a:solidFill>
              </a:rPr>
              <a:t>Lesson 5: </a:t>
            </a:r>
            <a:r>
              <a:rPr lang="en-US" dirty="0" smtClean="0">
                <a:solidFill>
                  <a:schemeClr val="tx1"/>
                </a:solidFill>
                <a:latin typeface="Segoe UI" pitchFamily="34" charset="0"/>
                <a:ea typeface="Segoe UI" pitchFamily="34" charset="0"/>
                <a:cs typeface="Segoe UI" pitchFamily="34" charset="0"/>
              </a:rPr>
              <a:t>Designing a Business Continuity Solution</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Stopped VM on a Host </a:t>
            </a:r>
            <a:endParaRPr lang="en-US" dirty="0"/>
          </a:p>
        </p:txBody>
      </p:sp>
      <p:sp>
        <p:nvSpPr>
          <p:cNvPr id="3" name="Content Placeholder 2"/>
          <p:cNvSpPr>
            <a:spLocks noGrp="1"/>
          </p:cNvSpPr>
          <p:nvPr>
            <p:ph idx="1"/>
          </p:nvPr>
        </p:nvSpPr>
        <p:spPr>
          <a:xfrm>
            <a:off x="304800" y="838200"/>
            <a:ext cx="8229600" cy="5105400"/>
          </a:xfrm>
        </p:spPr>
        <p:txBody>
          <a:bodyPr>
            <a:normAutofit/>
          </a:bodyPr>
          <a:lstStyle/>
          <a:p>
            <a:endParaRPr lang="en-US" sz="4100" dirty="0" smtClean="0"/>
          </a:p>
          <a:p>
            <a:r>
              <a:rPr lang="en-US" sz="4000" dirty="0" smtClean="0"/>
              <a:t>Task Sequence</a:t>
            </a:r>
          </a:p>
          <a:p>
            <a:pPr lvl="1"/>
            <a:r>
              <a:rPr lang="en-US" dirty="0" smtClean="0"/>
              <a:t>Moves a stopped or saved state virtual machine from a production host to a maintenance host and starts it</a:t>
            </a:r>
          </a:p>
          <a:p>
            <a:pPr lvl="1"/>
            <a:r>
              <a:rPr lang="en-US" dirty="0" smtClean="0"/>
              <a:t>Invokes either System Center ConfigMgr or WSUS to update the virtual machine</a:t>
            </a:r>
          </a:p>
          <a:p>
            <a:pPr lvl="1"/>
            <a:r>
              <a:rPr lang="en-US" dirty="0" smtClean="0"/>
              <a:t>Moves the virtual machine back to the production host in its original state (either stopped or saved state)</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Virtual Machine Template</a:t>
            </a:r>
            <a:endParaRPr lang="en-US" dirty="0"/>
          </a:p>
        </p:txBody>
      </p:sp>
      <p:sp>
        <p:nvSpPr>
          <p:cNvPr id="3" name="Content Placeholder 2"/>
          <p:cNvSpPr>
            <a:spLocks noGrp="1"/>
          </p:cNvSpPr>
          <p:nvPr>
            <p:ph idx="1"/>
          </p:nvPr>
        </p:nvSpPr>
        <p:spPr>
          <a:xfrm>
            <a:off x="304800" y="838200"/>
            <a:ext cx="8382000" cy="5791200"/>
          </a:xfrm>
        </p:spPr>
        <p:txBody>
          <a:bodyPr>
            <a:normAutofit fontScale="70000" lnSpcReduction="20000"/>
          </a:bodyPr>
          <a:lstStyle/>
          <a:p>
            <a:endParaRPr lang="en-US" sz="4100" dirty="0" smtClean="0"/>
          </a:p>
          <a:p>
            <a:r>
              <a:rPr lang="en-US" sz="4200" dirty="0" smtClean="0"/>
              <a:t>Prerequisites</a:t>
            </a:r>
            <a:endParaRPr lang="en-US" sz="4000" dirty="0" smtClean="0"/>
          </a:p>
          <a:p>
            <a:pPr lvl="1"/>
            <a:r>
              <a:rPr lang="en-US" sz="2900" dirty="0" smtClean="0"/>
              <a:t>Create a VM from a template and configure VM as a gold image</a:t>
            </a:r>
          </a:p>
          <a:p>
            <a:pPr lvl="1"/>
            <a:r>
              <a:rPr lang="en-US" sz="2900" dirty="0" smtClean="0"/>
              <a:t>Create a Virtual Machine Template group in VMST 3.0 to associate a VM template with the VM gold image</a:t>
            </a:r>
          </a:p>
          <a:p>
            <a:endParaRPr lang="en-US" sz="4000" dirty="0" smtClean="0"/>
          </a:p>
          <a:p>
            <a:r>
              <a:rPr lang="en-US" sz="4000" dirty="0" smtClean="0"/>
              <a:t>Task Sequence</a:t>
            </a:r>
          </a:p>
          <a:p>
            <a:pPr lvl="1"/>
            <a:r>
              <a:rPr lang="en-US" dirty="0" smtClean="0"/>
              <a:t>Mounts the gold virtual machine on a maintenance host</a:t>
            </a:r>
          </a:p>
          <a:p>
            <a:pPr lvl="1"/>
            <a:r>
              <a:rPr lang="en-US" dirty="0" smtClean="0"/>
              <a:t>Starts the gold virtual machine on the maintenance host, and then invokes either System Center ConfigMgr or WSUS to update it</a:t>
            </a:r>
          </a:p>
          <a:p>
            <a:pPr lvl="1"/>
            <a:r>
              <a:rPr lang="en-US" dirty="0" smtClean="0"/>
              <a:t>Clones the updated gold virtual machine, creates a template from the cloned virtual machine, and then uses Sysprep to generalize the cloned gold virtual machine to remove hardware ID information</a:t>
            </a:r>
          </a:p>
          <a:p>
            <a:pPr lvl="1"/>
            <a:r>
              <a:rPr lang="en-US" dirty="0" smtClean="0"/>
              <a:t>Shuts down the updated gold virtual machine, and stores it to the VMM Library</a:t>
            </a:r>
          </a:p>
          <a:p>
            <a:pPr lvl="1"/>
            <a:r>
              <a:rPr lang="en-US" dirty="0" smtClean="0"/>
              <a:t>Associates the VHD file of the cloned virtual machine with the original template, and then deletes the cloned virtual machine template</a:t>
            </a: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Offline VHD Stored in VMM Library</a:t>
            </a:r>
            <a:endParaRPr lang="en-US" dirty="0"/>
          </a:p>
        </p:txBody>
      </p:sp>
      <p:sp>
        <p:nvSpPr>
          <p:cNvPr id="3" name="Content Placeholder 2"/>
          <p:cNvSpPr>
            <a:spLocks noGrp="1"/>
          </p:cNvSpPr>
          <p:nvPr>
            <p:ph idx="1"/>
          </p:nvPr>
        </p:nvSpPr>
        <p:spPr>
          <a:xfrm>
            <a:off x="304800" y="838200"/>
            <a:ext cx="8382000" cy="5791200"/>
          </a:xfrm>
        </p:spPr>
        <p:txBody>
          <a:bodyPr>
            <a:normAutofit/>
          </a:bodyPr>
          <a:lstStyle/>
          <a:p>
            <a:endParaRPr lang="en-US" sz="4100" dirty="0" smtClean="0"/>
          </a:p>
          <a:p>
            <a:r>
              <a:rPr lang="en-US" sz="4000" dirty="0" smtClean="0"/>
              <a:t>Task Sequence</a:t>
            </a:r>
          </a:p>
          <a:p>
            <a:pPr lvl="1"/>
            <a:r>
              <a:rPr lang="en-US" dirty="0" smtClean="0"/>
              <a:t>Uses DiskPart to mount a VHD on a maintenance host running Windows 7 or Windows Server 2008 R2</a:t>
            </a:r>
          </a:p>
          <a:p>
            <a:pPr lvl="1"/>
            <a:r>
              <a:rPr lang="en-US" dirty="0" smtClean="0"/>
              <a:t>Uses DISM to inject updates to the VHD from a shared folder or downloaded updates from WSUS</a:t>
            </a:r>
          </a:p>
          <a:p>
            <a:pPr lvl="1"/>
            <a:r>
              <a:rPr lang="en-US" dirty="0" smtClean="0"/>
              <a:t>Uses DiskPart to unmount the updated VHD and store it in a VMM library</a:t>
            </a:r>
          </a:p>
          <a:p>
            <a:pPr lvl="2"/>
            <a:endParaRPr lang="en-US" dirty="0" smtClean="0"/>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839200" cy="541867"/>
          </a:xfrm>
        </p:spPr>
        <p:txBody>
          <a:bodyPr>
            <a:noAutofit/>
          </a:bodyPr>
          <a:lstStyle/>
          <a:p>
            <a:r>
              <a:rPr lang="en-US" sz="4400" dirty="0" smtClean="0"/>
              <a:t>Infrastructure Optimization</a:t>
            </a:r>
            <a:endParaRPr lang="en-US" sz="4400" dirty="0"/>
          </a:p>
        </p:txBody>
      </p:sp>
      <p:pic>
        <p:nvPicPr>
          <p:cNvPr id="7" name="Picture 6" descr="C:\Users\v-teappe\Documents\Himalaya\Graphics\NetworkExample.png"/>
          <p:cNvPicPr/>
          <p:nvPr/>
        </p:nvPicPr>
        <p:blipFill>
          <a:blip r:embed="rId3" cstate="print"/>
          <a:srcRect/>
          <a:stretch>
            <a:fillRect/>
          </a:stretch>
        </p:blipFill>
        <p:spPr bwMode="auto">
          <a:xfrm>
            <a:off x="2362200" y="4724400"/>
            <a:ext cx="4419600" cy="1905000"/>
          </a:xfrm>
          <a:prstGeom prst="rect">
            <a:avLst/>
          </a:prstGeom>
          <a:noFill/>
          <a:ln w="9525">
            <a:noFill/>
            <a:miter lim="800000"/>
            <a:headEnd/>
            <a:tailEnd/>
          </a:ln>
        </p:spPr>
      </p:pic>
      <p:sp>
        <p:nvSpPr>
          <p:cNvPr id="9" name="Content Placeholder 2"/>
          <p:cNvSpPr txBox="1">
            <a:spLocks/>
          </p:cNvSpPr>
          <p:nvPr/>
        </p:nvSpPr>
        <p:spPr>
          <a:xfrm>
            <a:off x="457200" y="1066800"/>
            <a:ext cx="8305800" cy="3505200"/>
          </a:xfrm>
          <a:prstGeom prst="rect">
            <a:avLst/>
          </a:prstGeom>
        </p:spPr>
        <p:txBody>
          <a:bodyPr vert="horz" wrap="square" lIns="0" tIns="0" rIns="0" bIns="0" rtlCol="0">
            <a:normAutofit fontScale="92500" lnSpcReduction="20000"/>
          </a:bodyPr>
          <a:lstStyle/>
          <a:p>
            <a:pPr marL="855663" marR="0" lvl="1" indent="-395288" algn="l" defTabSz="914363" rtl="0" eaLnBrk="1" fontAlgn="auto" latinLnBrk="0" hangingPunct="1">
              <a:lnSpc>
                <a:spcPct val="90000"/>
              </a:lnSpc>
              <a:spcBef>
                <a:spcPct val="20000"/>
              </a:spcBef>
              <a:spcAft>
                <a:spcPts val="0"/>
              </a:spcAft>
              <a:buClrTx/>
              <a:buSzPct val="85000"/>
              <a:buFontTx/>
              <a:buBlip>
                <a:blip r:embed="rId4"/>
              </a:buBlip>
              <a:tabLst/>
              <a:defRPr/>
            </a:pPr>
            <a:endParaRPr kumimoji="0" lang="en-US" sz="16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4"/>
              </a:buBlip>
              <a:tabLst/>
              <a:defRPr/>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Dedicate maintenance hosts and assign them to a maintenance host group</a:t>
            </a:r>
          </a:p>
          <a:p>
            <a:pPr marL="460375" marR="0" lvl="0" indent="-460375" algn="l" defTabSz="914363" rtl="0" eaLnBrk="1" fontAlgn="auto" latinLnBrk="0" hangingPunct="1">
              <a:lnSpc>
                <a:spcPct val="90000"/>
              </a:lnSpc>
              <a:spcBef>
                <a:spcPct val="20000"/>
              </a:spcBef>
              <a:spcAft>
                <a:spcPts val="0"/>
              </a:spcAft>
              <a:buClrTx/>
              <a:buSzPct val="85000"/>
              <a:buFontTx/>
              <a:buBlip>
                <a:blip r:embed="rId4"/>
              </a:buBlip>
              <a:tabLst/>
              <a:defRPr/>
            </a:pPr>
            <a:endParaRPr kumimoji="0" lang="en-US" sz="1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lvl="0" indent="-460375">
              <a:lnSpc>
                <a:spcPct val="90000"/>
              </a:lnSpc>
              <a:spcBef>
                <a:spcPct val="20000"/>
              </a:spcBef>
              <a:buSzPct val="85000"/>
              <a:buBlip>
                <a:blip r:embed="rId4"/>
              </a:buBlip>
              <a:defRPr/>
            </a:pPr>
            <a:r>
              <a:rPr lang="en-US" sz="3200" dirty="0" smtClean="0">
                <a:gradFill>
                  <a:gsLst>
                    <a:gs pos="0">
                      <a:schemeClr val="tx1"/>
                    </a:gs>
                    <a:gs pos="86000">
                      <a:schemeClr val="tx1"/>
                    </a:gs>
                  </a:gsLst>
                  <a:lin ang="5400000" scaled="0"/>
                </a:gradFill>
              </a:rPr>
              <a:t>Isolate the maintenance hosts using a VLAN to minimize security risks</a:t>
            </a:r>
          </a:p>
          <a:p>
            <a:pPr marL="460375" lvl="0" indent="-460375">
              <a:lnSpc>
                <a:spcPct val="90000"/>
              </a:lnSpc>
              <a:spcBef>
                <a:spcPct val="20000"/>
              </a:spcBef>
              <a:buSzPct val="85000"/>
              <a:buBlip>
                <a:blip r:embed="rId4"/>
              </a:buBlip>
              <a:defRPr/>
            </a:pPr>
            <a:endParaRPr lang="en-US" sz="1400" dirty="0" smtClean="0">
              <a:gradFill>
                <a:gsLst>
                  <a:gs pos="0">
                    <a:schemeClr val="tx1"/>
                  </a:gs>
                  <a:gs pos="86000">
                    <a:schemeClr val="tx1"/>
                  </a:gs>
                </a:gsLst>
                <a:lin ang="5400000" scaled="0"/>
              </a:gradFill>
            </a:endParaRPr>
          </a:p>
          <a:p>
            <a:pPr marL="460375" lvl="0" indent="-460375">
              <a:lnSpc>
                <a:spcPct val="90000"/>
              </a:lnSpc>
              <a:spcBef>
                <a:spcPct val="20000"/>
              </a:spcBef>
              <a:buSzPct val="85000"/>
              <a:buBlip>
                <a:blip r:embed="rId4"/>
              </a:buBlip>
              <a:defRPr/>
            </a:pPr>
            <a:r>
              <a:rPr lang="en-US" sz="3200" dirty="0" smtClean="0">
                <a:gradFill>
                  <a:gsLst>
                    <a:gs pos="0">
                      <a:schemeClr val="tx1"/>
                    </a:gs>
                    <a:gs pos="86000">
                      <a:schemeClr val="tx1"/>
                    </a:gs>
                  </a:gsLst>
                  <a:lin ang="5400000" scaled="0"/>
                </a:gradFill>
              </a:rPr>
              <a:t>Use maintenance hosts and library servers with fast disk subsystems</a:t>
            </a:r>
          </a:p>
          <a:p>
            <a:pPr marL="855663" lvl="1" indent="-395288">
              <a:lnSpc>
                <a:spcPct val="90000"/>
              </a:lnSpc>
              <a:spcBef>
                <a:spcPct val="20000"/>
              </a:spcBef>
              <a:buSzPct val="85000"/>
              <a:buBlip>
                <a:blip r:embed="rId4"/>
              </a:buBlip>
              <a:defRPr/>
            </a:pPr>
            <a:r>
              <a:rPr lang="en-US" sz="2400" dirty="0" smtClean="0">
                <a:gradFill>
                  <a:gsLst>
                    <a:gs pos="0">
                      <a:schemeClr val="tx1"/>
                    </a:gs>
                    <a:gs pos="86000">
                      <a:schemeClr val="tx1"/>
                    </a:gs>
                  </a:gsLst>
                  <a:lin ang="5400000" scaled="0"/>
                </a:gradFill>
              </a:rPr>
              <a:t>Reduces the time to deploy virtual machines from the library and store them back</a:t>
            </a:r>
          </a:p>
          <a:p>
            <a:pPr marL="460375" marR="0" lvl="0" indent="-460375" algn="l" defTabSz="914363" rtl="0" eaLnBrk="1" fontAlgn="auto" latinLnBrk="0" hangingPunct="1">
              <a:lnSpc>
                <a:spcPct val="90000"/>
              </a:lnSpc>
              <a:spcBef>
                <a:spcPct val="20000"/>
              </a:spcBef>
              <a:spcAft>
                <a:spcPts val="0"/>
              </a:spcAft>
              <a:buClrTx/>
              <a:buSzPct val="85000"/>
              <a:buFontTx/>
              <a:buBlip>
                <a:blip r:embed="rId4"/>
              </a:buBlip>
              <a:tabLst/>
              <a:defRPr/>
            </a:pPr>
            <a:endPar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I:</a:t>
            </a:r>
            <a:br>
              <a:rPr sz="4800" dirty="0" smtClean="0">
                <a:solidFill>
                  <a:schemeClr val="accent1">
                    <a:lumMod val="60000"/>
                    <a:lumOff val="40000"/>
                  </a:schemeClr>
                </a:solidFill>
              </a:rPr>
            </a:br>
            <a:r>
              <a:rPr lang="en-US" sz="4800" dirty="0" smtClean="0">
                <a:solidFill>
                  <a:schemeClr val="accent1">
                    <a:lumMod val="60000"/>
                    <a:lumOff val="40000"/>
                  </a:schemeClr>
                </a:solidFill>
              </a:rPr>
              <a:t>Configuring and Performing Updates of Offline Virtual Machines and Templates</a:t>
            </a:r>
            <a:endParaRPr lang="en-US" sz="32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5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7952946"/>
          </a:xfrm>
        </p:spPr>
        <p:txBody>
          <a:bodyPr/>
          <a:lstStyle/>
          <a:p>
            <a:r>
              <a:rPr lang="en-US" dirty="0" smtClean="0"/>
              <a:t>Managing the Virtualized Server Infrastructure </a:t>
            </a:r>
          </a:p>
          <a:p>
            <a:pPr lvl="1"/>
            <a:r>
              <a:rPr lang="en-US" dirty="0" smtClean="0">
                <a:solidFill>
                  <a:schemeClr val="tx1"/>
                </a:solidFill>
                <a:latin typeface="Segoe UI" pitchFamily="34" charset="0"/>
                <a:ea typeface="Segoe UI" pitchFamily="34" charset="0"/>
                <a:cs typeface="Segoe UI" pitchFamily="34" charset="0"/>
              </a:rPr>
              <a:t>Lesson 1: Managing Physical and Virtual Infrastructures using the System Center Suite</a:t>
            </a:r>
          </a:p>
          <a:p>
            <a:pPr lvl="1"/>
            <a:r>
              <a:rPr lang="en-US" dirty="0" smtClean="0">
                <a:solidFill>
                  <a:schemeClr val="tx1"/>
                </a:solidFill>
              </a:rPr>
              <a:t>Lesson 2: </a:t>
            </a:r>
            <a:r>
              <a:rPr lang="en-US" dirty="0" smtClean="0">
                <a:solidFill>
                  <a:schemeClr val="tx1"/>
                </a:solidFill>
                <a:latin typeface="Segoe UI" pitchFamily="34" charset="0"/>
                <a:ea typeface="Segoe UI" pitchFamily="34" charset="0"/>
                <a:cs typeface="Segoe UI" pitchFamily="34" charset="0"/>
              </a:rPr>
              <a:t>Performing Host and Offline Virtual Machine Updates</a:t>
            </a:r>
          </a:p>
          <a:p>
            <a:pPr lvl="1"/>
            <a:r>
              <a:rPr lang="en-US" dirty="0" smtClean="0">
                <a:solidFill>
                  <a:schemeClr val="tx2"/>
                </a:solidFill>
              </a:rPr>
              <a:t>Lesson 3: </a:t>
            </a:r>
            <a:r>
              <a:rPr lang="en-US" dirty="0" smtClean="0">
                <a:solidFill>
                  <a:schemeClr val="tx2"/>
                </a:solidFill>
                <a:latin typeface="Segoe UI" pitchFamily="34" charset="0"/>
                <a:ea typeface="Segoe UI" pitchFamily="34" charset="0"/>
                <a:cs typeface="Segoe UI" pitchFamily="34" charset="0"/>
              </a:rPr>
              <a:t>Designing a Backup and Recovery Solution with System Center Data Protection Manager 2010</a:t>
            </a:r>
          </a:p>
          <a:p>
            <a:pPr lvl="1"/>
            <a:r>
              <a:rPr lang="en-US" dirty="0" smtClean="0">
                <a:solidFill>
                  <a:schemeClr val="tx1"/>
                </a:solidFill>
                <a:latin typeface="Segoe UI" pitchFamily="34" charset="0"/>
                <a:ea typeface="Segoe UI" pitchFamily="34" charset="0"/>
                <a:cs typeface="Segoe UI" pitchFamily="34" charset="0"/>
              </a:rPr>
              <a:t>Lesson 4: Monitoring and Managing a Heterogeneous Virtualization Infrastructure</a:t>
            </a:r>
          </a:p>
          <a:p>
            <a:pPr lvl="1"/>
            <a:r>
              <a:rPr lang="en-US" dirty="0" smtClean="0">
                <a:solidFill>
                  <a:schemeClr val="tx1"/>
                </a:solidFill>
              </a:rPr>
              <a:t>Lesson 5: </a:t>
            </a:r>
            <a:r>
              <a:rPr lang="en-US" dirty="0" smtClean="0">
                <a:solidFill>
                  <a:schemeClr val="tx1"/>
                </a:solidFill>
                <a:latin typeface="Segoe UI" pitchFamily="34" charset="0"/>
                <a:ea typeface="Segoe UI" pitchFamily="34" charset="0"/>
                <a:cs typeface="Segoe UI" pitchFamily="34" charset="0"/>
              </a:rPr>
              <a:t>Designing a Business Continuity Solution</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Windows Server Backup</a:t>
            </a:r>
            <a:endParaRPr lang="en-US" dirty="0"/>
          </a:p>
        </p:txBody>
      </p:sp>
      <p:sp>
        <p:nvSpPr>
          <p:cNvPr id="3" name="Content Placeholder 2"/>
          <p:cNvSpPr>
            <a:spLocks noGrp="1"/>
          </p:cNvSpPr>
          <p:nvPr>
            <p:ph idx="1"/>
          </p:nvPr>
        </p:nvSpPr>
        <p:spPr>
          <a:xfrm>
            <a:off x="457200" y="990600"/>
            <a:ext cx="8229600" cy="5638800"/>
          </a:xfrm>
        </p:spPr>
        <p:txBody>
          <a:bodyPr>
            <a:noAutofit/>
          </a:bodyPr>
          <a:lstStyle/>
          <a:p>
            <a:pPr lvl="0"/>
            <a:r>
              <a:rPr lang="en-US" sz="2400" dirty="0" smtClean="0"/>
              <a:t>Integrated in Windows Server 2008 (and </a:t>
            </a:r>
            <a:r>
              <a:rPr lang="en-US" sz="2400" dirty="0" err="1" smtClean="0"/>
              <a:t>Rw</a:t>
            </a:r>
            <a:r>
              <a:rPr lang="en-US" sz="2400" dirty="0" smtClean="0"/>
              <a:t>)</a:t>
            </a:r>
          </a:p>
          <a:p>
            <a:pPr lvl="0"/>
            <a:endParaRPr lang="en-US" sz="1200" dirty="0" smtClean="0"/>
          </a:p>
          <a:p>
            <a:pPr lvl="0"/>
            <a:r>
              <a:rPr lang="en-US" sz="2400" dirty="0" smtClean="0"/>
              <a:t>VSS-based</a:t>
            </a:r>
          </a:p>
          <a:p>
            <a:pPr lvl="0"/>
            <a:endParaRPr lang="en-US" sz="1200" dirty="0" smtClean="0"/>
          </a:p>
          <a:p>
            <a:pPr lvl="0"/>
            <a:r>
              <a:rPr lang="en-US" sz="2400" dirty="0" smtClean="0"/>
              <a:t>Workgroup level solution</a:t>
            </a:r>
          </a:p>
          <a:p>
            <a:pPr lvl="0"/>
            <a:endParaRPr lang="en-US" sz="1200" dirty="0" smtClean="0"/>
          </a:p>
          <a:p>
            <a:pPr lvl="0"/>
            <a:r>
              <a:rPr lang="en-US" sz="2400" dirty="0" smtClean="0"/>
              <a:t>Backup at the volume level</a:t>
            </a:r>
          </a:p>
          <a:p>
            <a:pPr lvl="0"/>
            <a:endParaRPr lang="en-US" sz="1200" dirty="0" smtClean="0"/>
          </a:p>
          <a:p>
            <a:pPr lvl="0"/>
            <a:r>
              <a:rPr lang="en-US" sz="2400" dirty="0" smtClean="0"/>
              <a:t>Must select all volumes that include the files of a virtual machine to be able to restore the VM</a:t>
            </a:r>
          </a:p>
          <a:p>
            <a:pPr lvl="0"/>
            <a:endParaRPr lang="en-US" sz="1200" dirty="0" smtClean="0"/>
          </a:p>
          <a:p>
            <a:pPr lvl="0"/>
            <a:r>
              <a:rPr lang="en-US" sz="2400" dirty="0" smtClean="0"/>
              <a:t>No ability to select a single VM for backup</a:t>
            </a:r>
          </a:p>
          <a:p>
            <a:pPr lvl="1"/>
            <a:r>
              <a:rPr lang="en-US" sz="2400" dirty="0" smtClean="0"/>
              <a:t>Restore all the VMs and configuration</a:t>
            </a:r>
          </a:p>
          <a:p>
            <a:pPr lvl="0"/>
            <a:endParaRPr lang="en-US" sz="1200" dirty="0" smtClean="0"/>
          </a:p>
          <a:p>
            <a:pPr lvl="0"/>
            <a:r>
              <a:rPr lang="en-US" sz="2400" dirty="0" smtClean="0"/>
              <a:t>Not an Enterprise solution</a:t>
            </a:r>
          </a:p>
          <a:p>
            <a:pPr lvl="1"/>
            <a:r>
              <a:rPr lang="en-US" sz="2400" dirty="0" smtClean="0"/>
              <a:t>Use only if you have a few servers and can manage backups on a per server basis</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686800" cy="541867"/>
          </a:xfrm>
        </p:spPr>
        <p:txBody>
          <a:bodyPr>
            <a:normAutofit fontScale="90000"/>
          </a:bodyPr>
          <a:lstStyle/>
          <a:p>
            <a:r>
              <a:rPr lang="en-US" sz="4000" dirty="0"/>
              <a:t>System Center Data Protection Manager 2010</a:t>
            </a:r>
            <a:r>
              <a:rPr lang="en-US" dirty="0"/>
              <a:t/>
            </a:r>
            <a:br>
              <a:rPr lang="en-US" dirty="0"/>
            </a:br>
            <a:endParaRPr lang="en-US" dirty="0"/>
          </a:p>
        </p:txBody>
      </p:sp>
      <p:sp>
        <p:nvSpPr>
          <p:cNvPr id="3" name="Content Placeholder 2"/>
          <p:cNvSpPr>
            <a:spLocks noGrp="1"/>
          </p:cNvSpPr>
          <p:nvPr>
            <p:ph idx="1"/>
          </p:nvPr>
        </p:nvSpPr>
        <p:spPr>
          <a:xfrm>
            <a:off x="457200" y="914400"/>
            <a:ext cx="8229600" cy="5791200"/>
          </a:xfrm>
        </p:spPr>
        <p:txBody>
          <a:bodyPr>
            <a:noAutofit/>
          </a:bodyPr>
          <a:lstStyle/>
          <a:p>
            <a:r>
              <a:rPr lang="en-US" sz="2400" dirty="0" smtClean="0"/>
              <a:t>VSS-based</a:t>
            </a:r>
          </a:p>
          <a:p>
            <a:endParaRPr lang="en-US" sz="1200" dirty="0" smtClean="0"/>
          </a:p>
          <a:p>
            <a:r>
              <a:rPr lang="en-US" sz="2400" dirty="0" smtClean="0"/>
              <a:t>Same agent for all backup types (host, virtual machine, applications)</a:t>
            </a:r>
          </a:p>
          <a:p>
            <a:pPr lvl="1"/>
            <a:endParaRPr lang="en-US" sz="1200" dirty="0" smtClean="0"/>
          </a:p>
          <a:p>
            <a:r>
              <a:rPr lang="en-US" sz="2400" dirty="0" smtClean="0"/>
              <a:t>Supported Microsoft virtualization platforms</a:t>
            </a:r>
          </a:p>
          <a:p>
            <a:pPr lvl="1"/>
            <a:r>
              <a:rPr lang="en-US" sz="2400" dirty="0" smtClean="0"/>
              <a:t>Windows Server 2008 R2 Hyper-V</a:t>
            </a:r>
          </a:p>
          <a:p>
            <a:pPr lvl="1"/>
            <a:r>
              <a:rPr lang="en-US" sz="2400" dirty="0" smtClean="0"/>
              <a:t>Hyper-V Server 2008 R2</a:t>
            </a:r>
          </a:p>
          <a:p>
            <a:pPr lvl="1"/>
            <a:r>
              <a:rPr lang="en-US" sz="2400" dirty="0" smtClean="0"/>
              <a:t>Windows Server 2008 Hyper-V</a:t>
            </a:r>
          </a:p>
          <a:p>
            <a:pPr lvl="1"/>
            <a:r>
              <a:rPr lang="en-US" sz="2400" dirty="0" smtClean="0"/>
              <a:t>Hyper-V Server 2008</a:t>
            </a:r>
          </a:p>
          <a:p>
            <a:pPr lvl="1"/>
            <a:r>
              <a:rPr lang="en-US" sz="2400" dirty="0" smtClean="0"/>
              <a:t>Virtual Server 2005 R2</a:t>
            </a:r>
          </a:p>
          <a:p>
            <a:endParaRPr lang="en-US" sz="1200" dirty="0" smtClean="0"/>
          </a:p>
          <a:p>
            <a:r>
              <a:rPr lang="en-US" sz="2400" dirty="0" smtClean="0"/>
              <a:t>Backup and recovery for Microsoft applications:</a:t>
            </a:r>
          </a:p>
          <a:p>
            <a:pPr lvl="1"/>
            <a:r>
              <a:rPr lang="en-US" sz="2400" dirty="0" smtClean="0"/>
              <a:t>SQL Server</a:t>
            </a:r>
          </a:p>
          <a:p>
            <a:pPr lvl="1"/>
            <a:r>
              <a:rPr lang="en-US" sz="2400" dirty="0" smtClean="0"/>
              <a:t>Exchange Server</a:t>
            </a:r>
          </a:p>
          <a:p>
            <a:pPr lvl="1"/>
            <a:r>
              <a:rPr lang="en-US" sz="2400" dirty="0" smtClean="0"/>
              <a:t>Office SharePoint Server</a:t>
            </a:r>
          </a:p>
          <a:p>
            <a:pPr lvl="1"/>
            <a:endParaRPr lang="en-US" sz="2000" dirty="0" smtClean="0"/>
          </a:p>
          <a:p>
            <a:endParaRPr lang="en-US" sz="2000" dirty="0" smtClean="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458200" cy="541867"/>
          </a:xfrm>
        </p:spPr>
        <p:txBody>
          <a:bodyPr>
            <a:noAutofit/>
          </a:bodyPr>
          <a:lstStyle/>
          <a:p>
            <a:pPr lvl="0"/>
            <a:r>
              <a:rPr lang="en-US" sz="4000" dirty="0" smtClean="0"/>
              <a:t>Features</a:t>
            </a:r>
            <a:r>
              <a:rPr lang="en-US" sz="3600" dirty="0"/>
              <a:t/>
            </a:r>
            <a:br>
              <a:rPr lang="en-US" sz="3600" dirty="0"/>
            </a:br>
            <a:endParaRPr lang="en-US" sz="3600" dirty="0"/>
          </a:p>
        </p:txBody>
      </p:sp>
      <p:sp>
        <p:nvSpPr>
          <p:cNvPr id="3" name="Content Placeholder 2"/>
          <p:cNvSpPr>
            <a:spLocks noGrp="1"/>
          </p:cNvSpPr>
          <p:nvPr>
            <p:ph idx="1"/>
          </p:nvPr>
        </p:nvSpPr>
        <p:spPr>
          <a:xfrm>
            <a:off x="457200" y="838200"/>
            <a:ext cx="8458200" cy="5791200"/>
          </a:xfrm>
        </p:spPr>
        <p:txBody>
          <a:bodyPr>
            <a:noAutofit/>
          </a:bodyPr>
          <a:lstStyle/>
          <a:p>
            <a:pPr lvl="0"/>
            <a:endParaRPr lang="en-US" sz="1200" dirty="0" smtClean="0"/>
          </a:p>
          <a:p>
            <a:pPr lvl="0"/>
            <a:r>
              <a:rPr lang="en-US" sz="2400" dirty="0" smtClean="0"/>
              <a:t>Domain and workgroup member protection</a:t>
            </a:r>
          </a:p>
          <a:p>
            <a:pPr lvl="0"/>
            <a:endParaRPr lang="en-US" sz="1200" dirty="0" smtClean="0"/>
          </a:p>
          <a:p>
            <a:pPr lvl="0"/>
            <a:r>
              <a:rPr lang="en-US" sz="2400" dirty="0" smtClean="0"/>
              <a:t>Host and guest level backups for Hyper-V and Hyper-V R2</a:t>
            </a:r>
          </a:p>
          <a:p>
            <a:pPr lvl="0"/>
            <a:endParaRPr lang="en-US" sz="1200" dirty="0" smtClean="0"/>
          </a:p>
          <a:p>
            <a:pPr lvl="0"/>
            <a:r>
              <a:rPr lang="en-US" sz="2400" dirty="0" smtClean="0"/>
              <a:t>Guest level backups for supported Windows guest operating systems on any virtualization platform</a:t>
            </a:r>
          </a:p>
          <a:p>
            <a:pPr lvl="0"/>
            <a:endParaRPr lang="en-US" sz="1200" dirty="0" smtClean="0"/>
          </a:p>
          <a:p>
            <a:pPr lvl="0"/>
            <a:r>
              <a:rPr lang="en-US" sz="2400" dirty="0" smtClean="0"/>
              <a:t>Application level backups for VSS-aware applications</a:t>
            </a:r>
          </a:p>
          <a:p>
            <a:pPr>
              <a:buNone/>
            </a:pPr>
            <a:endParaRPr lang="en-US" sz="1200" dirty="0" smtClean="0"/>
          </a:p>
          <a:p>
            <a:r>
              <a:rPr lang="en-US" sz="2400" dirty="0" smtClean="0"/>
              <a:t>Data replication, synchronization, and recovery point creation</a:t>
            </a:r>
          </a:p>
          <a:p>
            <a:endParaRPr lang="en-US" sz="1200" dirty="0" smtClean="0"/>
          </a:p>
          <a:p>
            <a:r>
              <a:rPr lang="en-US" sz="2400" dirty="0" smtClean="0"/>
              <a:t>D2D, D2T, and D2D2T backups</a:t>
            </a:r>
          </a:p>
          <a:p>
            <a:endParaRPr lang="en-US" sz="1200" dirty="0" smtClean="0"/>
          </a:p>
          <a:p>
            <a:r>
              <a:rPr lang="en-US" sz="2400" dirty="0" smtClean="0"/>
              <a:t>System State and Bare Metal Recovery</a:t>
            </a:r>
          </a:p>
          <a:p>
            <a:endParaRPr lang="en-US" sz="1200" dirty="0" smtClean="0"/>
          </a:p>
          <a:p>
            <a:endParaRPr lang="en-US" sz="2400" dirty="0" smtClean="0"/>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Autofit/>
          </a:bodyPr>
          <a:lstStyle/>
          <a:p>
            <a:pPr lvl="0"/>
            <a:r>
              <a:rPr lang="en-US" sz="4000" dirty="0" smtClean="0"/>
              <a:t>Advanced Features and Scalability</a:t>
            </a:r>
            <a:r>
              <a:rPr lang="en-US" sz="4000" dirty="0"/>
              <a:t/>
            </a:r>
            <a:br>
              <a:rPr lang="en-US" sz="4000" dirty="0"/>
            </a:br>
            <a:endParaRPr lang="en-US" sz="4000" dirty="0"/>
          </a:p>
        </p:txBody>
      </p:sp>
      <p:sp>
        <p:nvSpPr>
          <p:cNvPr id="3" name="Content Placeholder 2"/>
          <p:cNvSpPr>
            <a:spLocks noGrp="1"/>
          </p:cNvSpPr>
          <p:nvPr>
            <p:ph idx="1"/>
          </p:nvPr>
        </p:nvSpPr>
        <p:spPr>
          <a:xfrm>
            <a:off x="457200" y="838200"/>
            <a:ext cx="8229600" cy="5105400"/>
          </a:xfrm>
        </p:spPr>
        <p:txBody>
          <a:bodyPr>
            <a:normAutofit/>
          </a:bodyPr>
          <a:lstStyle/>
          <a:p>
            <a:pPr lvl="1">
              <a:buNone/>
            </a:pPr>
            <a:endParaRPr lang="en-US" dirty="0" smtClean="0"/>
          </a:p>
          <a:p>
            <a:r>
              <a:rPr lang="en-US" dirty="0" smtClean="0"/>
              <a:t>DPM 2010 Advanced Features</a:t>
            </a:r>
          </a:p>
          <a:p>
            <a:pPr lvl="1"/>
            <a:r>
              <a:rPr lang="en-US" dirty="0" smtClean="0"/>
              <a:t>Item level recovery (ILR)</a:t>
            </a:r>
          </a:p>
          <a:p>
            <a:pPr lvl="1"/>
            <a:r>
              <a:rPr lang="en-US" dirty="0" smtClean="0"/>
              <a:t>Ability to restore to alternate host</a:t>
            </a:r>
          </a:p>
          <a:p>
            <a:pPr lvl="1"/>
            <a:r>
              <a:rPr lang="en-US" dirty="0" smtClean="0"/>
              <a:t>Live Migration and CSV support</a:t>
            </a:r>
          </a:p>
          <a:p>
            <a:pPr lvl="1"/>
            <a:r>
              <a:rPr lang="en-US" dirty="0" smtClean="0"/>
              <a:t>Client self-service recovery</a:t>
            </a:r>
          </a:p>
          <a:p>
            <a:pPr lvl="1"/>
            <a:r>
              <a:rPr lang="en-US" dirty="0" smtClean="0"/>
              <a:t>Custom volumes</a:t>
            </a:r>
          </a:p>
          <a:p>
            <a:pPr lvl="1"/>
            <a:endParaRPr lang="en-US" sz="1200" dirty="0" smtClean="0"/>
          </a:p>
          <a:p>
            <a:r>
              <a:rPr lang="en-US" dirty="0" smtClean="0"/>
              <a:t>DPM 2010 Scalability</a:t>
            </a:r>
          </a:p>
          <a:p>
            <a:pPr lvl="1"/>
            <a:r>
              <a:rPr lang="en-US" dirty="0" smtClean="0"/>
              <a:t>100 Servers</a:t>
            </a:r>
          </a:p>
          <a:p>
            <a:pPr lvl="1"/>
            <a:r>
              <a:rPr lang="en-US" dirty="0" smtClean="0"/>
              <a:t>80 TB per DPM server</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12"/>
            <a:ext cx="8763000" cy="498598"/>
          </a:xfrm>
        </p:spPr>
        <p:txBody>
          <a:bodyPr/>
          <a:lstStyle/>
          <a:p>
            <a:r>
              <a:rPr lang="en-US" sz="3600" dirty="0" smtClean="0"/>
              <a:t>Physical and Virtual Management Similarities</a:t>
            </a:r>
            <a:endParaRPr lang="en-US" sz="3600" dirty="0"/>
          </a:p>
        </p:txBody>
      </p:sp>
      <p:sp>
        <p:nvSpPr>
          <p:cNvPr id="3" name="Text Placeholder 2"/>
          <p:cNvSpPr>
            <a:spLocks noGrp="1"/>
          </p:cNvSpPr>
          <p:nvPr>
            <p:ph type="body" sz="quarter" idx="10"/>
          </p:nvPr>
        </p:nvSpPr>
        <p:spPr>
          <a:xfrm>
            <a:off x="457200" y="1143000"/>
            <a:ext cx="8382000" cy="4678204"/>
          </a:xfrm>
        </p:spPr>
        <p:txBody>
          <a:bodyPr/>
          <a:lstStyle/>
          <a:p>
            <a:r>
              <a:rPr lang="en-US" dirty="0" smtClean="0"/>
              <a:t>Application deployment</a:t>
            </a:r>
          </a:p>
          <a:p>
            <a:r>
              <a:rPr lang="en-US" dirty="0" smtClean="0"/>
              <a:t>Application and operating system updates</a:t>
            </a:r>
          </a:p>
          <a:p>
            <a:r>
              <a:rPr lang="en-US" dirty="0" smtClean="0"/>
              <a:t>Configuration Management</a:t>
            </a:r>
          </a:p>
          <a:p>
            <a:r>
              <a:rPr lang="en-US" dirty="0" smtClean="0"/>
              <a:t>Asset inventory</a:t>
            </a:r>
          </a:p>
          <a:p>
            <a:r>
              <a:rPr lang="en-US" dirty="0" smtClean="0"/>
              <a:t>Operating system and application monitoring</a:t>
            </a:r>
          </a:p>
          <a:p>
            <a:r>
              <a:rPr lang="en-US" dirty="0" smtClean="0"/>
              <a:t>Automation using </a:t>
            </a:r>
            <a:r>
              <a:rPr lang="en-US" dirty="0" err="1" smtClean="0"/>
              <a:t>PowerShell</a:t>
            </a:r>
            <a:endParaRPr lang="en-US" dirty="0" smtClean="0"/>
          </a:p>
          <a:p>
            <a:r>
              <a:rPr lang="en-US" dirty="0" smtClean="0"/>
              <a:t>VM Backup (with agent deployed in OS)</a:t>
            </a:r>
          </a:p>
          <a:p>
            <a:endParaRPr lang="en-US" dirty="0" smtClean="0"/>
          </a:p>
        </p:txBody>
      </p:sp>
    </p:spTree>
    <p:extLst>
      <p:ext uri="{BB962C8B-B14F-4D97-AF65-F5344CB8AC3E}">
        <p14:creationId xmlns:p14="http://schemas.microsoft.com/office/powerpoint/2010/main" val="55219462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pPr lvl="0"/>
            <a:r>
              <a:rPr lang="en-US" dirty="0" smtClean="0"/>
              <a:t>Host and Guest Level Backups</a:t>
            </a:r>
            <a:endParaRPr lang="en-US" dirty="0"/>
          </a:p>
        </p:txBody>
      </p:sp>
      <p:sp>
        <p:nvSpPr>
          <p:cNvPr id="3" name="Content Placeholder 2"/>
          <p:cNvSpPr>
            <a:spLocks noGrp="1"/>
          </p:cNvSpPr>
          <p:nvPr>
            <p:ph idx="1"/>
          </p:nvPr>
        </p:nvSpPr>
        <p:spPr>
          <a:xfrm>
            <a:off x="457200" y="838200"/>
            <a:ext cx="8229600" cy="5715000"/>
          </a:xfrm>
        </p:spPr>
        <p:txBody>
          <a:bodyPr>
            <a:normAutofit/>
          </a:bodyPr>
          <a:lstStyle/>
          <a:p>
            <a:pPr lvl="0"/>
            <a:endParaRPr lang="en-US" sz="1050" dirty="0" smtClean="0"/>
          </a:p>
          <a:p>
            <a:r>
              <a:rPr lang="en-US" dirty="0" smtClean="0"/>
              <a:t>Host level backups</a:t>
            </a:r>
          </a:p>
          <a:p>
            <a:pPr lvl="1"/>
            <a:r>
              <a:rPr lang="en-US" sz="2400" dirty="0" smtClean="0"/>
              <a:t>Protect or recover the whole Hyper-V host</a:t>
            </a:r>
          </a:p>
          <a:p>
            <a:pPr lvl="1"/>
            <a:r>
              <a:rPr lang="en-US" sz="2400" dirty="0" smtClean="0"/>
              <a:t>No ability to granularly select virtual machine items</a:t>
            </a:r>
          </a:p>
          <a:p>
            <a:pPr lvl="1"/>
            <a:r>
              <a:rPr lang="en-US" sz="2400" dirty="0" smtClean="0"/>
              <a:t>Bare Metal Recovery for all virtual machines</a:t>
            </a:r>
          </a:p>
          <a:p>
            <a:pPr lvl="1"/>
            <a:r>
              <a:rPr lang="en-US" sz="2400" dirty="0" smtClean="0"/>
              <a:t>Protects Windows and non-Windows servers</a:t>
            </a:r>
          </a:p>
          <a:p>
            <a:pPr lvl="1"/>
            <a:r>
              <a:rPr lang="en-US" sz="2400" dirty="0" smtClean="0"/>
              <a:t>One DPM Agent on Host</a:t>
            </a:r>
          </a:p>
          <a:p>
            <a:pPr lvl="1"/>
            <a:r>
              <a:rPr lang="en-US" sz="2400" dirty="0" smtClean="0"/>
              <a:t>Single DPM license on host, all guests protected</a:t>
            </a:r>
          </a:p>
          <a:p>
            <a:endParaRPr lang="en-US" sz="2800" dirty="0" smtClean="0"/>
          </a:p>
          <a:p>
            <a:r>
              <a:rPr lang="en-US" dirty="0" smtClean="0"/>
              <a:t>Guest level backups</a:t>
            </a:r>
          </a:p>
          <a:p>
            <a:pPr lvl="1"/>
            <a:r>
              <a:rPr lang="en-US" sz="2400" dirty="0" smtClean="0"/>
              <a:t>Protect or recover application data or files</a:t>
            </a:r>
          </a:p>
          <a:p>
            <a:pPr lvl="1"/>
            <a:r>
              <a:rPr lang="en-US" sz="2400" dirty="0" smtClean="0"/>
              <a:t>System Protection and Bare Metal Recovery</a:t>
            </a:r>
          </a:p>
          <a:p>
            <a:pPr lvl="1"/>
            <a:r>
              <a:rPr lang="en-US" sz="2400" dirty="0" smtClean="0"/>
              <a:t>DPM agent installed in virtual machine</a:t>
            </a:r>
          </a:p>
          <a:p>
            <a:pPr lvl="1"/>
            <a:r>
              <a:rPr lang="en-US" sz="2400" dirty="0" smtClean="0"/>
              <a:t>DPM client license required per virtual machine</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pPr lvl="0"/>
            <a:r>
              <a:rPr lang="en-US" dirty="0" smtClean="0"/>
              <a:t>Application Level Backups</a:t>
            </a:r>
            <a:endParaRPr lang="en-US" dirty="0"/>
          </a:p>
        </p:txBody>
      </p:sp>
      <p:sp>
        <p:nvSpPr>
          <p:cNvPr id="3" name="Content Placeholder 2"/>
          <p:cNvSpPr>
            <a:spLocks noGrp="1"/>
          </p:cNvSpPr>
          <p:nvPr>
            <p:ph idx="1"/>
          </p:nvPr>
        </p:nvSpPr>
        <p:spPr>
          <a:xfrm>
            <a:off x="457200" y="1295400"/>
            <a:ext cx="8229600" cy="2819400"/>
          </a:xfrm>
        </p:spPr>
        <p:txBody>
          <a:bodyPr>
            <a:normAutofit/>
          </a:bodyPr>
          <a:lstStyle/>
          <a:p>
            <a:pPr lvl="0"/>
            <a:endParaRPr lang="en-US" sz="1050" dirty="0" smtClean="0"/>
          </a:p>
          <a:p>
            <a:r>
              <a:rPr lang="en-US" dirty="0" smtClean="0"/>
              <a:t>Supports VSS-aware applications</a:t>
            </a:r>
          </a:p>
          <a:p>
            <a:endParaRPr lang="en-US" sz="1200" dirty="0" smtClean="0"/>
          </a:p>
          <a:p>
            <a:r>
              <a:rPr lang="en-US" dirty="0" smtClean="0"/>
              <a:t>Used to restore individual application data sources</a:t>
            </a:r>
          </a:p>
          <a:p>
            <a:endParaRPr lang="en-US" sz="2800" dirty="0" smtClean="0"/>
          </a:p>
          <a:p>
            <a:pPr lvl="1"/>
            <a:endParaRPr lang="en-US" dirty="0" smtClean="0"/>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pPr lvl="0"/>
            <a:r>
              <a:rPr lang="en-US" dirty="0" smtClean="0"/>
              <a:t>System State Protection</a:t>
            </a:r>
            <a:endParaRPr lang="en-US" dirty="0"/>
          </a:p>
        </p:txBody>
      </p:sp>
      <p:sp>
        <p:nvSpPr>
          <p:cNvPr id="3" name="Content Placeholder 2"/>
          <p:cNvSpPr>
            <a:spLocks noGrp="1"/>
          </p:cNvSpPr>
          <p:nvPr>
            <p:ph idx="1"/>
          </p:nvPr>
        </p:nvSpPr>
        <p:spPr>
          <a:xfrm>
            <a:off x="381000" y="838200"/>
            <a:ext cx="8305800" cy="5791200"/>
          </a:xfrm>
        </p:spPr>
        <p:txBody>
          <a:bodyPr>
            <a:noAutofit/>
          </a:bodyPr>
          <a:lstStyle/>
          <a:p>
            <a:pPr lvl="0"/>
            <a:endParaRPr lang="en-US" sz="700" dirty="0" smtClean="0"/>
          </a:p>
          <a:p>
            <a:r>
              <a:rPr lang="en-US" sz="2800" dirty="0" smtClean="0"/>
              <a:t>Workstation and Member Server</a:t>
            </a:r>
          </a:p>
          <a:p>
            <a:pPr lvl="1"/>
            <a:r>
              <a:rPr lang="en-US" sz="2400" dirty="0" smtClean="0"/>
              <a:t>Boot files </a:t>
            </a:r>
          </a:p>
          <a:p>
            <a:pPr lvl="1"/>
            <a:r>
              <a:rPr lang="en-US" sz="2400" dirty="0" smtClean="0"/>
              <a:t>COM+ class registration database </a:t>
            </a:r>
          </a:p>
          <a:p>
            <a:pPr lvl="1"/>
            <a:r>
              <a:rPr lang="en-US" sz="2400" dirty="0" smtClean="0"/>
              <a:t>System registry</a:t>
            </a:r>
          </a:p>
          <a:p>
            <a:pPr lvl="1"/>
            <a:r>
              <a:rPr lang="en-US" sz="2400" dirty="0" smtClean="0"/>
              <a:t>System files under Windows File Protection </a:t>
            </a:r>
          </a:p>
          <a:p>
            <a:endParaRPr lang="en-US" sz="1200" dirty="0" smtClean="0"/>
          </a:p>
          <a:p>
            <a:r>
              <a:rPr lang="en-US" sz="2800" dirty="0" smtClean="0"/>
              <a:t>Domain Controller (additional items)</a:t>
            </a:r>
            <a:endParaRPr lang="en-US" sz="1800" dirty="0" smtClean="0"/>
          </a:p>
          <a:p>
            <a:pPr lvl="1"/>
            <a:r>
              <a:rPr lang="en-US" sz="2400" dirty="0" smtClean="0"/>
              <a:t>Active Directory Domain Services (NTDS) </a:t>
            </a:r>
          </a:p>
          <a:p>
            <a:pPr lvl="1"/>
            <a:r>
              <a:rPr lang="en-US" sz="2400" dirty="0" smtClean="0"/>
              <a:t>System Volume (SYSVOL) </a:t>
            </a:r>
            <a:r>
              <a:rPr lang="en-US" sz="1600" dirty="0" smtClean="0"/>
              <a:t/>
            </a:r>
            <a:br>
              <a:rPr lang="en-US" sz="1600" dirty="0" smtClean="0"/>
            </a:br>
            <a:endParaRPr lang="en-US" sz="1200" dirty="0" smtClean="0"/>
          </a:p>
          <a:p>
            <a:r>
              <a:rPr lang="en-US" sz="2800" dirty="0" smtClean="0"/>
              <a:t>Failover Cluster (additional items)</a:t>
            </a:r>
          </a:p>
          <a:p>
            <a:pPr lvl="1"/>
            <a:r>
              <a:rPr lang="en-US" sz="2400" dirty="0" smtClean="0"/>
              <a:t>Cluster service metadata</a:t>
            </a:r>
          </a:p>
          <a:p>
            <a:pPr lvl="1"/>
            <a:endParaRPr lang="en-US" sz="1200" dirty="0" smtClean="0"/>
          </a:p>
          <a:p>
            <a:r>
              <a:rPr lang="en-US" sz="2800" dirty="0" smtClean="0"/>
              <a:t>Windows Server 2003 or later only</a:t>
            </a:r>
          </a:p>
          <a:p>
            <a:pPr lvl="1"/>
            <a:endParaRPr lang="en-US" sz="1600" dirty="0" smtClean="0"/>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pPr lvl="0"/>
            <a:r>
              <a:rPr lang="en-US" dirty="0" smtClean="0"/>
              <a:t>Bare Metal Recovery Protection</a:t>
            </a:r>
            <a:endParaRPr lang="en-US" dirty="0"/>
          </a:p>
        </p:txBody>
      </p:sp>
      <p:sp>
        <p:nvSpPr>
          <p:cNvPr id="3" name="Content Placeholder 2"/>
          <p:cNvSpPr>
            <a:spLocks noGrp="1"/>
          </p:cNvSpPr>
          <p:nvPr>
            <p:ph idx="1"/>
          </p:nvPr>
        </p:nvSpPr>
        <p:spPr>
          <a:xfrm>
            <a:off x="381000" y="990600"/>
            <a:ext cx="8305800" cy="5562600"/>
          </a:xfrm>
        </p:spPr>
        <p:txBody>
          <a:bodyPr>
            <a:noAutofit/>
          </a:bodyPr>
          <a:lstStyle/>
          <a:p>
            <a:pPr lvl="0"/>
            <a:endParaRPr lang="en-US" sz="700" dirty="0" smtClean="0"/>
          </a:p>
          <a:p>
            <a:r>
              <a:rPr lang="en-US" sz="2800" dirty="0" smtClean="0"/>
              <a:t>System State + Critical Volumes</a:t>
            </a:r>
          </a:p>
          <a:p>
            <a:pPr lvl="1"/>
            <a:r>
              <a:rPr lang="en-US" sz="2400" dirty="0" smtClean="0"/>
              <a:t>Backup images</a:t>
            </a:r>
          </a:p>
          <a:p>
            <a:endParaRPr lang="en-US" sz="1200" dirty="0" smtClean="0"/>
          </a:p>
          <a:p>
            <a:r>
              <a:rPr lang="en-US" sz="2800" dirty="0" smtClean="0"/>
              <a:t>Windows Recovery Environment (</a:t>
            </a:r>
            <a:r>
              <a:rPr lang="en-US" sz="2800" dirty="0" err="1" smtClean="0"/>
              <a:t>WinRE</a:t>
            </a:r>
            <a:r>
              <a:rPr lang="en-US" sz="2800" dirty="0" smtClean="0"/>
              <a:t>)</a:t>
            </a:r>
          </a:p>
          <a:p>
            <a:pPr lvl="1"/>
            <a:r>
              <a:rPr lang="en-US" sz="2400" dirty="0" smtClean="0"/>
              <a:t>System State + Critical Volumes</a:t>
            </a:r>
          </a:p>
          <a:p>
            <a:endParaRPr lang="en-US" sz="1200" dirty="0" smtClean="0"/>
          </a:p>
          <a:p>
            <a:r>
              <a:rPr lang="en-US" sz="2800" dirty="0" smtClean="0"/>
              <a:t>DPM 2010 Recovery Point</a:t>
            </a:r>
          </a:p>
          <a:p>
            <a:pPr lvl="1"/>
            <a:r>
              <a:rPr lang="en-US" sz="2400" dirty="0" smtClean="0"/>
              <a:t>Other volumes and data</a:t>
            </a:r>
          </a:p>
          <a:p>
            <a:pPr lvl="1"/>
            <a:endParaRPr lang="en-US" sz="1200" dirty="0" smtClean="0"/>
          </a:p>
          <a:p>
            <a:r>
              <a:rPr lang="en-US" sz="2800" dirty="0" smtClean="0"/>
              <a:t>Windows Server 2008 and later only</a:t>
            </a: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pPr lvl="0"/>
            <a:r>
              <a:rPr lang="en-US" dirty="0" smtClean="0"/>
              <a:t>DPM Chaining</a:t>
            </a:r>
            <a:endParaRPr lang="en-US" dirty="0"/>
          </a:p>
        </p:txBody>
      </p:sp>
      <p:sp>
        <p:nvSpPr>
          <p:cNvPr id="3" name="Content Placeholder 2"/>
          <p:cNvSpPr>
            <a:spLocks noGrp="1"/>
          </p:cNvSpPr>
          <p:nvPr>
            <p:ph idx="1"/>
          </p:nvPr>
        </p:nvSpPr>
        <p:spPr>
          <a:xfrm>
            <a:off x="381000" y="990600"/>
            <a:ext cx="8305800" cy="5562600"/>
          </a:xfrm>
        </p:spPr>
        <p:txBody>
          <a:bodyPr>
            <a:noAutofit/>
          </a:bodyPr>
          <a:lstStyle/>
          <a:p>
            <a:pPr lvl="0"/>
            <a:endParaRPr lang="en-US" sz="700" dirty="0" smtClean="0"/>
          </a:p>
          <a:p>
            <a:r>
              <a:rPr lang="en-US" sz="2800" dirty="0" smtClean="0"/>
              <a:t>DPM Server Protection</a:t>
            </a:r>
            <a:endParaRPr lang="en-US" sz="2400" dirty="0" smtClean="0"/>
          </a:p>
          <a:p>
            <a:endParaRPr lang="en-US" sz="1200" dirty="0" smtClean="0"/>
          </a:p>
          <a:p>
            <a:r>
              <a:rPr lang="en-US" sz="2800" dirty="0" smtClean="0"/>
              <a:t>DPM Agent Requirement</a:t>
            </a:r>
            <a:endParaRPr lang="en-US" sz="2400" dirty="0" smtClean="0"/>
          </a:p>
          <a:p>
            <a:endParaRPr lang="en-US" sz="1200" dirty="0" smtClean="0"/>
          </a:p>
          <a:p>
            <a:r>
              <a:rPr lang="en-US" sz="2800" dirty="0" smtClean="0"/>
              <a:t>Supported Protection Components</a:t>
            </a:r>
          </a:p>
          <a:p>
            <a:pPr lvl="1"/>
            <a:r>
              <a:rPr lang="en-US" sz="2400" dirty="0" smtClean="0"/>
              <a:t>Databases in the instance of SQL Server on the primary DPM server</a:t>
            </a:r>
          </a:p>
          <a:p>
            <a:pPr lvl="1"/>
            <a:r>
              <a:rPr lang="en-US" sz="2400" dirty="0" smtClean="0"/>
              <a:t>All local volumes and application data on the primary DPM server</a:t>
            </a:r>
            <a:endParaRPr lang="en-US" sz="1200" dirty="0" smtClean="0"/>
          </a:p>
          <a:p>
            <a:pPr lvl="1"/>
            <a:r>
              <a:rPr lang="en-US" sz="2400" dirty="0" smtClean="0"/>
              <a:t>All replicas on the primary DPM server that the primary DPM server directly protects</a:t>
            </a: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Backup and Recovery Planning</a:t>
            </a:r>
            <a:endParaRPr lang="en-US" dirty="0"/>
          </a:p>
        </p:txBody>
      </p:sp>
      <p:sp>
        <p:nvSpPr>
          <p:cNvPr id="7" name="Content Placeholder 2"/>
          <p:cNvSpPr txBox="1">
            <a:spLocks/>
          </p:cNvSpPr>
          <p:nvPr/>
        </p:nvSpPr>
        <p:spPr>
          <a:xfrm>
            <a:off x="381000" y="1295400"/>
            <a:ext cx="8305800" cy="4648200"/>
          </a:xfrm>
          <a:prstGeom prst="rect">
            <a:avLst/>
          </a:prstGeom>
        </p:spPr>
        <p:txBody>
          <a:bodyPr vert="horz" wrap="square" lIns="0" tIns="0" rIns="0" bIns="0" rtlCol="0">
            <a:noAutofit/>
          </a:bodyPr>
          <a:lstStyle/>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7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indent="-460375">
              <a:lnSpc>
                <a:spcPct val="90000"/>
              </a:lnSpc>
              <a:spcBef>
                <a:spcPct val="20000"/>
              </a:spcBef>
              <a:buSzPct val="85000"/>
              <a:buBlip>
                <a:blip r:embed="rId3"/>
              </a:buBlip>
            </a:pPr>
            <a:r>
              <a:rPr lang="en-US" sz="3600" dirty="0" smtClean="0">
                <a:gradFill>
                  <a:gsLst>
                    <a:gs pos="0">
                      <a:schemeClr val="tx1"/>
                    </a:gs>
                    <a:gs pos="86000">
                      <a:schemeClr val="tx1"/>
                    </a:gs>
                  </a:gsLst>
                  <a:lin ang="5400000" scaled="0"/>
                </a:gradFill>
              </a:rPr>
              <a:t>Define data and applications to be protected</a:t>
            </a:r>
            <a:endPar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16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indent="-460375">
              <a:lnSpc>
                <a:spcPct val="90000"/>
              </a:lnSpc>
              <a:spcBef>
                <a:spcPct val="20000"/>
              </a:spcBef>
              <a:buSzPct val="85000"/>
              <a:buBlip>
                <a:blip r:embed="rId3"/>
              </a:buBlip>
            </a:pPr>
            <a:r>
              <a:rPr lang="en-US" sz="3600" dirty="0" smtClean="0">
                <a:gradFill>
                  <a:gsLst>
                    <a:gs pos="0">
                      <a:schemeClr val="tx1"/>
                    </a:gs>
                    <a:gs pos="86000">
                      <a:schemeClr val="tx1"/>
                    </a:gs>
                  </a:gsLst>
                  <a:lin ang="5400000" scaled="0"/>
                </a:gradFill>
              </a:rPr>
              <a:t>Define protection parameters</a:t>
            </a:r>
          </a:p>
          <a:p>
            <a:pPr marL="460375" indent="-460375">
              <a:lnSpc>
                <a:spcPct val="90000"/>
              </a:lnSpc>
              <a:spcBef>
                <a:spcPct val="20000"/>
              </a:spcBef>
              <a:buSzPct val="85000"/>
              <a:buBlip>
                <a:blip r:embed="rId3"/>
              </a:buBlip>
            </a:pPr>
            <a:endParaRPr lang="en-US" sz="1600" dirty="0" smtClean="0">
              <a:gradFill>
                <a:gsLst>
                  <a:gs pos="0">
                    <a:schemeClr val="tx1"/>
                  </a:gs>
                  <a:gs pos="86000">
                    <a:schemeClr val="tx1"/>
                  </a:gs>
                </a:gsLst>
                <a:lin ang="5400000" scaled="0"/>
              </a:gradFill>
            </a:endParaRPr>
          </a:p>
          <a:p>
            <a:pPr marL="460375" indent="-460375">
              <a:lnSpc>
                <a:spcPct val="90000"/>
              </a:lnSpc>
              <a:spcBef>
                <a:spcPct val="20000"/>
              </a:spcBef>
              <a:buSzPct val="85000"/>
              <a:buBlip>
                <a:blip r:embed="rId3"/>
              </a:buBlip>
            </a:pPr>
            <a:r>
              <a:rPr lang="en-US" sz="3600" dirty="0" smtClean="0">
                <a:gradFill>
                  <a:gsLst>
                    <a:gs pos="0">
                      <a:schemeClr val="tx1"/>
                    </a:gs>
                    <a:gs pos="86000">
                      <a:schemeClr val="tx1"/>
                    </a:gs>
                  </a:gsLst>
                  <a:lin ang="5400000" scaled="0"/>
                </a:gradFill>
              </a:rPr>
              <a:t>Define storage plan</a:t>
            </a:r>
            <a:endPar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16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36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Define DPM server</a:t>
            </a:r>
            <a:r>
              <a:rPr kumimoji="0" lang="en-US" sz="3600" b="0" i="0" u="none" strike="noStrike" kern="1200" cap="none" spc="0" normalizeH="0" noProof="0" dirty="0" smtClean="0">
                <a:ln>
                  <a:noFill/>
                </a:ln>
                <a:gradFill>
                  <a:gsLst>
                    <a:gs pos="0">
                      <a:schemeClr val="tx1"/>
                    </a:gs>
                    <a:gs pos="86000">
                      <a:schemeClr val="tx1"/>
                    </a:gs>
                  </a:gsLst>
                  <a:lin ang="5400000" scaled="0"/>
                </a:gradFill>
                <a:effectLst/>
                <a:uLnTx/>
                <a:uFillTx/>
                <a:latin typeface="+mn-lt"/>
                <a:ea typeface="+mn-ea"/>
                <a:cs typeface="+mn-cs"/>
              </a:rPr>
              <a:t> plan</a:t>
            </a:r>
            <a:endParaRPr kumimoji="0" lang="en-US" sz="2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839200" cy="541867"/>
          </a:xfrm>
        </p:spPr>
        <p:txBody>
          <a:bodyPr>
            <a:normAutofit fontScale="90000"/>
          </a:bodyPr>
          <a:lstStyle/>
          <a:p>
            <a:r>
              <a:rPr lang="en-US" dirty="0" smtClean="0"/>
              <a:t>Protected Data and Applications</a:t>
            </a:r>
            <a:endParaRPr lang="en-US" dirty="0"/>
          </a:p>
        </p:txBody>
      </p:sp>
      <p:sp>
        <p:nvSpPr>
          <p:cNvPr id="3" name="Content Placeholder 2"/>
          <p:cNvSpPr>
            <a:spLocks noGrp="1"/>
          </p:cNvSpPr>
          <p:nvPr>
            <p:ph idx="1"/>
          </p:nvPr>
        </p:nvSpPr>
        <p:spPr>
          <a:xfrm>
            <a:off x="457200" y="838200"/>
            <a:ext cx="8229600" cy="5105400"/>
          </a:xfrm>
        </p:spPr>
        <p:txBody>
          <a:bodyPr>
            <a:normAutofit/>
          </a:bodyPr>
          <a:lstStyle/>
          <a:p>
            <a:pPr lvl="0"/>
            <a:endParaRPr lang="en-US" dirty="0" smtClean="0"/>
          </a:p>
          <a:p>
            <a:pPr marL="160020" indent="-342900"/>
            <a:r>
              <a:rPr lang="en-US" dirty="0" smtClean="0"/>
              <a:t>Data</a:t>
            </a:r>
          </a:p>
          <a:p>
            <a:pPr marL="708660" lvl="1" indent="-342900"/>
            <a:r>
              <a:rPr lang="en-US" dirty="0" smtClean="0"/>
              <a:t>Host configuration</a:t>
            </a:r>
          </a:p>
          <a:p>
            <a:pPr marL="708660" lvl="1" indent="-342900"/>
            <a:r>
              <a:rPr lang="en-US" dirty="0" smtClean="0"/>
              <a:t>Virtual machine configuration</a:t>
            </a:r>
          </a:p>
          <a:p>
            <a:pPr marL="708660" lvl="1" indent="-342900"/>
            <a:r>
              <a:rPr lang="en-US" dirty="0" smtClean="0"/>
              <a:t>File data in the virtual machine</a:t>
            </a:r>
          </a:p>
          <a:p>
            <a:pPr marL="708660" lvl="1" indent="-342900"/>
            <a:r>
              <a:rPr lang="en-US" dirty="0" smtClean="0"/>
              <a:t>System State and BMR</a:t>
            </a:r>
          </a:p>
          <a:p>
            <a:pPr marL="708660" lvl="1" indent="-342900"/>
            <a:endParaRPr lang="en-US" dirty="0" smtClean="0"/>
          </a:p>
          <a:p>
            <a:pPr marL="160020" indent="-342900"/>
            <a:r>
              <a:rPr lang="en-US" dirty="0" smtClean="0"/>
              <a:t>Applications</a:t>
            </a:r>
          </a:p>
          <a:p>
            <a:pPr marL="708660" lvl="1" indent="-342900"/>
            <a:r>
              <a:rPr lang="en-US" dirty="0" smtClean="0"/>
              <a:t>Supported application components</a:t>
            </a:r>
          </a:p>
          <a:p>
            <a:pPr marL="708660" lvl="1" indent="-342900"/>
            <a:r>
              <a:rPr lang="en-US" dirty="0" smtClean="0"/>
              <a:t>Line of business applications</a:t>
            </a:r>
          </a:p>
          <a:p>
            <a:pPr marL="708660" lvl="1" indent="-342900"/>
            <a:endParaRPr lang="en-US" dirty="0" smtClean="0"/>
          </a:p>
          <a:p>
            <a:pPr marL="160020" indent="-342900"/>
            <a:endParaRPr lang="en-US" dirty="0" smtClean="0"/>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Protection Parameters </a:t>
            </a:r>
            <a:endParaRPr lang="en-US" dirty="0"/>
          </a:p>
        </p:txBody>
      </p:sp>
      <p:sp>
        <p:nvSpPr>
          <p:cNvPr id="3" name="Content Placeholder 2"/>
          <p:cNvSpPr>
            <a:spLocks noGrp="1"/>
          </p:cNvSpPr>
          <p:nvPr>
            <p:ph idx="1"/>
          </p:nvPr>
        </p:nvSpPr>
        <p:spPr>
          <a:xfrm>
            <a:off x="457200" y="838200"/>
            <a:ext cx="8229600" cy="5638800"/>
          </a:xfrm>
        </p:spPr>
        <p:txBody>
          <a:bodyPr>
            <a:normAutofit fontScale="77500" lnSpcReduction="20000"/>
          </a:bodyPr>
          <a:lstStyle/>
          <a:p>
            <a:pPr lvl="0"/>
            <a:endParaRPr lang="en-US" dirty="0" smtClean="0"/>
          </a:p>
          <a:p>
            <a:pPr marL="160020" indent="-342900"/>
            <a:r>
              <a:rPr lang="en-US" sz="3600" dirty="0" smtClean="0"/>
              <a:t>Backup and recovery policy</a:t>
            </a:r>
          </a:p>
          <a:p>
            <a:pPr marL="708660" lvl="1" indent="-342900"/>
            <a:r>
              <a:rPr lang="en-US" sz="3100" dirty="0" smtClean="0"/>
              <a:t>frequency, retention range, recovery point schedule</a:t>
            </a:r>
          </a:p>
          <a:p>
            <a:pPr marL="708660" lvl="1" indent="-342900"/>
            <a:endParaRPr lang="en-US" sz="3100" dirty="0" smtClean="0"/>
          </a:p>
          <a:p>
            <a:pPr marL="160020" indent="-342900"/>
            <a:r>
              <a:rPr lang="en-US" sz="3600" dirty="0" smtClean="0"/>
              <a:t>Media type based on retention policy and recovery schedule</a:t>
            </a:r>
          </a:p>
          <a:p>
            <a:pPr marL="708660" lvl="1" indent="-342900"/>
            <a:r>
              <a:rPr lang="en-US" sz="3100" dirty="0" smtClean="0"/>
              <a:t>Disk holds data a maximum of 512 days with a minimum replication frequency of 15 minutes</a:t>
            </a:r>
          </a:p>
          <a:p>
            <a:pPr marL="708660" lvl="1" indent="-342900"/>
            <a:r>
              <a:rPr lang="en-US" sz="3100" dirty="0" smtClean="0"/>
              <a:t>Tape holds data for up to 99 years with a minimum replication frequency of 1 day</a:t>
            </a:r>
          </a:p>
          <a:p>
            <a:pPr marL="708660" lvl="1" indent="-342900"/>
            <a:endParaRPr lang="en-US" sz="3100" dirty="0" smtClean="0"/>
          </a:p>
          <a:p>
            <a:pPr marL="160020" indent="-342900"/>
            <a:r>
              <a:rPr lang="en-US" sz="3600" dirty="0" smtClean="0"/>
              <a:t>Self-Service Recovery</a:t>
            </a:r>
          </a:p>
          <a:p>
            <a:pPr marL="708660" lvl="1" indent="-342900"/>
            <a:r>
              <a:rPr lang="en-US" sz="3100" dirty="0" smtClean="0"/>
              <a:t>Yes: Disk is the only option</a:t>
            </a:r>
          </a:p>
          <a:p>
            <a:pPr marL="708660" lvl="1" indent="-342900"/>
            <a:r>
              <a:rPr lang="en-US" sz="3100" dirty="0" smtClean="0"/>
              <a:t>No: Disk or tape</a:t>
            </a:r>
          </a:p>
          <a:p>
            <a:pPr marL="708660" lvl="1" indent="-342900"/>
            <a:endParaRPr lang="en-US" sz="3100" dirty="0" smtClean="0"/>
          </a:p>
          <a:p>
            <a:pPr marL="160020" indent="-342900"/>
            <a:r>
              <a:rPr lang="en-US" sz="3600" dirty="0" smtClean="0"/>
              <a:t>Define protection groups and members</a:t>
            </a:r>
          </a:p>
          <a:p>
            <a:pPr marL="160020" indent="-342900"/>
            <a:endParaRPr lang="en-US" sz="3600" dirty="0" smtClean="0"/>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Storage Plan</a:t>
            </a:r>
            <a:endParaRPr lang="en-US" dirty="0"/>
          </a:p>
        </p:txBody>
      </p:sp>
      <p:sp>
        <p:nvSpPr>
          <p:cNvPr id="3" name="Content Placeholder 2"/>
          <p:cNvSpPr>
            <a:spLocks noGrp="1"/>
          </p:cNvSpPr>
          <p:nvPr>
            <p:ph idx="1"/>
          </p:nvPr>
        </p:nvSpPr>
        <p:spPr>
          <a:xfrm>
            <a:off x="457200" y="1143000"/>
            <a:ext cx="8229600" cy="5105400"/>
          </a:xfrm>
        </p:spPr>
        <p:txBody>
          <a:bodyPr>
            <a:normAutofit lnSpcReduction="10000"/>
          </a:bodyPr>
          <a:lstStyle/>
          <a:p>
            <a:pPr>
              <a:defRPr/>
            </a:pPr>
            <a:r>
              <a:rPr lang="en-CA" sz="2800" dirty="0" smtClean="0"/>
              <a:t>Calculate storage requirements for protection groups</a:t>
            </a:r>
          </a:p>
          <a:p>
            <a:pPr>
              <a:defRPr/>
            </a:pPr>
            <a:endParaRPr lang="en-CA" sz="2800" dirty="0" smtClean="0"/>
          </a:p>
          <a:p>
            <a:pPr>
              <a:defRPr/>
            </a:pPr>
            <a:r>
              <a:rPr lang="en-CA" sz="2800" dirty="0" smtClean="0"/>
              <a:t>Define storage requirements for DPM servers</a:t>
            </a:r>
          </a:p>
          <a:p>
            <a:pPr>
              <a:defRPr/>
            </a:pPr>
            <a:endParaRPr lang="en-CA" sz="2800" dirty="0" smtClean="0"/>
          </a:p>
          <a:p>
            <a:pPr>
              <a:defRPr/>
            </a:pPr>
            <a:r>
              <a:rPr lang="en-CA" sz="2800" dirty="0" smtClean="0"/>
              <a:t>Determine if custom volumes are required </a:t>
            </a:r>
          </a:p>
          <a:p>
            <a:pPr>
              <a:defRPr/>
            </a:pPr>
            <a:endParaRPr lang="en-CA" sz="2800" dirty="0" smtClean="0"/>
          </a:p>
          <a:p>
            <a:pPr>
              <a:defRPr/>
            </a:pPr>
            <a:r>
              <a:rPr lang="en-CA" sz="2800" dirty="0" smtClean="0"/>
              <a:t>Design storage pools</a:t>
            </a:r>
          </a:p>
          <a:p>
            <a:pPr>
              <a:defRPr/>
            </a:pPr>
            <a:endParaRPr lang="en-CA" sz="2800" dirty="0" smtClean="0"/>
          </a:p>
          <a:p>
            <a:pPr>
              <a:defRPr/>
            </a:pPr>
            <a:r>
              <a:rPr lang="en-CA" sz="2800" dirty="0" smtClean="0"/>
              <a:t>Design disk subsystem </a:t>
            </a:r>
          </a:p>
          <a:p>
            <a:pPr>
              <a:defRPr/>
            </a:pPr>
            <a:endParaRPr lang="en-CA" sz="2800" dirty="0" smtClean="0"/>
          </a:p>
          <a:p>
            <a:pPr>
              <a:defRPr/>
            </a:pPr>
            <a:r>
              <a:rPr lang="en-CA" sz="2800" dirty="0" smtClean="0"/>
              <a:t>Design tape storage</a:t>
            </a:r>
            <a:endParaRPr lang="en-CA" sz="2000" dirty="0" smtClean="0"/>
          </a:p>
          <a:p>
            <a:pPr marL="160020" indent="-342900"/>
            <a:endParaRPr lang="en-US" dirty="0" smtClean="0"/>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DPM Server Plan</a:t>
            </a:r>
            <a:endParaRPr lang="en-US" dirty="0"/>
          </a:p>
        </p:txBody>
      </p:sp>
      <p:sp>
        <p:nvSpPr>
          <p:cNvPr id="3" name="Content Placeholder 2"/>
          <p:cNvSpPr>
            <a:spLocks noGrp="1"/>
          </p:cNvSpPr>
          <p:nvPr>
            <p:ph idx="1"/>
          </p:nvPr>
        </p:nvSpPr>
        <p:spPr>
          <a:xfrm>
            <a:off x="457200" y="990600"/>
            <a:ext cx="8229600" cy="5105400"/>
          </a:xfrm>
        </p:spPr>
        <p:txBody>
          <a:bodyPr>
            <a:noAutofit/>
          </a:bodyPr>
          <a:lstStyle/>
          <a:p>
            <a:pPr>
              <a:defRPr/>
            </a:pPr>
            <a:r>
              <a:rPr lang="en-US" dirty="0" smtClean="0"/>
              <a:t>Determine the number of DPM servers required</a:t>
            </a:r>
          </a:p>
          <a:p>
            <a:pPr>
              <a:defRPr/>
            </a:pPr>
            <a:endParaRPr lang="en-US" sz="1400" dirty="0" smtClean="0"/>
          </a:p>
          <a:p>
            <a:pPr>
              <a:defRPr/>
            </a:pPr>
            <a:r>
              <a:rPr lang="en-US" dirty="0" smtClean="0"/>
              <a:t>Map protection groups to servers and storage</a:t>
            </a:r>
          </a:p>
          <a:p>
            <a:pPr>
              <a:defRPr/>
            </a:pPr>
            <a:endParaRPr lang="en-US" sz="1400" dirty="0" smtClean="0"/>
          </a:p>
          <a:p>
            <a:pPr>
              <a:defRPr/>
            </a:pPr>
            <a:r>
              <a:rPr lang="en-US" dirty="0" smtClean="0"/>
              <a:t>Determine whether to use a dedicated backup network</a:t>
            </a:r>
          </a:p>
          <a:p>
            <a:pPr>
              <a:defRPr/>
            </a:pPr>
            <a:endParaRPr lang="en-US" sz="1400" dirty="0" smtClean="0"/>
          </a:p>
          <a:p>
            <a:pPr>
              <a:defRPr/>
            </a:pPr>
            <a:r>
              <a:rPr lang="en-US" dirty="0" smtClean="0"/>
              <a:t>Design fault tolerance and protection for DPM server and database</a:t>
            </a:r>
          </a:p>
          <a:p>
            <a:pPr>
              <a:defRPr/>
            </a:pPr>
            <a:endParaRPr lang="en-CA" dirty="0" smtClean="0"/>
          </a:p>
          <a:p>
            <a:pPr marL="160020" indent="-342900"/>
            <a:endParaRPr lang="en-US" sz="4400" dirty="0" smtClean="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12"/>
            <a:ext cx="8763000" cy="498598"/>
          </a:xfrm>
        </p:spPr>
        <p:txBody>
          <a:bodyPr/>
          <a:lstStyle/>
          <a:p>
            <a:r>
              <a:rPr lang="en-US" sz="3600" dirty="0" smtClean="0"/>
              <a:t>Physical and Virtual Management Differences</a:t>
            </a:r>
            <a:endParaRPr lang="en-US" sz="3600" dirty="0"/>
          </a:p>
        </p:txBody>
      </p:sp>
      <p:sp>
        <p:nvSpPr>
          <p:cNvPr id="3" name="Text Placeholder 2"/>
          <p:cNvSpPr>
            <a:spLocks noGrp="1"/>
          </p:cNvSpPr>
          <p:nvPr>
            <p:ph type="body" sz="quarter" idx="10"/>
          </p:nvPr>
        </p:nvSpPr>
        <p:spPr>
          <a:xfrm>
            <a:off x="457200" y="1143000"/>
            <a:ext cx="8382000" cy="3693319"/>
          </a:xfrm>
        </p:spPr>
        <p:txBody>
          <a:bodyPr/>
          <a:lstStyle/>
          <a:p>
            <a:r>
              <a:rPr lang="en-US" dirty="0" smtClean="0"/>
              <a:t>Operating system deployments (templates)</a:t>
            </a:r>
          </a:p>
          <a:p>
            <a:r>
              <a:rPr lang="en-US" dirty="0" smtClean="0"/>
              <a:t>VM Backups (agent deployed on host)</a:t>
            </a:r>
          </a:p>
          <a:p>
            <a:r>
              <a:rPr lang="en-US" dirty="0" smtClean="0"/>
              <a:t>VM Networking</a:t>
            </a:r>
          </a:p>
          <a:p>
            <a:r>
              <a:rPr lang="en-US" dirty="0" smtClean="0"/>
              <a:t>VM Snapshots</a:t>
            </a:r>
          </a:p>
          <a:p>
            <a:r>
              <a:rPr lang="en-US" dirty="0" smtClean="0"/>
              <a:t>Self-service provisioning</a:t>
            </a:r>
          </a:p>
          <a:p>
            <a:r>
              <a:rPr lang="en-US" dirty="0" smtClean="0"/>
              <a:t>Dynamic workload (</a:t>
            </a:r>
            <a:r>
              <a:rPr lang="en-US" dirty="0" err="1" smtClean="0"/>
              <a:t>OS+apps</a:t>
            </a:r>
            <a:r>
              <a:rPr lang="en-US" dirty="0" smtClean="0"/>
              <a:t>) balancing</a:t>
            </a:r>
          </a:p>
          <a:p>
            <a:r>
              <a:rPr lang="en-US" dirty="0" smtClean="0"/>
              <a:t>Dynamic memory allocation</a:t>
            </a:r>
          </a:p>
        </p:txBody>
      </p:sp>
    </p:spTree>
    <p:extLst>
      <p:ext uri="{BB962C8B-B14F-4D97-AF65-F5344CB8AC3E}">
        <p14:creationId xmlns:p14="http://schemas.microsoft.com/office/powerpoint/2010/main" val="552194627"/>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J:</a:t>
            </a:r>
            <a:br>
              <a:rPr sz="4800" dirty="0" smtClean="0">
                <a:solidFill>
                  <a:schemeClr val="accent1">
                    <a:lumMod val="60000"/>
                    <a:lumOff val="40000"/>
                  </a:schemeClr>
                </a:solidFill>
              </a:rPr>
            </a:br>
            <a:r>
              <a:rPr lang="en-US" sz="4800" dirty="0" smtClean="0">
                <a:solidFill>
                  <a:schemeClr val="accent1">
                    <a:lumMod val="60000"/>
                    <a:lumOff val="40000"/>
                  </a:schemeClr>
                </a:solidFill>
              </a:rPr>
              <a:t>Implementing a Backup and Recovery Solution using System Center DPM 2010 </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5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7952946"/>
          </a:xfrm>
        </p:spPr>
        <p:txBody>
          <a:bodyPr/>
          <a:lstStyle/>
          <a:p>
            <a:r>
              <a:rPr lang="en-US" dirty="0" smtClean="0"/>
              <a:t>Managing the Virtualized Server Infrastructure </a:t>
            </a:r>
          </a:p>
          <a:p>
            <a:pPr lvl="1"/>
            <a:r>
              <a:rPr lang="en-US" dirty="0" smtClean="0">
                <a:solidFill>
                  <a:schemeClr val="tx1"/>
                </a:solidFill>
                <a:latin typeface="Segoe UI" pitchFamily="34" charset="0"/>
                <a:ea typeface="Segoe UI" pitchFamily="34" charset="0"/>
                <a:cs typeface="Segoe UI" pitchFamily="34" charset="0"/>
              </a:rPr>
              <a:t>Lesson 1: Managing Physical and Virtual Infrastructures using the System Center Suite</a:t>
            </a:r>
          </a:p>
          <a:p>
            <a:pPr lvl="1"/>
            <a:r>
              <a:rPr lang="en-US" dirty="0" smtClean="0">
                <a:solidFill>
                  <a:schemeClr val="tx1"/>
                </a:solidFill>
              </a:rPr>
              <a:t>Lesson 2: </a:t>
            </a:r>
            <a:r>
              <a:rPr lang="en-US" dirty="0" smtClean="0">
                <a:solidFill>
                  <a:schemeClr val="tx1"/>
                </a:solidFill>
                <a:latin typeface="Segoe UI" pitchFamily="34" charset="0"/>
                <a:ea typeface="Segoe UI" pitchFamily="34" charset="0"/>
                <a:cs typeface="Segoe UI" pitchFamily="34" charset="0"/>
              </a:rPr>
              <a:t>Performing Host and Offline Virtual Machine Updates</a:t>
            </a:r>
          </a:p>
          <a:p>
            <a:pPr lvl="1"/>
            <a:r>
              <a:rPr lang="en-US" dirty="0" smtClean="0">
                <a:solidFill>
                  <a:schemeClr val="tx1"/>
                </a:solidFill>
              </a:rPr>
              <a:t>Lesson 3: </a:t>
            </a:r>
            <a:r>
              <a:rPr lang="en-US" dirty="0" smtClean="0">
                <a:solidFill>
                  <a:schemeClr val="tx1"/>
                </a:solidFill>
                <a:latin typeface="Segoe UI" pitchFamily="34" charset="0"/>
                <a:ea typeface="Segoe UI" pitchFamily="34" charset="0"/>
                <a:cs typeface="Segoe UI" pitchFamily="34" charset="0"/>
              </a:rPr>
              <a:t>Designing a Backup and Recovery Solution with System Center Data Protection Manager 2010</a:t>
            </a:r>
          </a:p>
          <a:p>
            <a:pPr lvl="1"/>
            <a:r>
              <a:rPr lang="en-US" dirty="0" smtClean="0">
                <a:solidFill>
                  <a:schemeClr val="tx2"/>
                </a:solidFill>
                <a:latin typeface="Segoe UI" pitchFamily="34" charset="0"/>
                <a:ea typeface="Segoe UI" pitchFamily="34" charset="0"/>
                <a:cs typeface="Segoe UI" pitchFamily="34" charset="0"/>
              </a:rPr>
              <a:t>Lesson 4: Monitoring and Managing a Heterogeneous Virtualization Infrastructure</a:t>
            </a:r>
          </a:p>
          <a:p>
            <a:pPr lvl="1"/>
            <a:r>
              <a:rPr lang="en-US" dirty="0" smtClean="0">
                <a:solidFill>
                  <a:schemeClr val="tx1"/>
                </a:solidFill>
              </a:rPr>
              <a:t>Lesson 5: </a:t>
            </a:r>
            <a:r>
              <a:rPr lang="en-US" dirty="0" smtClean="0">
                <a:solidFill>
                  <a:schemeClr val="tx1"/>
                </a:solidFill>
                <a:latin typeface="Segoe UI" pitchFamily="34" charset="0"/>
                <a:ea typeface="Segoe UI" pitchFamily="34" charset="0"/>
                <a:cs typeface="Segoe UI" pitchFamily="34" charset="0"/>
              </a:rPr>
              <a:t>Designing a Business Continuity Solution</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4797"/>
          </a:xfrm>
        </p:spPr>
        <p:txBody>
          <a:bodyPr/>
          <a:lstStyle/>
          <a:p>
            <a:r>
              <a:rPr lang="en-US" dirty="0" smtClean="0"/>
              <a:t>System Center OpsMgr MPs</a:t>
            </a:r>
            <a:endParaRPr lang="en-US" dirty="0"/>
          </a:p>
        </p:txBody>
      </p:sp>
      <p:sp>
        <p:nvSpPr>
          <p:cNvPr id="3" name="Text Placeholder 2"/>
          <p:cNvSpPr>
            <a:spLocks noGrp="1"/>
          </p:cNvSpPr>
          <p:nvPr>
            <p:ph type="body" sz="quarter" idx="10"/>
          </p:nvPr>
        </p:nvSpPr>
        <p:spPr>
          <a:xfrm>
            <a:off x="381000" y="1447800"/>
            <a:ext cx="8382000" cy="4235006"/>
          </a:xfrm>
        </p:spPr>
        <p:txBody>
          <a:bodyPr/>
          <a:lstStyle/>
          <a:p>
            <a:r>
              <a:rPr lang="en-US" dirty="0" smtClean="0"/>
              <a:t>Monitoring and Optimization of entire stack</a:t>
            </a:r>
          </a:p>
          <a:p>
            <a:pPr lvl="1"/>
            <a:r>
              <a:rPr lang="en-US" dirty="0" smtClean="0"/>
              <a:t>Application</a:t>
            </a:r>
          </a:p>
          <a:p>
            <a:pPr lvl="1"/>
            <a:r>
              <a:rPr lang="en-US" dirty="0" smtClean="0"/>
              <a:t>Operating system</a:t>
            </a:r>
          </a:p>
          <a:p>
            <a:pPr lvl="1"/>
            <a:r>
              <a:rPr lang="en-US" dirty="0" smtClean="0"/>
              <a:t>Virtual machine (CPU, Memory)</a:t>
            </a:r>
          </a:p>
          <a:p>
            <a:pPr lvl="1"/>
            <a:r>
              <a:rPr lang="en-US" dirty="0" smtClean="0"/>
              <a:t>Virtualization host (CPU, Memory)</a:t>
            </a:r>
          </a:p>
          <a:p>
            <a:pPr lvl="1"/>
            <a:r>
              <a:rPr lang="en-US" dirty="0" smtClean="0"/>
              <a:t>Network</a:t>
            </a:r>
          </a:p>
          <a:p>
            <a:pPr lvl="1"/>
            <a:r>
              <a:rPr lang="en-US" dirty="0" smtClean="0"/>
              <a:t>Storage</a:t>
            </a:r>
          </a:p>
          <a:p>
            <a:pPr lvl="1"/>
            <a:r>
              <a:rPr lang="en-US" dirty="0" smtClean="0"/>
              <a:t>Server Hardware</a:t>
            </a:r>
          </a:p>
          <a:p>
            <a:pPr lvl="1"/>
            <a:endParaRPr lang="en-US" dirty="0"/>
          </a:p>
        </p:txBody>
      </p:sp>
    </p:spTree>
    <p:extLst>
      <p:ext uri="{BB962C8B-B14F-4D97-AF65-F5344CB8AC3E}">
        <p14:creationId xmlns:p14="http://schemas.microsoft.com/office/powerpoint/2010/main" val="2074902591"/>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4797"/>
          </a:xfrm>
        </p:spPr>
        <p:txBody>
          <a:bodyPr/>
          <a:lstStyle/>
          <a:p>
            <a:r>
              <a:rPr lang="en-US" dirty="0" smtClean="0"/>
              <a:t>System Center OpsMgr MPs</a:t>
            </a:r>
            <a:endParaRPr lang="en-US" dirty="0"/>
          </a:p>
        </p:txBody>
      </p:sp>
      <p:sp>
        <p:nvSpPr>
          <p:cNvPr id="3" name="Text Placeholder 2"/>
          <p:cNvSpPr>
            <a:spLocks noGrp="1"/>
          </p:cNvSpPr>
          <p:nvPr>
            <p:ph type="body" sz="quarter" idx="10"/>
          </p:nvPr>
        </p:nvSpPr>
        <p:spPr>
          <a:xfrm>
            <a:off x="381000" y="1447800"/>
            <a:ext cx="8382000" cy="2314480"/>
          </a:xfrm>
        </p:spPr>
        <p:txBody>
          <a:bodyPr/>
          <a:lstStyle/>
          <a:p>
            <a:r>
              <a:rPr lang="en-US" dirty="0" smtClean="0"/>
              <a:t>Management Packs contain monitoring settings for hardware, applications or services</a:t>
            </a:r>
          </a:p>
          <a:p>
            <a:r>
              <a:rPr lang="en-US" dirty="0" smtClean="0"/>
              <a:t>System Center OpsMgr uses the settings and defined thresholds to create alerts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74486540"/>
              </p:ext>
            </p:extLst>
          </p:nvPr>
        </p:nvGraphicFramePr>
        <p:xfrm>
          <a:off x="462745" y="4122420"/>
          <a:ext cx="8223250" cy="2377440"/>
        </p:xfrm>
        <a:graphic>
          <a:graphicData uri="http://schemas.openxmlformats.org/drawingml/2006/table">
            <a:tbl>
              <a:tblPr firstRow="1" bandRow="1">
                <a:tableStyleId>{5C22544A-7EE6-4342-B048-85BDC9FD1C3A}</a:tableStyleId>
              </a:tblPr>
              <a:tblGrid>
                <a:gridCol w="1757734"/>
                <a:gridCol w="1567754"/>
                <a:gridCol w="2333456"/>
                <a:gridCol w="2564306"/>
              </a:tblGrid>
              <a:tr h="267677">
                <a:tc>
                  <a:txBody>
                    <a:bodyPr/>
                    <a:lstStyle/>
                    <a:p>
                      <a:pPr marL="0" marR="0" lvl="0" indent="0" algn="ctr" defTabSz="914400" rtl="0" eaLnBrk="0" fontAlgn="base" latinLnBrk="0" hangingPunct="0">
                        <a:lnSpc>
                          <a:spcPct val="100000"/>
                        </a:lnSpc>
                        <a:spcBef>
                          <a:spcPct val="20000"/>
                        </a:spcBef>
                        <a:spcAft>
                          <a:spcPct val="0"/>
                        </a:spcAft>
                        <a:buClrTx/>
                        <a:buSzPct val="95000"/>
                        <a:buFont typeface="Webdings" pitchFamily="18" charset="2"/>
                        <a:buNone/>
                        <a:tabLst/>
                      </a:pPr>
                      <a:endParaRPr kumimoji="0" lang="en-US" sz="1400" b="0" i="0" u="none" strike="noStrike" cap="none" normalizeH="0" baseline="0" dirty="0" smtClean="0">
                        <a:solidFill>
                          <a:schemeClr val="tx1"/>
                        </a:solidFill>
                        <a:effectLst>
                          <a:outerShdw blurRad="38100" dist="38100" dir="2700000" algn="tl">
                            <a:srgbClr val="000000">
                              <a:alpha val="43137"/>
                            </a:srgbClr>
                          </a:outerShdw>
                        </a:effectLst>
                        <a:latin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outerShdw blurRad="38100" dist="38100" dir="2700000" algn="tl">
                              <a:srgbClr val="000000">
                                <a:alpha val="43137"/>
                              </a:srgbClr>
                            </a:outerShdw>
                          </a:effectLst>
                        </a:rPr>
                        <a:t>MOM 2005</a:t>
                      </a:r>
                      <a:endParaRPr kumimoji="0" lang="en-US" sz="1200" b="0" i="0" u="none" strike="noStrike" cap="none" normalizeH="0" baseline="0" dirty="0" smtClean="0">
                        <a:solidFill>
                          <a:schemeClr val="tx1"/>
                        </a:solidFill>
                        <a:effectLst>
                          <a:outerShdw blurRad="38100" dist="38100" dir="2700000" algn="tl">
                            <a:srgbClr val="000000">
                              <a:alpha val="43137"/>
                            </a:srgbClr>
                          </a:outerShdw>
                        </a:effectLst>
                        <a:latin typeface="Segoe Semibold"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outerShdw blurRad="38100" dist="38100" dir="2700000" algn="tl">
                              <a:srgbClr val="000000">
                                <a:alpha val="43137"/>
                              </a:srgbClr>
                            </a:outerShdw>
                          </a:effectLst>
                        </a:rPr>
                        <a:t>OpsMgr 2007</a:t>
                      </a:r>
                      <a:endParaRPr kumimoji="0" lang="en-US" sz="1400" b="0" i="0" u="none" strike="noStrike" cap="none" normalizeH="0" baseline="0" dirty="0" smtClean="0">
                        <a:solidFill>
                          <a:schemeClr val="tx1"/>
                        </a:solidFill>
                        <a:effectLst>
                          <a:outerShdw blurRad="38100" dist="38100" dir="2700000" algn="tl">
                            <a:srgbClr val="000000">
                              <a:alpha val="43137"/>
                            </a:srgbClr>
                          </a:outerShdw>
                        </a:effectLst>
                        <a:latin typeface="Arial"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outerShdw blurRad="38100" dist="38100" dir="2700000" algn="tl">
                              <a:srgbClr val="000000">
                                <a:alpha val="43137"/>
                              </a:srgbClr>
                            </a:outerShdw>
                          </a:effectLst>
                        </a:rPr>
                        <a:t>OpsMgr 2007 R2</a:t>
                      </a:r>
                      <a:endParaRPr kumimoji="0" lang="en-US" sz="1400" b="0" i="0" u="none" strike="noStrike" cap="none" normalizeH="0" baseline="0" dirty="0" smtClean="0">
                        <a:solidFill>
                          <a:schemeClr val="tx1"/>
                        </a:solidFill>
                        <a:effectLst>
                          <a:outerShdw blurRad="38100" dist="38100" dir="2700000" algn="tl">
                            <a:srgbClr val="000000">
                              <a:alpha val="43137"/>
                            </a:srgbClr>
                          </a:outerShdw>
                        </a:effectLst>
                        <a:latin typeface="Arial" pitchFamily="34" charset="0"/>
                      </a:endParaRPr>
                    </a:p>
                  </a:txBody>
                  <a:tcPr horzOverflow="overflow"/>
                </a:tc>
              </a:tr>
              <a:tr h="642425">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Managed</a:t>
                      </a:r>
                      <a:endParaRPr kumimoji="0" lang="en-US" sz="1600" u="none" strike="noStrike" cap="none" normalizeH="0" baseline="0" dirty="0" smtClean="0">
                        <a:effectLst/>
                      </a:endParaRPr>
                    </a:p>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Environments</a:t>
                      </a:r>
                      <a:endParaRPr kumimoji="0" lang="en-US" sz="1400" b="0" i="0" u="none" strike="noStrike" cap="none" normalizeH="0" baseline="0" dirty="0" smtClean="0">
                        <a:solidFill>
                          <a:schemeClr val="tx1"/>
                        </a:solidFill>
                        <a:effectLst/>
                        <a:latin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Server Roles</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Services, </a:t>
                      </a:r>
                      <a:br>
                        <a:rPr kumimoji="0" lang="en-US" sz="1400" u="none" strike="noStrike" cap="none" normalizeH="0" baseline="0" dirty="0" smtClean="0">
                          <a:effectLst/>
                        </a:rPr>
                      </a:br>
                      <a:r>
                        <a:rPr kumimoji="0" lang="en-US" sz="1400" u="none" strike="noStrike" cap="none" normalizeH="0" baseline="0" dirty="0" smtClean="0">
                          <a:effectLst/>
                        </a:rPr>
                        <a:t>LOB Apps, Transactions, Clients</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Extends to Heterogeneous Environments’</a:t>
                      </a:r>
                      <a:endParaRPr kumimoji="0" lang="en-US" sz="1600" b="0" i="0" u="none" strike="noStrike" cap="none" normalizeH="0" baseline="0" dirty="0" smtClean="0">
                        <a:solidFill>
                          <a:schemeClr val="tx1"/>
                        </a:solidFill>
                        <a:effectLst/>
                        <a:latin typeface="Segoe Semibold" pitchFamily="34" charset="0"/>
                      </a:endParaRPr>
                    </a:p>
                  </a:txBody>
                  <a:tcPr horzOverflow="overflow"/>
                </a:tc>
              </a:tr>
              <a:tr h="455051">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Detect</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State</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Health Model</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Synthetic Transactions + Health Model</a:t>
                      </a:r>
                      <a:endParaRPr kumimoji="0" lang="en-US" sz="1600" b="0" i="0" u="none" strike="noStrike" cap="none" normalizeH="0" baseline="0" dirty="0" smtClean="0">
                        <a:solidFill>
                          <a:schemeClr val="tx1"/>
                        </a:solidFill>
                        <a:effectLst/>
                        <a:latin typeface="Segoe Semibold" pitchFamily="34" charset="0"/>
                      </a:endParaRPr>
                    </a:p>
                  </a:txBody>
                  <a:tcPr horzOverflow="overflow"/>
                </a:tc>
              </a:tr>
              <a:tr h="455051">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Architecture</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WS based Tiering and Integration</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Model based Management</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Model based Management</a:t>
                      </a:r>
                      <a:endParaRPr kumimoji="0" lang="en-US" sz="1600" b="0" i="0" u="none" strike="noStrike" cap="none" normalizeH="0" baseline="0" dirty="0" smtClean="0">
                        <a:solidFill>
                          <a:schemeClr val="tx1"/>
                        </a:solidFill>
                        <a:effectLst/>
                        <a:latin typeface="Segoe Semibold" pitchFamily="34" charset="0"/>
                      </a:endParaRPr>
                    </a:p>
                  </a:txBody>
                  <a:tcPr horzOverflow="overflow"/>
                </a:tc>
              </a:tr>
              <a:tr h="267677">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Actions</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Tasks</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Active Knowledge</a:t>
                      </a:r>
                      <a:endParaRPr kumimoji="0" lang="en-US" sz="1600" b="0" i="0" u="none" strike="noStrike" cap="none" normalizeH="0" baseline="0" dirty="0" smtClean="0">
                        <a:solidFill>
                          <a:schemeClr val="tx1"/>
                        </a:solidFill>
                        <a:effectLst/>
                        <a:latin typeface="Segoe Semibold"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Pct val="95000"/>
                        <a:buFont typeface="Webdings" pitchFamily="18" charset="2"/>
                        <a:buNone/>
                        <a:tabLst/>
                      </a:pPr>
                      <a:r>
                        <a:rPr kumimoji="0" lang="en-US" sz="1400" u="none" strike="noStrike" cap="none" normalizeH="0" baseline="0" dirty="0" smtClean="0">
                          <a:effectLst/>
                        </a:rPr>
                        <a:t>Service Level Reporting</a:t>
                      </a:r>
                      <a:endParaRPr kumimoji="0" lang="en-US" sz="1600" b="0" i="0" u="none" strike="noStrike" cap="none" normalizeH="0" baseline="0" dirty="0" smtClean="0">
                        <a:solidFill>
                          <a:schemeClr val="tx1"/>
                        </a:solidFill>
                        <a:effectLst/>
                        <a:latin typeface="Segoe Semibold" pitchFamily="34" charset="0"/>
                      </a:endParaRPr>
                    </a:p>
                  </a:txBody>
                  <a:tcPr horzOverflow="overflow"/>
                </a:tc>
              </a:tr>
            </a:tbl>
          </a:graphicData>
        </a:graphic>
      </p:graphicFrame>
    </p:spTree>
    <p:extLst>
      <p:ext uri="{BB962C8B-B14F-4D97-AF65-F5344CB8AC3E}">
        <p14:creationId xmlns:p14="http://schemas.microsoft.com/office/powerpoint/2010/main" val="2074902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Pack Contents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62472799"/>
              </p:ext>
            </p:extLst>
          </p:nvPr>
        </p:nvGraphicFramePr>
        <p:xfrm>
          <a:off x="533400" y="1219200"/>
          <a:ext cx="8001000" cy="5496560"/>
        </p:xfrm>
        <a:graphic>
          <a:graphicData uri="http://schemas.openxmlformats.org/drawingml/2006/table">
            <a:tbl>
              <a:tblPr firstRow="1" bandRow="1">
                <a:tableStyleId>{5C22544A-7EE6-4342-B048-85BDC9FD1C3A}</a:tableStyleId>
              </a:tblPr>
              <a:tblGrid>
                <a:gridCol w="2286000"/>
                <a:gridCol w="5715000"/>
              </a:tblGrid>
              <a:tr h="370840">
                <a:tc>
                  <a:txBody>
                    <a:bodyPr/>
                    <a:lstStyle/>
                    <a:p>
                      <a:r>
                        <a:rPr lang="en-US" dirty="0" smtClean="0"/>
                        <a:t>Object</a:t>
                      </a:r>
                      <a:endParaRPr lang="en-US" dirty="0"/>
                    </a:p>
                  </a:txBody>
                  <a:tcPr/>
                </a:tc>
                <a:tc>
                  <a:txBody>
                    <a:bodyPr/>
                    <a:lstStyle/>
                    <a:p>
                      <a:r>
                        <a:rPr lang="en-US" dirty="0" smtClean="0"/>
                        <a:t>Description</a:t>
                      </a:r>
                      <a:endParaRPr lang="en-US" dirty="0"/>
                    </a:p>
                  </a:txBody>
                  <a:tcPr/>
                </a:tc>
              </a:tr>
              <a:tr h="370840">
                <a:tc>
                  <a:txBody>
                    <a:bodyPr/>
                    <a:lstStyle/>
                    <a:p>
                      <a:r>
                        <a:rPr lang="en-US" sz="1800" dirty="0" smtClean="0"/>
                        <a:t>Monitors</a:t>
                      </a:r>
                      <a:endParaRPr lang="en-US" dirty="0"/>
                    </a:p>
                  </a:txBody>
                  <a:tcPr/>
                </a:tc>
                <a:tc>
                  <a:txBody>
                    <a:bodyPr/>
                    <a:lstStyle/>
                    <a:p>
                      <a:r>
                        <a:rPr lang="en-US" sz="1800" dirty="0" smtClean="0"/>
                        <a:t>Direct an agent to track the state of various parts of a managed component</a:t>
                      </a:r>
                      <a:endParaRPr lang="en-US" dirty="0"/>
                    </a:p>
                  </a:txBody>
                  <a:tcPr/>
                </a:tc>
              </a:tr>
              <a:tr h="370840">
                <a:tc>
                  <a:txBody>
                    <a:bodyPr/>
                    <a:lstStyle/>
                    <a:p>
                      <a:r>
                        <a:rPr lang="en-US" sz="1800" dirty="0" smtClean="0"/>
                        <a:t>Rules</a:t>
                      </a:r>
                      <a:endParaRPr lang="en-US" dirty="0"/>
                    </a:p>
                  </a:txBody>
                  <a:tcPr/>
                </a:tc>
                <a:tc>
                  <a:txBody>
                    <a:bodyPr/>
                    <a:lstStyle/>
                    <a:p>
                      <a:r>
                        <a:rPr lang="en-US" sz="1800" dirty="0" smtClean="0"/>
                        <a:t>Direct an agent to collect performance and discovery data, send alerts and events, and more</a:t>
                      </a:r>
                      <a:endParaRPr lang="en-US" dirty="0"/>
                    </a:p>
                  </a:txBody>
                  <a:tcPr/>
                </a:tc>
              </a:tr>
              <a:tr h="370840">
                <a:tc>
                  <a:txBody>
                    <a:bodyPr/>
                    <a:lstStyle/>
                    <a:p>
                      <a:r>
                        <a:rPr lang="en-US" sz="1800" dirty="0" smtClean="0"/>
                        <a:t>Tasks</a:t>
                      </a:r>
                      <a:endParaRPr lang="en-US" dirty="0"/>
                    </a:p>
                  </a:txBody>
                  <a:tcPr/>
                </a:tc>
                <a:tc>
                  <a:txBody>
                    <a:bodyPr/>
                    <a:lstStyle/>
                    <a:p>
                      <a:r>
                        <a:rPr lang="en-US" sz="1800" dirty="0" smtClean="0"/>
                        <a:t>Define activities that can be executed by either the agent or the console</a:t>
                      </a:r>
                      <a:endParaRPr lang="en-US" dirty="0"/>
                    </a:p>
                  </a:txBody>
                  <a:tcPr/>
                </a:tc>
              </a:tr>
              <a:tr h="370840">
                <a:tc>
                  <a:txBody>
                    <a:bodyPr/>
                    <a:lstStyle/>
                    <a:p>
                      <a:r>
                        <a:rPr lang="en-US" sz="1800" dirty="0" smtClean="0"/>
                        <a:t>Knowledge</a:t>
                      </a:r>
                      <a:endParaRPr lang="en-US" dirty="0"/>
                    </a:p>
                  </a:txBody>
                  <a:tcPr/>
                </a:tc>
                <a:tc>
                  <a:txBody>
                    <a:bodyPr/>
                    <a:lstStyle/>
                    <a:p>
                      <a:r>
                        <a:rPr lang="en-US" sz="1800" dirty="0" smtClean="0"/>
                        <a:t>Provides textual advice to help operators diagnose and fix problems</a:t>
                      </a:r>
                      <a:endParaRPr lang="en-US" dirty="0"/>
                    </a:p>
                  </a:txBody>
                  <a:tcPr/>
                </a:tc>
              </a:tr>
              <a:tr h="370840">
                <a:tc>
                  <a:txBody>
                    <a:bodyPr/>
                    <a:lstStyle/>
                    <a:p>
                      <a:r>
                        <a:rPr lang="en-US" sz="1800" dirty="0" smtClean="0"/>
                        <a:t>Views</a:t>
                      </a:r>
                      <a:endParaRPr lang="en-US" dirty="0"/>
                    </a:p>
                  </a:txBody>
                  <a:tcPr/>
                </a:tc>
                <a:tc>
                  <a:txBody>
                    <a:bodyPr/>
                    <a:lstStyle/>
                    <a:p>
                      <a:r>
                        <a:rPr lang="en-US" sz="1800" dirty="0" smtClean="0"/>
                        <a:t>Offer customized user interfaces for monitoring and managing this component</a:t>
                      </a:r>
                      <a:endParaRPr lang="en-US" dirty="0"/>
                    </a:p>
                  </a:txBody>
                  <a:tcPr/>
                </a:tc>
              </a:tr>
              <a:tr h="370840">
                <a:tc>
                  <a:txBody>
                    <a:bodyPr/>
                    <a:lstStyle/>
                    <a:p>
                      <a:r>
                        <a:rPr lang="en-US" sz="1800" dirty="0" smtClean="0"/>
                        <a:t>Reports</a:t>
                      </a:r>
                      <a:endParaRPr lang="en-US" dirty="0"/>
                    </a:p>
                  </a:txBody>
                  <a:tcPr/>
                </a:tc>
                <a:tc>
                  <a:txBody>
                    <a:bodyPr/>
                    <a:lstStyle/>
                    <a:p>
                      <a:r>
                        <a:rPr lang="en-US" sz="1800" dirty="0" smtClean="0"/>
                        <a:t>Define specialized ways to report on information about this managed component</a:t>
                      </a:r>
                      <a:endParaRPr lang="en-US" dirty="0"/>
                    </a:p>
                  </a:txBody>
                  <a:tcPr/>
                </a:tc>
              </a:tr>
              <a:tr h="370840">
                <a:tc>
                  <a:txBody>
                    <a:bodyPr/>
                    <a:lstStyle/>
                    <a:p>
                      <a:r>
                        <a:rPr lang="en-US" sz="1800" dirty="0" smtClean="0"/>
                        <a:t>Object discoveries</a:t>
                      </a:r>
                      <a:endParaRPr lang="en-US" dirty="0"/>
                    </a:p>
                  </a:txBody>
                  <a:tcPr/>
                </a:tc>
                <a:tc>
                  <a:txBody>
                    <a:bodyPr/>
                    <a:lstStyle/>
                    <a:p>
                      <a:r>
                        <a:rPr lang="en-US" sz="1800" dirty="0" smtClean="0"/>
                        <a:t>Identify objects to be monitored</a:t>
                      </a:r>
                      <a:endParaRPr lang="en-US" dirty="0"/>
                    </a:p>
                  </a:txBody>
                  <a:tcPr/>
                </a:tc>
              </a:tr>
              <a:tr h="370840">
                <a:tc>
                  <a:txBody>
                    <a:bodyPr/>
                    <a:lstStyle/>
                    <a:p>
                      <a:r>
                        <a:rPr lang="en-US" sz="1800" dirty="0" smtClean="0"/>
                        <a:t>Run As profiles</a:t>
                      </a:r>
                      <a:endParaRPr lang="en-US" dirty="0"/>
                    </a:p>
                  </a:txBody>
                  <a:tcPr/>
                </a:tc>
                <a:tc>
                  <a:txBody>
                    <a:bodyPr/>
                    <a:lstStyle/>
                    <a:p>
                      <a:r>
                        <a:rPr lang="en-US" sz="1800" dirty="0" smtClean="0"/>
                        <a:t>allow you to run different rules, tasks, monitors, or discoveries under different accounts on different computers</a:t>
                      </a:r>
                      <a:endParaRPr lang="en-US" dirty="0"/>
                    </a:p>
                  </a:txBody>
                  <a:tcPr/>
                </a:tc>
              </a:tr>
            </a:tbl>
          </a:graphicData>
        </a:graphic>
      </p:graphicFrame>
    </p:spTree>
    <p:extLst>
      <p:ext uri="{BB962C8B-B14F-4D97-AF65-F5344CB8AC3E}">
        <p14:creationId xmlns:p14="http://schemas.microsoft.com/office/powerpoint/2010/main" val="3537302237"/>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MP Libraries and Dependencies</a:t>
            </a:r>
            <a:endParaRPr lang="en-US" dirty="0"/>
          </a:p>
        </p:txBody>
      </p:sp>
      <p:sp>
        <p:nvSpPr>
          <p:cNvPr id="3" name="Text Placeholder 2"/>
          <p:cNvSpPr>
            <a:spLocks noGrp="1"/>
          </p:cNvSpPr>
          <p:nvPr>
            <p:ph type="body" sz="quarter" idx="10"/>
          </p:nvPr>
        </p:nvSpPr>
        <p:spPr>
          <a:xfrm>
            <a:off x="381000" y="1447800"/>
            <a:ext cx="8382000" cy="5349157"/>
          </a:xfrm>
        </p:spPr>
        <p:txBody>
          <a:bodyPr/>
          <a:lstStyle/>
          <a:p>
            <a:r>
              <a:rPr lang="en-US" dirty="0" smtClean="0"/>
              <a:t>Some MP are referred to as Libraries</a:t>
            </a:r>
          </a:p>
          <a:p>
            <a:pPr lvl="1"/>
            <a:r>
              <a:rPr lang="en-US" dirty="0" smtClean="0"/>
              <a:t>Provide foundation classes to other MPs</a:t>
            </a:r>
          </a:p>
          <a:p>
            <a:pPr lvl="1"/>
            <a:r>
              <a:rPr lang="en-US" dirty="0" smtClean="0"/>
              <a:t>Might also be included as part of a MP</a:t>
            </a:r>
          </a:p>
          <a:p>
            <a:pPr lvl="1"/>
            <a:r>
              <a:rPr lang="en-US" dirty="0" smtClean="0"/>
              <a:t>Some are included by default when </a:t>
            </a:r>
            <a:r>
              <a:rPr lang="en-US" dirty="0" err="1" smtClean="0"/>
              <a:t>OpsManager</a:t>
            </a:r>
            <a:r>
              <a:rPr lang="en-US" dirty="0" smtClean="0"/>
              <a:t> is installed</a:t>
            </a:r>
          </a:p>
          <a:p>
            <a:r>
              <a:rPr lang="en-US" dirty="0" smtClean="0"/>
              <a:t>Dependency exists when one MP references other MPs</a:t>
            </a:r>
          </a:p>
          <a:p>
            <a:pPr lvl="1"/>
            <a:r>
              <a:rPr lang="en-US" dirty="0" smtClean="0"/>
              <a:t>Must import all referenced MPs before you can import the MP the dependent MP</a:t>
            </a:r>
          </a:p>
          <a:p>
            <a:pPr lvl="1"/>
            <a:r>
              <a:rPr lang="en-US" dirty="0" smtClean="0"/>
              <a:t>Attempting to import without referenced MPs loaded will produce an error and list the dependent MPs</a:t>
            </a:r>
            <a:endParaRPr lang="en-US" dirty="0"/>
          </a:p>
        </p:txBody>
      </p:sp>
    </p:spTree>
    <p:extLst>
      <p:ext uri="{BB962C8B-B14F-4D97-AF65-F5344CB8AC3E}">
        <p14:creationId xmlns:p14="http://schemas.microsoft.com/office/powerpoint/2010/main" val="3262510992"/>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MP Formats</a:t>
            </a:r>
            <a:endParaRPr lang="en-US" dirty="0"/>
          </a:p>
        </p:txBody>
      </p:sp>
      <p:sp>
        <p:nvSpPr>
          <p:cNvPr id="3" name="Text Placeholder 2"/>
          <p:cNvSpPr>
            <a:spLocks noGrp="1"/>
          </p:cNvSpPr>
          <p:nvPr>
            <p:ph type="body" sz="quarter" idx="10"/>
          </p:nvPr>
        </p:nvSpPr>
        <p:spPr>
          <a:xfrm>
            <a:off x="381000" y="1447800"/>
            <a:ext cx="8382000" cy="3705630"/>
          </a:xfrm>
        </p:spPr>
        <p:txBody>
          <a:bodyPr/>
          <a:lstStyle/>
          <a:p>
            <a:r>
              <a:rPr lang="en-US" sz="2800" dirty="0" smtClean="0"/>
              <a:t>Sealed (.MP)</a:t>
            </a:r>
          </a:p>
          <a:p>
            <a:pPr lvl="1"/>
            <a:r>
              <a:rPr lang="en-US" sz="2400" dirty="0" smtClean="0"/>
              <a:t>Management Pack that cannot be edited</a:t>
            </a:r>
          </a:p>
          <a:p>
            <a:pPr lvl="1"/>
            <a:r>
              <a:rPr lang="en-US" sz="2400" dirty="0" smtClean="0"/>
              <a:t>Binary file</a:t>
            </a:r>
          </a:p>
          <a:p>
            <a:pPr lvl="1"/>
            <a:r>
              <a:rPr lang="en-US" sz="2400" dirty="0" smtClean="0"/>
              <a:t>Typically comes from a vendor</a:t>
            </a:r>
          </a:p>
          <a:p>
            <a:pPr lvl="1"/>
            <a:endParaRPr lang="en-US" sz="2400" dirty="0" smtClean="0"/>
          </a:p>
          <a:p>
            <a:r>
              <a:rPr lang="en-US" sz="2800" dirty="0" smtClean="0"/>
              <a:t>Unsealed (.xml)</a:t>
            </a:r>
          </a:p>
          <a:p>
            <a:pPr lvl="1"/>
            <a:r>
              <a:rPr lang="en-US" sz="2400" dirty="0" smtClean="0"/>
              <a:t>Management Pack that can be edited</a:t>
            </a:r>
          </a:p>
          <a:p>
            <a:pPr lvl="1"/>
            <a:r>
              <a:rPr lang="en-US" sz="2400" dirty="0" smtClean="0"/>
              <a:t>Text file</a:t>
            </a:r>
          </a:p>
          <a:p>
            <a:pPr lvl="1"/>
            <a:r>
              <a:rPr lang="en-US" sz="2400" dirty="0" smtClean="0"/>
              <a:t>Cannot be referenced by other MPs</a:t>
            </a:r>
          </a:p>
        </p:txBody>
      </p:sp>
    </p:spTree>
    <p:extLst>
      <p:ext uri="{BB962C8B-B14F-4D97-AF65-F5344CB8AC3E}">
        <p14:creationId xmlns:p14="http://schemas.microsoft.com/office/powerpoint/2010/main" val="205895739"/>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MPs</a:t>
            </a:r>
            <a:endParaRPr lang="en-US" dirty="0"/>
          </a:p>
        </p:txBody>
      </p:sp>
      <p:sp>
        <p:nvSpPr>
          <p:cNvPr id="3" name="Text Placeholder 2"/>
          <p:cNvSpPr>
            <a:spLocks noGrp="1"/>
          </p:cNvSpPr>
          <p:nvPr>
            <p:ph type="body" sz="quarter" idx="10"/>
          </p:nvPr>
        </p:nvSpPr>
        <p:spPr>
          <a:xfrm>
            <a:off x="381000" y="1447800"/>
            <a:ext cx="8382000" cy="4715137"/>
          </a:xfrm>
        </p:spPr>
        <p:txBody>
          <a:bodyPr/>
          <a:lstStyle/>
          <a:p>
            <a:r>
              <a:rPr lang="en-US" dirty="0" smtClean="0"/>
              <a:t>Each System Center product has a MP and/or one or more configuration packs</a:t>
            </a:r>
          </a:p>
          <a:p>
            <a:endParaRPr lang="en-US" sz="1200" dirty="0" smtClean="0"/>
          </a:p>
          <a:p>
            <a:r>
              <a:rPr lang="en-US" dirty="0" smtClean="0"/>
              <a:t>Microsoft application MPs</a:t>
            </a:r>
          </a:p>
          <a:p>
            <a:pPr lvl="1"/>
            <a:r>
              <a:rPr lang="en-US" dirty="0" smtClean="0"/>
              <a:t>IIS</a:t>
            </a:r>
          </a:p>
          <a:p>
            <a:pPr lvl="1"/>
            <a:r>
              <a:rPr lang="en-US" dirty="0" smtClean="0"/>
              <a:t>Exchange</a:t>
            </a:r>
          </a:p>
          <a:p>
            <a:pPr lvl="1"/>
            <a:r>
              <a:rPr lang="en-US" dirty="0" smtClean="0"/>
              <a:t>SQL Server</a:t>
            </a:r>
          </a:p>
          <a:p>
            <a:pPr lvl="1"/>
            <a:r>
              <a:rPr lang="en-US" dirty="0" smtClean="0"/>
              <a:t>And so on…</a:t>
            </a:r>
          </a:p>
          <a:p>
            <a:pPr lvl="1"/>
            <a:endParaRPr lang="en-US" sz="1200" dirty="0" smtClean="0"/>
          </a:p>
          <a:p>
            <a:r>
              <a:rPr lang="en-US" dirty="0" smtClean="0"/>
              <a:t>Approximately 114 Microsoft System Center management packs in the catalog</a:t>
            </a:r>
          </a:p>
        </p:txBody>
      </p:sp>
    </p:spTree>
    <p:extLst>
      <p:ext uri="{BB962C8B-B14F-4D97-AF65-F5344CB8AC3E}">
        <p14:creationId xmlns:p14="http://schemas.microsoft.com/office/powerpoint/2010/main" val="1647706234"/>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Partner MPs</a:t>
            </a:r>
            <a:endParaRPr lang="en-US" dirty="0"/>
          </a:p>
        </p:txBody>
      </p:sp>
      <p:sp>
        <p:nvSpPr>
          <p:cNvPr id="3" name="Text Placeholder 2"/>
          <p:cNvSpPr>
            <a:spLocks noGrp="1"/>
          </p:cNvSpPr>
          <p:nvPr>
            <p:ph type="body" sz="quarter" idx="10"/>
          </p:nvPr>
        </p:nvSpPr>
        <p:spPr>
          <a:xfrm>
            <a:off x="381000" y="1447800"/>
            <a:ext cx="8382000" cy="2074414"/>
          </a:xfrm>
        </p:spPr>
        <p:txBody>
          <a:bodyPr/>
          <a:lstStyle/>
          <a:p>
            <a:r>
              <a:rPr lang="en-US" dirty="0" smtClean="0"/>
              <a:t>Currently 137 3</a:t>
            </a:r>
            <a:r>
              <a:rPr lang="en-US" baseline="30000" dirty="0" smtClean="0"/>
              <a:t>rd</a:t>
            </a:r>
            <a:r>
              <a:rPr lang="en-US" dirty="0" smtClean="0"/>
              <a:t> </a:t>
            </a:r>
            <a:r>
              <a:rPr lang="en-US" dirty="0"/>
              <a:t>party </a:t>
            </a:r>
            <a:r>
              <a:rPr lang="en-US" dirty="0" smtClean="0"/>
              <a:t>management </a:t>
            </a:r>
            <a:r>
              <a:rPr lang="en-US" dirty="0"/>
              <a:t>packs in </a:t>
            </a:r>
            <a:r>
              <a:rPr lang="en-US" dirty="0" smtClean="0"/>
              <a:t>the Microsoft catalog</a:t>
            </a:r>
          </a:p>
          <a:p>
            <a:endParaRPr lang="en-US" sz="1200" dirty="0"/>
          </a:p>
          <a:p>
            <a:r>
              <a:rPr lang="en-US" dirty="0" smtClean="0"/>
              <a:t>Almost every major vendor has a management pack</a:t>
            </a:r>
            <a:endParaRPr lang="en-US" dirty="0"/>
          </a:p>
        </p:txBody>
      </p:sp>
    </p:spTree>
    <p:extLst>
      <p:ext uri="{BB962C8B-B14F-4D97-AF65-F5344CB8AC3E}">
        <p14:creationId xmlns:p14="http://schemas.microsoft.com/office/powerpoint/2010/main" val="455295918"/>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Types of MPs</a:t>
            </a:r>
            <a:endParaRPr lang="en-US" dirty="0"/>
          </a:p>
        </p:txBody>
      </p:sp>
      <p:sp>
        <p:nvSpPr>
          <p:cNvPr id="3" name="Text Placeholder 2"/>
          <p:cNvSpPr>
            <a:spLocks noGrp="1"/>
          </p:cNvSpPr>
          <p:nvPr>
            <p:ph type="body" sz="quarter" idx="10"/>
          </p:nvPr>
        </p:nvSpPr>
        <p:spPr>
          <a:xfrm>
            <a:off x="381000" y="1447800"/>
            <a:ext cx="8382000" cy="4745915"/>
          </a:xfrm>
        </p:spPr>
        <p:txBody>
          <a:bodyPr/>
          <a:lstStyle/>
          <a:p>
            <a:r>
              <a:rPr lang="en-US" dirty="0" smtClean="0"/>
              <a:t>Service Manager management pack bundles</a:t>
            </a:r>
          </a:p>
          <a:p>
            <a:pPr lvl="1"/>
            <a:r>
              <a:rPr lang="en-US" dirty="0" smtClean="0"/>
              <a:t>Standard management pack + resources</a:t>
            </a:r>
          </a:p>
          <a:p>
            <a:pPr lvl="1"/>
            <a:r>
              <a:rPr lang="en-US" dirty="0" smtClean="0"/>
              <a:t>Resources include: images, form assemblies, workflow </a:t>
            </a:r>
            <a:r>
              <a:rPr lang="en-US" dirty="0"/>
              <a:t>assemblies</a:t>
            </a:r>
            <a:r>
              <a:rPr lang="en-US" dirty="0" smtClean="0"/>
              <a:t>, reports, scripts, etc.</a:t>
            </a:r>
          </a:p>
          <a:p>
            <a:pPr lvl="1"/>
            <a:endParaRPr lang="en-US" sz="1200" dirty="0" smtClean="0"/>
          </a:p>
          <a:p>
            <a:r>
              <a:rPr lang="en-US" dirty="0" smtClean="0"/>
              <a:t>VMM Performance Resource Optimization (PRO) management packs</a:t>
            </a:r>
          </a:p>
          <a:p>
            <a:pPr lvl="1"/>
            <a:r>
              <a:rPr lang="en-US" dirty="0" smtClean="0"/>
              <a:t>PRO enabled packs associate specific alerts in OpsMgr to remediation actions in VMM</a:t>
            </a:r>
          </a:p>
          <a:p>
            <a:pPr lvl="1"/>
            <a:r>
              <a:rPr lang="en-US" dirty="0" smtClean="0"/>
              <a:t>Does this by creating PRO Tips</a:t>
            </a:r>
            <a:endParaRPr lang="en-US" dirty="0"/>
          </a:p>
        </p:txBody>
      </p:sp>
    </p:spTree>
    <p:extLst>
      <p:ext uri="{BB962C8B-B14F-4D97-AF65-F5344CB8AC3E}">
        <p14:creationId xmlns:p14="http://schemas.microsoft.com/office/powerpoint/2010/main" val="427852682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402319" y="2628900"/>
            <a:ext cx="8334640"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6" name="Rounded Rectangle 5"/>
          <p:cNvSpPr/>
          <p:nvPr/>
        </p:nvSpPr>
        <p:spPr bwMode="auto">
          <a:xfrm>
            <a:off x="416610" y="3394186"/>
            <a:ext cx="8334640" cy="659248"/>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7" name="Rounded Rectangle 6"/>
          <p:cNvSpPr/>
          <p:nvPr/>
        </p:nvSpPr>
        <p:spPr bwMode="auto">
          <a:xfrm>
            <a:off x="416610" y="1870186"/>
            <a:ext cx="8331782"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12" name="Rounded Rectangle 11"/>
          <p:cNvSpPr/>
          <p:nvPr/>
        </p:nvSpPr>
        <p:spPr bwMode="auto">
          <a:xfrm>
            <a:off x="402319" y="1104900"/>
            <a:ext cx="8331782" cy="655679"/>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2" name="Title 1"/>
          <p:cNvSpPr>
            <a:spLocks noGrp="1"/>
          </p:cNvSpPr>
          <p:nvPr>
            <p:ph type="title"/>
          </p:nvPr>
        </p:nvSpPr>
        <p:spPr>
          <a:xfrm>
            <a:off x="304800" y="220132"/>
            <a:ext cx="7848600" cy="541867"/>
          </a:xfrm>
        </p:spPr>
        <p:txBody>
          <a:bodyPr>
            <a:normAutofit fontScale="90000"/>
          </a:bodyPr>
          <a:lstStyle/>
          <a:p>
            <a:r>
              <a:rPr lang="en-US" dirty="0" smtClean="0"/>
              <a:t>System Center Suite</a:t>
            </a:r>
            <a:endParaRPr lang="en-US" dirty="0"/>
          </a:p>
        </p:txBody>
      </p:sp>
      <p:sp>
        <p:nvSpPr>
          <p:cNvPr id="3" name="Content Placeholder 2"/>
          <p:cNvSpPr>
            <a:spLocks noGrp="1"/>
          </p:cNvSpPr>
          <p:nvPr>
            <p:ph idx="1"/>
          </p:nvPr>
        </p:nvSpPr>
        <p:spPr>
          <a:xfrm>
            <a:off x="3145519" y="1257300"/>
            <a:ext cx="2743200" cy="5219700"/>
          </a:xfrm>
        </p:spPr>
        <p:txBody>
          <a:bodyPr>
            <a:normAutofit/>
          </a:bodyPr>
          <a:lstStyle/>
          <a:p>
            <a:pPr>
              <a:buNone/>
            </a:pPr>
            <a:r>
              <a:rPr lang="en-US" sz="1400" dirty="0" smtClean="0">
                <a:solidFill>
                  <a:schemeClr val="bg1"/>
                </a:solidFill>
              </a:rPr>
              <a:t>Manage Hyper-V hosts</a:t>
            </a:r>
          </a:p>
          <a:p>
            <a:pPr>
              <a:buNone/>
            </a:pPr>
            <a:r>
              <a:rPr lang="en-US" sz="1400" dirty="0" smtClean="0">
                <a:solidFill>
                  <a:schemeClr val="bg1"/>
                </a:solidFill>
              </a:rPr>
              <a:t>Manage Virtual Machines</a:t>
            </a:r>
          </a:p>
          <a:p>
            <a:pPr>
              <a:buNone/>
            </a:pPr>
            <a:endParaRPr lang="en-US" sz="1400" dirty="0" smtClean="0">
              <a:solidFill>
                <a:schemeClr val="bg1"/>
              </a:solidFill>
            </a:endParaRPr>
          </a:p>
          <a:p>
            <a:pPr>
              <a:buNone/>
            </a:pPr>
            <a:r>
              <a:rPr lang="en-US" sz="1400" dirty="0" smtClean="0">
                <a:solidFill>
                  <a:schemeClr val="bg1"/>
                </a:solidFill>
              </a:rPr>
              <a:t>Monitor Hyper-V Hosts</a:t>
            </a:r>
          </a:p>
          <a:p>
            <a:pPr>
              <a:buNone/>
            </a:pPr>
            <a:r>
              <a:rPr lang="en-US" sz="1400" dirty="0" smtClean="0">
                <a:solidFill>
                  <a:schemeClr val="bg1"/>
                </a:solidFill>
              </a:rPr>
              <a:t>Monitor Virtual Machines</a:t>
            </a:r>
            <a:br>
              <a:rPr lang="en-US" sz="1400" dirty="0" smtClean="0">
                <a:solidFill>
                  <a:schemeClr val="bg1"/>
                </a:solidFill>
              </a:rPr>
            </a:br>
            <a:endParaRPr lang="en-US" sz="1400" dirty="0" smtClean="0">
              <a:solidFill>
                <a:schemeClr val="bg1"/>
              </a:solidFill>
            </a:endParaRPr>
          </a:p>
          <a:p>
            <a:pPr>
              <a:buNone/>
            </a:pPr>
            <a:endParaRPr lang="en-US" sz="800" dirty="0" smtClean="0">
              <a:solidFill>
                <a:schemeClr val="bg1"/>
              </a:solidFill>
            </a:endParaRPr>
          </a:p>
          <a:p>
            <a:pPr>
              <a:buNone/>
            </a:pPr>
            <a:r>
              <a:rPr lang="en-US" sz="1400" dirty="0" smtClean="0">
                <a:solidFill>
                  <a:schemeClr val="bg1"/>
                </a:solidFill>
              </a:rPr>
              <a:t>Deploy Operating Systems</a:t>
            </a:r>
          </a:p>
          <a:p>
            <a:pPr>
              <a:buNone/>
            </a:pPr>
            <a:r>
              <a:rPr lang="en-US" sz="1400" dirty="0" smtClean="0">
                <a:solidFill>
                  <a:schemeClr val="bg1"/>
                </a:solidFill>
              </a:rPr>
              <a:t>Deploy Applications</a:t>
            </a:r>
          </a:p>
          <a:p>
            <a:pPr>
              <a:buNone/>
            </a:pPr>
            <a:endParaRPr lang="en-US" sz="1400" dirty="0" smtClean="0">
              <a:solidFill>
                <a:schemeClr val="bg1"/>
              </a:solidFill>
            </a:endParaRPr>
          </a:p>
          <a:p>
            <a:pPr>
              <a:buNone/>
            </a:pPr>
            <a:endParaRPr lang="en-US" sz="400" dirty="0" smtClean="0">
              <a:solidFill>
                <a:schemeClr val="bg1"/>
              </a:solidFill>
            </a:endParaRPr>
          </a:p>
          <a:p>
            <a:pPr>
              <a:buNone/>
            </a:pPr>
            <a:r>
              <a:rPr lang="en-US" sz="1400" dirty="0" smtClean="0">
                <a:solidFill>
                  <a:schemeClr val="bg1"/>
                </a:solidFill>
              </a:rPr>
              <a:t>Protect Hyper-V Hosts</a:t>
            </a:r>
          </a:p>
          <a:p>
            <a:pPr>
              <a:buNone/>
            </a:pPr>
            <a:r>
              <a:rPr lang="en-US" sz="1400" dirty="0" smtClean="0">
                <a:solidFill>
                  <a:schemeClr val="bg1"/>
                </a:solidFill>
              </a:rPr>
              <a:t>Protect Virtual Machines</a:t>
            </a:r>
          </a:p>
          <a:p>
            <a:pPr>
              <a:buNone/>
            </a:pPr>
            <a:endParaRPr lang="en-US" sz="1400" dirty="0" smtClean="0">
              <a:solidFill>
                <a:schemeClr val="bg1"/>
              </a:solidFill>
            </a:endParaRPr>
          </a:p>
          <a:p>
            <a:pPr>
              <a:buNone/>
            </a:pPr>
            <a:endParaRPr lang="en-US" sz="1400" dirty="0" smtClean="0">
              <a:solidFill>
                <a:schemeClr val="bg1"/>
              </a:solidFill>
            </a:endParaRPr>
          </a:p>
          <a:p>
            <a:pPr>
              <a:buNone/>
            </a:pPr>
            <a:endParaRPr lang="en-US" sz="1400" dirty="0" smtClean="0">
              <a:solidFill>
                <a:schemeClr val="bg1"/>
              </a:solidFill>
            </a:endParaRPr>
          </a:p>
          <a:p>
            <a:endParaRPr lang="en-US" sz="1400" dirty="0" smtClean="0">
              <a:solidFill>
                <a:schemeClr val="bg1"/>
              </a:solidFill>
            </a:endParaRPr>
          </a:p>
        </p:txBody>
      </p:sp>
      <p:sp>
        <p:nvSpPr>
          <p:cNvPr id="4" name="Slide Number Placeholder 3"/>
          <p:cNvSpPr>
            <a:spLocks noGrp="1"/>
          </p:cNvSpPr>
          <p:nvPr>
            <p:ph type="sldNum" sz="quarter" idx="4294967295"/>
          </p:nvPr>
        </p:nvSpPr>
        <p:spPr>
          <a:xfrm>
            <a:off x="6879319" y="5753100"/>
            <a:ext cx="2133600" cy="365125"/>
          </a:xfrm>
          <a:prstGeom prst="rect">
            <a:avLst/>
          </a:prstGeom>
        </p:spPr>
        <p:txBody>
          <a:bodyPr/>
          <a:lstStyle/>
          <a:p>
            <a:fld id="{AFCF9B66-B481-409E-8814-1EB36BDD7850}" type="slidenum">
              <a:rPr lang="en-US" smtClean="0"/>
              <a:pPr/>
              <a:t>7</a:t>
            </a:fld>
            <a:endParaRPr lang="en-US" dirty="0"/>
          </a:p>
        </p:txBody>
      </p:sp>
      <p:pic>
        <p:nvPicPr>
          <p:cNvPr id="8" name="Picture 4" descr="C:\Documents and Settings\Eva\My Documents\336\SysCnt-DPM_h_rgb_r.png"/>
          <p:cNvPicPr>
            <a:picLocks noChangeAspect="1" noChangeArrowheads="1"/>
          </p:cNvPicPr>
          <p:nvPr/>
        </p:nvPicPr>
        <p:blipFill>
          <a:blip r:embed="rId3" cstate="print"/>
          <a:stretch>
            <a:fillRect/>
          </a:stretch>
        </p:blipFill>
        <p:spPr bwMode="auto">
          <a:xfrm>
            <a:off x="526895" y="3473418"/>
            <a:ext cx="2139696" cy="509245"/>
          </a:xfrm>
          <a:prstGeom prst="rect">
            <a:avLst/>
          </a:prstGeom>
          <a:noFill/>
          <a:ln>
            <a:noFill/>
          </a:ln>
        </p:spPr>
      </p:pic>
      <p:pic>
        <p:nvPicPr>
          <p:cNvPr id="9" name="Picture 6" descr="C:\Documents and Settings\Eva\My Documents\336\SysCnt-OprtnsMgr_h_rgb_r.png"/>
          <p:cNvPicPr>
            <a:picLocks noChangeAspect="1" noChangeArrowheads="1"/>
          </p:cNvPicPr>
          <p:nvPr/>
        </p:nvPicPr>
        <p:blipFill>
          <a:blip r:embed="rId4" cstate="print"/>
          <a:stretch>
            <a:fillRect/>
          </a:stretch>
        </p:blipFill>
        <p:spPr bwMode="auto">
          <a:xfrm>
            <a:off x="533871" y="1936860"/>
            <a:ext cx="1773936" cy="497272"/>
          </a:xfrm>
          <a:prstGeom prst="rect">
            <a:avLst/>
          </a:prstGeom>
          <a:noFill/>
          <a:ln>
            <a:noFill/>
          </a:ln>
        </p:spPr>
      </p:pic>
      <p:pic>
        <p:nvPicPr>
          <p:cNvPr id="10" name="Picture 5" descr="C:\Users\Public\Pictures\DVD_ART35\Logos\System Center Virtual Machine Manager 2008\system center virtual machine manager 2008 grid rev h.png"/>
          <p:cNvPicPr>
            <a:picLocks noChangeAspect="1" noChangeArrowheads="1"/>
          </p:cNvPicPr>
          <p:nvPr/>
        </p:nvPicPr>
        <p:blipFill>
          <a:blip r:embed="rId5" cstate="print"/>
          <a:srcRect/>
          <a:stretch>
            <a:fillRect/>
          </a:stretch>
        </p:blipFill>
        <p:spPr bwMode="auto">
          <a:xfrm>
            <a:off x="228600" y="1143000"/>
            <a:ext cx="2975611" cy="620682"/>
          </a:xfrm>
          <a:prstGeom prst="rect">
            <a:avLst/>
          </a:prstGeom>
          <a:noFill/>
        </p:spPr>
      </p:pic>
      <p:pic>
        <p:nvPicPr>
          <p:cNvPr id="11" name="Picture 2" descr="\\server3\internalbin\Resource_DVD_Update_1\DVD_ART35_Update1_revMar09\Logos\System Center Configuration Manager\System Center Configuration Manager logo rev.png"/>
          <p:cNvPicPr>
            <a:picLocks noChangeAspect="1" noChangeArrowheads="1"/>
          </p:cNvPicPr>
          <p:nvPr/>
        </p:nvPicPr>
        <p:blipFill>
          <a:blip r:embed="rId6" cstate="print"/>
          <a:srcRect/>
          <a:stretch>
            <a:fillRect/>
          </a:stretch>
        </p:blipFill>
        <p:spPr bwMode="auto">
          <a:xfrm>
            <a:off x="510169" y="2686082"/>
            <a:ext cx="2029968" cy="532117"/>
          </a:xfrm>
          <a:prstGeom prst="rect">
            <a:avLst/>
          </a:prstGeom>
          <a:noFill/>
        </p:spPr>
      </p:pic>
      <p:sp>
        <p:nvSpPr>
          <p:cNvPr id="13" name="Content Placeholder 2"/>
          <p:cNvSpPr txBox="1">
            <a:spLocks/>
          </p:cNvSpPr>
          <p:nvPr/>
        </p:nvSpPr>
        <p:spPr>
          <a:xfrm>
            <a:off x="5888719" y="1181100"/>
            <a:ext cx="2743200" cy="3581400"/>
          </a:xfrm>
          <a:prstGeom prst="rect">
            <a:avLst/>
          </a:prstGeom>
        </p:spPr>
        <p:txBody>
          <a:bodyPr vert="horz" lIns="91440" tIns="45720" rIns="91440" bIns="45720" rtlCol="0">
            <a:normAutofit/>
          </a:bodyPr>
          <a:lstStyle/>
          <a:p>
            <a:pPr lvl="0" indent="-182880">
              <a:spcBef>
                <a:spcPct val="20000"/>
              </a:spcBef>
              <a:buClr>
                <a:srgbClr val="0099E1"/>
              </a:buClr>
              <a:defRPr/>
            </a:pPr>
            <a:r>
              <a:rPr lang="en-US" sz="1400" dirty="0" smtClean="0">
                <a:solidFill>
                  <a:schemeClr val="bg1"/>
                </a:solidFill>
              </a:rPr>
              <a:t>Manage  Templates</a:t>
            </a:r>
          </a:p>
          <a:p>
            <a:pPr lvl="0" indent="-182880">
              <a:spcBef>
                <a:spcPct val="20000"/>
              </a:spcBef>
              <a:buClr>
                <a:srgbClr val="0099E1"/>
              </a:buClr>
              <a:defRPr/>
            </a:pPr>
            <a:r>
              <a:rPr lang="en-US" sz="1400" dirty="0" smtClean="0">
                <a:solidFill>
                  <a:schemeClr val="bg1"/>
                </a:solidFill>
              </a:rPr>
              <a:t>Intelligent Placement</a:t>
            </a:r>
            <a:br>
              <a:rPr lang="en-US" sz="1400" dirty="0" smtClean="0">
                <a:solidFill>
                  <a:schemeClr val="bg1"/>
                </a:solidFill>
              </a:rPr>
            </a:br>
            <a:endParaRPr lang="en-US" sz="1400" dirty="0" smtClean="0">
              <a:solidFill>
                <a:schemeClr val="bg1"/>
              </a:solidFill>
            </a:endParaRP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Monitor Applications</a:t>
            </a: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Performance Optimization</a:t>
            </a:r>
          </a:p>
          <a:p>
            <a:pPr marL="0" marR="0" lvl="0" indent="-182880" algn="l" defTabSz="914400" rtl="0" eaLnBrk="1" fontAlgn="auto" latinLnBrk="0" hangingPunct="1">
              <a:lnSpc>
                <a:spcPct val="100000"/>
              </a:lnSpc>
              <a:spcBef>
                <a:spcPct val="20000"/>
              </a:spcBef>
              <a:spcAft>
                <a:spcPts val="0"/>
              </a:spcAft>
              <a:buClr>
                <a:srgbClr val="0099E1"/>
              </a:buClr>
              <a:buSzTx/>
              <a:tabLst/>
              <a:defRPr/>
            </a:pPr>
            <a:endParaRPr lang="en-US" sz="1400" dirty="0" smtClean="0">
              <a:solidFill>
                <a:schemeClr val="bg1"/>
              </a:solidFill>
            </a:endParaRP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Deploy Updates</a:t>
            </a: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lang="en-US" sz="1400" dirty="0" smtClean="0">
                <a:solidFill>
                  <a:schemeClr val="bg1"/>
                </a:solidFill>
              </a:rPr>
              <a:t>Asset Management</a:t>
            </a:r>
          </a:p>
          <a:p>
            <a:pPr marL="0" marR="0" lvl="0" indent="-182880" algn="l" defTabSz="914400" rtl="0" eaLnBrk="1" fontAlgn="auto" latinLnBrk="0" hangingPunct="1">
              <a:lnSpc>
                <a:spcPct val="100000"/>
              </a:lnSpc>
              <a:spcBef>
                <a:spcPct val="20000"/>
              </a:spcBef>
              <a:spcAft>
                <a:spcPts val="0"/>
              </a:spcAft>
              <a:buClr>
                <a:srgbClr val="0099E1"/>
              </a:buClr>
              <a:buSzTx/>
              <a:tabLst/>
              <a:defRPr/>
            </a:pPr>
            <a:endParaRPr kumimoji="0" lang="en-US" sz="14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lang="en-US" sz="1400" dirty="0" smtClean="0">
                <a:solidFill>
                  <a:schemeClr val="bg1"/>
                </a:solidFill>
              </a:rPr>
              <a:t>Protect Applications</a:t>
            </a: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Protect Data</a:t>
            </a:r>
          </a:p>
          <a:p>
            <a:pPr marL="0" marR="0" lvl="0" indent="-182880" algn="l" defTabSz="914400" rtl="0" eaLnBrk="1" fontAlgn="auto" latinLnBrk="0" hangingPunct="1">
              <a:lnSpc>
                <a:spcPct val="100000"/>
              </a:lnSpc>
              <a:spcBef>
                <a:spcPct val="20000"/>
              </a:spcBef>
              <a:spcAft>
                <a:spcPts val="0"/>
              </a:spcAft>
              <a:buClr>
                <a:srgbClr val="0099E1"/>
              </a:buClr>
              <a:buSzTx/>
              <a:buFont typeface="Wingdings" pitchFamily="2" charset="2"/>
              <a:buChar char="§"/>
              <a:tabLst/>
              <a:defRPr/>
            </a:pPr>
            <a:endParaRPr lang="en-US" sz="1400" dirty="0" smtClean="0">
              <a:solidFill>
                <a:schemeClr val="bg1"/>
              </a:solidFill>
            </a:endParaRPr>
          </a:p>
        </p:txBody>
      </p:sp>
      <p:sp>
        <p:nvSpPr>
          <p:cNvPr id="14" name="Content Placeholder 2"/>
          <p:cNvSpPr txBox="1">
            <a:spLocks/>
          </p:cNvSpPr>
          <p:nvPr/>
        </p:nvSpPr>
        <p:spPr>
          <a:xfrm>
            <a:off x="326119" y="647700"/>
            <a:ext cx="8534400" cy="4495800"/>
          </a:xfrm>
          <a:prstGeom prst="rect">
            <a:avLst/>
          </a:prstGeom>
        </p:spPr>
        <p:txBody>
          <a:bodyPr vert="horz" lIns="91440" tIns="45720" rIns="91440" bIns="45720" rtlCol="0">
            <a:normAutofit/>
          </a:bodyPr>
          <a:lstStyle/>
          <a:p>
            <a:pPr marL="0" marR="0" lvl="0" indent="-182880" algn="l" defTabSz="914400" rtl="0" eaLnBrk="1" fontAlgn="auto" latinLnBrk="0" hangingPunct="1">
              <a:lnSpc>
                <a:spcPct val="100000"/>
              </a:lnSpc>
              <a:spcBef>
                <a:spcPct val="20000"/>
              </a:spcBef>
              <a:spcAft>
                <a:spcPts val="0"/>
              </a:spcAft>
              <a:buClr>
                <a:srgbClr val="0099E1"/>
              </a:buClr>
              <a:buSzTx/>
              <a:tabLst/>
              <a:defRPr/>
            </a:pPr>
            <a:endParaRPr kumimoji="0" lang="en-US" sz="1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Rounded Rectangle 14"/>
          <p:cNvSpPr/>
          <p:nvPr/>
        </p:nvSpPr>
        <p:spPr bwMode="auto">
          <a:xfrm>
            <a:off x="388028" y="4987814"/>
            <a:ext cx="8334640"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16" name="Rounded Rectangle 15"/>
          <p:cNvSpPr/>
          <p:nvPr/>
        </p:nvSpPr>
        <p:spPr bwMode="auto">
          <a:xfrm>
            <a:off x="402319" y="5753100"/>
            <a:ext cx="8334640" cy="659248"/>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17" name="Rounded Rectangle 16"/>
          <p:cNvSpPr/>
          <p:nvPr/>
        </p:nvSpPr>
        <p:spPr bwMode="auto">
          <a:xfrm>
            <a:off x="402319" y="4229100"/>
            <a:ext cx="8331782"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pic>
        <p:nvPicPr>
          <p:cNvPr id="20" name="Picture 19" descr="SysCnt-ServiceMgr_h_rgb_r.png"/>
          <p:cNvPicPr>
            <a:picLocks noChangeAspect="1"/>
          </p:cNvPicPr>
          <p:nvPr/>
        </p:nvPicPr>
        <p:blipFill>
          <a:blip r:embed="rId7"/>
          <a:stretch>
            <a:fillRect/>
          </a:stretch>
        </p:blipFill>
        <p:spPr>
          <a:xfrm>
            <a:off x="457200" y="5029200"/>
            <a:ext cx="1752600" cy="541977"/>
          </a:xfrm>
          <a:prstGeom prst="rect">
            <a:avLst/>
          </a:prstGeom>
        </p:spPr>
      </p:pic>
      <p:pic>
        <p:nvPicPr>
          <p:cNvPr id="21" name="Picture 62" descr="opalis_logo">
            <a:hlinkClick r:id="rId8"/>
          </p:cNvPr>
          <p:cNvPicPr>
            <a:picLocks noChangeAspect="1" noChangeArrowheads="1"/>
          </p:cNvPicPr>
          <p:nvPr/>
        </p:nvPicPr>
        <p:blipFill>
          <a:blip r:embed="rId9"/>
          <a:stretch>
            <a:fillRect/>
          </a:stretch>
        </p:blipFill>
        <p:spPr bwMode="auto">
          <a:xfrm>
            <a:off x="609600" y="4343400"/>
            <a:ext cx="784839" cy="3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1"/>
          <p:cNvSpPr/>
          <p:nvPr/>
        </p:nvSpPr>
        <p:spPr>
          <a:xfrm>
            <a:off x="3048000" y="5029200"/>
            <a:ext cx="5486400" cy="587340"/>
          </a:xfrm>
          <a:prstGeom prst="rect">
            <a:avLst/>
          </a:prstGeom>
        </p:spPr>
        <p:txBody>
          <a:bodyPr wrap="square">
            <a:spAutoFit/>
          </a:bodyPr>
          <a:lstStyle/>
          <a:p>
            <a:pPr marL="228560" lvl="1" indent="-228560" defTabSz="1218987" eaLnBrk="0" hangingPunct="0">
              <a:spcAft>
                <a:spcPts val="450"/>
              </a:spcAft>
              <a:buClr>
                <a:schemeClr val="tx2"/>
              </a:buClr>
              <a:buSzPct val="125000"/>
              <a:defRPr/>
            </a:pPr>
            <a:r>
              <a:rPr lang="en-US" sz="1400" kern="0" dirty="0" smtClean="0">
                <a:solidFill>
                  <a:schemeClr val="bg1"/>
                </a:solidFill>
              </a:rPr>
              <a:t>Orchestrate incident management and resolution</a:t>
            </a:r>
          </a:p>
          <a:p>
            <a:pPr marL="228560" lvl="1" indent="-228560" defTabSz="1218987" eaLnBrk="0" hangingPunct="0">
              <a:spcAft>
                <a:spcPts val="800"/>
              </a:spcAft>
              <a:buClr>
                <a:schemeClr val="tx2"/>
              </a:buClr>
              <a:buSzPct val="125000"/>
              <a:defRPr/>
            </a:pPr>
            <a:r>
              <a:rPr lang="en-US" sz="1400" kern="0" dirty="0" smtClean="0">
                <a:solidFill>
                  <a:schemeClr val="bg1"/>
                </a:solidFill>
              </a:rPr>
              <a:t>Integrate across monitoring tools, service desks and CMDBs</a:t>
            </a:r>
            <a:endParaRPr lang="en-US" sz="1400" kern="0" dirty="0">
              <a:solidFill>
                <a:schemeClr val="bg1"/>
              </a:solidFill>
            </a:endParaRPr>
          </a:p>
        </p:txBody>
      </p:sp>
      <p:sp>
        <p:nvSpPr>
          <p:cNvPr id="23" name="Rectangle 22"/>
          <p:cNvSpPr/>
          <p:nvPr/>
        </p:nvSpPr>
        <p:spPr>
          <a:xfrm>
            <a:off x="3048000" y="4267200"/>
            <a:ext cx="5638800" cy="587340"/>
          </a:xfrm>
          <a:prstGeom prst="rect">
            <a:avLst/>
          </a:prstGeom>
        </p:spPr>
        <p:txBody>
          <a:bodyPr wrap="square">
            <a:spAutoFit/>
          </a:bodyPr>
          <a:lstStyle/>
          <a:p>
            <a:pPr marL="128605" lvl="1" indent="-128605" defTabSz="685891" eaLnBrk="0" hangingPunct="0">
              <a:spcAft>
                <a:spcPts val="450"/>
              </a:spcAft>
              <a:buClr>
                <a:schemeClr val="tx2"/>
              </a:buClr>
              <a:buSzPct val="125000"/>
              <a:defRPr/>
            </a:pPr>
            <a:r>
              <a:rPr lang="en-US" sz="1400" kern="0" dirty="0" smtClean="0">
                <a:solidFill>
                  <a:schemeClr val="bg1"/>
                </a:solidFill>
              </a:rPr>
              <a:t>Automate VM provisioning, resource allocation and retirement</a:t>
            </a:r>
          </a:p>
          <a:p>
            <a:pPr marL="128605" lvl="1" indent="-128605" defTabSz="685891" eaLnBrk="0" hangingPunct="0">
              <a:spcAft>
                <a:spcPts val="450"/>
              </a:spcAft>
              <a:buClr>
                <a:schemeClr val="tx2"/>
              </a:buClr>
              <a:buSzPct val="125000"/>
              <a:defRPr/>
            </a:pPr>
            <a:r>
              <a:rPr lang="en-US" sz="1400" kern="0" dirty="0" smtClean="0">
                <a:solidFill>
                  <a:schemeClr val="bg1"/>
                </a:solidFill>
              </a:rPr>
              <a:t>Extend virtual machine management to the cloud</a:t>
            </a:r>
            <a:endParaRPr lang="en-US" sz="1400" kern="0" dirty="0">
              <a:solidFill>
                <a:schemeClr val="bg1"/>
              </a:solidFill>
            </a:endParaRPr>
          </a:p>
        </p:txBody>
      </p:sp>
      <p:sp>
        <p:nvSpPr>
          <p:cNvPr id="24" name="Rectangle 23"/>
          <p:cNvSpPr/>
          <p:nvPr/>
        </p:nvSpPr>
        <p:spPr>
          <a:xfrm>
            <a:off x="533400" y="5791200"/>
            <a:ext cx="2362200" cy="674031"/>
          </a:xfrm>
          <a:prstGeom prst="rect">
            <a:avLst/>
          </a:prstGeom>
        </p:spPr>
        <p:txBody>
          <a:bodyPr wrap="square">
            <a:spAutoFit/>
          </a:bodyPr>
          <a:lstStyle/>
          <a:p>
            <a:pPr marL="0" lvl="1" indent="-342900" defTabSz="914099">
              <a:lnSpc>
                <a:spcPct val="90000"/>
              </a:lnSpc>
              <a:buClr>
                <a:schemeClr val="tx2"/>
              </a:buClr>
              <a:buSzPct val="80000"/>
              <a:tabLst>
                <a:tab pos="424590" algn="l"/>
              </a:tabLst>
              <a:defRPr/>
            </a:pPr>
            <a:r>
              <a:rPr lang="en-US" sz="1400" dirty="0" smtClean="0">
                <a:latin typeface="Segoe"/>
              </a:rPr>
              <a:t>System Center </a:t>
            </a:r>
          </a:p>
          <a:p>
            <a:pPr marL="0" lvl="1" indent="-342900" defTabSz="914099">
              <a:lnSpc>
                <a:spcPct val="90000"/>
              </a:lnSpc>
              <a:buClr>
                <a:schemeClr val="tx2"/>
              </a:buClr>
              <a:buSzPct val="80000"/>
              <a:tabLst>
                <a:tab pos="424590" algn="l"/>
              </a:tabLst>
              <a:defRPr/>
            </a:pPr>
            <a:r>
              <a:rPr lang="en-US" sz="1400" dirty="0" smtClean="0">
                <a:latin typeface="Segoe"/>
              </a:rPr>
              <a:t>Virtual Machine Manager</a:t>
            </a:r>
            <a:br>
              <a:rPr lang="en-US" sz="1400" dirty="0" smtClean="0">
                <a:latin typeface="Segoe"/>
              </a:rPr>
            </a:br>
            <a:r>
              <a:rPr lang="en-US" sz="1400" dirty="0" smtClean="0">
                <a:latin typeface="Segoe"/>
              </a:rPr>
              <a:t>Self-Service Portal 2.0</a:t>
            </a:r>
            <a:endParaRPr lang="en-US" sz="1400" dirty="0">
              <a:latin typeface="Segoe"/>
            </a:endParaRPr>
          </a:p>
        </p:txBody>
      </p:sp>
      <p:sp>
        <p:nvSpPr>
          <p:cNvPr id="25" name="Rectangle 24"/>
          <p:cNvSpPr/>
          <p:nvPr/>
        </p:nvSpPr>
        <p:spPr>
          <a:xfrm>
            <a:off x="3048000" y="5791200"/>
            <a:ext cx="4572000" cy="523220"/>
          </a:xfrm>
          <a:prstGeom prst="rect">
            <a:avLst/>
          </a:prstGeom>
        </p:spPr>
        <p:txBody>
          <a:bodyPr>
            <a:spAutoFit/>
          </a:bodyPr>
          <a:lstStyle/>
          <a:p>
            <a:r>
              <a:rPr lang="en-US" sz="1400" dirty="0" smtClean="0">
                <a:solidFill>
                  <a:schemeClr val="bg1"/>
                </a:solidFill>
              </a:rPr>
              <a:t>Automated self-service portal for provisioning , chargeback, and reporting</a:t>
            </a:r>
            <a:endParaRPr lang="en-US" sz="1400" dirty="0">
              <a:solidFill>
                <a:schemeClr val="bg1"/>
              </a:solidFill>
            </a:endParaRP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763000" cy="553998"/>
          </a:xfrm>
        </p:spPr>
        <p:txBody>
          <a:bodyPr/>
          <a:lstStyle/>
          <a:p>
            <a:r>
              <a:rPr lang="en-US" sz="4000" dirty="0"/>
              <a:t>VMware </a:t>
            </a:r>
            <a:r>
              <a:rPr lang="en-US" sz="4000" dirty="0" smtClean="0"/>
              <a:t>vSphere Monitoring</a:t>
            </a:r>
            <a:endParaRPr lang="en-US" sz="4000" dirty="0"/>
          </a:p>
        </p:txBody>
      </p:sp>
      <p:sp>
        <p:nvSpPr>
          <p:cNvPr id="3" name="Text Placeholder 2"/>
          <p:cNvSpPr>
            <a:spLocks noGrp="1"/>
          </p:cNvSpPr>
          <p:nvPr>
            <p:ph type="body" sz="quarter" idx="10"/>
          </p:nvPr>
        </p:nvSpPr>
        <p:spPr>
          <a:xfrm>
            <a:off x="381000" y="1066800"/>
            <a:ext cx="8382000" cy="4739759"/>
          </a:xfrm>
        </p:spPr>
        <p:txBody>
          <a:bodyPr/>
          <a:lstStyle/>
          <a:p>
            <a:r>
              <a:rPr lang="en-US" dirty="0" smtClean="0"/>
              <a:t>No MPs from VMware for OpsMgr</a:t>
            </a:r>
          </a:p>
          <a:p>
            <a:r>
              <a:rPr lang="en-US" dirty="0" smtClean="0"/>
              <a:t>Cannot deploy OpsMgr Agent to vSphere</a:t>
            </a:r>
          </a:p>
          <a:p>
            <a:r>
              <a:rPr lang="en-US" dirty="0" smtClean="0"/>
              <a:t>Must use 3</a:t>
            </a:r>
            <a:r>
              <a:rPr lang="en-US" baseline="30000" dirty="0" smtClean="0"/>
              <a:t>rd</a:t>
            </a:r>
            <a:r>
              <a:rPr lang="en-US" dirty="0" smtClean="0"/>
              <a:t> party MPs from vendors like</a:t>
            </a:r>
          </a:p>
          <a:p>
            <a:pPr lvl="1"/>
            <a:r>
              <a:rPr lang="en-US" dirty="0" smtClean="0"/>
              <a:t>Veeam Software</a:t>
            </a:r>
          </a:p>
          <a:p>
            <a:pPr lvl="1"/>
            <a:r>
              <a:rPr lang="en-US" dirty="0" smtClean="0"/>
              <a:t>Quest Software</a:t>
            </a:r>
          </a:p>
          <a:p>
            <a:r>
              <a:rPr lang="en-US" dirty="0" smtClean="0"/>
              <a:t>MP available from Veeam Software</a:t>
            </a:r>
          </a:p>
          <a:p>
            <a:pPr lvl="1"/>
            <a:r>
              <a:rPr lang="en-US" dirty="0" smtClean="0"/>
              <a:t>nworks MP for VMware for System Center Operations Manager</a:t>
            </a:r>
          </a:p>
          <a:p>
            <a:pPr lvl="1"/>
            <a:r>
              <a:rPr lang="en-US" dirty="0" err="1" smtClean="0"/>
              <a:t>Agentless</a:t>
            </a:r>
            <a:r>
              <a:rPr lang="en-US" dirty="0" smtClean="0"/>
              <a:t> approach uses vSphere APIs to gather information</a:t>
            </a:r>
            <a:endParaRPr lang="en-US" dirty="0"/>
          </a:p>
        </p:txBody>
      </p:sp>
    </p:spTree>
    <p:extLst>
      <p:ext uri="{BB962C8B-B14F-4D97-AF65-F5344CB8AC3E}">
        <p14:creationId xmlns:p14="http://schemas.microsoft.com/office/powerpoint/2010/main" val="179330257"/>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Benefits</a:t>
            </a:r>
            <a:endParaRPr lang="en-US" dirty="0"/>
          </a:p>
        </p:txBody>
      </p:sp>
      <p:sp>
        <p:nvSpPr>
          <p:cNvPr id="3" name="Text Placeholder 2"/>
          <p:cNvSpPr>
            <a:spLocks noGrp="1"/>
          </p:cNvSpPr>
          <p:nvPr>
            <p:ph type="body" sz="quarter" idx="10"/>
          </p:nvPr>
        </p:nvSpPr>
        <p:spPr>
          <a:xfrm>
            <a:off x="381000" y="1447800"/>
            <a:ext cx="8382000" cy="5262979"/>
          </a:xfrm>
        </p:spPr>
        <p:txBody>
          <a:bodyPr/>
          <a:lstStyle/>
          <a:p>
            <a:r>
              <a:rPr lang="en-US" dirty="0"/>
              <a:t>PRO tips recommend remedial actions that can return a host, a virtual machine, or other software or hardware in a virtualized environment to a healthy state based on </a:t>
            </a:r>
            <a:r>
              <a:rPr lang="en-US" dirty="0" smtClean="0"/>
              <a:t>specially </a:t>
            </a:r>
            <a:r>
              <a:rPr lang="en-US" dirty="0"/>
              <a:t>designed </a:t>
            </a:r>
            <a:r>
              <a:rPr lang="en-US" dirty="0" smtClean="0"/>
              <a:t>OpsMgr MPs</a:t>
            </a:r>
          </a:p>
          <a:p>
            <a:endParaRPr lang="en-US" dirty="0" smtClean="0"/>
          </a:p>
          <a:p>
            <a:r>
              <a:rPr lang="en-US" dirty="0" smtClean="0"/>
              <a:t>Supported Virtualization Components</a:t>
            </a:r>
          </a:p>
          <a:p>
            <a:pPr lvl="1"/>
            <a:r>
              <a:rPr lang="en-US" dirty="0" smtClean="0"/>
              <a:t>Hyper-V, Hyper-V R2, Virtual Server 2005 R2</a:t>
            </a:r>
          </a:p>
          <a:p>
            <a:pPr lvl="1"/>
            <a:r>
              <a:rPr lang="en-US" dirty="0" smtClean="0"/>
              <a:t>VMware vSphere</a:t>
            </a:r>
          </a:p>
          <a:p>
            <a:pPr lvl="1"/>
            <a:r>
              <a:rPr lang="en-US" dirty="0" smtClean="0"/>
              <a:t>Virtual machines</a:t>
            </a:r>
          </a:p>
          <a:p>
            <a:endParaRPr lang="en-US" dirty="0" smtClean="0"/>
          </a:p>
        </p:txBody>
      </p:sp>
    </p:spTree>
    <p:extLst>
      <p:ext uri="{BB962C8B-B14F-4D97-AF65-F5344CB8AC3E}">
        <p14:creationId xmlns:p14="http://schemas.microsoft.com/office/powerpoint/2010/main" val="2485279405"/>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 Tips</a:t>
            </a:r>
            <a:endParaRPr lang="en-US" dirty="0"/>
          </a:p>
        </p:txBody>
      </p:sp>
      <p:sp>
        <p:nvSpPr>
          <p:cNvPr id="3" name="Text Placeholder 2"/>
          <p:cNvSpPr>
            <a:spLocks noGrp="1"/>
          </p:cNvSpPr>
          <p:nvPr>
            <p:ph type="body" sz="quarter" idx="10"/>
          </p:nvPr>
        </p:nvSpPr>
        <p:spPr>
          <a:xfrm>
            <a:off x="381000" y="1066800"/>
            <a:ext cx="8382000" cy="5620000"/>
          </a:xfrm>
        </p:spPr>
        <p:txBody>
          <a:bodyPr/>
          <a:lstStyle/>
          <a:p>
            <a:r>
              <a:rPr lang="en-US" sz="2800" dirty="0" smtClean="0"/>
              <a:t>PRO </a:t>
            </a:r>
            <a:r>
              <a:rPr lang="en-US" sz="2800" dirty="0"/>
              <a:t>tips for </a:t>
            </a:r>
            <a:r>
              <a:rPr lang="en-US" sz="2800" dirty="0" smtClean="0"/>
              <a:t>hosts</a:t>
            </a:r>
          </a:p>
          <a:p>
            <a:pPr lvl="1"/>
            <a:r>
              <a:rPr lang="en-US" sz="2400" dirty="0" smtClean="0"/>
              <a:t>Recommend </a:t>
            </a:r>
            <a:r>
              <a:rPr lang="en-US" sz="2400" dirty="0"/>
              <a:t>actions, such as migrating a virtual machine, to return a host to a healthy state based on resource usage or other performance and health measures on the </a:t>
            </a:r>
            <a:r>
              <a:rPr lang="en-US" sz="2400" dirty="0" smtClean="0"/>
              <a:t>host</a:t>
            </a:r>
          </a:p>
          <a:p>
            <a:pPr lvl="1"/>
            <a:endParaRPr lang="en-US" sz="1200" dirty="0" smtClean="0"/>
          </a:p>
          <a:p>
            <a:r>
              <a:rPr lang="en-US" sz="2800" dirty="0" smtClean="0"/>
              <a:t>PRO tips for virtual machines</a:t>
            </a:r>
          </a:p>
          <a:p>
            <a:pPr lvl="1"/>
            <a:r>
              <a:rPr lang="en-US" sz="2400" dirty="0" smtClean="0"/>
              <a:t>Recommend actions, such as a configuration update to return a virtual machine to a healthy state, based on resource usage or other performance and health measures in virtual machines</a:t>
            </a:r>
          </a:p>
          <a:p>
            <a:pPr lvl="1"/>
            <a:endParaRPr lang="en-US" sz="1200" dirty="0" smtClean="0"/>
          </a:p>
          <a:p>
            <a:r>
              <a:rPr lang="en-US" sz="2800" dirty="0" smtClean="0"/>
              <a:t>PRO </a:t>
            </a:r>
            <a:r>
              <a:rPr lang="en-US" sz="2800" dirty="0"/>
              <a:t>tips for </a:t>
            </a:r>
            <a:r>
              <a:rPr lang="en-US" sz="2800" dirty="0" smtClean="0"/>
              <a:t>VMM</a:t>
            </a:r>
          </a:p>
          <a:p>
            <a:pPr lvl="1"/>
            <a:r>
              <a:rPr lang="en-US" sz="2400" dirty="0" smtClean="0"/>
              <a:t>PRO </a:t>
            </a:r>
            <a:r>
              <a:rPr lang="en-US" sz="2400" dirty="0"/>
              <a:t>tips can target Virtual Machine Manager to resolve issues that affect multiple VMM-managed computers throughout </a:t>
            </a:r>
            <a:r>
              <a:rPr lang="en-US" sz="2400" dirty="0" smtClean="0"/>
              <a:t>virtualized environment</a:t>
            </a:r>
            <a:endParaRPr lang="en-US" sz="2400" dirty="0"/>
          </a:p>
        </p:txBody>
      </p:sp>
    </p:spTree>
    <p:extLst>
      <p:ext uri="{BB962C8B-B14F-4D97-AF65-F5344CB8AC3E}">
        <p14:creationId xmlns:p14="http://schemas.microsoft.com/office/powerpoint/2010/main" val="3167952352"/>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7772400" cy="457200"/>
          </a:xfrm>
        </p:spPr>
        <p:txBody>
          <a:bodyPr>
            <a:normAutofit fontScale="90000"/>
          </a:bodyPr>
          <a:lstStyle/>
          <a:p>
            <a:r>
              <a:rPr lang="nl-NL" dirty="0" smtClean="0"/>
              <a:t>PRO Features</a:t>
            </a:r>
            <a:endParaRPr lang="nl-NL" dirty="0"/>
          </a:p>
        </p:txBody>
      </p:sp>
      <p:pic>
        <p:nvPicPr>
          <p:cNvPr id="9" name="Picture 8" descr="PRO-Tips---NEW---VMSummary.png"/>
          <p:cNvPicPr>
            <a:picLocks noChangeAspect="1"/>
          </p:cNvPicPr>
          <p:nvPr/>
        </p:nvPicPr>
        <p:blipFill>
          <a:blip r:embed="rId3" cstate="print"/>
          <a:stretch>
            <a:fillRect/>
          </a:stretch>
        </p:blipFill>
        <p:spPr>
          <a:xfrm>
            <a:off x="3733800" y="1524000"/>
            <a:ext cx="5342999" cy="431328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5" name="Text Placeholder 2"/>
          <p:cNvSpPr txBox="1">
            <a:spLocks/>
          </p:cNvSpPr>
          <p:nvPr/>
        </p:nvSpPr>
        <p:spPr>
          <a:xfrm>
            <a:off x="381000" y="1066800"/>
            <a:ext cx="3886200" cy="5620000"/>
          </a:xfrm>
          <a:prstGeom prst="rect">
            <a:avLst/>
          </a:prstGeom>
        </p:spPr>
        <p:txBody>
          <a:bodyPr/>
          <a:lstStyle>
            <a:lvl1pPr marL="460375" indent="-460375" algn="l" defTabSz="914363" rtl="0" eaLnBrk="1" latinLnBrk="0" hangingPunct="1">
              <a:lnSpc>
                <a:spcPct val="90000"/>
              </a:lnSpc>
              <a:spcBef>
                <a:spcPct val="20000"/>
              </a:spcBef>
              <a:buSzPct val="85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a:t>PRO policies</a:t>
            </a:r>
          </a:p>
          <a:p>
            <a:pPr lvl="1"/>
            <a:r>
              <a:rPr lang="en-GB" sz="2400" dirty="0"/>
              <a:t>Global configuration</a:t>
            </a:r>
          </a:p>
          <a:p>
            <a:pPr lvl="1"/>
            <a:r>
              <a:rPr lang="en-GB" sz="2400" dirty="0"/>
              <a:t>Exceptions on host </a:t>
            </a:r>
            <a:br>
              <a:rPr lang="en-GB" sz="2400" dirty="0"/>
            </a:br>
            <a:r>
              <a:rPr lang="en-GB" sz="2400" dirty="0"/>
              <a:t>group, host or guest level</a:t>
            </a:r>
          </a:p>
          <a:p>
            <a:r>
              <a:rPr lang="en-GB" sz="2800" dirty="0"/>
              <a:t>PRO severity</a:t>
            </a:r>
          </a:p>
          <a:p>
            <a:pPr lvl="1"/>
            <a:r>
              <a:rPr lang="en-GB" sz="2400" dirty="0"/>
              <a:t>Distinct between </a:t>
            </a:r>
            <a:br>
              <a:rPr lang="en-GB" sz="2400" dirty="0"/>
            </a:br>
            <a:r>
              <a:rPr lang="en-GB" sz="2400" dirty="0"/>
              <a:t>warnings and critical </a:t>
            </a:r>
            <a:br>
              <a:rPr lang="en-GB" sz="2400" dirty="0"/>
            </a:br>
            <a:r>
              <a:rPr lang="en-GB" sz="2400" dirty="0"/>
              <a:t>errors</a:t>
            </a:r>
          </a:p>
          <a:p>
            <a:r>
              <a:rPr lang="en-GB" sz="2800" dirty="0"/>
              <a:t>PRO execution</a:t>
            </a:r>
          </a:p>
          <a:p>
            <a:pPr lvl="1"/>
            <a:r>
              <a:rPr lang="en-GB" sz="2400" dirty="0"/>
              <a:t>Execute automatically </a:t>
            </a:r>
            <a:br>
              <a:rPr lang="en-GB" sz="2400" dirty="0"/>
            </a:br>
            <a:r>
              <a:rPr lang="en-GB" sz="2400" dirty="0"/>
              <a:t>or manually</a:t>
            </a:r>
          </a:p>
          <a:p>
            <a:pPr lvl="1"/>
            <a:r>
              <a:rPr lang="en-GB" sz="2400" dirty="0"/>
              <a:t>Choose severity </a:t>
            </a:r>
            <a:r>
              <a:rPr lang="en-GB" sz="2400" dirty="0" smtClean="0"/>
              <a:t>level</a:t>
            </a:r>
            <a:endParaRPr lang="en-US" sz="2400" dirty="0"/>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696200" cy="457200"/>
          </a:xfrm>
        </p:spPr>
        <p:txBody>
          <a:bodyPr>
            <a:normAutofit fontScale="90000"/>
          </a:bodyPr>
          <a:lstStyle/>
          <a:p>
            <a:r>
              <a:rPr lang="nl-NL" dirty="0" smtClean="0"/>
              <a:t>Dynamic Resource Management</a:t>
            </a:r>
            <a:endParaRPr lang="nl-NL" dirty="0"/>
          </a:p>
        </p:txBody>
      </p:sp>
      <p:sp>
        <p:nvSpPr>
          <p:cNvPr id="3" name="Content Placeholder 2"/>
          <p:cNvSpPr>
            <a:spLocks noGrp="1"/>
          </p:cNvSpPr>
          <p:nvPr>
            <p:ph idx="1"/>
          </p:nvPr>
        </p:nvSpPr>
        <p:spPr>
          <a:xfrm>
            <a:off x="381000" y="838200"/>
            <a:ext cx="8382000" cy="3770263"/>
          </a:xfrm>
        </p:spPr>
        <p:txBody>
          <a:bodyPr/>
          <a:lstStyle/>
          <a:p>
            <a:pPr>
              <a:buNone/>
            </a:pPr>
            <a:r>
              <a:rPr lang="en-US" dirty="0" smtClean="0"/>
              <a:t/>
            </a:r>
            <a:br>
              <a:rPr lang="en-US" dirty="0" smtClean="0"/>
            </a:br>
            <a:endParaRPr lang="en-US" b="1" dirty="0" smtClean="0"/>
          </a:p>
          <a:p>
            <a:r>
              <a:rPr lang="en-US" dirty="0" smtClean="0"/>
              <a:t>Hyper-V Host Performance Thresholds</a:t>
            </a:r>
            <a:br>
              <a:rPr lang="en-US" dirty="0" smtClean="0"/>
            </a:br>
            <a:r>
              <a:rPr lang="en-US" sz="1800" dirty="0" smtClean="0"/>
              <a:t/>
            </a:r>
            <a:br>
              <a:rPr lang="en-US" sz="1800" dirty="0" smtClean="0"/>
            </a:br>
            <a:r>
              <a:rPr lang="en-US" sz="1800" dirty="0" smtClean="0"/>
              <a:t/>
            </a:r>
            <a:br>
              <a:rPr lang="en-US" sz="1800" dirty="0" smtClean="0"/>
            </a:br>
            <a:r>
              <a:rPr lang="en-US" sz="1800" dirty="0" smtClean="0"/>
              <a:t/>
            </a:r>
            <a:br>
              <a:rPr lang="en-US" sz="1800" dirty="0" smtClean="0"/>
            </a:br>
            <a:endParaRPr lang="en-US" sz="1800" dirty="0" smtClean="0"/>
          </a:p>
          <a:p>
            <a:pPr lvl="1">
              <a:buNone/>
            </a:pPr>
            <a:r>
              <a:rPr lang="en-US" sz="1800" dirty="0" smtClean="0"/>
              <a:t/>
            </a:r>
            <a:br>
              <a:rPr lang="en-US" sz="1800" dirty="0" smtClean="0"/>
            </a:br>
            <a:r>
              <a:rPr lang="en-US" sz="1800" dirty="0" smtClean="0"/>
              <a:t/>
            </a:r>
            <a:br>
              <a:rPr lang="en-US" sz="1800" dirty="0" smtClean="0"/>
            </a:br>
            <a:endParaRPr lang="en-US" sz="1800" dirty="0" smtClean="0"/>
          </a:p>
          <a:p>
            <a:r>
              <a:rPr lang="en-US" dirty="0" smtClean="0"/>
              <a:t>VM Right Sizing</a:t>
            </a:r>
          </a:p>
        </p:txBody>
      </p:sp>
      <p:graphicFrame>
        <p:nvGraphicFramePr>
          <p:cNvPr id="5" name="Table 4"/>
          <p:cNvGraphicFramePr>
            <a:graphicFrameLocks noGrp="1"/>
          </p:cNvGraphicFramePr>
          <p:nvPr/>
        </p:nvGraphicFramePr>
        <p:xfrm>
          <a:off x="838200" y="2590800"/>
          <a:ext cx="8077200" cy="1198880"/>
        </p:xfrm>
        <a:graphic>
          <a:graphicData uri="http://schemas.openxmlformats.org/drawingml/2006/table">
            <a:tbl>
              <a:tblPr>
                <a:tableStyleId>{69CF1AB2-1976-4502-BF36-3FF5EA218861}</a:tableStyleId>
              </a:tblPr>
              <a:tblGrid>
                <a:gridCol w="2019300"/>
                <a:gridCol w="1241221"/>
                <a:gridCol w="1921079"/>
                <a:gridCol w="2895600"/>
              </a:tblGrid>
              <a:tr h="152399">
                <a:tc>
                  <a:txBody>
                    <a:bodyPr/>
                    <a:lstStyle/>
                    <a:p>
                      <a:pPr rtl="0"/>
                      <a:r>
                        <a:rPr lang="nl-NL" sz="1400" b="1" i="1" dirty="0"/>
                        <a:t>Monitor</a:t>
                      </a:r>
                    </a:p>
                  </a:txBody>
                  <a:tcPr anchor="ctr"/>
                </a:tc>
                <a:tc>
                  <a:txBody>
                    <a:bodyPr/>
                    <a:lstStyle/>
                    <a:p>
                      <a:pPr rtl="0"/>
                      <a:r>
                        <a:rPr lang="nl-NL" sz="1400" b="1" i="1" dirty="0" err="1"/>
                        <a:t>Threshold</a:t>
                      </a:r>
                      <a:endParaRPr lang="nl-NL" sz="1400" b="1" i="1" dirty="0"/>
                    </a:p>
                  </a:txBody>
                  <a:tcPr anchor="ctr"/>
                </a:tc>
                <a:tc>
                  <a:txBody>
                    <a:bodyPr/>
                    <a:lstStyle/>
                    <a:p>
                      <a:pPr rtl="0"/>
                      <a:r>
                        <a:rPr lang="nl-NL" sz="1400" b="1" i="1" dirty="0"/>
                        <a:t>Sampling Interval</a:t>
                      </a:r>
                    </a:p>
                  </a:txBody>
                  <a:tcPr anchor="ctr"/>
                </a:tc>
                <a:tc>
                  <a:txBody>
                    <a:bodyPr/>
                    <a:lstStyle/>
                    <a:p>
                      <a:pPr rtl="0"/>
                      <a:r>
                        <a:rPr lang="nl-NL" sz="1400" b="1" i="1" dirty="0" err="1"/>
                        <a:t>Calculation</a:t>
                      </a:r>
                      <a:endParaRPr lang="nl-NL" sz="1400" b="1" i="1" dirty="0"/>
                    </a:p>
                  </a:txBody>
                  <a:tcPr anchor="ctr"/>
                </a:tc>
              </a:tr>
              <a:tr h="568960">
                <a:tc>
                  <a:txBody>
                    <a:bodyPr/>
                    <a:lstStyle/>
                    <a:p>
                      <a:pPr rtl="0"/>
                      <a:r>
                        <a:rPr lang="nl-NL" sz="1400" dirty="0"/>
                        <a:t>PRO </a:t>
                      </a:r>
                      <a:r>
                        <a:rPr lang="nl-NL" sz="1400" dirty="0" err="1"/>
                        <a:t>Memory</a:t>
                      </a:r>
                      <a:r>
                        <a:rPr lang="nl-NL" sz="1400" dirty="0"/>
                        <a:t> </a:t>
                      </a:r>
                      <a:r>
                        <a:rPr lang="nl-NL" sz="1400" dirty="0" err="1"/>
                        <a:t>Utilization</a:t>
                      </a:r>
                      <a:endParaRPr lang="nl-NL" sz="1400" dirty="0"/>
                    </a:p>
                  </a:txBody>
                  <a:tcPr anchor="ctr"/>
                </a:tc>
                <a:tc>
                  <a:txBody>
                    <a:bodyPr/>
                    <a:lstStyle/>
                    <a:p>
                      <a:pPr rtl="0"/>
                      <a:r>
                        <a:rPr lang="nl-NL" sz="1400" dirty="0"/>
                        <a:t>90%</a:t>
                      </a:r>
                    </a:p>
                  </a:txBody>
                  <a:tcPr anchor="ctr"/>
                </a:tc>
                <a:tc>
                  <a:txBody>
                    <a:bodyPr/>
                    <a:lstStyle/>
                    <a:p>
                      <a:pPr rtl="0"/>
                      <a:r>
                        <a:rPr lang="nl-NL" sz="1400" dirty="0"/>
                        <a:t>60 sec</a:t>
                      </a:r>
                    </a:p>
                  </a:txBody>
                  <a:tcPr anchor="ctr"/>
                </a:tc>
                <a:tc>
                  <a:txBody>
                    <a:bodyPr/>
                    <a:lstStyle/>
                    <a:p>
                      <a:pPr rtl="0"/>
                      <a:r>
                        <a:rPr lang="en-US" sz="1400" dirty="0"/>
                        <a:t>Average of past 3 samples</a:t>
                      </a:r>
                    </a:p>
                  </a:txBody>
                  <a:tcPr anchor="ctr"/>
                </a:tc>
              </a:tr>
              <a:tr h="325120">
                <a:tc>
                  <a:txBody>
                    <a:bodyPr/>
                    <a:lstStyle/>
                    <a:p>
                      <a:pPr rtl="0"/>
                      <a:r>
                        <a:rPr lang="nl-NL" sz="1400" dirty="0"/>
                        <a:t>PRO CPU </a:t>
                      </a:r>
                      <a:r>
                        <a:rPr lang="nl-NL" sz="1400" dirty="0" err="1"/>
                        <a:t>Utilization</a:t>
                      </a:r>
                      <a:endParaRPr lang="nl-NL" sz="1400" dirty="0"/>
                    </a:p>
                  </a:txBody>
                  <a:tcPr anchor="ctr"/>
                </a:tc>
                <a:tc>
                  <a:txBody>
                    <a:bodyPr/>
                    <a:lstStyle/>
                    <a:p>
                      <a:pPr rtl="0"/>
                      <a:r>
                        <a:rPr lang="nl-NL" sz="1400" dirty="0"/>
                        <a:t>75%</a:t>
                      </a:r>
                    </a:p>
                  </a:txBody>
                  <a:tcPr anchor="ctr"/>
                </a:tc>
                <a:tc>
                  <a:txBody>
                    <a:bodyPr/>
                    <a:lstStyle/>
                    <a:p>
                      <a:pPr rtl="0"/>
                      <a:r>
                        <a:rPr lang="nl-NL" sz="1400" dirty="0"/>
                        <a:t>60 sec</a:t>
                      </a:r>
                    </a:p>
                  </a:txBody>
                  <a:tcPr anchor="ctr"/>
                </a:tc>
                <a:tc>
                  <a:txBody>
                    <a:bodyPr/>
                    <a:lstStyle/>
                    <a:p>
                      <a:pPr rtl="0"/>
                      <a:r>
                        <a:rPr lang="en-US" sz="1400" dirty="0"/>
                        <a:t>Average of past 3 samples</a:t>
                      </a:r>
                    </a:p>
                  </a:txBody>
                  <a:tcPr anchor="ctr"/>
                </a:tc>
              </a:tr>
            </a:tbl>
          </a:graphicData>
        </a:graphic>
      </p:graphicFrame>
      <p:graphicFrame>
        <p:nvGraphicFramePr>
          <p:cNvPr id="6" name="Table 5"/>
          <p:cNvGraphicFramePr>
            <a:graphicFrameLocks noGrp="1"/>
          </p:cNvGraphicFramePr>
          <p:nvPr/>
        </p:nvGraphicFramePr>
        <p:xfrm>
          <a:off x="838200" y="4800600"/>
          <a:ext cx="8077200" cy="1127760"/>
        </p:xfrm>
        <a:graphic>
          <a:graphicData uri="http://schemas.openxmlformats.org/drawingml/2006/table">
            <a:tbl>
              <a:tblPr>
                <a:tableStyleId>{69CF1AB2-1976-4502-BF36-3FF5EA218861}</a:tableStyleId>
              </a:tblPr>
              <a:tblGrid>
                <a:gridCol w="2019300"/>
                <a:gridCol w="1285009"/>
                <a:gridCol w="1877291"/>
                <a:gridCol w="2895600"/>
              </a:tblGrid>
              <a:tr h="137159">
                <a:tc>
                  <a:txBody>
                    <a:bodyPr/>
                    <a:lstStyle/>
                    <a:p>
                      <a:pPr rtl="0"/>
                      <a:r>
                        <a:rPr lang="nl-NL" sz="1400" b="1" i="1" dirty="0"/>
                        <a:t>Monitor</a:t>
                      </a:r>
                    </a:p>
                  </a:txBody>
                  <a:tcPr anchor="ctr"/>
                </a:tc>
                <a:tc>
                  <a:txBody>
                    <a:bodyPr/>
                    <a:lstStyle/>
                    <a:p>
                      <a:pPr rtl="0"/>
                      <a:r>
                        <a:rPr lang="nl-NL" sz="1400" b="1" i="1" dirty="0" err="1"/>
                        <a:t>Threshold</a:t>
                      </a:r>
                      <a:endParaRPr lang="nl-NL" sz="1400" b="1" i="1" dirty="0"/>
                    </a:p>
                  </a:txBody>
                  <a:tcPr anchor="ctr"/>
                </a:tc>
                <a:tc>
                  <a:txBody>
                    <a:bodyPr/>
                    <a:lstStyle/>
                    <a:p>
                      <a:pPr rtl="0"/>
                      <a:r>
                        <a:rPr lang="nl-NL" sz="1400" b="1" i="1" dirty="0"/>
                        <a:t>Sampling Interval</a:t>
                      </a:r>
                    </a:p>
                  </a:txBody>
                  <a:tcPr anchor="ctr"/>
                </a:tc>
                <a:tc>
                  <a:txBody>
                    <a:bodyPr/>
                    <a:lstStyle/>
                    <a:p>
                      <a:pPr rtl="0"/>
                      <a:r>
                        <a:rPr lang="nl-NL" sz="1400" b="1" i="1" dirty="0" err="1"/>
                        <a:t>Calculation</a:t>
                      </a:r>
                      <a:endParaRPr lang="nl-NL" sz="1400" b="1" i="1" dirty="0"/>
                    </a:p>
                  </a:txBody>
                  <a:tcPr anchor="ctr"/>
                </a:tc>
              </a:tr>
              <a:tr h="0">
                <a:tc>
                  <a:txBody>
                    <a:bodyPr/>
                    <a:lstStyle/>
                    <a:p>
                      <a:pPr rtl="0"/>
                      <a:r>
                        <a:rPr lang="nl-NL" sz="1400" dirty="0"/>
                        <a:t>PRO </a:t>
                      </a:r>
                      <a:r>
                        <a:rPr lang="nl-NL" sz="1400" dirty="0" err="1"/>
                        <a:t>Memory</a:t>
                      </a:r>
                      <a:r>
                        <a:rPr lang="nl-NL" sz="1400" dirty="0"/>
                        <a:t> </a:t>
                      </a:r>
                      <a:r>
                        <a:rPr lang="nl-NL" sz="1400" dirty="0" err="1"/>
                        <a:t>Utilization</a:t>
                      </a:r>
                      <a:endParaRPr lang="nl-NL" sz="1400" dirty="0"/>
                    </a:p>
                  </a:txBody>
                  <a:tcPr anchor="ctr"/>
                </a:tc>
                <a:tc>
                  <a:txBody>
                    <a:bodyPr/>
                    <a:lstStyle/>
                    <a:p>
                      <a:pPr rtl="0"/>
                      <a:r>
                        <a:rPr lang="nl-NL" sz="1400"/>
                        <a:t>90%</a:t>
                      </a:r>
                    </a:p>
                  </a:txBody>
                  <a:tcPr anchor="ctr"/>
                </a:tc>
                <a:tc>
                  <a:txBody>
                    <a:bodyPr/>
                    <a:lstStyle/>
                    <a:p>
                      <a:pPr rtl="0"/>
                      <a:r>
                        <a:rPr lang="nl-NL" sz="1400"/>
                        <a:t>60 sec</a:t>
                      </a:r>
                    </a:p>
                  </a:txBody>
                  <a:tcPr anchor="ctr"/>
                </a:tc>
                <a:tc>
                  <a:txBody>
                    <a:bodyPr/>
                    <a:lstStyle/>
                    <a:p>
                      <a:pPr rtl="0"/>
                      <a:r>
                        <a:rPr lang="en-US" sz="1400" dirty="0"/>
                        <a:t>Average of past 3 samples</a:t>
                      </a:r>
                    </a:p>
                  </a:txBody>
                  <a:tcPr anchor="ctr"/>
                </a:tc>
              </a:tr>
              <a:tr h="0">
                <a:tc>
                  <a:txBody>
                    <a:bodyPr/>
                    <a:lstStyle/>
                    <a:p>
                      <a:pPr rtl="0"/>
                      <a:r>
                        <a:rPr lang="nl-NL" sz="1400" dirty="0"/>
                        <a:t>PRO CPU Utilization</a:t>
                      </a:r>
                    </a:p>
                  </a:txBody>
                  <a:tcPr anchor="ctr"/>
                </a:tc>
                <a:tc>
                  <a:txBody>
                    <a:bodyPr/>
                    <a:lstStyle/>
                    <a:p>
                      <a:pPr rtl="0"/>
                      <a:r>
                        <a:rPr lang="nl-NL" sz="1400"/>
                        <a:t>90%</a:t>
                      </a:r>
                    </a:p>
                  </a:txBody>
                  <a:tcPr anchor="ctr"/>
                </a:tc>
                <a:tc>
                  <a:txBody>
                    <a:bodyPr/>
                    <a:lstStyle/>
                    <a:p>
                      <a:pPr rtl="0"/>
                      <a:r>
                        <a:rPr lang="nl-NL" sz="1400" dirty="0"/>
                        <a:t>60 sec</a:t>
                      </a:r>
                    </a:p>
                  </a:txBody>
                  <a:tcPr anchor="ctr"/>
                </a:tc>
                <a:tc>
                  <a:txBody>
                    <a:bodyPr/>
                    <a:lstStyle/>
                    <a:p>
                      <a:pPr rtl="0"/>
                      <a:r>
                        <a:rPr lang="en-US" sz="1400" dirty="0"/>
                        <a:t>Average of past 3 samples</a:t>
                      </a:r>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3" y="228600"/>
            <a:ext cx="8756947" cy="997196"/>
          </a:xfrm>
        </p:spPr>
        <p:txBody>
          <a:bodyPr/>
          <a:lstStyle/>
          <a:p>
            <a:r>
              <a:rPr lang="en-US" dirty="0" smtClean="0"/>
              <a:t>PRO Example</a:t>
            </a:r>
            <a:r>
              <a:rPr lang="en-US" dirty="0"/>
              <a:t/>
            </a:r>
            <a:br>
              <a:rPr lang="en-US" dirty="0"/>
            </a:br>
            <a:endParaRPr lang="en-US" sz="2400" dirty="0">
              <a:solidFill>
                <a:schemeClr val="tx2"/>
              </a:solidFill>
            </a:endParaRPr>
          </a:p>
        </p:txBody>
      </p:sp>
      <p:pic>
        <p:nvPicPr>
          <p:cNvPr id="6" name="Picture 5" descr="pro_tips ui.png"/>
          <p:cNvPicPr>
            <a:picLocks noChangeAspect="1" noChangeArrowheads="1"/>
          </p:cNvPicPr>
          <p:nvPr/>
        </p:nvPicPr>
        <p:blipFill>
          <a:blip r:embed="rId3" cstate="print"/>
          <a:srcRect/>
          <a:stretch>
            <a:fillRect/>
          </a:stretch>
        </p:blipFill>
        <p:spPr bwMode="auto">
          <a:xfrm>
            <a:off x="1199745" y="1219200"/>
            <a:ext cx="6732398" cy="5120640"/>
          </a:xfrm>
          <a:prstGeom prst="rect">
            <a:avLst/>
          </a:prstGeom>
          <a:noFill/>
          <a:ln w="9525">
            <a:noFill/>
            <a:miter lim="800000"/>
            <a:headEnd/>
            <a:tailEnd/>
          </a:ln>
        </p:spPr>
      </p:pic>
    </p:spTree>
    <p:extLst>
      <p:ext uri="{BB962C8B-B14F-4D97-AF65-F5344CB8AC3E}">
        <p14:creationId xmlns:p14="http://schemas.microsoft.com/office/powerpoint/2010/main" val="1870517208"/>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763000" cy="553998"/>
          </a:xfrm>
        </p:spPr>
        <p:txBody>
          <a:bodyPr/>
          <a:lstStyle/>
          <a:p>
            <a:r>
              <a:rPr lang="en-US" sz="4000" dirty="0"/>
              <a:t>VMware </a:t>
            </a:r>
            <a:r>
              <a:rPr lang="en-US" sz="4000" dirty="0" smtClean="0"/>
              <a:t>vSphere PRO</a:t>
            </a:r>
            <a:endParaRPr lang="en-US" sz="4000" dirty="0"/>
          </a:p>
        </p:txBody>
      </p:sp>
      <p:sp>
        <p:nvSpPr>
          <p:cNvPr id="3" name="Text Placeholder 2"/>
          <p:cNvSpPr>
            <a:spLocks noGrp="1"/>
          </p:cNvSpPr>
          <p:nvPr>
            <p:ph type="body" sz="quarter" idx="10"/>
          </p:nvPr>
        </p:nvSpPr>
        <p:spPr>
          <a:xfrm>
            <a:off x="381000" y="1066800"/>
            <a:ext cx="8382000" cy="2948499"/>
          </a:xfrm>
        </p:spPr>
        <p:txBody>
          <a:bodyPr/>
          <a:lstStyle/>
          <a:p>
            <a:r>
              <a:rPr lang="en-US" dirty="0" smtClean="0"/>
              <a:t>No PRO tips from VMware for OpsMgr</a:t>
            </a:r>
          </a:p>
          <a:p>
            <a:r>
              <a:rPr lang="en-US" dirty="0" smtClean="0"/>
              <a:t>Must use 3</a:t>
            </a:r>
            <a:r>
              <a:rPr lang="en-US" baseline="30000" dirty="0" smtClean="0"/>
              <a:t>rd</a:t>
            </a:r>
            <a:r>
              <a:rPr lang="en-US" dirty="0" smtClean="0"/>
              <a:t> party MPs from vendors like</a:t>
            </a:r>
          </a:p>
          <a:p>
            <a:pPr lvl="1"/>
            <a:r>
              <a:rPr lang="en-US" dirty="0" smtClean="0"/>
              <a:t>Veeam Software</a:t>
            </a:r>
          </a:p>
          <a:p>
            <a:pPr lvl="1"/>
            <a:r>
              <a:rPr lang="en-US" dirty="0" smtClean="0"/>
              <a:t>Quest Software</a:t>
            </a:r>
          </a:p>
          <a:p>
            <a:r>
              <a:rPr lang="en-US" dirty="0" smtClean="0"/>
              <a:t>MP available from Veeam Software</a:t>
            </a:r>
          </a:p>
          <a:p>
            <a:pPr lvl="1"/>
            <a:r>
              <a:rPr lang="en-US" dirty="0" smtClean="0"/>
              <a:t>nworks PRO Pack for VMware</a:t>
            </a:r>
          </a:p>
        </p:txBody>
      </p:sp>
    </p:spTree>
    <p:extLst>
      <p:ext uri="{BB962C8B-B14F-4D97-AF65-F5344CB8AC3E}">
        <p14:creationId xmlns:p14="http://schemas.microsoft.com/office/powerpoint/2010/main" val="179330257"/>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763000" cy="498598"/>
          </a:xfrm>
        </p:spPr>
        <p:txBody>
          <a:bodyPr/>
          <a:lstStyle/>
          <a:p>
            <a:r>
              <a:rPr lang="en-US" sz="3600" dirty="0" smtClean="0"/>
              <a:t>VEEAM PRO Tips Example for </a:t>
            </a:r>
            <a:r>
              <a:rPr lang="en-US" sz="3600" dirty="0" err="1" smtClean="0"/>
              <a:t>VMWare</a:t>
            </a:r>
            <a:r>
              <a:rPr lang="en-US" sz="3600" dirty="0" smtClean="0"/>
              <a:t> vSphere</a:t>
            </a:r>
            <a:endParaRPr lang="en-US" sz="3600" dirty="0"/>
          </a:p>
        </p:txBody>
      </p:sp>
      <p:pic>
        <p:nvPicPr>
          <p:cNvPr id="5" name="Picture 3"/>
          <p:cNvPicPr>
            <a:picLocks noChangeAspect="1" noChangeArrowheads="1"/>
          </p:cNvPicPr>
          <p:nvPr/>
        </p:nvPicPr>
        <p:blipFill>
          <a:blip r:embed="rId3" cstate="print"/>
          <a:srcRect/>
          <a:stretch>
            <a:fillRect/>
          </a:stretch>
        </p:blipFill>
        <p:spPr bwMode="auto">
          <a:xfrm>
            <a:off x="304800" y="1524000"/>
            <a:ext cx="8658730" cy="4290194"/>
          </a:xfrm>
          <a:prstGeom prst="rect">
            <a:avLst/>
          </a:prstGeom>
          <a:noFill/>
          <a:ln w="9525">
            <a:noFill/>
            <a:miter lim="800000"/>
            <a:headEnd/>
            <a:tailEnd/>
          </a:ln>
        </p:spPr>
      </p:pic>
    </p:spTree>
    <p:extLst>
      <p:ext uri="{BB962C8B-B14F-4D97-AF65-F5344CB8AC3E}">
        <p14:creationId xmlns:p14="http://schemas.microsoft.com/office/powerpoint/2010/main" val="179330257"/>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133"/>
            <a:ext cx="8305800" cy="457200"/>
          </a:xfrm>
        </p:spPr>
        <p:txBody>
          <a:bodyPr>
            <a:noAutofit/>
          </a:bodyPr>
          <a:lstStyle/>
          <a:p>
            <a:r>
              <a:rPr lang="en-US" sz="4000" dirty="0" smtClean="0"/>
              <a:t>OpsMgr Reporting</a:t>
            </a:r>
            <a:endParaRPr lang="nl-NL" sz="4000" dirty="0"/>
          </a:p>
        </p:txBody>
      </p:sp>
      <p:sp>
        <p:nvSpPr>
          <p:cNvPr id="3" name="Content Placeholder 2"/>
          <p:cNvSpPr>
            <a:spLocks noGrp="1"/>
          </p:cNvSpPr>
          <p:nvPr>
            <p:ph idx="1"/>
          </p:nvPr>
        </p:nvSpPr>
        <p:spPr>
          <a:xfrm>
            <a:off x="457200" y="914400"/>
            <a:ext cx="8378825" cy="4419600"/>
          </a:xfrm>
        </p:spPr>
        <p:txBody>
          <a:bodyPr>
            <a:noAutofit/>
          </a:bodyPr>
          <a:lstStyle/>
          <a:p>
            <a:r>
              <a:rPr lang="en-US" sz="2800" kern="1200" dirty="0" smtClean="0"/>
              <a:t>Host utilization</a:t>
            </a:r>
          </a:p>
          <a:p>
            <a:pPr lvl="1"/>
            <a:r>
              <a:rPr lang="en-US" sz="2400" dirty="0" smtClean="0"/>
              <a:t>Report number of virtual machines on each host</a:t>
            </a:r>
          </a:p>
          <a:p>
            <a:pPr lvl="1"/>
            <a:r>
              <a:rPr lang="en-US" sz="2400" dirty="0" smtClean="0"/>
              <a:t>Report average usage and total or maximum values for processors, memory, and disk space</a:t>
            </a:r>
            <a:endParaRPr lang="nl-NL" sz="2400" kern="1200" dirty="0" smtClean="0"/>
          </a:p>
          <a:p>
            <a:endParaRPr lang="en-US" sz="1000" kern="1200" dirty="0" smtClean="0"/>
          </a:p>
          <a:p>
            <a:r>
              <a:rPr lang="en-US" sz="2800" kern="1200" dirty="0" smtClean="0"/>
              <a:t>Host utilization growth</a:t>
            </a:r>
          </a:p>
          <a:p>
            <a:pPr lvl="1"/>
            <a:r>
              <a:rPr lang="en-US" sz="2400" dirty="0" smtClean="0"/>
              <a:t>Report the percentage of change in resource usage and number of running VM’s</a:t>
            </a:r>
          </a:p>
          <a:p>
            <a:endParaRPr lang="en-US" sz="1000" dirty="0" smtClean="0"/>
          </a:p>
          <a:p>
            <a:r>
              <a:rPr lang="en-US" sz="2800" dirty="0" smtClean="0"/>
              <a:t>VM utilization</a:t>
            </a:r>
          </a:p>
          <a:p>
            <a:pPr lvl="1"/>
            <a:r>
              <a:rPr lang="en-US" sz="2400" dirty="0" smtClean="0"/>
              <a:t>Report resource utilization by your virtual machines</a:t>
            </a:r>
          </a:p>
          <a:p>
            <a:pPr lvl="1"/>
            <a:r>
              <a:rPr lang="en-US" sz="2400" dirty="0" smtClean="0"/>
              <a:t>Report under-utilized or over-utilized virtual machines </a:t>
            </a:r>
          </a:p>
          <a:p>
            <a:endParaRPr lang="en-US" sz="1000" dirty="0" smtClean="0"/>
          </a:p>
          <a:p>
            <a:r>
              <a:rPr lang="en-US" sz="2800" dirty="0" smtClean="0"/>
              <a:t>VM allocation</a:t>
            </a:r>
          </a:p>
          <a:p>
            <a:pPr lvl="1"/>
            <a:r>
              <a:rPr lang="en-US" sz="2400" dirty="0" smtClean="0"/>
              <a:t>Calculate chargeback to cost centers</a:t>
            </a:r>
          </a:p>
          <a:p>
            <a:pPr lvl="1"/>
            <a:r>
              <a:rPr lang="en-US" sz="2400" dirty="0" smtClean="0"/>
              <a:t>Report CPU, memory, disk, and network usage</a:t>
            </a:r>
          </a:p>
          <a:p>
            <a:pPr lvl="1"/>
            <a:endParaRPr lang="nl-NL" sz="1400" b="1" kern="1200" dirty="0" smtClean="0"/>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772400" cy="457200"/>
          </a:xfrm>
        </p:spPr>
        <p:txBody>
          <a:bodyPr>
            <a:normAutofit fontScale="90000"/>
          </a:bodyPr>
          <a:lstStyle/>
          <a:p>
            <a:r>
              <a:rPr lang="en-US" dirty="0" smtClean="0"/>
              <a:t>OpsMgr Reporting Example</a:t>
            </a:r>
            <a:endParaRPr lang="nl-NL" dirty="0"/>
          </a:p>
        </p:txBody>
      </p:sp>
      <p:grpSp>
        <p:nvGrpSpPr>
          <p:cNvPr id="3" name="Group 7"/>
          <p:cNvGrpSpPr/>
          <p:nvPr/>
        </p:nvGrpSpPr>
        <p:grpSpPr>
          <a:xfrm>
            <a:off x="228600" y="990600"/>
            <a:ext cx="8610600" cy="5100411"/>
            <a:chOff x="0" y="762000"/>
            <a:chExt cx="9144000" cy="5329011"/>
          </a:xfrm>
        </p:grpSpPr>
        <p:pic>
          <p:nvPicPr>
            <p:cNvPr id="5" name="Picture 14"/>
            <p:cNvPicPr>
              <a:picLocks noChangeAspect="1" noChangeArrowheads="1"/>
            </p:cNvPicPr>
            <p:nvPr/>
          </p:nvPicPr>
          <p:blipFill>
            <a:blip r:embed="rId3" cstate="print"/>
            <a:srcRect/>
            <a:stretch>
              <a:fillRect/>
            </a:stretch>
          </p:blipFill>
          <p:spPr bwMode="auto">
            <a:xfrm>
              <a:off x="0" y="946514"/>
              <a:ext cx="9144000" cy="4763497"/>
            </a:xfrm>
            <a:prstGeom prst="rect">
              <a:avLst/>
            </a:prstGeom>
            <a:noFill/>
            <a:ln w="9525">
              <a:noFill/>
              <a:miter lim="800000"/>
              <a:headEnd/>
              <a:tailEnd/>
            </a:ln>
            <a:effectLst/>
          </p:spPr>
        </p:pic>
        <p:pic>
          <p:nvPicPr>
            <p:cNvPr id="6" name="Picture 12"/>
            <p:cNvPicPr>
              <a:picLocks noChangeAspect="1" noChangeArrowheads="1"/>
            </p:cNvPicPr>
            <p:nvPr/>
          </p:nvPicPr>
          <p:blipFill>
            <a:blip r:embed="rId4" cstate="print"/>
            <a:srcRect/>
            <a:stretch>
              <a:fillRect/>
            </a:stretch>
          </p:blipFill>
          <p:spPr bwMode="auto">
            <a:xfrm>
              <a:off x="381000" y="833211"/>
              <a:ext cx="8610600" cy="5132192"/>
            </a:xfrm>
            <a:prstGeom prst="rect">
              <a:avLst/>
            </a:prstGeom>
            <a:noFill/>
            <a:ln w="9525">
              <a:noFill/>
              <a:miter lim="800000"/>
              <a:headEnd/>
              <a:tailEnd/>
            </a:ln>
            <a:effectLst/>
          </p:spPr>
        </p:pic>
        <p:pic>
          <p:nvPicPr>
            <p:cNvPr id="7" name="Picture 13"/>
            <p:cNvPicPr>
              <a:picLocks noChangeAspect="1" noChangeArrowheads="1"/>
            </p:cNvPicPr>
            <p:nvPr/>
          </p:nvPicPr>
          <p:blipFill>
            <a:blip r:embed="rId5" cstate="print"/>
            <a:srcRect/>
            <a:stretch>
              <a:fillRect/>
            </a:stretch>
          </p:blipFill>
          <p:spPr bwMode="auto">
            <a:xfrm>
              <a:off x="1600200" y="762000"/>
              <a:ext cx="5943600" cy="5329011"/>
            </a:xfrm>
            <a:prstGeom prst="rect">
              <a:avLst/>
            </a:prstGeom>
            <a:noFill/>
            <a:ln w="9525">
              <a:noFill/>
              <a:miter lim="800000"/>
              <a:headEnd/>
              <a:tailEnd/>
            </a:ln>
            <a:effectLst/>
          </p:spPr>
        </p:pic>
      </p:gr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12"/>
            <a:ext cx="8763000" cy="498598"/>
          </a:xfrm>
        </p:spPr>
        <p:txBody>
          <a:bodyPr/>
          <a:lstStyle/>
          <a:p>
            <a:r>
              <a:rPr lang="en-US" sz="3600" dirty="0" smtClean="0"/>
              <a:t>vSphere and </a:t>
            </a:r>
            <a:r>
              <a:rPr lang="en-US" sz="3600" dirty="0" err="1" smtClean="0"/>
              <a:t>vCenter</a:t>
            </a:r>
            <a:r>
              <a:rPr lang="en-US" sz="3600" dirty="0" smtClean="0"/>
              <a:t> Management</a:t>
            </a:r>
            <a:endParaRPr lang="en-US" sz="3600" dirty="0"/>
          </a:p>
        </p:txBody>
      </p:sp>
      <p:sp>
        <p:nvSpPr>
          <p:cNvPr id="3" name="Text Placeholder 2"/>
          <p:cNvSpPr>
            <a:spLocks noGrp="1"/>
          </p:cNvSpPr>
          <p:nvPr>
            <p:ph type="body" sz="quarter" idx="10"/>
          </p:nvPr>
        </p:nvSpPr>
        <p:spPr>
          <a:xfrm>
            <a:off x="457200" y="1143000"/>
            <a:ext cx="8382000" cy="5090624"/>
          </a:xfrm>
        </p:spPr>
        <p:txBody>
          <a:bodyPr/>
          <a:lstStyle/>
          <a:p>
            <a:r>
              <a:rPr lang="en-US" sz="2800" dirty="0" smtClean="0"/>
              <a:t>VMM 2008 R2 supports the following VMware components </a:t>
            </a:r>
          </a:p>
          <a:p>
            <a:pPr lvl="1" fontAlgn="t"/>
            <a:r>
              <a:rPr lang="en-US" sz="2400" dirty="0" smtClean="0"/>
              <a:t>VMware </a:t>
            </a:r>
            <a:r>
              <a:rPr lang="en-US" sz="2400" dirty="0" err="1" smtClean="0"/>
              <a:t>vCenter</a:t>
            </a:r>
            <a:r>
              <a:rPr lang="en-US" sz="2400" dirty="0" smtClean="0"/>
              <a:t> 2.5 (VMware Infrastructure 3 – VI3) </a:t>
            </a:r>
          </a:p>
          <a:p>
            <a:pPr lvl="2" fontAlgn="t"/>
            <a:r>
              <a:rPr lang="en-US" sz="2000" dirty="0" smtClean="0"/>
              <a:t>VMware ESX(</a:t>
            </a:r>
            <a:r>
              <a:rPr lang="en-US" sz="2000" dirty="0" err="1" smtClean="0"/>
              <a:t>i</a:t>
            </a:r>
            <a:r>
              <a:rPr lang="en-US" sz="2000" dirty="0" smtClean="0"/>
              <a:t>) Server 3.5</a:t>
            </a:r>
          </a:p>
          <a:p>
            <a:pPr lvl="2" fontAlgn="t"/>
            <a:r>
              <a:rPr lang="en-US" sz="2000" dirty="0" smtClean="0"/>
              <a:t>VMware ESX Server 3.0 or above</a:t>
            </a:r>
          </a:p>
          <a:p>
            <a:pPr lvl="1" fontAlgn="t"/>
            <a:r>
              <a:rPr lang="en-US" sz="2400" dirty="0" smtClean="0"/>
              <a:t>VMware </a:t>
            </a:r>
            <a:r>
              <a:rPr lang="en-US" sz="2400" dirty="0" err="1" smtClean="0"/>
              <a:t>vSphere</a:t>
            </a:r>
            <a:r>
              <a:rPr lang="en-US" sz="2400" dirty="0" smtClean="0"/>
              <a:t> 4 (VI3 features only)</a:t>
            </a:r>
          </a:p>
          <a:p>
            <a:pPr lvl="2" fontAlgn="t"/>
            <a:r>
              <a:rPr lang="en-US" sz="2000" dirty="0" smtClean="0"/>
              <a:t>VMware ESX(</a:t>
            </a:r>
            <a:r>
              <a:rPr lang="en-US" sz="2000" dirty="0" err="1" smtClean="0"/>
              <a:t>i</a:t>
            </a:r>
            <a:r>
              <a:rPr lang="en-US" sz="2000" dirty="0" smtClean="0"/>
              <a:t>) Server 4.0 (w/o </a:t>
            </a:r>
            <a:r>
              <a:rPr lang="en-US" sz="2000" dirty="0" err="1" smtClean="0"/>
              <a:t>vNetwork</a:t>
            </a:r>
            <a:r>
              <a:rPr lang="en-US" sz="2000" dirty="0" smtClean="0"/>
              <a:t> Distributed Switches)</a:t>
            </a:r>
          </a:p>
          <a:p>
            <a:pPr lvl="2" fontAlgn="t"/>
            <a:r>
              <a:rPr lang="en-US" sz="2000" dirty="0" smtClean="0"/>
              <a:t>ESX(</a:t>
            </a:r>
            <a:r>
              <a:rPr lang="en-US" sz="2000" dirty="0" err="1" smtClean="0"/>
              <a:t>i</a:t>
            </a:r>
            <a:r>
              <a:rPr lang="en-US" sz="2000" dirty="0" smtClean="0"/>
              <a:t>) Server 3.5</a:t>
            </a:r>
          </a:p>
          <a:p>
            <a:pPr lvl="2" fontAlgn="t"/>
            <a:r>
              <a:rPr lang="en-US" sz="2000" dirty="0" smtClean="0"/>
              <a:t>ESX Server 3.0 or above</a:t>
            </a:r>
          </a:p>
          <a:p>
            <a:pPr fontAlgn="t"/>
            <a:r>
              <a:rPr lang="en-US" sz="2800" dirty="0" smtClean="0"/>
              <a:t>No support for VMware Server</a:t>
            </a:r>
          </a:p>
          <a:p>
            <a:pPr fontAlgn="t"/>
            <a:endParaRPr lang="en-US" sz="2800" dirty="0" smtClean="0"/>
          </a:p>
          <a:p>
            <a:pPr fontAlgn="t"/>
            <a:r>
              <a:rPr lang="en-US" sz="2800" dirty="0" smtClean="0"/>
              <a:t>No VMM agent deployment to </a:t>
            </a:r>
            <a:r>
              <a:rPr lang="en-US" sz="2800" dirty="0" err="1" smtClean="0"/>
              <a:t>vCenter</a:t>
            </a:r>
            <a:r>
              <a:rPr lang="en-US" sz="2800" dirty="0" smtClean="0"/>
              <a:t> or </a:t>
            </a:r>
            <a:r>
              <a:rPr lang="en-US" sz="2800" dirty="0" err="1" smtClean="0"/>
              <a:t>vSphere</a:t>
            </a:r>
            <a:r>
              <a:rPr lang="en-US" sz="2800" dirty="0" smtClean="0"/>
              <a:t> servers</a:t>
            </a:r>
            <a:endParaRPr lang="en-US" sz="2800" dirty="0"/>
          </a:p>
        </p:txBody>
      </p:sp>
    </p:spTree>
    <p:extLst>
      <p:ext uri="{BB962C8B-B14F-4D97-AF65-F5344CB8AC3E}">
        <p14:creationId xmlns:p14="http://schemas.microsoft.com/office/powerpoint/2010/main" val="552194627"/>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K:</a:t>
            </a:r>
            <a:br>
              <a:rPr sz="4800" dirty="0" smtClean="0">
                <a:solidFill>
                  <a:schemeClr val="accent1">
                    <a:lumMod val="60000"/>
                    <a:lumOff val="40000"/>
                  </a:schemeClr>
                </a:solidFill>
              </a:rPr>
            </a:br>
            <a:r>
              <a:rPr lang="en-US" sz="4800" dirty="0" smtClean="0">
                <a:solidFill>
                  <a:schemeClr val="accent1">
                    <a:lumMod val="60000"/>
                    <a:lumOff val="40000"/>
                  </a:schemeClr>
                </a:solidFill>
              </a:rPr>
              <a:t>Configuring and Using System Center Operations Manager 2008 R2 with PRO </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5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7952946"/>
          </a:xfrm>
        </p:spPr>
        <p:txBody>
          <a:bodyPr/>
          <a:lstStyle/>
          <a:p>
            <a:r>
              <a:rPr lang="en-US" dirty="0" smtClean="0"/>
              <a:t>Managing the Virtualized Server Infrastructure </a:t>
            </a:r>
          </a:p>
          <a:p>
            <a:pPr lvl="1"/>
            <a:r>
              <a:rPr lang="en-US" dirty="0" smtClean="0">
                <a:solidFill>
                  <a:schemeClr val="tx1"/>
                </a:solidFill>
                <a:latin typeface="Segoe UI" pitchFamily="34" charset="0"/>
                <a:ea typeface="Segoe UI" pitchFamily="34" charset="0"/>
                <a:cs typeface="Segoe UI" pitchFamily="34" charset="0"/>
              </a:rPr>
              <a:t>Lesson 1: Managing Physical and Virtual Infrastructures using the System Center Suite</a:t>
            </a:r>
          </a:p>
          <a:p>
            <a:pPr lvl="1"/>
            <a:r>
              <a:rPr lang="en-US" dirty="0" smtClean="0">
                <a:solidFill>
                  <a:schemeClr val="tx1"/>
                </a:solidFill>
              </a:rPr>
              <a:t>Lesson 2: </a:t>
            </a:r>
            <a:r>
              <a:rPr lang="en-US" dirty="0" smtClean="0">
                <a:solidFill>
                  <a:schemeClr val="tx1"/>
                </a:solidFill>
                <a:latin typeface="Segoe UI" pitchFamily="34" charset="0"/>
                <a:ea typeface="Segoe UI" pitchFamily="34" charset="0"/>
                <a:cs typeface="Segoe UI" pitchFamily="34" charset="0"/>
              </a:rPr>
              <a:t>Performing Host and Offline Virtual Machine Updates</a:t>
            </a:r>
          </a:p>
          <a:p>
            <a:pPr lvl="1"/>
            <a:r>
              <a:rPr lang="en-US" dirty="0" smtClean="0">
                <a:solidFill>
                  <a:schemeClr val="tx1"/>
                </a:solidFill>
              </a:rPr>
              <a:t>Lesson 3: </a:t>
            </a:r>
            <a:r>
              <a:rPr lang="en-US" dirty="0" smtClean="0">
                <a:solidFill>
                  <a:schemeClr val="tx1"/>
                </a:solidFill>
                <a:latin typeface="Segoe UI" pitchFamily="34" charset="0"/>
                <a:ea typeface="Segoe UI" pitchFamily="34" charset="0"/>
                <a:cs typeface="Segoe UI" pitchFamily="34" charset="0"/>
              </a:rPr>
              <a:t>Designing a Backup and Recovery Solution with System Center Data Protection Manager 2010</a:t>
            </a:r>
          </a:p>
          <a:p>
            <a:pPr lvl="1"/>
            <a:r>
              <a:rPr lang="en-US" dirty="0" smtClean="0">
                <a:solidFill>
                  <a:schemeClr val="tx1"/>
                </a:solidFill>
                <a:latin typeface="Segoe UI" pitchFamily="34" charset="0"/>
                <a:ea typeface="Segoe UI" pitchFamily="34" charset="0"/>
                <a:cs typeface="Segoe UI" pitchFamily="34" charset="0"/>
              </a:rPr>
              <a:t>Lesson 4: Monitoring and Managing a Heterogeneous Virtualization Infrastructure</a:t>
            </a:r>
          </a:p>
          <a:p>
            <a:pPr lvl="1"/>
            <a:r>
              <a:rPr lang="en-US" dirty="0" smtClean="0">
                <a:solidFill>
                  <a:schemeClr val="tx2"/>
                </a:solidFill>
              </a:rPr>
              <a:t>Lesson 5: </a:t>
            </a:r>
            <a:r>
              <a:rPr lang="en-US" dirty="0" smtClean="0">
                <a:solidFill>
                  <a:schemeClr val="tx2"/>
                </a:solidFill>
                <a:latin typeface="Segoe UI" pitchFamily="34" charset="0"/>
                <a:ea typeface="Segoe UI" pitchFamily="34" charset="0"/>
                <a:cs typeface="Segoe UI" pitchFamily="34" charset="0"/>
              </a:rPr>
              <a:t>Designing a Business Continuity Solution</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title"/>
          </p:nvPr>
        </p:nvSpPr>
        <p:spPr/>
        <p:txBody>
          <a:bodyPr/>
          <a:lstStyle/>
          <a:p>
            <a:r>
              <a:rPr lang="en-US" dirty="0" smtClean="0"/>
              <a:t>Benefits of a Stretch Cluster</a:t>
            </a:r>
            <a:endParaRPr lang="en-US" dirty="0"/>
          </a:p>
        </p:txBody>
      </p:sp>
      <p:sp>
        <p:nvSpPr>
          <p:cNvPr id="811012" name="Rectangle 4"/>
          <p:cNvSpPr>
            <a:spLocks noGrp="1" noChangeArrowheads="1"/>
          </p:cNvSpPr>
          <p:nvPr>
            <p:ph idx="1"/>
          </p:nvPr>
        </p:nvSpPr>
        <p:spPr>
          <a:xfrm>
            <a:off x="389436" y="1447800"/>
            <a:ext cx="8363938" cy="5182957"/>
          </a:xfrm>
        </p:spPr>
        <p:txBody>
          <a:bodyPr/>
          <a:lstStyle/>
          <a:p>
            <a:r>
              <a:rPr lang="en-US" dirty="0" smtClean="0"/>
              <a:t>“Stretching” failover cluster from high-availability to business continuity solution</a:t>
            </a:r>
          </a:p>
          <a:p>
            <a:r>
              <a:rPr lang="en-US" dirty="0" smtClean="0"/>
              <a:t>Protects against loss of an entire location</a:t>
            </a:r>
          </a:p>
          <a:p>
            <a:r>
              <a:rPr lang="en-US" dirty="0" smtClean="0"/>
              <a:t>Automates failover</a:t>
            </a:r>
          </a:p>
          <a:p>
            <a:pPr lvl="1"/>
            <a:r>
              <a:rPr lang="en-US" dirty="0" smtClean="0"/>
              <a:t>Reduced downtime</a:t>
            </a:r>
          </a:p>
          <a:p>
            <a:pPr lvl="1"/>
            <a:r>
              <a:rPr lang="en-US" dirty="0" smtClean="0"/>
              <a:t>Lower complexity disaster recovery plan</a:t>
            </a:r>
          </a:p>
          <a:p>
            <a:r>
              <a:rPr lang="en-US" dirty="0" smtClean="0"/>
              <a:t>Reduces administrative overhead</a:t>
            </a:r>
          </a:p>
          <a:p>
            <a:pPr lvl="1"/>
            <a:r>
              <a:rPr lang="en-US" dirty="0" smtClean="0"/>
              <a:t>Automatically synchronize application and cluster changes</a:t>
            </a:r>
          </a:p>
          <a:p>
            <a:pPr lvl="1"/>
            <a:r>
              <a:rPr lang="en-US" dirty="0" smtClean="0"/>
              <a:t>Easier to keep consistent than standalone servers</a:t>
            </a:r>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Considerations</a:t>
            </a:r>
            <a:endParaRPr lang="en-US" dirty="0"/>
          </a:p>
        </p:txBody>
      </p:sp>
      <p:sp>
        <p:nvSpPr>
          <p:cNvPr id="3" name="Text Placeholder 2"/>
          <p:cNvSpPr>
            <a:spLocks noGrp="1"/>
          </p:cNvSpPr>
          <p:nvPr>
            <p:ph type="body" sz="quarter" idx="10"/>
          </p:nvPr>
        </p:nvSpPr>
        <p:spPr>
          <a:xfrm>
            <a:off x="381000" y="1447800"/>
            <a:ext cx="8382000" cy="4105739"/>
          </a:xfrm>
        </p:spPr>
        <p:txBody>
          <a:bodyPr/>
          <a:lstStyle/>
          <a:p>
            <a:r>
              <a:rPr lang="en-US" sz="2800" dirty="0" smtClean="0"/>
              <a:t>Stretching the network</a:t>
            </a:r>
          </a:p>
          <a:p>
            <a:pPr lvl="1"/>
            <a:r>
              <a:rPr lang="en-US" sz="2400" dirty="0" smtClean="0"/>
              <a:t>Higher network latency</a:t>
            </a:r>
          </a:p>
          <a:p>
            <a:pPr lvl="1"/>
            <a:r>
              <a:rPr lang="en-US" sz="2400" dirty="0" smtClean="0"/>
              <a:t>Must change the cluster inner-node heartbeat</a:t>
            </a:r>
          </a:p>
          <a:p>
            <a:r>
              <a:rPr lang="en-US" sz="2800" dirty="0" smtClean="0"/>
              <a:t>Use stretched VLANs across sites</a:t>
            </a:r>
          </a:p>
          <a:p>
            <a:pPr lvl="1"/>
            <a:r>
              <a:rPr lang="en-US" sz="2400" dirty="0" smtClean="0"/>
              <a:t>CSV requires it</a:t>
            </a:r>
          </a:p>
          <a:p>
            <a:pPr lvl="1"/>
            <a:r>
              <a:rPr lang="en-US" sz="2400" dirty="0" smtClean="0"/>
              <a:t>Solves the complexity of IP address change for clients</a:t>
            </a:r>
          </a:p>
          <a:p>
            <a:pPr lvl="1"/>
            <a:r>
              <a:rPr lang="en-US" sz="2400" dirty="0" smtClean="0"/>
              <a:t>Allows live migration</a:t>
            </a:r>
          </a:p>
          <a:p>
            <a:r>
              <a:rPr lang="en-US" sz="2800" dirty="0" smtClean="0"/>
              <a:t>Increasing the security</a:t>
            </a:r>
          </a:p>
          <a:p>
            <a:pPr lvl="1"/>
            <a:r>
              <a:rPr lang="en-US" sz="2400" dirty="0" smtClean="0"/>
              <a:t>Configure the intra-node communications for encryption (default is signed)</a:t>
            </a:r>
          </a:p>
        </p:txBody>
      </p:sp>
      <p:pic>
        <p:nvPicPr>
          <p:cNvPr id="4" name="Picture 8"/>
          <p:cNvPicPr>
            <a:picLocks noChangeAspect="1" noChangeArrowheads="1"/>
          </p:cNvPicPr>
          <p:nvPr/>
        </p:nvPicPr>
        <p:blipFill>
          <a:blip r:embed="rId3"/>
          <a:srcRect/>
          <a:stretch>
            <a:fillRect/>
          </a:stretch>
        </p:blipFill>
        <p:spPr bwMode="auto">
          <a:xfrm>
            <a:off x="1066800" y="5480184"/>
            <a:ext cx="6019800" cy="1373958"/>
          </a:xfrm>
          <a:prstGeom prst="rect">
            <a:avLst/>
          </a:prstGeom>
          <a:noFill/>
          <a:ln w="9525">
            <a:noFill/>
            <a:miter lim="800000"/>
            <a:headEnd/>
            <a:tailEnd/>
          </a:ln>
          <a:effectLst/>
        </p:spPr>
      </p:pic>
    </p:spTree>
    <p:extLst>
      <p:ext uri="{BB962C8B-B14F-4D97-AF65-F5344CB8AC3E}">
        <p14:creationId xmlns:p14="http://schemas.microsoft.com/office/powerpoint/2010/main" val="2826090592"/>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p:cNvSpPr>
            <a:spLocks noGrp="1" noChangeArrowheads="1"/>
          </p:cNvSpPr>
          <p:nvPr>
            <p:ph type="title"/>
          </p:nvPr>
        </p:nvSpPr>
        <p:spPr>
          <a:xfrm>
            <a:off x="387054" y="228602"/>
            <a:ext cx="8375946" cy="664797"/>
          </a:xfrm>
        </p:spPr>
        <p:txBody>
          <a:bodyPr/>
          <a:lstStyle/>
          <a:p>
            <a:r>
              <a:rPr smtClean="0"/>
              <a:t>Stretching the Network</a:t>
            </a:r>
            <a:endParaRPr lang="en-US" dirty="0"/>
          </a:p>
        </p:txBody>
      </p:sp>
      <p:sp>
        <p:nvSpPr>
          <p:cNvPr id="783364" name="Rectangle 4"/>
          <p:cNvSpPr>
            <a:spLocks noGrp="1" noChangeArrowheads="1"/>
          </p:cNvSpPr>
          <p:nvPr>
            <p:ph idx="1"/>
          </p:nvPr>
        </p:nvSpPr>
        <p:spPr>
          <a:xfrm>
            <a:off x="279666" y="1446176"/>
            <a:ext cx="8502834" cy="3747180"/>
          </a:xfrm>
        </p:spPr>
        <p:txBody>
          <a:bodyPr/>
          <a:lstStyle/>
          <a:p>
            <a:pPr>
              <a:lnSpc>
                <a:spcPct val="95000"/>
              </a:lnSpc>
            </a:pPr>
            <a:r>
              <a:rPr lang="en-US" dirty="0" smtClean="0">
                <a:latin typeface="+mj-lt"/>
                <a:cs typeface="Courier New" pitchFamily="49" charset="0"/>
              </a:rPr>
              <a:t>Longer distance usually means greater network latency</a:t>
            </a:r>
          </a:p>
          <a:p>
            <a:pPr>
              <a:lnSpc>
                <a:spcPct val="95000"/>
              </a:lnSpc>
            </a:pPr>
            <a:endParaRPr lang="en-US" sz="1200" dirty="0" smtClean="0">
              <a:latin typeface="+mj-lt"/>
              <a:cs typeface="Courier New" pitchFamily="49" charset="0"/>
            </a:endParaRPr>
          </a:p>
          <a:p>
            <a:pPr>
              <a:lnSpc>
                <a:spcPct val="95000"/>
              </a:lnSpc>
            </a:pPr>
            <a:r>
              <a:rPr lang="en-US" dirty="0" smtClean="0">
                <a:latin typeface="+mj-lt"/>
                <a:cs typeface="Courier New" pitchFamily="49" charset="0"/>
              </a:rPr>
              <a:t>Missed node health checks can cause false failover</a:t>
            </a:r>
          </a:p>
          <a:p>
            <a:pPr>
              <a:lnSpc>
                <a:spcPct val="95000"/>
              </a:lnSpc>
            </a:pPr>
            <a:endParaRPr lang="en-US" sz="1200" dirty="0" smtClean="0">
              <a:latin typeface="+mj-lt"/>
              <a:cs typeface="Courier New" pitchFamily="49" charset="0"/>
            </a:endParaRPr>
          </a:p>
          <a:p>
            <a:pPr>
              <a:lnSpc>
                <a:spcPct val="95000"/>
              </a:lnSpc>
            </a:pPr>
            <a:r>
              <a:rPr lang="en-US" dirty="0" smtClean="0">
                <a:latin typeface="+mj-lt"/>
                <a:cs typeface="Courier New" pitchFamily="49" charset="0"/>
              </a:rPr>
              <a:t>Cluster node heartbeat is configurable to deal with network latency</a:t>
            </a:r>
          </a:p>
          <a:p>
            <a:pPr lvl="1">
              <a:lnSpc>
                <a:spcPct val="95000"/>
              </a:lnSpc>
              <a:buNone/>
            </a:pPr>
            <a:endParaRPr lang="en-US" sz="600" dirty="0" smtClean="0">
              <a:solidFill>
                <a:schemeClr val="accent3"/>
              </a:solidFill>
              <a:latin typeface="+mj-lt"/>
              <a:cs typeface="Courier New" pitchFamily="49" charset="0"/>
            </a:endParaRPr>
          </a:p>
          <a:p>
            <a:pPr lvl="1">
              <a:lnSpc>
                <a:spcPct val="95000"/>
              </a:lnSpc>
              <a:buNone/>
            </a:pPr>
            <a:endParaRPr lang="en-US" sz="600" dirty="0" smtClean="0">
              <a:solidFill>
                <a:schemeClr val="accent3"/>
              </a:solidFill>
              <a:latin typeface="+mj-lt"/>
              <a:cs typeface="Courier New" pitchFamily="49" charset="0"/>
            </a:endParaRPr>
          </a:p>
          <a:p>
            <a:pPr lvl="1">
              <a:lnSpc>
                <a:spcPct val="95000"/>
              </a:lnSpc>
              <a:buNone/>
            </a:pPr>
            <a:endParaRPr lang="en-US" sz="600" dirty="0" smtClean="0">
              <a:solidFill>
                <a:schemeClr val="accent3"/>
              </a:solidFill>
              <a:latin typeface="+mj-lt"/>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Ensuring Security over the WAN</a:t>
            </a:r>
            <a:endParaRPr lang="en-US" dirty="0"/>
          </a:p>
        </p:txBody>
      </p:sp>
      <p:sp>
        <p:nvSpPr>
          <p:cNvPr id="35" name="Content Placeholder 34"/>
          <p:cNvSpPr>
            <a:spLocks noGrp="1"/>
          </p:cNvSpPr>
          <p:nvPr>
            <p:ph idx="1"/>
          </p:nvPr>
        </p:nvSpPr>
        <p:spPr>
          <a:xfrm>
            <a:off x="389436" y="1447799"/>
            <a:ext cx="8363938" cy="1865126"/>
          </a:xfrm>
        </p:spPr>
        <p:txBody>
          <a:bodyPr/>
          <a:lstStyle/>
          <a:p>
            <a:pPr lvl="0"/>
            <a:r>
              <a:rPr lang="en-US" dirty="0" smtClean="0"/>
              <a:t>Encrypt intra-node communication</a:t>
            </a:r>
          </a:p>
          <a:p>
            <a:pPr lvl="1"/>
            <a:r>
              <a:rPr lang="en-US" dirty="0" smtClean="0"/>
              <a:t>0 = clear text</a:t>
            </a:r>
          </a:p>
          <a:p>
            <a:pPr lvl="1"/>
            <a:r>
              <a:rPr lang="en-US" dirty="0" smtClean="0"/>
              <a:t>1 = signed (default)</a:t>
            </a:r>
          </a:p>
          <a:p>
            <a:pPr lvl="1"/>
            <a:r>
              <a:rPr lang="en-US" dirty="0" smtClean="0"/>
              <a:t>2 = encrypted</a:t>
            </a:r>
          </a:p>
        </p:txBody>
      </p:sp>
      <p:pic>
        <p:nvPicPr>
          <p:cNvPr id="53" name="Picture 8"/>
          <p:cNvPicPr>
            <a:picLocks noChangeAspect="1" noChangeArrowheads="1"/>
          </p:cNvPicPr>
          <p:nvPr/>
        </p:nvPicPr>
        <p:blipFill>
          <a:blip r:embed="rId3"/>
          <a:srcRect/>
          <a:stretch>
            <a:fillRect/>
          </a:stretch>
        </p:blipFill>
        <p:spPr bwMode="auto">
          <a:xfrm>
            <a:off x="5182223" y="1938051"/>
            <a:ext cx="3950022" cy="1201757"/>
          </a:xfrm>
          <a:prstGeom prst="rect">
            <a:avLst/>
          </a:prstGeom>
          <a:noFill/>
          <a:ln w="9525">
            <a:noFill/>
            <a:miter lim="800000"/>
            <a:headEnd/>
            <a:tailEnd/>
          </a:ln>
          <a:effectLst/>
        </p:spPr>
      </p:pic>
      <p:pic>
        <p:nvPicPr>
          <p:cNvPr id="54" name="Picture 10"/>
          <p:cNvPicPr>
            <a:picLocks noChangeAspect="1" noChangeArrowheads="1"/>
          </p:cNvPicPr>
          <p:nvPr/>
        </p:nvPicPr>
        <p:blipFill>
          <a:blip r:embed="rId4"/>
          <a:srcRect/>
          <a:stretch>
            <a:fillRect/>
          </a:stretch>
        </p:blipFill>
        <p:spPr bwMode="auto">
          <a:xfrm>
            <a:off x="5182222" y="3226880"/>
            <a:ext cx="3958883" cy="1124783"/>
          </a:xfrm>
          <a:prstGeom prst="rect">
            <a:avLst/>
          </a:prstGeom>
          <a:noFill/>
          <a:ln w="9525">
            <a:noFill/>
            <a:miter lim="800000"/>
            <a:headEnd/>
            <a:tailEnd/>
          </a:ln>
          <a:effectLst/>
        </p:spPr>
      </p:pic>
      <p:sp>
        <p:nvSpPr>
          <p:cNvPr id="23" name="Rectangle 22"/>
          <p:cNvSpPr/>
          <p:nvPr/>
        </p:nvSpPr>
        <p:spPr bwMode="auto">
          <a:xfrm>
            <a:off x="3949238" y="4349828"/>
            <a:ext cx="1049630" cy="204913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6" name="Rectangle 25"/>
          <p:cNvSpPr/>
          <p:nvPr/>
        </p:nvSpPr>
        <p:spPr bwMode="auto">
          <a:xfrm>
            <a:off x="454564" y="4340649"/>
            <a:ext cx="1049630" cy="2049137"/>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7" name="Text Box 18"/>
          <p:cNvSpPr txBox="1">
            <a:spLocks noChangeArrowheads="1"/>
          </p:cNvSpPr>
          <p:nvPr/>
        </p:nvSpPr>
        <p:spPr bwMode="auto">
          <a:xfrm>
            <a:off x="605200" y="4356332"/>
            <a:ext cx="696336"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a:t>
            </a:r>
          </a:p>
        </p:txBody>
      </p:sp>
      <p:pic>
        <p:nvPicPr>
          <p:cNvPr id="43" name="Rectangle 24598" descr="Server"/>
          <p:cNvPicPr>
            <a:picLocks noChangeAspect="1" noChangeArrowheads="1"/>
          </p:cNvPicPr>
          <p:nvPr/>
        </p:nvPicPr>
        <p:blipFill>
          <a:blip r:embed="rId5" cstate="print"/>
          <a:srcRect/>
          <a:stretch>
            <a:fillRect/>
          </a:stretch>
        </p:blipFill>
        <p:spPr bwMode="auto">
          <a:xfrm>
            <a:off x="746931" y="4877451"/>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2" descr="\\eventsql\dvd\Online_ART\DVD_ART36\Artwork_Imagery\Icons - Illustrations\Internet Clouds web\cloud illustration icon.png"/>
          <p:cNvPicPr>
            <a:picLocks noChangeAspect="1" noChangeArrowheads="1"/>
          </p:cNvPicPr>
          <p:nvPr/>
        </p:nvPicPr>
        <p:blipFill>
          <a:blip r:embed="rId6"/>
          <a:srcRect/>
          <a:stretch>
            <a:fillRect/>
          </a:stretch>
        </p:blipFill>
        <p:spPr bwMode="auto">
          <a:xfrm>
            <a:off x="1058411" y="4420251"/>
            <a:ext cx="3258399" cy="914400"/>
          </a:xfrm>
          <a:prstGeom prst="rect">
            <a:avLst/>
          </a:prstGeom>
          <a:noFill/>
        </p:spPr>
      </p:pic>
      <p:sp>
        <p:nvSpPr>
          <p:cNvPr id="45" name="Text Box 30"/>
          <p:cNvSpPr txBox="1">
            <a:spLocks noChangeArrowheads="1"/>
          </p:cNvSpPr>
          <p:nvPr/>
        </p:nvSpPr>
        <p:spPr bwMode="auto">
          <a:xfrm>
            <a:off x="1279976" y="4755056"/>
            <a:ext cx="1047073"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a:solidFill>
                  <a:schemeClr val="bg1"/>
                </a:solidFill>
              </a:rPr>
              <a:t>10.10.10.1</a:t>
            </a:r>
          </a:p>
        </p:txBody>
      </p:sp>
      <p:sp>
        <p:nvSpPr>
          <p:cNvPr id="46" name="Text Box 31"/>
          <p:cNvSpPr txBox="1">
            <a:spLocks noChangeArrowheads="1"/>
          </p:cNvSpPr>
          <p:nvPr/>
        </p:nvSpPr>
        <p:spPr bwMode="auto">
          <a:xfrm>
            <a:off x="3186434" y="4728609"/>
            <a:ext cx="1047074"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20.20.20.1</a:t>
            </a:r>
            <a:endParaRPr lang="en-US" sz="1400" b="1" dirty="0">
              <a:solidFill>
                <a:schemeClr val="bg1"/>
              </a:solidFill>
            </a:endParaRPr>
          </a:p>
        </p:txBody>
      </p:sp>
      <p:pic>
        <p:nvPicPr>
          <p:cNvPr id="47" name="Picture 2" descr="\\eventsql\dvd\Online_ART\DVD_ART36\Artwork_Imagery\Icons - Illustrations\Internet Clouds web\cloud illustration icon.png"/>
          <p:cNvPicPr>
            <a:picLocks noChangeAspect="1" noChangeArrowheads="1"/>
          </p:cNvPicPr>
          <p:nvPr/>
        </p:nvPicPr>
        <p:blipFill>
          <a:blip r:embed="rId6"/>
          <a:srcRect/>
          <a:stretch>
            <a:fillRect/>
          </a:stretch>
        </p:blipFill>
        <p:spPr bwMode="auto">
          <a:xfrm>
            <a:off x="1172741" y="5182251"/>
            <a:ext cx="3144069" cy="914400"/>
          </a:xfrm>
          <a:prstGeom prst="rect">
            <a:avLst/>
          </a:prstGeom>
          <a:noFill/>
        </p:spPr>
      </p:pic>
      <p:sp>
        <p:nvSpPr>
          <p:cNvPr id="48" name="Text Box 32"/>
          <p:cNvSpPr txBox="1">
            <a:spLocks noChangeArrowheads="1"/>
          </p:cNvSpPr>
          <p:nvPr/>
        </p:nvSpPr>
        <p:spPr bwMode="auto">
          <a:xfrm>
            <a:off x="1384949" y="5528821"/>
            <a:ext cx="1047074"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30.30.30.1</a:t>
            </a:r>
            <a:endParaRPr lang="en-US" sz="1400" b="1" dirty="0">
              <a:solidFill>
                <a:schemeClr val="bg1"/>
              </a:solidFill>
            </a:endParaRPr>
          </a:p>
        </p:txBody>
      </p:sp>
      <p:sp>
        <p:nvSpPr>
          <p:cNvPr id="49" name="Text Box 33"/>
          <p:cNvSpPr txBox="1">
            <a:spLocks noChangeArrowheads="1"/>
          </p:cNvSpPr>
          <p:nvPr/>
        </p:nvSpPr>
        <p:spPr bwMode="auto">
          <a:xfrm>
            <a:off x="3166143" y="5487052"/>
            <a:ext cx="1047074"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40.40.40.1</a:t>
            </a:r>
            <a:endParaRPr lang="en-US" sz="1400" b="1" dirty="0">
              <a:solidFill>
                <a:schemeClr val="bg1"/>
              </a:solidFill>
            </a:endParaRPr>
          </a:p>
        </p:txBody>
      </p:sp>
      <p:sp>
        <p:nvSpPr>
          <p:cNvPr id="50" name="Text Box 18"/>
          <p:cNvSpPr txBox="1">
            <a:spLocks noChangeArrowheads="1"/>
          </p:cNvSpPr>
          <p:nvPr/>
        </p:nvSpPr>
        <p:spPr bwMode="auto">
          <a:xfrm>
            <a:off x="4099072" y="4365511"/>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t>
            </a:r>
            <a:r>
              <a:rPr lang="en-US" sz="1600" dirty="0" smtClean="0">
                <a:solidFill>
                  <a:schemeClr val="bg1"/>
                </a:solidFill>
                <a:latin typeface="Franklin Gothic Medium" pitchFamily="34" charset="0"/>
              </a:rPr>
              <a:t>B</a:t>
            </a:r>
            <a:endParaRPr lang="en-US" sz="1600" dirty="0">
              <a:solidFill>
                <a:schemeClr val="bg1"/>
              </a:solidFill>
              <a:latin typeface="Franklin Gothic Medium" pitchFamily="34" charset="0"/>
            </a:endParaRPr>
          </a:p>
        </p:txBody>
      </p:sp>
      <p:pic>
        <p:nvPicPr>
          <p:cNvPr id="51" name="Rectangle 24598" descr="Server"/>
          <p:cNvPicPr>
            <a:picLocks noChangeAspect="1" noChangeArrowheads="1"/>
          </p:cNvPicPr>
          <p:nvPr/>
        </p:nvPicPr>
        <p:blipFill>
          <a:blip r:embed="rId5" cstate="print"/>
          <a:srcRect/>
          <a:stretch>
            <a:fillRect/>
          </a:stretch>
        </p:blipFill>
        <p:spPr bwMode="auto">
          <a:xfrm>
            <a:off x="4241606" y="4886630"/>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5" name="Picture 3" descr="\\eventsql\dvd\Online_ART\DVD_ART36\Artwork_Imagery\Icons - Illustrations\Buildings\highrise, office building skyscraper enterprise red.png"/>
          <p:cNvPicPr>
            <a:picLocks noChangeAspect="1" noChangeArrowheads="1"/>
          </p:cNvPicPr>
          <p:nvPr/>
        </p:nvPicPr>
        <p:blipFill>
          <a:blip r:embed="rId7"/>
          <a:srcRect/>
          <a:stretch>
            <a:fillRect/>
          </a:stretch>
        </p:blipFill>
        <p:spPr bwMode="auto">
          <a:xfrm>
            <a:off x="281261" y="4110725"/>
            <a:ext cx="334345" cy="648561"/>
          </a:xfrm>
          <a:prstGeom prst="rect">
            <a:avLst/>
          </a:prstGeom>
          <a:noFill/>
        </p:spPr>
      </p:pic>
      <p:pic>
        <p:nvPicPr>
          <p:cNvPr id="56" name="Picture 4" descr="\\eventsql\dvd\Online_ART\DVD_ART36\Artwork_Imagery\Icons - Illustrations\Buildings\highrise, office building skyscraper enterprise blue.png"/>
          <p:cNvPicPr>
            <a:picLocks noChangeAspect="1" noChangeArrowheads="1"/>
          </p:cNvPicPr>
          <p:nvPr/>
        </p:nvPicPr>
        <p:blipFill>
          <a:blip r:embed="rId8"/>
          <a:srcRect/>
          <a:stretch>
            <a:fillRect/>
          </a:stretch>
        </p:blipFill>
        <p:spPr bwMode="auto">
          <a:xfrm>
            <a:off x="4826183" y="4104186"/>
            <a:ext cx="349675" cy="699168"/>
          </a:xfrm>
          <a:prstGeom prst="rect">
            <a:avLst/>
          </a:prstGeom>
          <a:noFill/>
        </p:spPr>
      </p:pic>
      <p:pic>
        <p:nvPicPr>
          <p:cNvPr id="57" name="Picture 4" descr="SafeSecure"/>
          <p:cNvPicPr>
            <a:picLocks noChangeAspect="1" noChangeArrowheads="1"/>
          </p:cNvPicPr>
          <p:nvPr/>
        </p:nvPicPr>
        <p:blipFill>
          <a:blip r:embed="rId9"/>
          <a:srcRect/>
          <a:stretch>
            <a:fillRect/>
          </a:stretch>
        </p:blipFill>
        <p:spPr bwMode="auto">
          <a:xfrm>
            <a:off x="2249403" y="4572000"/>
            <a:ext cx="584046" cy="583894"/>
          </a:xfrm>
          <a:prstGeom prst="rect">
            <a:avLst/>
          </a:prstGeom>
          <a:noFill/>
          <a:ln w="9525">
            <a:noFill/>
            <a:miter lim="800000"/>
            <a:headEnd/>
            <a:tailEnd/>
          </a:ln>
        </p:spPr>
      </p:pic>
      <p:pic>
        <p:nvPicPr>
          <p:cNvPr id="58" name="Picture 4" descr="SafeSecure"/>
          <p:cNvPicPr>
            <a:picLocks noChangeAspect="1" noChangeArrowheads="1"/>
          </p:cNvPicPr>
          <p:nvPr/>
        </p:nvPicPr>
        <p:blipFill>
          <a:blip r:embed="rId9"/>
          <a:srcRect/>
          <a:stretch>
            <a:fillRect/>
          </a:stretch>
        </p:blipFill>
        <p:spPr bwMode="auto">
          <a:xfrm>
            <a:off x="2562088" y="5352361"/>
            <a:ext cx="584046" cy="58389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Migration Across Sites</a:t>
            </a:r>
            <a:endParaRPr lang="en-US" dirty="0"/>
          </a:p>
        </p:txBody>
      </p:sp>
      <p:sp>
        <p:nvSpPr>
          <p:cNvPr id="3" name="Content Placeholder 2"/>
          <p:cNvSpPr>
            <a:spLocks noGrp="1"/>
          </p:cNvSpPr>
          <p:nvPr>
            <p:ph idx="1"/>
          </p:nvPr>
        </p:nvSpPr>
        <p:spPr>
          <a:xfrm>
            <a:off x="381000" y="1176445"/>
            <a:ext cx="8363938" cy="2948499"/>
          </a:xfrm>
        </p:spPr>
        <p:txBody>
          <a:bodyPr/>
          <a:lstStyle/>
          <a:p>
            <a:r>
              <a:rPr lang="en-US" sz="2800" dirty="0" smtClean="0"/>
              <a:t>Use VLAN to achieve live migrations between sites</a:t>
            </a:r>
          </a:p>
          <a:p>
            <a:pPr lvl="1"/>
            <a:r>
              <a:rPr lang="en-US" sz="2400" dirty="0" smtClean="0"/>
              <a:t>IP client is connected to will not change</a:t>
            </a:r>
          </a:p>
          <a:p>
            <a:endParaRPr lang="en-US" sz="1200" dirty="0" smtClean="0"/>
          </a:p>
          <a:p>
            <a:r>
              <a:rPr lang="en-US" sz="2800" dirty="0" smtClean="0"/>
              <a:t>Plan appropriate bandwidth between sites</a:t>
            </a:r>
          </a:p>
          <a:p>
            <a:pPr lvl="1"/>
            <a:r>
              <a:rPr lang="en-US" sz="2400" dirty="0" smtClean="0"/>
              <a:t>Live migration may require significant network bandwidth based on VM memory allocation</a:t>
            </a:r>
          </a:p>
          <a:p>
            <a:pPr lvl="1"/>
            <a:r>
              <a:rPr lang="en-US" sz="2400" dirty="0" smtClean="0"/>
              <a:t>Migration must account with higher latency or lower bandwidth WAN connections</a:t>
            </a:r>
          </a:p>
        </p:txBody>
      </p:sp>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Multi-Subnet vs. VLAN Recap</a:t>
            </a:r>
            <a:endParaRPr lang="en-US" dirty="0"/>
          </a:p>
        </p:txBody>
      </p:sp>
      <p:graphicFrame>
        <p:nvGraphicFramePr>
          <p:cNvPr id="5" name="Content Placeholder 4"/>
          <p:cNvGraphicFramePr>
            <a:graphicFrameLocks noGrp="1"/>
          </p:cNvGraphicFramePr>
          <p:nvPr>
            <p:ph idx="1"/>
          </p:nvPr>
        </p:nvGraphicFramePr>
        <p:xfrm>
          <a:off x="389436" y="1447800"/>
          <a:ext cx="8271983" cy="4572000"/>
        </p:xfrm>
        <a:graphic>
          <a:graphicData uri="http://schemas.openxmlformats.org/drawingml/2006/table">
            <a:tbl>
              <a:tblPr firstRow="1" bandRow="1">
                <a:tableStyleId>{5DA37D80-6434-44D0-A028-1B22A696006F}</a:tableStyleId>
              </a:tblPr>
              <a:tblGrid>
                <a:gridCol w="3375280"/>
                <a:gridCol w="2449924"/>
                <a:gridCol w="2446779"/>
              </a:tblGrid>
              <a:tr h="370840">
                <a:tc>
                  <a:txBody>
                    <a:bodyPr/>
                    <a:lstStyle/>
                    <a:p>
                      <a:pPr algn="ctr"/>
                      <a:endParaRPr lang="en-US" sz="2800" dirty="0"/>
                    </a:p>
                  </a:txBody>
                  <a:tcPr/>
                </a:tc>
                <a:tc>
                  <a:txBody>
                    <a:bodyPr/>
                    <a:lstStyle/>
                    <a:p>
                      <a:pPr algn="ctr"/>
                      <a:r>
                        <a:rPr lang="en-US" sz="2800" dirty="0" smtClean="0"/>
                        <a:t>Multi-Subnet</a:t>
                      </a:r>
                      <a:endParaRPr lang="en-US" sz="2800" dirty="0"/>
                    </a:p>
                  </a:txBody>
                  <a:tcPr/>
                </a:tc>
                <a:tc>
                  <a:txBody>
                    <a:bodyPr/>
                    <a:lstStyle/>
                    <a:p>
                      <a:pPr algn="ctr"/>
                      <a:r>
                        <a:rPr lang="en-US" sz="2800" dirty="0" smtClean="0"/>
                        <a:t>VLAN</a:t>
                      </a:r>
                      <a:endParaRPr lang="en-US" sz="2800" dirty="0"/>
                    </a:p>
                  </a:txBody>
                  <a:tcPr/>
                </a:tc>
              </a:tr>
              <a:tr h="624840">
                <a:tc>
                  <a:txBody>
                    <a:bodyPr/>
                    <a:lstStyle/>
                    <a:p>
                      <a:pPr algn="ctr"/>
                      <a:r>
                        <a:rPr lang="en-US" sz="2800" dirty="0" smtClean="0"/>
                        <a:t>Live</a:t>
                      </a:r>
                      <a:r>
                        <a:rPr lang="en-US" sz="2800" baseline="0" dirty="0" smtClean="0"/>
                        <a:t> </a:t>
                      </a:r>
                      <a:r>
                        <a:rPr lang="en-US" sz="2800" dirty="0" smtClean="0"/>
                        <a:t>Migration</a:t>
                      </a:r>
                      <a:endParaRPr lang="en-US" sz="2800" dirty="0"/>
                    </a:p>
                  </a:txBody>
                  <a:tcPr/>
                </a:tc>
                <a:tc>
                  <a:txBody>
                    <a:bodyPr/>
                    <a:lstStyle/>
                    <a:p>
                      <a:pPr algn="l"/>
                      <a:endParaRPr lang="en-US" sz="2800" dirty="0"/>
                    </a:p>
                  </a:txBody>
                  <a:tcPr/>
                </a:tc>
                <a:tc>
                  <a:txBody>
                    <a:bodyPr/>
                    <a:lstStyle/>
                    <a:p>
                      <a:pPr algn="l"/>
                      <a:endParaRPr lang="en-US" sz="2800" dirty="0"/>
                    </a:p>
                  </a:txBody>
                  <a:tcPr/>
                </a:tc>
              </a:tr>
              <a:tr h="609600">
                <a:tc>
                  <a:txBody>
                    <a:bodyPr/>
                    <a:lstStyle/>
                    <a:p>
                      <a:pPr algn="ctr"/>
                      <a:r>
                        <a:rPr lang="en-US" sz="2800" dirty="0" smtClean="0"/>
                        <a:t>Quick Migration</a:t>
                      </a:r>
                      <a:endParaRPr lang="en-US" sz="2800" dirty="0"/>
                    </a:p>
                  </a:txBody>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800" kern="1200" dirty="0" smtClean="0">
                        <a:solidFill>
                          <a:srgbClr val="FFFF00"/>
                        </a:solidFill>
                        <a:latin typeface="Symbol" pitchFamily="18" charset="2"/>
                        <a:ea typeface="+mn-ea"/>
                        <a:cs typeface="+mn-cs"/>
                      </a:endParaRPr>
                    </a:p>
                  </a:txBody>
                  <a:tcPr/>
                </a:tc>
                <a:tc>
                  <a:txBody>
                    <a:bodyPr/>
                    <a:lstStyle/>
                    <a:p>
                      <a:pPr algn="r"/>
                      <a:endParaRPr lang="en-US" sz="2800" dirty="0"/>
                    </a:p>
                  </a:txBody>
                  <a:tcPr/>
                </a:tc>
              </a:tr>
              <a:tr h="609600">
                <a:tc>
                  <a:txBody>
                    <a:bodyPr/>
                    <a:lstStyle/>
                    <a:p>
                      <a:pPr algn="ctr"/>
                      <a:r>
                        <a:rPr lang="en-US" sz="2800" dirty="0" smtClean="0"/>
                        <a:t>Fast failover</a:t>
                      </a:r>
                      <a:endParaRPr lang="en-US" sz="2800" dirty="0"/>
                    </a:p>
                  </a:txBody>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800" kern="1200" dirty="0" smtClean="0">
                        <a:solidFill>
                          <a:srgbClr val="FFFF00"/>
                        </a:solidFill>
                        <a:latin typeface="Symbol" pitchFamily="18" charset="2"/>
                        <a:ea typeface="+mn-ea"/>
                        <a:cs typeface="+mn-cs"/>
                      </a:endParaRPr>
                    </a:p>
                  </a:txBody>
                  <a:tcPr/>
                </a:tc>
                <a:tc>
                  <a:txBody>
                    <a:bodyPr/>
                    <a:lstStyle/>
                    <a:p>
                      <a:pPr algn="r"/>
                      <a:endParaRPr lang="en-US" sz="2800" dirty="0"/>
                    </a:p>
                  </a:txBody>
                  <a:tcPr/>
                </a:tc>
              </a:tr>
              <a:tr h="533400">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800" dirty="0" smtClean="0"/>
                        <a:t>CSV</a:t>
                      </a:r>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800" dirty="0" smtClean="0"/>
                    </a:p>
                  </a:txBody>
                  <a:tcPr/>
                </a:tc>
                <a:tc>
                  <a:txBody>
                    <a:bodyPr/>
                    <a:lstStyle/>
                    <a:p>
                      <a:pPr algn="r"/>
                      <a:endParaRPr lang="en-US" sz="2800" dirty="0"/>
                    </a:p>
                  </a:txBody>
                  <a:tcPr/>
                </a:tc>
              </a:tr>
              <a:tr h="5486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Static</a:t>
                      </a:r>
                      <a:r>
                        <a:rPr lang="en-US" sz="2800" baseline="0" dirty="0" smtClean="0"/>
                        <a:t> IP in guest</a:t>
                      </a:r>
                      <a:endParaRPr lang="en-US" sz="2800" dirty="0" smtClean="0"/>
                    </a:p>
                  </a:txBody>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tc>
              </a:tr>
              <a:tr h="609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Flexibility</a:t>
                      </a:r>
                    </a:p>
                  </a:txBody>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tc>
                <a:tc>
                  <a:txBody>
                    <a:bodyPr/>
                    <a:lstStyle/>
                    <a:p>
                      <a:pPr marL="0" algn="ctr" defTabSz="914400" rtl="0" eaLnBrk="1" latinLnBrk="0" hangingPunct="1"/>
                      <a:endParaRPr lang="en-US" sz="2800" kern="1200" dirty="0">
                        <a:solidFill>
                          <a:srgbClr val="FFFF00"/>
                        </a:solidFill>
                        <a:latin typeface="Symbol" pitchFamily="18" charset="2"/>
                        <a:ea typeface="+mn-ea"/>
                        <a:cs typeface="+mn-cs"/>
                      </a:endParaRPr>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t>Complexity</a:t>
                      </a:r>
                    </a:p>
                  </a:txBody>
                  <a:tcPr/>
                </a:tc>
                <a:tc>
                  <a:txBody>
                    <a:bodyPr/>
                    <a:lstStyle/>
                    <a:p>
                      <a:pPr marL="0" algn="l" defTabSz="914400" rtl="0" eaLnBrk="1" latinLnBrk="0" hangingPunct="1"/>
                      <a:endParaRPr lang="en-US" sz="2800" kern="1200" dirty="0">
                        <a:solidFill>
                          <a:schemeClr val="dk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800" kern="1200" dirty="0" smtClean="0">
                        <a:solidFill>
                          <a:srgbClr val="FFFF00"/>
                        </a:solidFill>
                        <a:latin typeface="Symbol" pitchFamily="18" charset="2"/>
                        <a:ea typeface="+mn-ea"/>
                        <a:cs typeface="+mn-cs"/>
                      </a:endParaRPr>
                    </a:p>
                  </a:txBody>
                  <a:tcPr/>
                </a:tc>
              </a:tr>
            </a:tbl>
          </a:graphicData>
        </a:graphic>
      </p:graphicFrame>
      <p:pic>
        <p:nvPicPr>
          <p:cNvPr id="6" name="Picture 83" descr="green checkmark2"/>
          <p:cNvPicPr>
            <a:picLocks noChangeAspect="1" noChangeArrowheads="1"/>
          </p:cNvPicPr>
          <p:nvPr/>
        </p:nvPicPr>
        <p:blipFill>
          <a:blip r:embed="rId3" cstate="print"/>
          <a:srcRect/>
          <a:stretch>
            <a:fillRect/>
          </a:stretch>
        </p:blipFill>
        <p:spPr bwMode="auto">
          <a:xfrm>
            <a:off x="7277100" y="1981200"/>
            <a:ext cx="474347" cy="619125"/>
          </a:xfrm>
          <a:prstGeom prst="rect">
            <a:avLst/>
          </a:prstGeom>
          <a:noFill/>
        </p:spPr>
      </p:pic>
      <p:pic>
        <p:nvPicPr>
          <p:cNvPr id="11" name="Picture 83" descr="green checkmark2"/>
          <p:cNvPicPr>
            <a:picLocks noChangeAspect="1" noChangeArrowheads="1"/>
          </p:cNvPicPr>
          <p:nvPr/>
        </p:nvPicPr>
        <p:blipFill>
          <a:blip r:embed="rId3" cstate="print"/>
          <a:srcRect/>
          <a:stretch>
            <a:fillRect/>
          </a:stretch>
        </p:blipFill>
        <p:spPr bwMode="auto">
          <a:xfrm>
            <a:off x="4686300" y="4876800"/>
            <a:ext cx="474347" cy="619125"/>
          </a:xfrm>
          <a:prstGeom prst="rect">
            <a:avLst/>
          </a:prstGeom>
          <a:noFill/>
        </p:spPr>
      </p:pic>
      <p:pic>
        <p:nvPicPr>
          <p:cNvPr id="12" name="Picture 83" descr="green checkmark2"/>
          <p:cNvPicPr>
            <a:picLocks noChangeAspect="1" noChangeArrowheads="1"/>
          </p:cNvPicPr>
          <p:nvPr/>
        </p:nvPicPr>
        <p:blipFill>
          <a:blip r:embed="rId3" cstate="print"/>
          <a:srcRect/>
          <a:stretch>
            <a:fillRect/>
          </a:stretch>
        </p:blipFill>
        <p:spPr bwMode="auto">
          <a:xfrm>
            <a:off x="4686300" y="5410200"/>
            <a:ext cx="474347" cy="619125"/>
          </a:xfrm>
          <a:prstGeom prst="rect">
            <a:avLst/>
          </a:prstGeom>
          <a:noFill/>
        </p:spPr>
      </p:pic>
      <p:pic>
        <p:nvPicPr>
          <p:cNvPr id="15" name="Picture 83" descr="green checkmark2"/>
          <p:cNvPicPr>
            <a:picLocks noChangeAspect="1" noChangeArrowheads="1"/>
          </p:cNvPicPr>
          <p:nvPr/>
        </p:nvPicPr>
        <p:blipFill>
          <a:blip r:embed="rId3" cstate="print"/>
          <a:srcRect/>
          <a:stretch>
            <a:fillRect/>
          </a:stretch>
        </p:blipFill>
        <p:spPr bwMode="auto">
          <a:xfrm>
            <a:off x="7239000" y="3733800"/>
            <a:ext cx="474347" cy="619125"/>
          </a:xfrm>
          <a:prstGeom prst="rect">
            <a:avLst/>
          </a:prstGeom>
          <a:noFill/>
        </p:spPr>
      </p:pic>
      <p:pic>
        <p:nvPicPr>
          <p:cNvPr id="17" name="Picture 16" descr="Delete.png"/>
          <p:cNvPicPr>
            <a:picLocks noChangeAspect="1"/>
          </p:cNvPicPr>
          <p:nvPr/>
        </p:nvPicPr>
        <p:blipFill>
          <a:blip r:embed="rId4" cstate="print"/>
          <a:stretch>
            <a:fillRect/>
          </a:stretch>
        </p:blipFill>
        <p:spPr>
          <a:xfrm>
            <a:off x="4746237" y="2057400"/>
            <a:ext cx="354473" cy="439023"/>
          </a:xfrm>
          <a:prstGeom prst="rect">
            <a:avLst/>
          </a:prstGeom>
          <a:effectLst>
            <a:outerShdw blurRad="50800" dist="38100" dir="2700000" algn="tl" rotWithShape="0">
              <a:prstClr val="black">
                <a:alpha val="40000"/>
              </a:prstClr>
            </a:outerShdw>
          </a:effectLst>
        </p:spPr>
      </p:pic>
      <p:pic>
        <p:nvPicPr>
          <p:cNvPr id="19" name="Picture 83" descr="green checkmark2"/>
          <p:cNvPicPr>
            <a:picLocks noChangeAspect="1" noChangeArrowheads="1"/>
          </p:cNvPicPr>
          <p:nvPr/>
        </p:nvPicPr>
        <p:blipFill>
          <a:blip r:embed="rId3" cstate="print"/>
          <a:srcRect/>
          <a:stretch>
            <a:fillRect/>
          </a:stretch>
        </p:blipFill>
        <p:spPr bwMode="auto">
          <a:xfrm>
            <a:off x="7277100" y="4267200"/>
            <a:ext cx="474347" cy="619125"/>
          </a:xfrm>
          <a:prstGeom prst="rect">
            <a:avLst/>
          </a:prstGeom>
          <a:noFill/>
        </p:spPr>
      </p:pic>
      <p:pic>
        <p:nvPicPr>
          <p:cNvPr id="22" name="Picture 83" descr="green checkmark2"/>
          <p:cNvPicPr>
            <a:picLocks noChangeAspect="1" noChangeArrowheads="1"/>
          </p:cNvPicPr>
          <p:nvPr/>
        </p:nvPicPr>
        <p:blipFill>
          <a:blip r:embed="rId3" cstate="print"/>
          <a:srcRect/>
          <a:stretch>
            <a:fillRect/>
          </a:stretch>
        </p:blipFill>
        <p:spPr bwMode="auto">
          <a:xfrm>
            <a:off x="7277100" y="3160952"/>
            <a:ext cx="474347" cy="619125"/>
          </a:xfrm>
          <a:prstGeom prst="rect">
            <a:avLst/>
          </a:prstGeom>
          <a:noFill/>
        </p:spPr>
      </p:pic>
      <p:pic>
        <p:nvPicPr>
          <p:cNvPr id="24" name="Picture 83" descr="green checkmark2"/>
          <p:cNvPicPr>
            <a:picLocks noChangeAspect="1" noChangeArrowheads="1"/>
          </p:cNvPicPr>
          <p:nvPr/>
        </p:nvPicPr>
        <p:blipFill>
          <a:blip r:embed="rId3" cstate="print"/>
          <a:srcRect/>
          <a:stretch>
            <a:fillRect/>
          </a:stretch>
        </p:blipFill>
        <p:spPr bwMode="auto">
          <a:xfrm>
            <a:off x="7277100" y="2590800"/>
            <a:ext cx="474347" cy="619125"/>
          </a:xfrm>
          <a:prstGeom prst="rect">
            <a:avLst/>
          </a:prstGeom>
          <a:noFill/>
        </p:spPr>
      </p:pic>
      <p:pic>
        <p:nvPicPr>
          <p:cNvPr id="25" name="Picture 83" descr="green checkmark2"/>
          <p:cNvPicPr>
            <a:picLocks noChangeAspect="1" noChangeArrowheads="1"/>
          </p:cNvPicPr>
          <p:nvPr/>
        </p:nvPicPr>
        <p:blipFill>
          <a:blip r:embed="rId3" cstate="print"/>
          <a:srcRect/>
          <a:stretch>
            <a:fillRect/>
          </a:stretch>
        </p:blipFill>
        <p:spPr bwMode="auto">
          <a:xfrm>
            <a:off x="4686300" y="2590800"/>
            <a:ext cx="474347" cy="619125"/>
          </a:xfrm>
          <a:prstGeom prst="rect">
            <a:avLst/>
          </a:prstGeom>
          <a:noFill/>
        </p:spPr>
      </p:pic>
      <p:pic>
        <p:nvPicPr>
          <p:cNvPr id="46083" name="Picture 3" descr="\\eventsql\dvd\Online_ART\DVD_ART36\Artwork_Imagery\Shapes\Bullets\checkmark.png"/>
          <p:cNvPicPr>
            <a:picLocks noChangeAspect="1" noChangeArrowheads="1"/>
          </p:cNvPicPr>
          <p:nvPr/>
        </p:nvPicPr>
        <p:blipFill>
          <a:blip r:embed="rId5"/>
          <a:srcRect/>
          <a:stretch>
            <a:fillRect/>
          </a:stretch>
        </p:blipFill>
        <p:spPr bwMode="auto">
          <a:xfrm>
            <a:off x="4693688" y="3200400"/>
            <a:ext cx="459570" cy="601661"/>
          </a:xfrm>
          <a:prstGeom prst="rect">
            <a:avLst/>
          </a:prstGeom>
          <a:noFill/>
        </p:spPr>
      </p:pic>
      <p:pic>
        <p:nvPicPr>
          <p:cNvPr id="20" name="Picture 3" descr="\\eventsql\dvd\Online_ART\DVD_ART36\Artwork_Imagery\Shapes\Bullets\checkmark.png"/>
          <p:cNvPicPr>
            <a:picLocks noChangeAspect="1" noChangeArrowheads="1"/>
          </p:cNvPicPr>
          <p:nvPr/>
        </p:nvPicPr>
        <p:blipFill>
          <a:blip r:embed="rId5"/>
          <a:srcRect/>
          <a:stretch>
            <a:fillRect/>
          </a:stretch>
        </p:blipFill>
        <p:spPr bwMode="auto">
          <a:xfrm>
            <a:off x="7284488" y="5410200"/>
            <a:ext cx="459570" cy="601661"/>
          </a:xfrm>
          <a:prstGeom prst="rect">
            <a:avLst/>
          </a:prstGeom>
          <a:noFill/>
        </p:spPr>
      </p:pic>
      <p:pic>
        <p:nvPicPr>
          <p:cNvPr id="21" name="Picture 3" descr="\\eventsql\dvd\Online_ART\DVD_ART36\Artwork_Imagery\Shapes\Bullets\checkmark.png"/>
          <p:cNvPicPr>
            <a:picLocks noChangeAspect="1" noChangeArrowheads="1"/>
          </p:cNvPicPr>
          <p:nvPr/>
        </p:nvPicPr>
        <p:blipFill>
          <a:blip r:embed="rId5"/>
          <a:srcRect/>
          <a:stretch>
            <a:fillRect/>
          </a:stretch>
        </p:blipFill>
        <p:spPr bwMode="auto">
          <a:xfrm>
            <a:off x="7284488" y="4876800"/>
            <a:ext cx="459570" cy="601661"/>
          </a:xfrm>
          <a:prstGeom prst="rect">
            <a:avLst/>
          </a:prstGeom>
          <a:noFill/>
        </p:spPr>
      </p:pic>
      <p:pic>
        <p:nvPicPr>
          <p:cNvPr id="26" name="Picture 25" descr="Delete.png"/>
          <p:cNvPicPr>
            <a:picLocks noChangeAspect="1"/>
          </p:cNvPicPr>
          <p:nvPr/>
        </p:nvPicPr>
        <p:blipFill>
          <a:blip r:embed="rId4" cstate="print"/>
          <a:stretch>
            <a:fillRect/>
          </a:stretch>
        </p:blipFill>
        <p:spPr>
          <a:xfrm>
            <a:off x="4746237" y="3886200"/>
            <a:ext cx="354473" cy="439023"/>
          </a:xfrm>
          <a:prstGeom prst="rect">
            <a:avLst/>
          </a:prstGeom>
          <a:effectLst>
            <a:outerShdw blurRad="50800" dist="38100" dir="2700000" algn="tl" rotWithShape="0">
              <a:prstClr val="black">
                <a:alpha val="40000"/>
              </a:prstClr>
            </a:outerShdw>
          </a:effectLst>
        </p:spPr>
      </p:pic>
      <p:pic>
        <p:nvPicPr>
          <p:cNvPr id="27" name="Picture 26" descr="Delete.png"/>
          <p:cNvPicPr>
            <a:picLocks noChangeAspect="1"/>
          </p:cNvPicPr>
          <p:nvPr/>
        </p:nvPicPr>
        <p:blipFill>
          <a:blip r:embed="rId4" cstate="print"/>
          <a:stretch>
            <a:fillRect/>
          </a:stretch>
        </p:blipFill>
        <p:spPr>
          <a:xfrm>
            <a:off x="4746237" y="4419600"/>
            <a:ext cx="354473" cy="439023"/>
          </a:xfrm>
          <a:prstGeom prst="rect">
            <a:avLst/>
          </a:prstGeom>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09398"/>
          </a:xfrm>
        </p:spPr>
        <p:txBody>
          <a:bodyPr/>
          <a:lstStyle/>
          <a:p>
            <a:r>
              <a:rPr lang="en-US" sz="4400" dirty="0" smtClean="0"/>
              <a:t>Choosing a Stretched Storage Model</a:t>
            </a:r>
            <a:endParaRPr lang="en-US" sz="4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17412183"/>
              </p:ext>
            </p:extLst>
          </p:nvPr>
        </p:nvGraphicFramePr>
        <p:xfrm>
          <a:off x="389436" y="1938553"/>
          <a:ext cx="8271982" cy="2851160"/>
        </p:xfrm>
        <a:graphic>
          <a:graphicData uri="http://schemas.openxmlformats.org/drawingml/2006/table">
            <a:tbl>
              <a:tblPr firstRow="1" bandRow="1">
                <a:tableStyleId>{5DA37D80-6434-44D0-A028-1B22A696006F}</a:tableStyleId>
              </a:tblPr>
              <a:tblGrid>
                <a:gridCol w="2740341"/>
                <a:gridCol w="2309053"/>
                <a:gridCol w="3222588"/>
              </a:tblGrid>
              <a:tr h="877280">
                <a:tc>
                  <a:txBody>
                    <a:bodyPr/>
                    <a:lstStyle/>
                    <a:p>
                      <a:pPr algn="ctr"/>
                      <a:endParaRPr lang="en-US" sz="2100" dirty="0"/>
                    </a:p>
                  </a:txBody>
                  <a:tcPr/>
                </a:tc>
                <a:tc>
                  <a:txBody>
                    <a:bodyPr/>
                    <a:lstStyle/>
                    <a:p>
                      <a:pPr algn="ctr"/>
                      <a:r>
                        <a:rPr lang="en-US" sz="2100" dirty="0" smtClean="0"/>
                        <a:t>Traditional Cluster Storage</a:t>
                      </a:r>
                      <a:endParaRPr lang="en-US" sz="2100" dirty="0"/>
                    </a:p>
                  </a:txBody>
                  <a:tcPr/>
                </a:tc>
                <a:tc>
                  <a:txBody>
                    <a:bodyPr/>
                    <a:lstStyle/>
                    <a:p>
                      <a:pPr algn="ctr"/>
                      <a:r>
                        <a:rPr lang="en-US" sz="2100" dirty="0" smtClean="0"/>
                        <a:t>Cluster Shared Volumes</a:t>
                      </a:r>
                      <a:endParaRPr lang="en-US" sz="2100" dirty="0"/>
                    </a:p>
                  </a:txBody>
                  <a:tcPr/>
                </a:tc>
              </a:tr>
              <a:tr h="493470">
                <a:tc>
                  <a:txBody>
                    <a:bodyPr/>
                    <a:lstStyle/>
                    <a:p>
                      <a:pPr algn="ctr"/>
                      <a:r>
                        <a:rPr lang="en-US" sz="2100" dirty="0" smtClean="0"/>
                        <a:t>Live Migration</a:t>
                      </a:r>
                      <a:endParaRPr lang="en-US" sz="2100" dirty="0"/>
                    </a:p>
                  </a:txBody>
                  <a:tcPr/>
                </a:tc>
                <a:tc>
                  <a:txBody>
                    <a:bodyPr/>
                    <a:lstStyle/>
                    <a:p>
                      <a:pPr algn="l"/>
                      <a:endParaRPr lang="en-US" sz="2100" dirty="0"/>
                    </a:p>
                  </a:txBody>
                  <a:tcPr/>
                </a:tc>
                <a:tc>
                  <a:txBody>
                    <a:bodyPr/>
                    <a:lstStyle/>
                    <a:p>
                      <a:pPr algn="l"/>
                      <a:endParaRPr lang="en-US" sz="2100" dirty="0"/>
                    </a:p>
                  </a:txBody>
                  <a:tcPr/>
                </a:tc>
              </a:tr>
              <a:tr h="493470">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100" dirty="0" smtClean="0"/>
                        <a:t>Hardware Replication</a:t>
                      </a:r>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100" dirty="0" smtClean="0"/>
                    </a:p>
                  </a:txBody>
                  <a:tcPr/>
                </a:tc>
                <a:tc>
                  <a:txBody>
                    <a:bodyPr/>
                    <a:lstStyle/>
                    <a:p>
                      <a:pPr algn="r"/>
                      <a:r>
                        <a:rPr lang="en-US" sz="2100" dirty="0" smtClean="0"/>
                        <a:t>Consult vendor</a:t>
                      </a:r>
                      <a:endParaRPr lang="en-US" sz="2100" dirty="0"/>
                    </a:p>
                  </a:txBody>
                  <a:tcPr/>
                </a:tc>
              </a:tr>
              <a:tr h="4934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dirty="0" smtClean="0"/>
                        <a:t>Software Replication</a:t>
                      </a:r>
                    </a:p>
                  </a:txBody>
                  <a:tcPr/>
                </a:tc>
                <a:tc>
                  <a:txBody>
                    <a:bodyPr/>
                    <a:lstStyle/>
                    <a:p>
                      <a:pPr marL="0" algn="l" defTabSz="914400" rtl="0" eaLnBrk="1" latinLnBrk="0" hangingPunct="1"/>
                      <a:endParaRPr lang="en-US" sz="2100" kern="1200" dirty="0">
                        <a:solidFill>
                          <a:schemeClr val="dk1"/>
                        </a:solidFill>
                        <a:latin typeface="+mn-lt"/>
                        <a:ea typeface="+mn-ea"/>
                        <a:cs typeface="+mn-cs"/>
                      </a:endParaRPr>
                    </a:p>
                  </a:txBody>
                  <a:tcPr/>
                </a:tc>
                <a:tc>
                  <a:txBody>
                    <a:bodyPr/>
                    <a:lstStyle/>
                    <a:p>
                      <a:pPr marL="0" algn="l" defTabSz="914400" rtl="0" eaLnBrk="1" latinLnBrk="0" hangingPunct="1"/>
                      <a:endParaRPr lang="en-US" sz="2100" kern="1200" dirty="0">
                        <a:solidFill>
                          <a:schemeClr val="dk1"/>
                        </a:solidFill>
                        <a:latin typeface="+mn-lt"/>
                        <a:ea typeface="+mn-ea"/>
                        <a:cs typeface="+mn-cs"/>
                      </a:endParaRPr>
                    </a:p>
                  </a:txBody>
                  <a:tcPr/>
                </a:tc>
              </a:tr>
              <a:tr h="4934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dirty="0" smtClean="0"/>
                        <a:t>Appliance Replication</a:t>
                      </a:r>
                    </a:p>
                  </a:txBody>
                  <a:tcPr/>
                </a:tc>
                <a:tc>
                  <a:txBody>
                    <a:bodyPr/>
                    <a:lstStyle/>
                    <a:p>
                      <a:pPr marL="0" algn="l" defTabSz="914400" rtl="0" eaLnBrk="1" latinLnBrk="0" hangingPunct="1"/>
                      <a:endParaRPr lang="en-US" sz="2100" kern="1200" dirty="0">
                        <a:solidFill>
                          <a:schemeClr val="dk1"/>
                        </a:solidFill>
                        <a:latin typeface="+mn-lt"/>
                        <a:ea typeface="+mn-ea"/>
                        <a:cs typeface="+mn-cs"/>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100" dirty="0" smtClean="0"/>
                        <a:t>Consult vendor</a:t>
                      </a:r>
                    </a:p>
                  </a:txBody>
                  <a:tcPr/>
                </a:tc>
              </a:tr>
            </a:tbl>
          </a:graphicData>
        </a:graphic>
      </p:graphicFrame>
      <p:pic>
        <p:nvPicPr>
          <p:cNvPr id="4" name="Picture 83" descr="green checkmark2"/>
          <p:cNvPicPr>
            <a:picLocks noChangeAspect="1" noChangeArrowheads="1"/>
          </p:cNvPicPr>
          <p:nvPr/>
        </p:nvPicPr>
        <p:blipFill>
          <a:blip r:embed="rId3" cstate="print"/>
          <a:srcRect/>
          <a:stretch>
            <a:fillRect/>
          </a:stretch>
        </p:blipFill>
        <p:spPr bwMode="auto">
          <a:xfrm>
            <a:off x="3976535" y="2624830"/>
            <a:ext cx="474347" cy="619125"/>
          </a:xfrm>
          <a:prstGeom prst="rect">
            <a:avLst/>
          </a:prstGeom>
          <a:noFill/>
        </p:spPr>
      </p:pic>
      <p:pic>
        <p:nvPicPr>
          <p:cNvPr id="6" name="Picture 83" descr="green checkmark2"/>
          <p:cNvPicPr>
            <a:picLocks noChangeAspect="1" noChangeArrowheads="1"/>
          </p:cNvPicPr>
          <p:nvPr/>
        </p:nvPicPr>
        <p:blipFill>
          <a:blip r:embed="rId3" cstate="print"/>
          <a:srcRect/>
          <a:stretch>
            <a:fillRect/>
          </a:stretch>
        </p:blipFill>
        <p:spPr bwMode="auto">
          <a:xfrm>
            <a:off x="6306552" y="2605780"/>
            <a:ext cx="474347" cy="619125"/>
          </a:xfrm>
          <a:prstGeom prst="rect">
            <a:avLst/>
          </a:prstGeom>
          <a:noFill/>
        </p:spPr>
      </p:pic>
      <p:pic>
        <p:nvPicPr>
          <p:cNvPr id="7" name="Picture 83" descr="green checkmark2"/>
          <p:cNvPicPr>
            <a:picLocks noChangeAspect="1" noChangeArrowheads="1"/>
          </p:cNvPicPr>
          <p:nvPr/>
        </p:nvPicPr>
        <p:blipFill>
          <a:blip r:embed="rId3" cstate="print"/>
          <a:srcRect/>
          <a:stretch>
            <a:fillRect/>
          </a:stretch>
        </p:blipFill>
        <p:spPr bwMode="auto">
          <a:xfrm>
            <a:off x="3976535" y="3132363"/>
            <a:ext cx="474347" cy="619125"/>
          </a:xfrm>
          <a:prstGeom prst="rect">
            <a:avLst/>
          </a:prstGeom>
          <a:noFill/>
        </p:spPr>
      </p:pic>
      <p:pic>
        <p:nvPicPr>
          <p:cNvPr id="10" name="Picture 9" descr="Delete.png"/>
          <p:cNvPicPr>
            <a:picLocks noChangeAspect="1"/>
          </p:cNvPicPr>
          <p:nvPr/>
        </p:nvPicPr>
        <p:blipFill>
          <a:blip r:embed="rId4" cstate="print"/>
          <a:stretch>
            <a:fillRect/>
          </a:stretch>
        </p:blipFill>
        <p:spPr>
          <a:xfrm>
            <a:off x="6328389" y="3752848"/>
            <a:ext cx="430674" cy="533400"/>
          </a:xfrm>
          <a:prstGeom prst="rect">
            <a:avLst/>
          </a:prstGeom>
          <a:effectLst>
            <a:outerShdw blurRad="50800" dist="38100" dir="2700000" algn="tl" rotWithShape="0">
              <a:prstClr val="black">
                <a:alpha val="40000"/>
              </a:prstClr>
            </a:outerShdw>
          </a:effectLst>
        </p:spPr>
      </p:pic>
      <p:pic>
        <p:nvPicPr>
          <p:cNvPr id="11" name="Picture 83" descr="green checkmark2"/>
          <p:cNvPicPr>
            <a:picLocks noChangeAspect="1" noChangeArrowheads="1"/>
          </p:cNvPicPr>
          <p:nvPr/>
        </p:nvPicPr>
        <p:blipFill>
          <a:blip r:embed="rId3" cstate="print"/>
          <a:srcRect/>
          <a:stretch>
            <a:fillRect/>
          </a:stretch>
        </p:blipFill>
        <p:spPr bwMode="auto">
          <a:xfrm>
            <a:off x="3976535" y="3656238"/>
            <a:ext cx="474347" cy="619125"/>
          </a:xfrm>
          <a:prstGeom prst="rect">
            <a:avLst/>
          </a:prstGeom>
          <a:noFill/>
        </p:spPr>
      </p:pic>
      <p:pic>
        <p:nvPicPr>
          <p:cNvPr id="12" name="Picture 83" descr="green checkmark2"/>
          <p:cNvPicPr>
            <a:picLocks noChangeAspect="1" noChangeArrowheads="1"/>
          </p:cNvPicPr>
          <p:nvPr/>
        </p:nvPicPr>
        <p:blipFill>
          <a:blip r:embed="rId3" cstate="print"/>
          <a:srcRect/>
          <a:stretch>
            <a:fillRect/>
          </a:stretch>
        </p:blipFill>
        <p:spPr bwMode="auto">
          <a:xfrm>
            <a:off x="3976535" y="4170588"/>
            <a:ext cx="474347" cy="619125"/>
          </a:xfrm>
          <a:prstGeom prst="rect">
            <a:avLst/>
          </a:prstGeom>
          <a:noFill/>
        </p:spPr>
      </p:pic>
      <p:sp>
        <p:nvSpPr>
          <p:cNvPr id="14" name="Content Placeholder 2"/>
          <p:cNvSpPr txBox="1">
            <a:spLocks/>
          </p:cNvSpPr>
          <p:nvPr/>
        </p:nvSpPr>
        <p:spPr>
          <a:xfrm>
            <a:off x="389436" y="5591175"/>
            <a:ext cx="8363938" cy="775597"/>
          </a:xfrm>
          <a:prstGeom prst="rect">
            <a:avLst/>
          </a:prstGeom>
        </p:spPr>
        <p:txBody>
          <a:bodyPr vert="horz" wrap="square"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buFontTx/>
              <a:buBlip>
                <a:blip r:embed="rId5"/>
              </a:buBlip>
              <a:tabLst/>
              <a:defRPr/>
            </a:pPr>
            <a:r>
              <a:rPr lang="en-US" sz="2800" noProof="0" dirty="0" smtClean="0">
                <a:gradFill>
                  <a:gsLst>
                    <a:gs pos="0">
                      <a:schemeClr val="tx1"/>
                    </a:gs>
                    <a:gs pos="86000">
                      <a:schemeClr val="tx1"/>
                    </a:gs>
                  </a:gsLst>
                  <a:lin ang="5400000" scaled="0"/>
                </a:gradFill>
              </a:rPr>
              <a:t>Choosing the right model for you depends on your business requirements</a:t>
            </a:r>
            <a:endPar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endParaRPr>
          </a:p>
        </p:txBody>
      </p:sp>
      <p:pic>
        <p:nvPicPr>
          <p:cNvPr id="15" name="Picture 83" descr="green checkmark2"/>
          <p:cNvPicPr>
            <a:picLocks noChangeAspect="1" noChangeArrowheads="1"/>
          </p:cNvPicPr>
          <p:nvPr/>
        </p:nvPicPr>
        <p:blipFill>
          <a:blip r:embed="rId3" cstate="print"/>
          <a:srcRect/>
          <a:stretch>
            <a:fillRect/>
          </a:stretch>
        </p:blipFill>
        <p:spPr bwMode="auto">
          <a:xfrm>
            <a:off x="6306552" y="3152774"/>
            <a:ext cx="474347" cy="619125"/>
          </a:xfrm>
          <a:prstGeom prst="rect">
            <a:avLst/>
          </a:prstGeom>
          <a:noFill/>
        </p:spPr>
      </p:pic>
      <p:pic>
        <p:nvPicPr>
          <p:cNvPr id="16" name="Picture 83" descr="green checkmark2"/>
          <p:cNvPicPr>
            <a:picLocks noChangeAspect="1" noChangeArrowheads="1"/>
          </p:cNvPicPr>
          <p:nvPr/>
        </p:nvPicPr>
        <p:blipFill>
          <a:blip r:embed="rId3" cstate="print"/>
          <a:srcRect/>
          <a:stretch>
            <a:fillRect/>
          </a:stretch>
        </p:blipFill>
        <p:spPr bwMode="auto">
          <a:xfrm>
            <a:off x="6306552" y="4181474"/>
            <a:ext cx="474347" cy="619125"/>
          </a:xfrm>
          <a:prstGeom prst="rect">
            <a:avLst/>
          </a:prstGeom>
          <a:noFill/>
        </p:spPr>
      </p:pic>
    </p:spTree>
    <p:extLst>
      <p:ext uri="{BB962C8B-B14F-4D97-AF65-F5344CB8AC3E}">
        <p14:creationId xmlns:p14="http://schemas.microsoft.com/office/powerpoint/2010/main" val="3757747986"/>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12"/>
            <a:ext cx="8763000" cy="498598"/>
          </a:xfrm>
        </p:spPr>
        <p:txBody>
          <a:bodyPr/>
          <a:lstStyle/>
          <a:p>
            <a:r>
              <a:rPr lang="en-US" sz="3600" dirty="0" err="1" smtClean="0"/>
              <a:t>vSphere</a:t>
            </a:r>
            <a:r>
              <a:rPr lang="en-US" sz="3600" dirty="0" smtClean="0"/>
              <a:t> Management Interface</a:t>
            </a:r>
            <a:endParaRPr lang="en-US" sz="3600" dirty="0"/>
          </a:p>
        </p:txBody>
      </p:sp>
      <p:sp>
        <p:nvSpPr>
          <p:cNvPr id="3" name="Text Placeholder 2"/>
          <p:cNvSpPr>
            <a:spLocks noGrp="1"/>
          </p:cNvSpPr>
          <p:nvPr>
            <p:ph type="body" sz="quarter" idx="10"/>
          </p:nvPr>
        </p:nvSpPr>
        <p:spPr>
          <a:xfrm>
            <a:off x="457200" y="1143000"/>
            <a:ext cx="8382000" cy="6057043"/>
          </a:xfrm>
        </p:spPr>
        <p:txBody>
          <a:bodyPr/>
          <a:lstStyle/>
          <a:p>
            <a:r>
              <a:rPr lang="en-US" sz="2800" dirty="0" smtClean="0"/>
              <a:t>VMM 2008 R2 performs and automates </a:t>
            </a:r>
            <a:r>
              <a:rPr lang="en-US" sz="2800" dirty="0" err="1" smtClean="0"/>
              <a:t>vSphere</a:t>
            </a:r>
            <a:r>
              <a:rPr lang="en-US" sz="2800" dirty="0" smtClean="0"/>
              <a:t> management tasks using Windows </a:t>
            </a:r>
            <a:r>
              <a:rPr lang="en-US" sz="2800" dirty="0" err="1" smtClean="0"/>
              <a:t>PowerShell</a:t>
            </a:r>
            <a:r>
              <a:rPr lang="en-US" sz="2800" dirty="0" smtClean="0"/>
              <a:t> interface and VMware </a:t>
            </a:r>
            <a:r>
              <a:rPr lang="en-US" sz="2800" dirty="0" err="1" smtClean="0"/>
              <a:t>vCenter</a:t>
            </a:r>
            <a:r>
              <a:rPr lang="en-US" sz="2800" dirty="0" smtClean="0"/>
              <a:t> API</a:t>
            </a:r>
          </a:p>
          <a:p>
            <a:pPr fontAlgn="t"/>
            <a:r>
              <a:rPr lang="en-US" sz="2800" dirty="0" smtClean="0"/>
              <a:t>VMM 2008 R2 supports many day to day </a:t>
            </a:r>
            <a:r>
              <a:rPr lang="en-US" sz="2800" dirty="0" err="1" smtClean="0"/>
              <a:t>vSphere</a:t>
            </a:r>
            <a:r>
              <a:rPr lang="en-US" sz="2800" dirty="0" smtClean="0"/>
              <a:t> management tasks</a:t>
            </a:r>
          </a:p>
          <a:p>
            <a:pPr lvl="1" fontAlgn="t"/>
            <a:r>
              <a:rPr lang="en-US" sz="2400" dirty="0" smtClean="0"/>
              <a:t>VM creation</a:t>
            </a:r>
          </a:p>
          <a:p>
            <a:pPr lvl="1" fontAlgn="t"/>
            <a:r>
              <a:rPr lang="en-US" sz="2400" dirty="0" smtClean="0"/>
              <a:t>VM placement</a:t>
            </a:r>
          </a:p>
          <a:p>
            <a:pPr lvl="1" fontAlgn="t"/>
            <a:r>
              <a:rPr lang="en-US" sz="2400" dirty="0" smtClean="0"/>
              <a:t>VM deployment</a:t>
            </a:r>
          </a:p>
          <a:p>
            <a:pPr lvl="1" fontAlgn="t"/>
            <a:r>
              <a:rPr lang="en-US" sz="2400" dirty="0" smtClean="0"/>
              <a:t>VM removal</a:t>
            </a:r>
          </a:p>
          <a:p>
            <a:pPr fontAlgn="t"/>
            <a:r>
              <a:rPr lang="en-US" sz="2800" dirty="0" smtClean="0"/>
              <a:t>Some tasks require use of </a:t>
            </a:r>
            <a:r>
              <a:rPr lang="en-US" sz="2800" dirty="0" err="1" smtClean="0"/>
              <a:t>vCenter</a:t>
            </a:r>
            <a:endParaRPr lang="en-US" sz="2800" dirty="0" smtClean="0"/>
          </a:p>
          <a:p>
            <a:pPr lvl="1" fontAlgn="t"/>
            <a:r>
              <a:rPr lang="en-US" dirty="0" smtClean="0"/>
              <a:t>Host updates</a:t>
            </a:r>
          </a:p>
          <a:p>
            <a:pPr fontAlgn="t"/>
            <a:r>
              <a:rPr lang="en-US" sz="2800" dirty="0" smtClean="0"/>
              <a:t>Only manages </a:t>
            </a:r>
            <a:r>
              <a:rPr lang="en-US" sz="2800" dirty="0" err="1" smtClean="0"/>
              <a:t>vSphere</a:t>
            </a:r>
            <a:r>
              <a:rPr lang="en-US" sz="2800" dirty="0" smtClean="0"/>
              <a:t> hosts belonging to  </a:t>
            </a:r>
            <a:r>
              <a:rPr lang="en-US" sz="2800" dirty="0" err="1" smtClean="0"/>
              <a:t>vCenter</a:t>
            </a:r>
            <a:r>
              <a:rPr lang="en-US" sz="2800" dirty="0" smtClean="0"/>
              <a:t> </a:t>
            </a:r>
          </a:p>
          <a:p>
            <a:pPr lvl="1" fontAlgn="t">
              <a:buNone/>
            </a:pPr>
            <a:endParaRPr lang="en-US" dirty="0" smtClean="0"/>
          </a:p>
        </p:txBody>
      </p:sp>
    </p:spTree>
    <p:extLst>
      <p:ext uri="{BB962C8B-B14F-4D97-AF65-F5344CB8AC3E}">
        <p14:creationId xmlns:p14="http://schemas.microsoft.com/office/powerpoint/2010/main" val="55219462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2.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3.xml><?xml version="1.0" encoding="utf-8"?>
<ds:datastoreItem xmlns:ds="http://schemas.openxmlformats.org/officeDocument/2006/customXml" ds:itemID="{182B71AC-BF8A-4865-85A0-CA4B99620C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BA123BB6-69D2-41E5-983B-078C64C597F8}">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5977</TotalTime>
  <Words>20200</Words>
  <Application>Microsoft Office PowerPoint</Application>
  <PresentationFormat>On-screen Show (4:3)</PresentationFormat>
  <Paragraphs>1624</Paragraphs>
  <Slides>89</Slides>
  <Notes>89</Notes>
  <HiddenSlides>0</HiddenSlides>
  <MMClips>0</MMClips>
  <ScaleCrop>false</ScaleCrop>
  <HeadingPairs>
    <vt:vector size="4" baseType="variant">
      <vt:variant>
        <vt:lpstr>Theme</vt:lpstr>
      </vt:variant>
      <vt:variant>
        <vt:i4>1</vt:i4>
      </vt:variant>
      <vt:variant>
        <vt:lpstr>Slide Titles</vt:lpstr>
      </vt:variant>
      <vt:variant>
        <vt:i4>89</vt:i4>
      </vt:variant>
    </vt:vector>
  </HeadingPairs>
  <TitlesOfParts>
    <vt:vector size="90" baseType="lpstr">
      <vt:lpstr>TechReady2009</vt:lpstr>
      <vt:lpstr>PowerPoint Presentation</vt:lpstr>
      <vt:lpstr>Class Schedule</vt:lpstr>
      <vt:lpstr>PowerPoint Presentation</vt:lpstr>
      <vt:lpstr>Module 5 Lessons</vt:lpstr>
      <vt:lpstr>Physical and Virtual Management Similarities</vt:lpstr>
      <vt:lpstr>Physical and Virtual Management Differences</vt:lpstr>
      <vt:lpstr>System Center Suite</vt:lpstr>
      <vt:lpstr>vSphere and vCenter Management</vt:lpstr>
      <vt:lpstr>vSphere Management Interface</vt:lpstr>
      <vt:lpstr>VMM 2008 R2 Managed vMotion </vt:lpstr>
      <vt:lpstr>System Center VMM Server Placement</vt:lpstr>
      <vt:lpstr>System Center VMM Networking</vt:lpstr>
      <vt:lpstr>System Center VMM Storage</vt:lpstr>
      <vt:lpstr>System Center VMM Security</vt:lpstr>
      <vt:lpstr>System Center VMM Security Lockdown</vt:lpstr>
      <vt:lpstr>Intelligent Placement </vt:lpstr>
      <vt:lpstr>Intelligent Placement Rating Stars</vt:lpstr>
      <vt:lpstr>Intelligent Placement – VMQ</vt:lpstr>
      <vt:lpstr>Lab F: Managing Physical and Virtual Infrastructures using System Center VMM 2008 R2</vt:lpstr>
      <vt:lpstr>Provisioning using Templates</vt:lpstr>
      <vt:lpstr>Lab G: Creating Templates for Automated Deployment of Server Roles</vt:lpstr>
      <vt:lpstr>PowerPoint Presentation</vt:lpstr>
      <vt:lpstr>PowerPoint Presentation</vt:lpstr>
      <vt:lpstr>Lab H: Managing VMotion and Live Migration using System Center VMM 2008 R2</vt:lpstr>
      <vt:lpstr>Physical and Virtual Conversions</vt:lpstr>
      <vt:lpstr>OS Conversion Support</vt:lpstr>
      <vt:lpstr>Conversion Requirements</vt:lpstr>
      <vt:lpstr>PowerPoint Presentation</vt:lpstr>
      <vt:lpstr>Delegation &amp; Self Service Portal</vt:lpstr>
      <vt:lpstr>Module 5 Lessons</vt:lpstr>
      <vt:lpstr>Virtual Machine Updates</vt:lpstr>
      <vt:lpstr>Virtual Machine Servicing Tool 3.0</vt:lpstr>
      <vt:lpstr>WMST 3.0 Groups and Jobs</vt:lpstr>
      <vt:lpstr>Conceptual Layout</vt:lpstr>
      <vt:lpstr>VMST 3.0 Maintenance Host Support</vt:lpstr>
      <vt:lpstr>Guest Operating System Support</vt:lpstr>
      <vt:lpstr>Virtual Machine Requirements</vt:lpstr>
      <vt:lpstr>VMST 3.0 Scenarios</vt:lpstr>
      <vt:lpstr>Offline VM Stored in VMM Library</vt:lpstr>
      <vt:lpstr>Stopped VM on a Host </vt:lpstr>
      <vt:lpstr>Virtual Machine Template</vt:lpstr>
      <vt:lpstr>Offline VHD Stored in VMM Library</vt:lpstr>
      <vt:lpstr>Infrastructure Optimization</vt:lpstr>
      <vt:lpstr>Lab I: Configuring and Performing Updates of Offline Virtual Machines and Templates</vt:lpstr>
      <vt:lpstr>Module 5 Lessons</vt:lpstr>
      <vt:lpstr>Windows Server Backup</vt:lpstr>
      <vt:lpstr>System Center Data Protection Manager 2010 </vt:lpstr>
      <vt:lpstr>Features </vt:lpstr>
      <vt:lpstr>Advanced Features and Scalability </vt:lpstr>
      <vt:lpstr>Host and Guest Level Backups</vt:lpstr>
      <vt:lpstr>Application Level Backups</vt:lpstr>
      <vt:lpstr>System State Protection</vt:lpstr>
      <vt:lpstr>Bare Metal Recovery Protection</vt:lpstr>
      <vt:lpstr>DPM Chaining</vt:lpstr>
      <vt:lpstr>Backup and Recovery Planning</vt:lpstr>
      <vt:lpstr>Protected Data and Applications</vt:lpstr>
      <vt:lpstr>Protection Parameters </vt:lpstr>
      <vt:lpstr>Storage Plan</vt:lpstr>
      <vt:lpstr>DPM Server Plan</vt:lpstr>
      <vt:lpstr>Lab J: Implementing a Backup and Recovery Solution using System Center DPM 2010 </vt:lpstr>
      <vt:lpstr>Module 5 Lessons</vt:lpstr>
      <vt:lpstr>System Center OpsMgr MPs</vt:lpstr>
      <vt:lpstr>System Center OpsMgr MPs</vt:lpstr>
      <vt:lpstr>Management Pack Contents</vt:lpstr>
      <vt:lpstr>MP Libraries and Dependencies</vt:lpstr>
      <vt:lpstr>MP Formats</vt:lpstr>
      <vt:lpstr>Microsoft MPs</vt:lpstr>
      <vt:lpstr>Microsoft Partner MPs</vt:lpstr>
      <vt:lpstr>Other Types of MPs</vt:lpstr>
      <vt:lpstr>VMware vSphere Monitoring</vt:lpstr>
      <vt:lpstr>PRO Benefits</vt:lpstr>
      <vt:lpstr>PRO Tips</vt:lpstr>
      <vt:lpstr>PRO Features</vt:lpstr>
      <vt:lpstr>Dynamic Resource Management</vt:lpstr>
      <vt:lpstr>PRO Example </vt:lpstr>
      <vt:lpstr>VMware vSphere PRO</vt:lpstr>
      <vt:lpstr>VEEAM PRO Tips Example for VMWare vSphere</vt:lpstr>
      <vt:lpstr>OpsMgr Reporting</vt:lpstr>
      <vt:lpstr>OpsMgr Reporting Example</vt:lpstr>
      <vt:lpstr>Lab K: Configuring and Using System Center Operations Manager 2008 R2 with PRO </vt:lpstr>
      <vt:lpstr>Module 5 Lessons</vt:lpstr>
      <vt:lpstr>Benefits of a Stretch Cluster</vt:lpstr>
      <vt:lpstr>Networking Considerations</vt:lpstr>
      <vt:lpstr>Stretching the Network</vt:lpstr>
      <vt:lpstr>Ensuring Security over the WAN</vt:lpstr>
      <vt:lpstr>Live Migration Across Sites</vt:lpstr>
      <vt:lpstr>Multi-Subnet vs. VLAN Recap</vt:lpstr>
      <vt:lpstr>Choosing a Stretched Storage Model</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Richard Strange</cp:lastModifiedBy>
  <cp:revision>289</cp:revision>
  <cp:lastPrinted>2011-11-02T17:02:05Z</cp:lastPrinted>
  <dcterms:created xsi:type="dcterms:W3CDTF">2010-01-26T01:25:14Z</dcterms:created>
  <dcterms:modified xsi:type="dcterms:W3CDTF">2011-11-08T13:36:22Z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