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7" r:id="rId2"/>
    <p:sldId id="258" r:id="rId3"/>
    <p:sldId id="259" r:id="rId4"/>
    <p:sldId id="260" r:id="rId5"/>
    <p:sldId id="268" r:id="rId6"/>
    <p:sldId id="269" r:id="rId7"/>
    <p:sldId id="270" r:id="rId8"/>
    <p:sldId id="261" r:id="rId9"/>
    <p:sldId id="262" r:id="rId10"/>
    <p:sldId id="263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>
  <a:tblStyle styleId="{B301B821-A1FF-4177-AEE7-76D212191A09}" styleName="Medium Style 9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6E25E649-3F16-4E02-A733-19D2CDBF48F0}" styleName="Medium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4" d="100"/>
          <a:sy n="64" d="100"/>
        </p:scale>
        <p:origin x="-696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40"/>
  <c:chart>
    <c:autoTitleDeleted val="1"/>
    <c:view3D>
      <c:perspective val="30"/>
    </c:view3D>
    <c:plotArea>
      <c:layout/>
      <c:bar3DChart>
        <c:barDir val="col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Typical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Act</c:v>
                </c:pt>
                <c:pt idx="1">
                  <c:v>Delegate</c:v>
                </c:pt>
                <c:pt idx="2">
                  <c:v>Store</c:v>
                </c:pt>
                <c:pt idx="3">
                  <c:v>Discard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</c:v>
                </c:pt>
                <c:pt idx="1">
                  <c:v>5</c:v>
                </c:pt>
                <c:pt idx="2">
                  <c:v>30</c:v>
                </c:pt>
                <c:pt idx="3">
                  <c:v>25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Desirable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Act</c:v>
                </c:pt>
                <c:pt idx="1">
                  <c:v>Delegate</c:v>
                </c:pt>
                <c:pt idx="2">
                  <c:v>Store</c:v>
                </c:pt>
                <c:pt idx="3">
                  <c:v>Discard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15</c:v>
                </c:pt>
                <c:pt idx="1">
                  <c:v>35</c:v>
                </c:pt>
                <c:pt idx="2">
                  <c:v>5</c:v>
                </c:pt>
                <c:pt idx="3">
                  <c:v>45</c:v>
                </c:pt>
              </c:numCache>
            </c:numRef>
          </c:val>
        </c:ser>
        <c:gapWidth val="75"/>
        <c:gapDepth val="75"/>
        <c:shape val="box"/>
        <c:axId val="67041536"/>
        <c:axId val="98785152"/>
        <c:axId val="0"/>
      </c:bar3DChart>
      <c:catAx>
        <c:axId val="67041536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Action</a:t>
                </a:r>
                <a:endParaRPr lang="en-US" dirty="0"/>
              </a:p>
            </c:rich>
          </c:tx>
          <c:layout/>
        </c:title>
        <c:majorTickMark val="none"/>
        <c:tickLblPos val="nextTo"/>
        <c:crossAx val="98785152"/>
        <c:crosses val="autoZero"/>
        <c:auto val="1"/>
        <c:lblAlgn val="ctr"/>
        <c:lblOffset val="100"/>
      </c:catAx>
      <c:valAx>
        <c:axId val="98785152"/>
        <c:scaling>
          <c:orientation val="minMax"/>
        </c:scaling>
        <c:axPos val="l"/>
        <c:majorGridlines/>
        <c:min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Percent</a:t>
                </a:r>
                <a:endParaRPr lang="en-US" dirty="0"/>
              </a:p>
            </c:rich>
          </c:tx>
          <c:layout/>
        </c:title>
        <c:numFmt formatCode="General" sourceLinked="1"/>
        <c:tickLblPos val="nextTo"/>
        <c:crossAx val="67041536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17CBDB19-DDF8-454B-B2A9-89D3C498EC1B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7B39D03-4D65-44D8-9F67-CFAB012E25C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Click to edit Master text styles</a:t>
            </a:r>
            <a:endParaRPr lang="en-US"/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Second level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Third level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Fourth level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5B593A47-C35F-4927-8CD6-9682078D69E3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1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endParaRPr kumimoji="0" lang="x-none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2739EC88-7B5E-4917-BD4E-CFF22233FA88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1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286000" y="3429000"/>
            <a:ext cx="6399213" cy="12192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4000" b="0" i="0" u="none" strike="noStrike" baseline="0">
                <a:solidFill>
                  <a:schemeClr val="tx2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4800600"/>
            <a:ext cx="6399213" cy="8382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tabLst/>
              <a:defRPr kumimoji="0" sz="24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r>
              <a:rPr lang="en-US" altLang="x-none"/>
              <a:t>Click to edit Master subtitle style</a:t>
            </a: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384175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384175"/>
          </a:xfrm>
        </p:spPr>
        <p:txBody>
          <a:bodyPr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384175"/>
          </a:xfrm>
        </p:spPr>
        <p:txBody>
          <a:bodyPr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fld id="{B7FFE138-060B-4A09-A290-32377E64A3CC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EC7DD-2210-4D98-9ADA-00E3E9269610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A8597-3521-412A-BED1-722EA4F86CC2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66BC6-08CB-4826-B2C4-3F6970CA7AE9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2284413" y="1905000"/>
            <a:ext cx="3122612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5559425" y="1905000"/>
            <a:ext cx="3124200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78A8-2A4E-4FED-8C6A-165E3EC8D9AF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85FAE-E4EB-45D9-AE03-3A0036BA87A8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2284413" y="1905000"/>
            <a:ext cx="3122612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559425" y="1905000"/>
            <a:ext cx="3124200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C8A2C-6AB6-433F-BC71-C4EE38BC3DCF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9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4413" y="533400"/>
            <a:ext cx="6399212" cy="1219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pPr lvl="0"/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4413" y="1905000"/>
            <a:ext cx="6399212" cy="422116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 altLang="x-none"/>
              <a:t>Click to edit Master text styles</a:t>
            </a:r>
            <a:endParaRPr lang="en-US"/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384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384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384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fld id="{F6D3474C-9AB0-4C46-94FC-532709E129BA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defPPr>
        <a:defRPr>
          <a:latin typeface="+mj-lt"/>
          <a:ea typeface="+mj-ea"/>
          <a:cs typeface="+mj-cs"/>
        </a:defRPr>
      </a:defPPr>
      <a:lvl1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1pPr>
      <a:lvl2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2pPr>
      <a:lvl3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3pPr>
      <a:lvl4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4pPr>
      <a:lvl5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5pPr>
      <a:lvl6pPr marL="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6pPr>
      <a:lvl7pPr marL="4572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7pPr>
      <a:lvl8pPr marL="9144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8pPr>
      <a:lvl9pPr marL="13716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9pPr>
    </p:titleStyle>
    <p:bodyStyle>
      <a:defPPr>
        <a:defRPr>
          <a:latin typeface="+mn-lt"/>
          <a:ea typeface="+mn-ea"/>
          <a:cs typeface="+mn-cs"/>
        </a:defRPr>
      </a:defPPr>
      <a:lvl1pPr marL="342900" indent="-342900" algn="l" fontAlgn="base">
        <a:spcBef>
          <a:spcPct val="20000"/>
        </a:spcBef>
        <a:spcAft>
          <a:spcPct val="0"/>
        </a:spcAft>
        <a:buChar char="•"/>
        <a:defRPr sz="28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1pPr>
      <a:lvl2pPr marL="742950" indent="-285750" algn="l" fontAlgn="base">
        <a:spcBef>
          <a:spcPct val="20000"/>
        </a:spcBef>
        <a:spcAft>
          <a:spcPct val="0"/>
        </a:spcAft>
        <a:buChar char="–"/>
        <a:defRPr sz="24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2pPr>
      <a:lvl3pPr marL="11430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3pPr>
      <a:lvl4pPr marL="1600200" indent="-228600" algn="l" fontAlgn="base">
        <a:spcBef>
          <a:spcPct val="20000"/>
        </a:spcBef>
        <a:spcAft>
          <a:spcPct val="0"/>
        </a:spcAft>
        <a:buChar char="–"/>
        <a:defRPr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4pPr>
      <a:lvl5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5pPr>
      <a:lvl6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6pPr>
      <a:lvl7pPr marL="25146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7pPr>
      <a:lvl8pPr marL="29718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8pPr>
      <a:lvl9pPr marL="34290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Worksheet1.xls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5181600"/>
            <a:ext cx="5256213" cy="1143000"/>
          </a:xfrm>
        </p:spPr>
        <p:txBody>
          <a:bodyPr/>
          <a:lstStyle/>
          <a:p>
            <a:pPr algn="ctr"/>
            <a:r>
              <a:rPr lang="en-US" altLang="x-none" dirty="0" smtClean="0"/>
              <a:t>Producing better results through better organization</a:t>
            </a:r>
            <a:endParaRPr lang="x-none" altLang="x-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Put It All Together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Clean Up Your Space</a:t>
            </a:r>
            <a:endParaRPr lang="en-US" dirty="0"/>
          </a:p>
        </p:txBody>
      </p:sp>
      <p:sp>
        <p:nvSpPr>
          <p:cNvPr id="31" name="Rectangle 3"/>
          <p:cNvSpPr>
            <a:spLocks noGrp="1"/>
          </p:cNvSpPr>
          <p:nvPr>
            <p:ph type="body" idx="1"/>
          </p:nvPr>
        </p:nvSpPr>
        <p:spPr>
          <a:xfrm>
            <a:off x="1279525" y="1600200"/>
            <a:ext cx="5257800" cy="2438400"/>
          </a:xfrm>
        </p:spPr>
        <p:txBody>
          <a:bodyPr/>
          <a:lstStyle/>
          <a:p>
            <a:r>
              <a:rPr lang="en-US" dirty="0" smtClean="0"/>
              <a:t>Messy space = bad image</a:t>
            </a:r>
            <a:endParaRPr lang="en-US" dirty="0"/>
          </a:p>
          <a:p>
            <a:r>
              <a:rPr lang="en-US" dirty="0" smtClean="0"/>
              <a:t>A place for everything</a:t>
            </a:r>
          </a:p>
          <a:p>
            <a:r>
              <a:rPr lang="en-US" dirty="0" smtClean="0"/>
              <a:t>Handle it once!</a:t>
            </a:r>
          </a:p>
          <a:p>
            <a:r>
              <a:rPr lang="en-US" dirty="0" smtClean="0"/>
              <a:t>Daily maintenance</a:t>
            </a:r>
          </a:p>
          <a:p>
            <a:endParaRPr lang="en-US" dirty="0"/>
          </a:p>
        </p:txBody>
      </p:sp>
      <p:sp>
        <p:nvSpPr>
          <p:cNvPr id="26" name="Rectangle 4"/>
          <p:cNvSpPr txBox="1"/>
          <p:nvPr/>
        </p:nvSpPr>
        <p:spPr>
          <a:xfrm flipH="1">
            <a:off x="5029200" y="4800600"/>
            <a:ext cx="3200400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800" dirty="0" smtClean="0"/>
              <a:t>I got it all together, but I forgot where I put it.</a:t>
            </a:r>
            <a:endParaRPr lang="en-US" dirty="0"/>
          </a:p>
          <a:p>
            <a:pPr marL="0" indent="0">
              <a:buNone/>
            </a:pPr>
            <a:r>
              <a:rPr lang="en-US" sz="1800" dirty="0" smtClean="0"/>
              <a:t>	       - Anonymous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 Your Tools Together</a:t>
            </a:r>
            <a:endParaRPr lang="en-US" dirty="0"/>
          </a:p>
        </p:txBody>
      </p:sp>
      <p:sp>
        <p:nvSpPr>
          <p:cNvPr id="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Stackable bins</a:t>
            </a:r>
            <a:endParaRPr lang="en-US"/>
          </a:p>
          <a:p>
            <a:r>
              <a:rPr lang="en-US" dirty="0" smtClean="0"/>
              <a:t>Paper (printer and writing)</a:t>
            </a:r>
          </a:p>
          <a:p>
            <a:r>
              <a:rPr lang="en-US" dirty="0" smtClean="0"/>
              <a:t>Sticky notes, stapler, paper clips, tape, pens</a:t>
            </a:r>
          </a:p>
          <a:p>
            <a:r>
              <a:rPr lang="en-US" dirty="0" smtClean="0"/>
              <a:t>Invoices/forms/envelopes</a:t>
            </a:r>
          </a:p>
          <a:p>
            <a:r>
              <a:rPr lang="en-US" dirty="0" smtClean="0"/>
              <a:t>File folders</a:t>
            </a:r>
          </a:p>
          <a:p>
            <a:r>
              <a:rPr lang="en-US" dirty="0" smtClean="0"/>
              <a:t>Calendar</a:t>
            </a:r>
          </a:p>
          <a:p>
            <a:r>
              <a:rPr lang="en-US" dirty="0" smtClean="0"/>
              <a:t>Wastebasket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Know the Process</a:t>
            </a:r>
            <a:endParaRPr lang="en-US" dirty="0"/>
          </a:p>
        </p:txBody>
      </p:sp>
      <p:sp>
        <p:nvSpPr>
          <p:cNvPr id="1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Learn the correct workflow</a:t>
            </a:r>
            <a:endParaRPr lang="en-US"/>
          </a:p>
          <a:p>
            <a:r>
              <a:rPr lang="en-US" dirty="0" smtClean="0"/>
              <a:t>Ask before you leap!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Spend Your Time Wisely</a:t>
            </a:r>
            <a:endParaRPr lang="en-US" dirty="0"/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ph idx="1"/>
          </p:nvPr>
        </p:nvGraphicFramePr>
        <p:xfrm>
          <a:off x="2284413" y="1905000"/>
          <a:ext cx="5705344" cy="2377440"/>
        </p:xfrm>
        <a:graphic>
          <a:graphicData uri="http://schemas.openxmlformats.org/drawingml/2006/table">
            <a:tbl>
              <a:tblPr firstRow="1" firstCol="1">
                <a:tableStyleId>{6E25E649-3F16-4E02-A733-19D2CDBF48F0}</a:tableStyleId>
              </a:tblPr>
              <a:tblGrid>
                <a:gridCol w="2133071"/>
                <a:gridCol w="1803434"/>
                <a:gridCol w="1768839"/>
              </a:tblGrid>
              <a:tr h="0">
                <a:tc gridSpan="3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Effect of Focused Activity</a:t>
                      </a:r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Task</a:t>
                      </a:r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Time Spent per Day</a:t>
                      </a:r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Time Saved per Week</a:t>
                      </a:r>
                      <a:endParaRPr lang="en-US" dirty="0"/>
                    </a:p>
                  </a:txBody>
                  <a:tcPr>
                    <a:lnR w="12700" cmpd="sng">
                      <a:solidFill>
                        <a:schemeClr val="tx1"/>
                      </a:solidFill>
                      <a:prstDash val="solid"/>
                    </a:lnR>
                    <a:solidFill>
                      <a:schemeClr val="accent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Paper documents</a:t>
                      </a:r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 </a:t>
                      </a:r>
                      <a:r>
                        <a:rPr lang="en-US" dirty="0" err="1" smtClean="0"/>
                        <a:t>mins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 hours</a:t>
                      </a:r>
                      <a:endParaRPr lang="en-US" dirty="0"/>
                    </a:p>
                  </a:txBody>
                  <a:tcPr>
                    <a:lnR w="12700" cmpd="sng">
                      <a:solidFill>
                        <a:schemeClr val="tx1"/>
                      </a:solidFill>
                      <a:prstDash val="solid"/>
                    </a:lnR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E-mail</a:t>
                      </a:r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30 </a:t>
                      </a:r>
                      <a:r>
                        <a:rPr lang="en-US" dirty="0" err="1" smtClean="0"/>
                        <a:t>mins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 hours</a:t>
                      </a:r>
                      <a:endParaRPr lang="en-US" dirty="0"/>
                    </a:p>
                  </a:txBody>
                  <a:tcPr>
                    <a:lnR w="12700" cmpd="sng">
                      <a:solidFill>
                        <a:schemeClr val="tx1"/>
                      </a:solidFill>
                      <a:prstDash val="solid"/>
                    </a:lnR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Calendar</a:t>
                      </a:r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 </a:t>
                      </a:r>
                      <a:r>
                        <a:rPr lang="en-US" dirty="0" err="1" smtClean="0"/>
                        <a:t>mins</a:t>
                      </a:r>
                      <a:endParaRPr lang="en-US" dirty="0"/>
                    </a:p>
                  </a:txBody>
                  <a:tcPr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 hours</a:t>
                      </a:r>
                      <a:endParaRPr lang="en-US" dirty="0"/>
                    </a:p>
                  </a:txBody>
                  <a:tcPr>
                    <a:lnR w="12700" cmpd="sng">
                      <a:solidFill>
                        <a:schemeClr val="tx1"/>
                      </a:solidFill>
                      <a:prstDash val="solid"/>
                    </a:lnR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Cost of Mismanagement</a:t>
            </a:r>
            <a:endParaRPr lang="en-US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514600" y="2057400"/>
          <a:ext cx="6127258" cy="2514600"/>
        </p:xfrm>
        <a:graphic>
          <a:graphicData uri="http://schemas.openxmlformats.org/presentationml/2006/ole">
            <p:oleObj spid="_x0000_s1026" name="Worksheet" r:id="rId3" imgW="4067251" imgH="1647817" progId="Excel.Shee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Manage Your </a:t>
            </a:r>
            <a:r>
              <a:rPr lang="en-US" smtClean="0"/>
              <a:t>E-Mail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284413" y="1905000"/>
          <a:ext cx="6399212" cy="4221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Your Calendar</a:t>
            </a:r>
            <a:endParaRPr lang="en-US" dirty="0"/>
          </a:p>
        </p:txBody>
      </p:sp>
      <p:sp>
        <p:nvSpPr>
          <p:cNvPr id="19" name="Rectangle 3"/>
          <p:cNvSpPr>
            <a:spLocks noGrp="1"/>
          </p:cNvSpPr>
          <p:nvPr>
            <p:ph type="body" idx="1"/>
          </p:nvPr>
        </p:nvSpPr>
        <p:spPr>
          <a:xfrm>
            <a:off x="1279525" y="1600200"/>
            <a:ext cx="5257800" cy="2895600"/>
          </a:xfrm>
        </p:spPr>
        <p:txBody>
          <a:bodyPr/>
          <a:lstStyle/>
          <a:p>
            <a:r>
              <a:rPr lang="en-US" dirty="0" smtClean="0"/>
              <a:t>Track it all</a:t>
            </a:r>
            <a:endParaRPr lang="en-US" dirty="0"/>
          </a:p>
          <a:p>
            <a:pPr lvl="1"/>
            <a:r>
              <a:rPr lang="en-US" dirty="0" smtClean="0"/>
              <a:t>Actions items</a:t>
            </a:r>
          </a:p>
          <a:p>
            <a:pPr lvl="1"/>
            <a:r>
              <a:rPr lang="en-US" dirty="0" smtClean="0"/>
              <a:t>Follow-up items</a:t>
            </a:r>
          </a:p>
          <a:p>
            <a:pPr lvl="1"/>
            <a:r>
              <a:rPr lang="en-US" dirty="0" smtClean="0"/>
              <a:t>Plan the time</a:t>
            </a:r>
          </a:p>
          <a:p>
            <a:r>
              <a:rPr lang="en-US" dirty="0" smtClean="0"/>
              <a:t>Personal and work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/>
          <p:nvPr/>
        </p:nvSpPr>
        <p:spPr>
          <a:xfrm>
            <a:off x="1524000" y="685800"/>
            <a:ext cx="6248400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indent="0">
              <a:buNone/>
            </a:pPr>
            <a:endParaRPr lang="en-US" sz="3600" dirty="0"/>
          </a:p>
        </p:txBody>
      </p:sp>
      <p:sp>
        <p:nvSpPr>
          <p:cNvPr id="4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Keep It Close</a:t>
            </a:r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cking clock design template [1]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Ticking clock design template [1]</Template>
  <TotalTime>497</TotalTime>
  <Words>144</Words>
  <Application>Microsoft Office PowerPoint</Application>
  <PresentationFormat>On-screen Show (4:3)</PresentationFormat>
  <Paragraphs>46</Paragraphs>
  <Slides>10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Ticking clock design template [1]</vt:lpstr>
      <vt:lpstr>Worksheet</vt:lpstr>
      <vt:lpstr>Slide 1</vt:lpstr>
      <vt:lpstr>Clean Up Your Space</vt:lpstr>
      <vt:lpstr>Get Your Tools Together</vt:lpstr>
      <vt:lpstr>Know the Process</vt:lpstr>
      <vt:lpstr>Spend Your Time Wisely</vt:lpstr>
      <vt:lpstr>Cost of Mismanagement</vt:lpstr>
      <vt:lpstr>Manage Your E-Mail</vt:lpstr>
      <vt:lpstr>Use Your Calendar</vt:lpstr>
      <vt:lpstr>Keep It Close</vt:lpstr>
      <vt:lpstr>Put It All Together</vt:lpstr>
    </vt:vector>
  </TitlesOfParts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Organization 101</dc:title>
  <dc:creator>Susie Bayers/Joyce Cox</dc:creator>
  <dc:description>Copyright © 2006 Online Training Solutions, Inc.</dc:description>
  <cp:lastModifiedBy>Joyce Cox</cp:lastModifiedBy>
  <cp:revision>55</cp:revision>
  <dcterms:created xsi:type="dcterms:W3CDTF">2006-04-18T16:29:51Z</dcterms:created>
  <dcterms:modified xsi:type="dcterms:W3CDTF">2006-11-17T19:09:21Z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TC011594421033</vt:lpwstr>
  </property>
</Properties>
</file>