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9" r:id="rId3"/>
    <p:sldId id="260" r:id="rId4"/>
    <p:sldId id="257" r:id="rId5"/>
    <p:sldId id="258" r:id="rId6"/>
    <p:sldId id="261" r:id="rId7"/>
    <p:sldId id="262" r:id="rId8"/>
    <p:sldId id="263" r:id="rId9"/>
  </p:sldIdLst>
  <p:sldSz cx="9144000" cy="6858000" type="letter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</p:clrMru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82631" autoAdjust="0"/>
  </p:normalViewPr>
  <p:slideViewPr>
    <p:cSldViewPr>
      <p:cViewPr>
        <p:scale>
          <a:sx n="64" d="100"/>
          <a:sy n="64" d="100"/>
        </p:scale>
        <p:origin x="-6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3ECCD7FA-E8E5-452E-A440-9B5A90853237}" type="datetimeFigureOut">
              <a:rPr lang="en-US" smtClean="0"/>
              <a:pPr/>
              <a:t>10/8/2006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0F61F913-D5D2-4A42-A244-74ADED6C9A3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70D76221-BEC7-4705-A9A5-EBC445351E40}" type="datetimeFigureOut">
              <a:rPr lang="en-US" smtClean="0"/>
              <a:pPr/>
              <a:t>10/8/2006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22239E56-67F3-4BA9-8DA1-1EE3B9DE8DC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39E56-67F3-4BA9-8DA1-1EE3B9DE8DC5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8" name="Rectangle 3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5419C-7E42-4E7C-91A0-5844E7EC49AE}" type="datetime1">
              <a:rPr lang="en-US" smtClean="0"/>
              <a:pPr/>
              <a:t>10/8/2006</a:t>
            </a:fld>
            <a:endParaRPr lang="en-US"/>
          </a:p>
        </p:txBody>
      </p:sp>
      <p:sp>
        <p:nvSpPr>
          <p:cNvPr id="1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9FE52-547D-4BAB-B6D0-AACE4878AA18}" type="datetime1">
              <a:rPr lang="en-US" smtClean="0"/>
              <a:pPr/>
              <a:t>10/8/2006</a:t>
            </a:fld>
            <a:endParaRPr lang="en-US"/>
          </a:p>
        </p:txBody>
      </p:sp>
      <p:sp>
        <p:nvSpPr>
          <p:cNvPr id="3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DEBD83CC-DFE9-461F-B5EF-0D6DE21352F4}" type="datetime1">
              <a:rPr lang="en-US" smtClean="0"/>
              <a:pPr/>
              <a:t>10/8/2006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D5D76F-07CC-4597-ACB2-FA5492C302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99DA75F9-3C82-48D3-983A-BAD3F022BAFC}" type="datetime1">
              <a:rPr lang="en-US" smtClean="0"/>
              <a:pPr/>
              <a:t>10/8/2006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D5D76F-07CC-4597-ACB2-FA5492C302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02B61EFD-0935-4A45-9F18-0B4C0F364BB1}" type="datetime1">
              <a:rPr lang="en-US" smtClean="0"/>
              <a:pPr/>
              <a:t>10/8/2006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D5D76F-07CC-4597-ACB2-FA5492C302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F75212E0-96CE-4DE2-8F27-9F1DF6E8F1D3}" type="datetime1">
              <a:rPr lang="en-US" smtClean="0"/>
              <a:pPr/>
              <a:t>10/8/2006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D5D76F-07CC-4597-ACB2-FA5492C302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C98720E8-133E-463C-8A09-BD36474830A0}" type="datetime1">
              <a:rPr lang="en-US" smtClean="0"/>
              <a:pPr/>
              <a:t>10/8/2006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D5D76F-07CC-4597-ACB2-FA5492C302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  <a:endParaRPr lang="en-US" dirty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/>
          <a:lstStyle/>
          <a:p>
            <a:fld id="{04855D76-B712-46F0-A0CF-3E793BE89A32}" type="datetime1">
              <a:rPr lang="en-US" smtClean="0"/>
              <a:pPr/>
              <a:t>10/8/2006</a:t>
            </a:fld>
            <a:endParaRPr lang="en-US"/>
          </a:p>
        </p:txBody>
      </p:sp>
      <p:sp>
        <p:nvSpPr>
          <p:cNvPr id="8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18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/>
          <a:lstStyle/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hf sldNum="0" hdr="0" ftr="0" dt="0"/>
  <p:txStyles>
    <p:titleStyle>
      <a:lvl1pPr algn="ctr" rtl="0" latinLnBrk="0">
        <a:spcBef>
          <a:spcPct val="0"/>
        </a:spcBef>
        <a:buNone/>
        <a:defRPr sz="4400">
          <a:solidFill>
            <a:srgbClr val="FFFF00"/>
          </a:solidFill>
          <a:latin typeface="+mj-lt"/>
          <a:ea typeface="+mj-ea"/>
          <a:cs typeface="+mj-cs"/>
        </a:defRPr>
      </a:lvl1pPr>
      <a:lvl2pPr>
        <a:defRPr>
          <a:solidFill>
            <a:schemeClr val="tx2"/>
          </a:solidFill>
        </a:defRPr>
      </a:lvl2pPr>
      <a:lvl3pPr>
        <a:defRPr>
          <a:solidFill>
            <a:schemeClr val="tx2"/>
          </a:solidFill>
        </a:defRPr>
      </a:lvl3pPr>
      <a:lvl4pPr>
        <a:defRPr>
          <a:solidFill>
            <a:schemeClr val="tx2"/>
          </a:solidFill>
        </a:defRPr>
      </a:lvl4pPr>
      <a:lvl5pPr>
        <a:defRPr>
          <a:solidFill>
            <a:schemeClr val="tx2"/>
          </a:solidFill>
        </a:defRPr>
      </a:lvl5pPr>
      <a:lvl6pPr>
        <a:defRPr>
          <a:solidFill>
            <a:schemeClr val="tx2"/>
          </a:solidFill>
        </a:defRPr>
      </a:lvl6pPr>
      <a:lvl7pPr>
        <a:defRPr>
          <a:solidFill>
            <a:schemeClr val="tx2"/>
          </a:solidFill>
        </a:defRPr>
      </a:lvl7pPr>
      <a:lvl8pPr>
        <a:defRPr>
          <a:solidFill>
            <a:schemeClr val="tx2"/>
          </a:solidFill>
        </a:defRPr>
      </a:lvl8pPr>
      <a:lvl9pPr>
        <a:defRPr>
          <a:solidFill>
            <a:schemeClr val="tx2"/>
          </a:solidFill>
        </a:defRPr>
      </a:lvl9pPr>
    </p:titleStyle>
    <p:bodyStyle>
      <a:lvl1pPr marL="342900" indent="-342900" algn="l" rtl="0" latinLnBrk="0">
        <a:spcBef>
          <a:spcPct val="20000"/>
        </a:spcBef>
        <a:buClr>
          <a:schemeClr val="accent4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latinLnBrk="0">
        <a:spcBef>
          <a:spcPct val="20000"/>
        </a:spcBef>
        <a:buClr>
          <a:schemeClr val="accent4"/>
        </a:buClr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latinLnBrk="0">
        <a:spcBef>
          <a:spcPct val="20000"/>
        </a:spcBef>
        <a:buClr>
          <a:schemeClr val="accent4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latinLnBrk="0">
        <a:spcBef>
          <a:spcPct val="20000"/>
        </a:spcBef>
        <a:buClr>
          <a:schemeClr val="accent4"/>
        </a:buClr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latinLnBrk="0">
        <a:spcBef>
          <a:spcPct val="20000"/>
        </a:spcBef>
        <a:buClr>
          <a:schemeClr val="accent4"/>
        </a:buClr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>
        <a:defRPr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Designing</a:t>
            </a:r>
            <a:r>
              <a:rPr lang="en-US" dirty="0">
                <a:ln w="10000">
                  <a:solidFill>
                    <a:schemeClr val="accent4">
                      <a:tint val="50000"/>
                    </a:schemeClr>
                  </a:solidFill>
                  <a:prstDash val="solid"/>
                </a:ln>
                <a:gradFill flip="none">
                  <a:gsLst>
                    <a:gs pos="70000">
                      <a:schemeClr val="accent4">
                        <a:shade val="60000"/>
                        <a:tint val="50000"/>
                        <a:alpha val="70000"/>
                      </a:schemeClr>
                    </a:gs>
                    <a:gs pos="45000">
                      <a:schemeClr val="accent4">
                        <a:shade val="100000"/>
                        <a:alpha val="70000"/>
                      </a:schemeClr>
                    </a:gs>
                    <a:gs pos="15000">
                      <a:schemeClr val="accent4">
                        <a:shade val="60000"/>
                        <a:tint val="50000"/>
                        <a:alpha val="70000"/>
                      </a:schemeClr>
                    </a:gs>
                  </a:gsLst>
                  <a:lin ang="16200000"/>
                </a:gradFill>
                <a:effectLst>
                  <a:outerShdw blurRad="23036" dist="23036" dir="2700000" algn="tl">
                    <a:srgbClr val="333333">
                      <a:alpha val="70000"/>
                    </a:srgbClr>
                  </a:outerShdw>
                </a:effectLst>
              </a:rPr>
              <a:t> </a:t>
            </a:r>
            <a:r>
              <a:rPr lang="en-US" dirty="0"/>
              <a:t>with Color</a:t>
            </a:r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accent4"/>
                </a:solidFill>
              </a:rPr>
              <a:t>Wide World Importers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Started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Where to begin?</a:t>
            </a:r>
            <a:endParaRPr lang="en-US" dirty="0"/>
          </a:p>
          <a:p>
            <a:r>
              <a:rPr lang="en-US" dirty="0" smtClean="0"/>
              <a:t>Knowing what you like</a:t>
            </a:r>
          </a:p>
          <a:p>
            <a:pPr lvl="1"/>
            <a:r>
              <a:rPr lang="en-US" dirty="0" smtClean="0"/>
              <a:t>Magazines</a:t>
            </a:r>
          </a:p>
          <a:p>
            <a:pPr lvl="1"/>
            <a:r>
              <a:rPr lang="en-US" dirty="0" smtClean="0"/>
              <a:t>Friends’ houses</a:t>
            </a:r>
          </a:p>
          <a:p>
            <a:pPr lvl="1"/>
            <a:r>
              <a:rPr lang="en-US" dirty="0" smtClean="0"/>
              <a:t>Store displays</a:t>
            </a:r>
          </a:p>
          <a:p>
            <a:r>
              <a:rPr lang="en-US" dirty="0" smtClean="0"/>
              <a:t>Exploring how color feels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 </a:t>
            </a:r>
            <a:r>
              <a:rPr lang="en-US" dirty="0" smtClean="0">
                <a:solidFill>
                  <a:srgbClr val="FF0000"/>
                </a:solidFill>
              </a:rPr>
              <a:t>C</a:t>
            </a:r>
            <a:r>
              <a:rPr lang="en-US" dirty="0" smtClean="0">
                <a:solidFill>
                  <a:srgbClr val="FFC000"/>
                </a:solidFill>
              </a:rPr>
              <a:t>o</a:t>
            </a:r>
            <a:r>
              <a:rPr lang="en-US" dirty="0" smtClean="0">
                <a:solidFill>
                  <a:srgbClr val="00B0F0"/>
                </a:solidFill>
              </a:rPr>
              <a:t>l</a:t>
            </a:r>
            <a:r>
              <a:rPr lang="en-US" dirty="0" smtClean="0">
                <a:solidFill>
                  <a:srgbClr val="00B050"/>
                </a:solidFill>
              </a:rPr>
              <a:t>o</a:t>
            </a:r>
            <a:r>
              <a:rPr lang="en-US" dirty="0" smtClean="0">
                <a:solidFill>
                  <a:srgbClr val="7030A0"/>
                </a:solidFill>
              </a:rPr>
              <a:t>r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114800"/>
          </a:xfrm>
        </p:spPr>
        <p:txBody>
          <a:bodyPr/>
          <a:lstStyle/>
          <a:p>
            <a:r>
              <a:rPr lang="en-US" dirty="0" smtClean="0"/>
              <a:t>Color wheel primer</a:t>
            </a:r>
            <a:endParaRPr lang="en-US" dirty="0"/>
          </a:p>
          <a:p>
            <a:r>
              <a:rPr lang="en-US" dirty="0" smtClean="0"/>
              <a:t>Tones and hues</a:t>
            </a:r>
          </a:p>
          <a:p>
            <a:r>
              <a:rPr lang="en-US" dirty="0" smtClean="0"/>
              <a:t>Saturation</a:t>
            </a:r>
          </a:p>
          <a:p>
            <a:r>
              <a:rPr lang="en-US" dirty="0" smtClean="0"/>
              <a:t>What’s in a name</a:t>
            </a:r>
          </a:p>
          <a:p>
            <a:pPr lvl="1"/>
            <a:r>
              <a:rPr lang="en-US" dirty="0" smtClean="0"/>
              <a:t>Cerulean or Azurite</a:t>
            </a:r>
          </a:p>
          <a:p>
            <a:pPr lvl="1"/>
            <a:r>
              <a:rPr lang="en-US" dirty="0" smtClean="0"/>
              <a:t>Verdigris or Malachite</a:t>
            </a:r>
          </a:p>
          <a:p>
            <a:pPr lvl="1"/>
            <a:r>
              <a:rPr lang="en-US" dirty="0" smtClean="0"/>
              <a:t>Vermilion or </a:t>
            </a:r>
            <a:r>
              <a:rPr lang="en-US" dirty="0" err="1" smtClean="0"/>
              <a:t>Realgar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72200" y="2438400"/>
            <a:ext cx="1554163" cy="234156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Picking a Palette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colors do you have now?</a:t>
            </a:r>
            <a:endParaRPr lang="en-US" dirty="0"/>
          </a:p>
          <a:p>
            <a:r>
              <a:rPr lang="en-US" dirty="0" smtClean="0"/>
              <a:t>What colors do you like?</a:t>
            </a:r>
          </a:p>
          <a:p>
            <a:r>
              <a:rPr lang="en-US" dirty="0" smtClean="0"/>
              <a:t>What colors do you dislike?</a:t>
            </a:r>
          </a:p>
          <a:p>
            <a:r>
              <a:rPr lang="en-US" dirty="0" smtClean="0"/>
              <a:t>What’s your budget?</a:t>
            </a:r>
            <a:endParaRPr 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Colorizing Your Room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Where to add color</a:t>
            </a:r>
            <a:endParaRPr lang="en-US" dirty="0"/>
          </a:p>
          <a:p>
            <a:r>
              <a:rPr lang="en-US" dirty="0" smtClean="0"/>
              <a:t>Furniture and accessory changes</a:t>
            </a:r>
          </a:p>
          <a:p>
            <a:r>
              <a:rPr lang="en-US" dirty="0" smtClean="0"/>
              <a:t>How to match colors</a:t>
            </a:r>
          </a:p>
          <a:p>
            <a:pPr lvl="1"/>
            <a:r>
              <a:rPr lang="en-US" dirty="0" smtClean="0"/>
              <a:t>Does Verdigris work with </a:t>
            </a:r>
            <a:r>
              <a:rPr lang="en-US" dirty="0" err="1" smtClean="0"/>
              <a:t>Realgar</a:t>
            </a:r>
            <a:r>
              <a:rPr lang="en-US" dirty="0" smtClean="0"/>
              <a:t>?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 hidden="1"/>
          <p:cNvSpPr>
            <a:spLocks noGrp="1"/>
          </p:cNvSpPr>
          <p:nvPr>
            <p:ph type="ftr" sz="quarter" idx="11"/>
          </p:nvPr>
        </p:nvSpPr>
        <p:spPr>
          <a:xfrm>
            <a:off x="2743200" y="5927725"/>
            <a:ext cx="3200400" cy="930275"/>
          </a:xfrm>
        </p:spPr>
        <p:txBody>
          <a:bodyPr/>
          <a:lstStyle/>
          <a:p>
            <a:pPr marL="628650" algn="ctr"/>
            <a:r>
              <a:rPr lang="en-US" dirty="0" smtClean="0"/>
              <a:t>See the color swatches in the Room </a:t>
            </a:r>
            <a:r>
              <a:rPr lang="en-US" dirty="0" smtClean="0"/>
              <a:t>Planner</a:t>
            </a:r>
            <a:endParaRPr lang="en-US" dirty="0"/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 you like Verdigris; what next?</a:t>
            </a:r>
            <a:endParaRPr lang="en-US" dirty="0"/>
          </a:p>
          <a:p>
            <a:r>
              <a:rPr lang="en-US" dirty="0" smtClean="0"/>
              <a:t>Check the color wheel</a:t>
            </a:r>
          </a:p>
          <a:p>
            <a:r>
              <a:rPr lang="en-US" dirty="0" smtClean="0"/>
              <a:t>Work with the swatches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" name="Verdigri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3962400"/>
            <a:ext cx="3048000" cy="1905000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Pulling It All Together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Develop an action plan</a:t>
            </a:r>
            <a:endParaRPr lang="en-US" dirty="0"/>
          </a:p>
          <a:p>
            <a:r>
              <a:rPr lang="en-US" dirty="0" smtClean="0"/>
              <a:t>Set it aside, and then revisit it</a:t>
            </a:r>
          </a:p>
          <a:p>
            <a:r>
              <a:rPr lang="en-US" dirty="0" smtClean="0"/>
              <a:t>Call in your reinforcements</a:t>
            </a:r>
          </a:p>
          <a:p>
            <a:pPr lvl="1"/>
            <a:r>
              <a:rPr lang="en-US" dirty="0" smtClean="0"/>
              <a:t>Friends</a:t>
            </a:r>
          </a:p>
          <a:p>
            <a:pPr lvl="1"/>
            <a:r>
              <a:rPr lang="en-US" dirty="0" smtClean="0"/>
              <a:t>Family</a:t>
            </a:r>
          </a:p>
          <a:p>
            <a:pPr lvl="1"/>
            <a:r>
              <a:rPr lang="en-US" dirty="0" smtClean="0"/>
              <a:t>Professionals</a:t>
            </a:r>
          </a:p>
          <a:p>
            <a:r>
              <a:rPr lang="en-US" dirty="0" smtClean="0"/>
              <a:t>Make it happen!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Pulling It All Together</a:t>
            </a:r>
            <a:endParaRPr lang="en-US" dirty="0"/>
          </a:p>
        </p:txBody>
      </p:sp>
      <p:sp>
        <p:nvSpPr>
          <p:cNvPr id="3" name="Oval 3"/>
          <p:cNvSpPr/>
          <p:nvPr/>
        </p:nvSpPr>
        <p:spPr>
          <a:xfrm>
            <a:off x="609600" y="1676400"/>
            <a:ext cx="2743200" cy="1143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/>
              <a:t>Develop an </a:t>
            </a:r>
            <a:br>
              <a:rPr lang="en-US" dirty="0" smtClean="0"/>
            </a:br>
            <a:r>
              <a:rPr lang="en-US" dirty="0" smtClean="0"/>
              <a:t>action plan</a:t>
            </a:r>
            <a:endParaRPr lang="en-US" dirty="0"/>
          </a:p>
        </p:txBody>
      </p:sp>
      <p:sp>
        <p:nvSpPr>
          <p:cNvPr id="6" name="Oval 3"/>
          <p:cNvSpPr/>
          <p:nvPr/>
        </p:nvSpPr>
        <p:spPr>
          <a:xfrm>
            <a:off x="4724400" y="4876800"/>
            <a:ext cx="2743200" cy="1143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/>
              <a:t>Make it happen!</a:t>
            </a:r>
            <a:endParaRPr lang="en-US" dirty="0"/>
          </a:p>
        </p:txBody>
      </p:sp>
      <p:sp>
        <p:nvSpPr>
          <p:cNvPr id="5" name="Oval 3"/>
          <p:cNvSpPr/>
          <p:nvPr/>
        </p:nvSpPr>
        <p:spPr>
          <a:xfrm>
            <a:off x="1447800" y="3810000"/>
            <a:ext cx="2743200" cy="1143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/>
              <a:t>Review the plan with help</a:t>
            </a:r>
            <a:endParaRPr lang="en-US" dirty="0"/>
          </a:p>
        </p:txBody>
      </p:sp>
      <p:sp>
        <p:nvSpPr>
          <p:cNvPr id="7" name="Oval 3"/>
          <p:cNvSpPr/>
          <p:nvPr/>
        </p:nvSpPr>
        <p:spPr>
          <a:xfrm>
            <a:off x="4953000" y="2362200"/>
            <a:ext cx="2743200" cy="1143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/>
              <a:t>Set it aside</a:t>
            </a:r>
            <a:endParaRPr lang="en-US" dirty="0"/>
          </a:p>
        </p:txBody>
      </p:sp>
      <p:cxnSp>
        <p:nvCxnSpPr>
          <p:cNvPr id="9" name="Curved Connector 9"/>
          <p:cNvCxnSpPr>
            <a:stCxn id="3" idx="0"/>
          </p:cNvCxnSpPr>
          <p:nvPr/>
        </p:nvCxnSpPr>
        <p:spPr>
          <a:xfrm>
            <a:off x="3352800" y="2247900"/>
            <a:ext cx="1600200" cy="64770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5" name="Shape 15"/>
          <p:cNvCxnSpPr>
            <a:stCxn id="7" idx="3"/>
            <a:endCxn id="5" idx="0"/>
          </p:cNvCxnSpPr>
          <p:nvPr/>
        </p:nvCxnSpPr>
        <p:spPr>
          <a:xfrm rot="5400000">
            <a:off x="4251022" y="3277790"/>
            <a:ext cx="1043688" cy="1163732"/>
          </a:xfrm>
          <a:prstGeom prst="curvedConnector2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1" name="Shape 21"/>
          <p:cNvCxnSpPr/>
          <p:nvPr/>
        </p:nvCxnSpPr>
        <p:spPr>
          <a:xfrm rot="5400000" flipV="1">
            <a:off x="3581400" y="4267200"/>
            <a:ext cx="495300" cy="1905000"/>
          </a:xfrm>
          <a:prstGeom prst="curvedConnector2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My Custom Colors">
      <a:dk1>
        <a:sysClr val="windowText" lastClr="000000"/>
      </a:dk1>
      <a:lt1>
        <a:sysClr val="window" lastClr="FFFFFF"/>
      </a:lt1>
      <a:dk2>
        <a:srgbClr val="089CA2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FF9900"/>
      </a:accent4>
      <a:accent5>
        <a:srgbClr val="7CCA62"/>
      </a:accent5>
      <a:accent6>
        <a:srgbClr val="A5C249"/>
      </a:accent6>
      <a:hlink>
        <a:srgbClr val="FFC000"/>
      </a:hlink>
      <a:folHlink>
        <a:srgbClr val="85DFD0"/>
      </a:folHlink>
    </a:clrScheme>
    <a:fontScheme name="My Custom Fonts">
      <a:majorFont>
        <a:latin typeface="Arial Rounded MT Bold"/>
        <a:ea typeface=""/>
        <a:cs typeface=""/>
      </a:majorFont>
      <a:minorFont>
        <a:latin typeface="Verdana"/>
        <a:ea typeface=""/>
        <a:cs typeface=""/>
      </a:minorFont>
    </a:fontScheme>
    <a:fmtScheme name="Opulent">
      <a:fillStyleLst>
        <a:solidFill>
          <a:schemeClr val="phClr">
            <a:tint val="65000"/>
          </a:schemeClr>
        </a:solidFill>
        <a:gradFill rotWithShape="1">
          <a:gsLst>
            <a:gs pos="20000">
              <a:schemeClr val="phClr">
                <a:tint val="30000"/>
              </a:schemeClr>
            </a:gs>
            <a:gs pos="100000">
              <a:schemeClr val="phClr">
                <a:tint val="90000"/>
                <a:satMod val="120000"/>
              </a:schemeClr>
            </a:gs>
          </a:gsLst>
          <a:path path="circle">
            <a:fillToRect l="50000" t="-10000" r="160000" b="120000"/>
          </a:path>
        </a:gradFill>
        <a:gradFill rotWithShape="1">
          <a:gsLst>
            <a:gs pos="0">
              <a:schemeClr val="phClr">
                <a:tint val="75000"/>
              </a:schemeClr>
            </a:gs>
            <a:gs pos="49000">
              <a:schemeClr val="phClr">
                <a:tint val="95000"/>
                <a:shade val="85000"/>
              </a:schemeClr>
            </a:gs>
            <a:gs pos="50000">
              <a:schemeClr val="phClr">
                <a:shade val="80000"/>
              </a:schemeClr>
            </a:gs>
            <a:gs pos="92000">
              <a:schemeClr val="phClr">
                <a:shade val="88000"/>
              </a:schemeClr>
            </a:gs>
            <a:gs pos="100000">
              <a:schemeClr val="phClr">
                <a:shade val="93000"/>
              </a:schemeClr>
            </a:gs>
          </a:gsLst>
          <a:lin ang="5400000" scaled="1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40640" cap="rnd" cmpd="thickThin" algn="ctr">
          <a:solidFill>
            <a:schemeClr val="phClr"/>
          </a:solidFill>
          <a:prstDash val="solid"/>
        </a:ln>
        <a:ln w="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8100" dir="5400000">
              <a:srgbClr val="000000">
                <a:alpha val="19607"/>
              </a:srgbClr>
            </a:outerShdw>
          </a:effectLst>
          <a:scene3d>
            <a:camera prst="orthographicFront" fov="0">
              <a:rot lat="0" lon="0" rev="0"/>
            </a:camera>
            <a:lightRig rig="harsh" dir="t">
              <a:rot lat="0" lon="0" rev="0"/>
            </a:lightRig>
          </a:scene3d>
          <a:sp3d contourW="12700" prstMaterial="metal">
            <a:bevelT w="0" h="0" prst="relaxedInset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50800" dir="5400000">
              <a:srgbClr val="000000">
                <a:alpha val="38823"/>
              </a:srgbClr>
            </a:outerShdw>
          </a:effectLst>
          <a:scene3d>
            <a:camera prst="orthographicFront" fov="0">
              <a:rot lat="0" lon="0" rev="0"/>
            </a:camera>
            <a:lightRig rig="harsh" dir="t">
              <a:rot lat="0" lon="0" rev="0"/>
            </a:lightRig>
          </a:scene3d>
          <a:sp3d contourW="12700" prstMaterial="metal">
            <a:bevelT w="0" h="0" prst="relaxedInset"/>
            <a:contourClr>
              <a:schemeClr val="phClr">
                <a:shade val="90000"/>
              </a:schemeClr>
            </a:contourClr>
          </a:sp3d>
        </a:effectStyle>
        <a:effectStyle>
          <a:effectLst>
            <a:reflection blurRad="12700" stA="35000" endPos="60000" dist="12700" dir="5400000" sy="-50000"/>
          </a:effectLst>
          <a:scene3d>
            <a:camera prst="orthographicFront" fov="0">
              <a:rot lat="0" lon="0" rev="0"/>
            </a:camera>
            <a:lightRig rig="contrasting" dir="t">
              <a:rot lat="0" lon="0" rev="3300000"/>
            </a:lightRig>
          </a:scene3d>
          <a:sp3d extrusionH="127000" prstMaterial="metal">
            <a:bevelT w="127000" h="254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</a:schemeClr>
            </a:gs>
            <a:gs pos="100000">
              <a:schemeClr val="phClr">
                <a:shade val="80000"/>
                <a:satMod val="150000"/>
              </a:schemeClr>
            </a:gs>
          </a:gsLst>
          <a:path path="circle">
            <a:fillToRect l="50000" t="50000"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7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D489DC97F7742BF9E29B3F7E45D8F" ma:contentTypeVersion="2" ma:contentTypeDescription="Create a new document." ma:contentTypeScope="" ma:versionID="5e79617d903986d3c59beba28fb4e788">
  <xsd:schema xmlns:xsd="http://www.w3.org/2001/XMLSchema" xmlns:p="http://schemas.microsoft.com/office/2006/metadata/properties" xmlns:ns2="59138bff-0427-4634-adba-14ec25af6504" targetNamespace="http://schemas.microsoft.com/office/2006/metadata/properties" ma:root="true" ma:fieldsID="363f90a203823e8a44c4f895e4bfcd3f" ns2:_="">
    <xsd:import namespace="59138bff-0427-4634-adba-14ec25af6504"/>
    <xsd:element name="properties">
      <xsd:complexType>
        <xsd:sequence>
          <xsd:element name="documentManagement">
            <xsd:complexType>
              <xsd:all>
                <xsd:element ref="ns2:Stage" minOccurs="0"/>
                <xsd:element ref="ns2:C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59138bff-0427-4634-adba-14ec25af6504" elementFormDefault="qualified">
    <xsd:import namespace="http://schemas.microsoft.com/office/2006/documentManagement/types"/>
    <xsd:element name="Stage" ma:index="8" nillable="true" ma:displayName="Stage" ma:default="&lt;none&gt;" ma:format="RadioButtons" ma:internalName="Stage">
      <xsd:simpleType>
        <xsd:restriction base="dms:Choice">
          <xsd:enumeration value="&lt;none&gt;"/>
          <xsd:enumeration value="CE1"/>
          <xsd:enumeration value="QA"/>
          <xsd:enumeration value="TR1"/>
          <xsd:enumeration value="AU Review"/>
          <xsd:enumeration value="TR2"/>
          <xsd:enumeration value="CE2"/>
          <xsd:enumeration value="Index"/>
          <xsd:enumeration value="Layout"/>
        </xsd:restriction>
      </xsd:simpleType>
    </xsd:element>
    <xsd:element name="CE" ma:index="9" nillable="true" ma:displayName="CE" ma:default="&lt;none&gt;" ma:format="RadioButtons" ma:internalName="CE">
      <xsd:simpleType>
        <xsd:restriction base="dms:Choice">
          <xsd:enumeration value="&lt;none&gt;"/>
          <xsd:enumeration value="Jaime"/>
          <xsd:enumeration value="Joan"/>
          <xsd:enumeration value="Susie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CE xmlns="59138bff-0427-4634-adba-14ec25af6504">&lt;none&gt;</CE>
    <Stage xmlns="59138bff-0427-4634-adba-14ec25af6504">&lt;none&gt;</Stage>
  </documentManagement>
</p:properties>
</file>

<file path=customXml/itemProps1.xml><?xml version="1.0" encoding="utf-8"?>
<ds:datastoreItem xmlns:ds="http://schemas.openxmlformats.org/officeDocument/2006/customXml" ds:itemID="{7719C3A0-03DF-4336-B515-8D17EA31199C}"/>
</file>

<file path=customXml/itemProps2.xml><?xml version="1.0" encoding="utf-8"?>
<ds:datastoreItem xmlns:ds="http://schemas.openxmlformats.org/officeDocument/2006/customXml" ds:itemID="{D7ABEFAA-1B0D-4A97-B64E-8835F8C6EAB2}"/>
</file>

<file path=customXml/itemProps3.xml><?xml version="1.0" encoding="utf-8"?>
<ds:datastoreItem xmlns:ds="http://schemas.openxmlformats.org/officeDocument/2006/customXml" ds:itemID="{7D9F94B6-5FBA-4CDB-B10A-F948B8451A8E}"/>
</file>

<file path=docProps/app.xml><?xml version="1.0" encoding="utf-8"?>
<Properties xmlns="http://schemas.openxmlformats.org/officeDocument/2006/extended-properties" xmlns:vt="http://schemas.openxmlformats.org/officeDocument/2006/docPropsVTypes">
  <Template>TC011408001033</Template>
  <TotalTime>6928</TotalTime>
  <Words>166</Words>
  <Application>Microsoft Office PowerPoint</Application>
  <PresentationFormat>Letter Paper (8.5x11 in)</PresentationFormat>
  <Paragraphs>46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Opulent</vt:lpstr>
      <vt:lpstr>Designing with Color</vt:lpstr>
      <vt:lpstr>Getting Started</vt:lpstr>
      <vt:lpstr>Understanding Color</vt:lpstr>
      <vt:lpstr>Picking a Palette</vt:lpstr>
      <vt:lpstr>Colorizing Your Room</vt:lpstr>
      <vt:lpstr>Sample</vt:lpstr>
      <vt:lpstr>Pulling It All Together</vt:lpstr>
      <vt:lpstr>Pulling It All Together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Designing with Color</dc:title>
  <dc:creator>Joyce Cox; Susie Bayers</dc:creator>
  <dc:description>Copyright (c) 2006 Online Training Solutions, Inc.</dc:description>
  <cp:lastModifiedBy>Joyce</cp:lastModifiedBy>
  <cp:revision>689</cp:revision>
  <dcterms:created xsi:type="dcterms:W3CDTF">2006-04-03T23:49:58Z</dcterms:created>
  <dcterms:modified xsi:type="dcterms:W3CDTF">2006-10-08T21:03:51Z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0x010100EC4D489DC97F7742BF9E29B3F7E45D8F</vt:lpwstr>
  </property>
</Properties>
</file>