
<file path=[Content_Types].xml><?xml version="1.0" encoding="utf-8"?>
<Types xmlns="http://schemas.openxmlformats.org/package/2006/content-types"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notesSlides/notesSlide1.xml" ContentType="application/vnd.openxmlformats-officedocument.presentationml.notesSlide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customXml/itemProps1.xml" ContentType="application/vnd.openxmlformats-officedocument.customXmlProperties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emf" ContentType="image/x-emf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tableStyles.xml" ContentType="application/vnd.openxmlformats-officedocument.presentationml.tableStyles+xml"/>
  <Override PartName="/docProps/custom.xml" ContentType="application/vnd.openxmlformats-officedocument.custom-properties+xml"/>
  <Default Extension="vml" ContentType="application/vnd.openxmlformats-officedocument.vmlDrawing"/>
  <Default Extension="xlsx" ContentType="application/vnd.openxmlformats-officedocument.spreadsheetml.sheet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ppt/charts/chart1.xml" ContentType="application/vnd.openxmlformats-officedocument.drawingml.char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12"/>
  </p:notesMasterIdLst>
  <p:handoutMasterIdLst>
    <p:handoutMasterId r:id="rId13"/>
  </p:handoutMasterIdLst>
  <p:sldIdLst>
    <p:sldId id="257" r:id="rId2"/>
    <p:sldId id="258" r:id="rId3"/>
    <p:sldId id="259" r:id="rId4"/>
    <p:sldId id="260" r:id="rId5"/>
    <p:sldId id="268" r:id="rId6"/>
    <p:sldId id="269" r:id="rId7"/>
    <p:sldId id="270" r:id="rId8"/>
    <p:sldId id="261" r:id="rId9"/>
    <p:sldId id="262" r:id="rId10"/>
    <p:sldId id="263" r:id="rId11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B301B821-A1FF-4177-AEE7-76D212191A09}">
  <a:tblStyle styleId="{B301B821-A1FF-4177-AEE7-76D212191A09}" styleName="Medium Style 9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band2V>
      <a:tcStyle>
        <a:tcBdr/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seCell>
      <a:tcStyle>
        <a:tcBdr/>
      </a:tcStyle>
    </a:seCell>
    <a:swCell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  <a:tblStyle styleId="{6E25E649-3F16-4E02-A733-19D2CDBF48F0}" styleName="Medium Style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1"/>
          </a:solidFill>
        </a:fill>
      </a:tcStyle>
    </a:firstRow>
    <a:neCell>
      <a:tcStyle>
        <a:tcBdr/>
      </a:tcStyle>
    </a:neCell>
    <a:nwCell>
      <a:tcStyle>
        <a:tcBdr/>
      </a:tcStyle>
    </a:nwCel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>
        <p:scale>
          <a:sx n="64" d="100"/>
          <a:sy n="64" d="100"/>
        </p:scale>
        <p:origin x="-696" y="-16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90" d="100"/>
        <a:sy n="90" d="100"/>
      </p:scale>
      <p:origin x="0" y="0"/>
    </p:cViewPr>
  </p:sorter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handoutMaster" Target="handoutMasters/handoutMaster1.xml"/><Relationship Id="rId18" Type="http://schemas.openxmlformats.org/officeDocument/2006/relationships/customXml" Target="../customXml/item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20" Type="http://schemas.openxmlformats.org/officeDocument/2006/relationships/customXml" Target="../customXml/item3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customXml" Target="../customXml/item2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Office_Excel_Worksheet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1"/>
  <c:lang val="en-US"/>
  <c:style val="40"/>
  <c:chart>
    <c:autoTitleDeleted val="1"/>
    <c:view3D>
      <c:perspective val="30"/>
    </c:view3D>
    <c:plotArea>
      <c:layout/>
      <c:bar3DChart>
        <c:barDir val="col"/>
        <c:grouping val="stacked"/>
        <c:ser>
          <c:idx val="0"/>
          <c:order val="0"/>
          <c:tx>
            <c:strRef>
              <c:f>Sheet1!$B$1</c:f>
              <c:strCache>
                <c:ptCount val="1"/>
                <c:pt idx="0">
                  <c:v>Typical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Act</c:v>
                </c:pt>
                <c:pt idx="1">
                  <c:v>Delegate</c:v>
                </c:pt>
                <c:pt idx="2">
                  <c:v>Store</c:v>
                </c:pt>
                <c:pt idx="3">
                  <c:v>Discard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40</c:v>
                </c:pt>
                <c:pt idx="1">
                  <c:v>5</c:v>
                </c:pt>
                <c:pt idx="2">
                  <c:v>30</c:v>
                </c:pt>
                <c:pt idx="3">
                  <c:v>25</c:v>
                </c:pt>
              </c:numCache>
            </c:numRef>
          </c:val>
        </c:ser>
        <c:ser>
          <c:idx val="1"/>
          <c:order val="1"/>
          <c:tx>
            <c:strRef>
              <c:f>Sheet1!$C$1</c:f>
              <c:strCache>
                <c:ptCount val="1"/>
                <c:pt idx="0">
                  <c:v>Desirable</c:v>
                </c:pt>
              </c:strCache>
            </c:strRef>
          </c:tx>
          <c:cat>
            <c:strRef>
              <c:f>Sheet1!$A$2:$A$5</c:f>
              <c:strCache>
                <c:ptCount val="4"/>
                <c:pt idx="0">
                  <c:v>Act</c:v>
                </c:pt>
                <c:pt idx="1">
                  <c:v>Delegate</c:v>
                </c:pt>
                <c:pt idx="2">
                  <c:v>Store</c:v>
                </c:pt>
                <c:pt idx="3">
                  <c:v>Discard</c:v>
                </c:pt>
              </c:strCache>
            </c:strRef>
          </c:cat>
          <c:val>
            <c:numRef>
              <c:f>Sheet1!$C$2:$C$5</c:f>
              <c:numCache>
                <c:formatCode>General</c:formatCode>
                <c:ptCount val="4"/>
                <c:pt idx="0">
                  <c:v>15</c:v>
                </c:pt>
                <c:pt idx="1">
                  <c:v>35</c:v>
                </c:pt>
                <c:pt idx="2">
                  <c:v>5</c:v>
                </c:pt>
                <c:pt idx="3">
                  <c:v>45</c:v>
                </c:pt>
              </c:numCache>
            </c:numRef>
          </c:val>
        </c:ser>
        <c:gapWidth val="75"/>
        <c:gapDepth val="75"/>
        <c:shape val="box"/>
        <c:axId val="43230720"/>
        <c:axId val="51385856"/>
        <c:axId val="0"/>
      </c:bar3DChart>
      <c:catAx>
        <c:axId val="43230720"/>
        <c:scaling>
          <c:orientation val="minMax"/>
        </c:scaling>
        <c:axPos val="b"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Action</a:t>
                </a:r>
                <a:endParaRPr lang="en-US" dirty="0"/>
              </a:p>
            </c:rich>
          </c:tx>
          <c:layout/>
        </c:title>
        <c:majorTickMark val="none"/>
        <c:tickLblPos val="nextTo"/>
        <c:crossAx val="51385856"/>
        <c:crosses val="autoZero"/>
        <c:auto val="1"/>
        <c:lblAlgn val="ctr"/>
        <c:lblOffset val="100"/>
      </c:catAx>
      <c:valAx>
        <c:axId val="51385856"/>
        <c:scaling>
          <c:orientation val="minMax"/>
        </c:scaling>
        <c:axPos val="l"/>
        <c:majorGridlines/>
        <c:minorGridlines/>
        <c:title>
          <c:tx>
            <c:rich>
              <a:bodyPr/>
              <a:lstStyle/>
              <a:p>
                <a:pPr>
                  <a:defRPr/>
                </a:pPr>
                <a:r>
                  <a:rPr lang="en-US" dirty="0" smtClean="0"/>
                  <a:t>Percent</a:t>
                </a:r>
                <a:endParaRPr lang="en-US" dirty="0"/>
              </a:p>
            </c:rich>
          </c:tx>
          <c:layout/>
        </c:title>
        <c:numFmt formatCode="General" sourceLinked="1"/>
        <c:tickLblPos val="nextTo"/>
        <c:crossAx val="43230720"/>
        <c:crosses val="autoZero"/>
        <c:crossBetween val="between"/>
      </c:valAx>
    </c:plotArea>
    <c:legend>
      <c:legendPos val="r"/>
      <c:layout/>
    </c:legend>
    <c:plotVisOnly val="1"/>
  </c:chart>
  <c:txPr>
    <a:bodyPr/>
    <a:lstStyle/>
    <a:p>
      <a:pPr>
        <a:defRPr sz="1800"/>
      </a:pPr>
      <a:endParaRPr lang="en-US"/>
    </a:p>
  </c:txPr>
  <c:externalData r:id="rId1"/>
</c:chartSpace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17CBDB19-DDF8-454B-B2A9-89D3C498EC1B}" type="datetimeFigureOut">
              <a:rPr lang="en-US" smtClean="0"/>
              <a:pPr/>
              <a:t>11/17/2006</a:t>
            </a:fld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/>
          <a:lstStyle/>
          <a:p>
            <a:fld id="{97B39D03-4D65-44D8-9F67-CFAB012E25CA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Click to edit Master text styles</a:t>
            </a:r>
            <a:endParaRPr lang="en-US"/>
          </a:p>
          <a:p>
            <a:pPr marL="457200" marR="0" lvl="1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Second level</a:t>
            </a:r>
          </a:p>
          <a:p>
            <a:pPr marL="914400" marR="0" lvl="2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Third level</a:t>
            </a:r>
          </a:p>
          <a:p>
            <a:pPr marL="1371600" marR="0" lvl="3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Fourth level</a:t>
            </a:r>
          </a:p>
          <a:p>
            <a:pPr marL="1828800" marR="0" lvl="4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r>
              <a:rPr kumimoji="0" lang="en-US" altLang="x-none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</a:rPr>
              <a:t>Fifth level</a:t>
            </a:r>
          </a:p>
        </p:txBody>
      </p:sp>
      <p:sp>
        <p:nvSpPr>
          <p:cNvPr id="922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922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5B593A47-C35F-4927-8CD6-9682078D69E3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‹#›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rtl="0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rtl="0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rtl="0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rtl="0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rtl="0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" name="Rectangle 2"/>
          <p:cNvSpPr>
            <a:spLocks noGrp="1" noRot="1" noChangeAspect="1" noChangeArrowheads="1" noTextEdit="1"/>
          </p:cNvSpPr>
          <p:nvPr>
            <p:ph type="sldImg"/>
          </p:nvPr>
        </p:nvSpPr>
        <p:spPr bwMode="auto">
          <a:xfrm>
            <a:off x="1143000" y="685800"/>
            <a:ext cx="4572000" cy="3429000"/>
          </a:xfrm>
          <a:prstGeom prst="rect">
            <a:avLst/>
          </a:prstGeom>
          <a:noFill/>
          <a:ln w="9525" cap="flat" cmpd="sng" algn="ctr">
            <a:solidFill>
              <a:srgbClr val="000000"/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endParaRPr lang="en-US"/>
          </a:p>
        </p:txBody>
      </p:sp>
      <p:sp>
        <p:nvSpPr>
          <p:cNvPr id="13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None/>
              <a:tabLst/>
            </a:pPr>
            <a:endParaRPr kumimoji="0" lang="x-none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  <p:sp>
        <p:nvSpPr>
          <p:cNvPr id="3" name="Rectangle 7"/>
          <p:cNvSpPr>
            <a:spLocks noGrp="1" noChangeArrowheads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</p:spPr>
        <p:txBody>
          <a:bodyPr vert="horz" wrap="square" lIns="91440" tIns="45720" rIns="91440" bIns="45720" anchor="b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Arial"/>
                <a:ea typeface="+mn-ea"/>
                <a:cs typeface="+mn-cs"/>
              </a:defRPr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</a:pPr>
            <a:fld id="{2739EC88-7B5E-4917-BD4E-CFF22233FA88}" type="slidenum">
              <a:rPr/>
              <a:pPr marL="0" marR="0" lvl="0" indent="0" algn="r" defTabSz="914400" rtl="0" eaLnBrk="1" fontAlgn="base" latinLnBrk="0" hangingPunct="1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None/>
                <a:tabLst/>
              </a:pPr>
              <a:t>1</a:t>
            </a:fld>
            <a:endParaRPr kumimoji="0" lang="en-US" altLang="x-none" sz="1200" b="0" i="0" u="none" strike="noStrike" baseline="0">
              <a:solidFill>
                <a:schemeClr val="tx1">
                  <a:alpha val="100000"/>
                </a:schemeClr>
              </a:solidFill>
              <a:effectLst/>
              <a:latin typeface="Arial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5" name="Rectangle 3"/>
          <p:cNvSpPr>
            <a:spLocks noGrp="1" noChangeArrowheads="1"/>
          </p:cNvSpPr>
          <p:nvPr>
            <p:ph type="ctrTitle"/>
          </p:nvPr>
        </p:nvSpPr>
        <p:spPr>
          <a:xfrm>
            <a:off x="2286000" y="3429000"/>
            <a:ext cx="6399213" cy="1219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4000" b="0" i="0" u="none" strike="noStrike" baseline="0">
                <a:solidFill>
                  <a:schemeClr val="tx2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3076" name="Rectangle 4"/>
          <p:cNvSpPr>
            <a:spLocks noGrp="1" noChangeArrowheads="1"/>
          </p:cNvSpPr>
          <p:nvPr>
            <p:ph type="subTitle" idx="1"/>
          </p:nvPr>
        </p:nvSpPr>
        <p:spPr>
          <a:xfrm>
            <a:off x="2286000" y="4800600"/>
            <a:ext cx="6399213" cy="838200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None/>
              <a:tabLst/>
              <a:defRPr kumimoji="0" sz="24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r>
              <a:rPr lang="en-US" altLang="x-none"/>
              <a:t>Click to edit Master subtitle style</a:t>
            </a:r>
            <a:endParaRPr lang="en-US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dt" sz="half" idx="2"/>
          </p:nvPr>
        </p:nvSpPr>
        <p:spPr>
          <a:xfrm>
            <a:off x="457200" y="6245225"/>
            <a:ext cx="2133600" cy="384175"/>
          </a:xfrm>
        </p:spPr>
        <p:txBody>
          <a:bodyPr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8" name="Rectangle 6"/>
          <p:cNvSpPr>
            <a:spLocks noGrp="1" noChangeArrowheads="1"/>
          </p:cNvSpPr>
          <p:nvPr>
            <p:ph type="ftr" sz="quarter" idx="3"/>
          </p:nvPr>
        </p:nvSpPr>
        <p:spPr>
          <a:xfrm>
            <a:off x="3124200" y="6245225"/>
            <a:ext cx="2895600" cy="384175"/>
          </a:xfrm>
        </p:spPr>
        <p:txBody>
          <a:bodyPr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3079" name="Rectangle 7"/>
          <p:cNvSpPr>
            <a:spLocks noGrp="1" noChangeArrowheads="1"/>
          </p:cNvSpPr>
          <p:nvPr>
            <p:ph type="sldNum" sz="quarter" idx="4"/>
          </p:nvPr>
        </p:nvSpPr>
        <p:spPr>
          <a:xfrm>
            <a:off x="6553200" y="6245225"/>
            <a:ext cx="2133600" cy="384175"/>
          </a:xfrm>
        </p:spPr>
        <p:txBody>
          <a:bodyPr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B7FFE138-060B-4A09-A290-32377E64A3CC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F5EC7DD-2210-4D98-9ADA-00E3E9269610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C8A8597-3521-412A-BED1-722EA4F86CC2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Rectangle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Rectangle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3466BC6-08CB-4826-B2C4-3F6970CA7AE9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itle and 2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49578A8-2A4E-4FED-8C6A-165E3EC8D9A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preserve="1">
  <p:cSld name="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Rectangle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20485FAE-E4EB-45D9-AE03-3A0036BA87A8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ColTx" preserve="1">
  <p:cSld name="Title and 2-Column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Rectangle 3"/>
          <p:cNvSpPr>
            <a:spLocks noGrp="1"/>
          </p:cNvSpPr>
          <p:nvPr>
            <p:ph type="body" sz="half" idx="1"/>
          </p:nvPr>
        </p:nvSpPr>
        <p:spPr>
          <a:xfrm>
            <a:off x="2284413" y="1905000"/>
            <a:ext cx="3122612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Rectangle 4"/>
          <p:cNvSpPr>
            <a:spLocks noGrp="1"/>
          </p:cNvSpPr>
          <p:nvPr>
            <p:ph type="body" sz="half" idx="2"/>
          </p:nvPr>
        </p:nvSpPr>
        <p:spPr>
          <a:xfrm>
            <a:off x="5559425" y="1905000"/>
            <a:ext cx="3124200" cy="4221163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Rectangle 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Rectangle 6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Rectangle 7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89C8A2C-6AB6-433F-BC71-C4EE38BC3DCF}" type="slidenum">
              <a:rPr lang="en-US" altLang="x-none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9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9">
            <a:alphaModFix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2284413" y="533400"/>
            <a:ext cx="6399212" cy="1219200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ctr" compatLnSpc="1"/>
          <a:lstStyle/>
          <a:p>
            <a:pPr lvl="0"/>
            <a:r>
              <a:rPr lang="en-US" altLang="x-none"/>
              <a:t>Click to edit Master title style</a:t>
            </a:r>
            <a:endParaRPr lang="en-US"/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2284413" y="1905000"/>
            <a:ext cx="6399212" cy="4221163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pPr lvl="0"/>
            <a:r>
              <a:rPr lang="en-US" altLang="x-none"/>
              <a:t>Click to edit Master text styles</a:t>
            </a:r>
            <a:endParaRPr lang="en-US"/>
          </a:p>
          <a:p>
            <a:pPr lvl="1"/>
            <a:r>
              <a:rPr lang="en-US" altLang="x-none"/>
              <a:t>Second level</a:t>
            </a:r>
          </a:p>
          <a:p>
            <a:pPr lvl="2"/>
            <a:r>
              <a:rPr lang="en-US" altLang="x-none"/>
              <a:t>Third level</a:t>
            </a:r>
          </a:p>
          <a:p>
            <a:pPr lvl="3"/>
            <a:r>
              <a:rPr lang="en-US" altLang="x-none"/>
              <a:t>Fourth level</a:t>
            </a:r>
          </a:p>
          <a:p>
            <a:pPr lvl="4"/>
            <a:r>
              <a:rPr lang="en-US" altLang="x-none"/>
              <a:t>Fifth level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endParaRPr lang="en-US" altLang="x-none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384175"/>
          </a:xfrm>
          <a:prstGeom prst="rect">
            <a:avLst/>
          </a:prstGeom>
          <a:noFill/>
          <a:ln w="9525" cap="flat" cmpd="sng" algn="ctr">
            <a:noFill/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lvl1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None/>
              <a:tabLst/>
              <a:defRPr kumimoji="0" sz="1200" b="0" i="0" u="none" strike="noStrike" baseline="0">
                <a:solidFill>
                  <a:schemeClr val="tx1">
                    <a:alpha val="100000"/>
                  </a:schemeClr>
                </a:solidFill>
                <a:effectLst/>
                <a:latin typeface="Verdana"/>
              </a:defRPr>
            </a:lvl1pPr>
          </a:lstStyle>
          <a:p>
            <a:fld id="{F6D3474C-9AB0-4C46-94FC-532709E129BA}" type="slidenum">
              <a:rPr lang="en-US" altLang="x-none"/>
              <a:pPr/>
              <a:t>‹#›</a:t>
            </a:fld>
            <a:endParaRPr lang="en-US" altLang="x-none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</p:sldLayoutIdLst>
  <p:txStyles>
    <p:titleStyle>
      <a:defPPr>
        <a:defRPr>
          <a:latin typeface="+mj-lt"/>
          <a:ea typeface="+mj-ea"/>
          <a:cs typeface="+mj-cs"/>
        </a:defRPr>
      </a:defPPr>
      <a:lvl1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1pPr>
      <a:lvl2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2pPr>
      <a:lvl3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3pPr>
      <a:lvl4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4pPr>
      <a:lvl5pPr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5pPr>
      <a:lvl6pPr marL="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6pPr>
      <a:lvl7pPr marL="4572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7pPr>
      <a:lvl8pPr marL="9144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8pPr>
      <a:lvl9pPr marL="1371600" algn="l" fontAlgn="base">
        <a:spcBef>
          <a:spcPct val="0"/>
        </a:spcBef>
        <a:spcAft>
          <a:spcPct val="0"/>
        </a:spcAft>
        <a:defRPr sz="3600">
          <a:solidFill>
            <a:schemeClr val="tx2">
              <a:alpha val="100000"/>
            </a:schemeClr>
          </a:solidFill>
          <a:latin typeface="+mj-lt"/>
          <a:ea typeface="+mj-ea"/>
          <a:cs typeface="+mj-cs"/>
        </a:defRPr>
      </a:lvl9pPr>
    </p:titleStyle>
    <p:bodyStyle>
      <a:defPPr>
        <a:defRPr>
          <a:latin typeface="+mn-lt"/>
          <a:ea typeface="+mn-ea"/>
          <a:cs typeface="+mn-cs"/>
        </a:defRPr>
      </a:defPPr>
      <a:lvl1pPr marL="342900" indent="-342900" algn="l" fontAlgn="base">
        <a:spcBef>
          <a:spcPct val="20000"/>
        </a:spcBef>
        <a:spcAft>
          <a:spcPct val="0"/>
        </a:spcAft>
        <a:buChar char="•"/>
        <a:defRPr sz="28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1pPr>
      <a:lvl2pPr marL="742950" indent="-285750" algn="l" fontAlgn="base">
        <a:spcBef>
          <a:spcPct val="20000"/>
        </a:spcBef>
        <a:spcAft>
          <a:spcPct val="0"/>
        </a:spcAft>
        <a:buChar char="–"/>
        <a:defRPr sz="24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2pPr>
      <a:lvl3pPr marL="1143000" indent="-228600" algn="l" fontAlgn="base">
        <a:spcBef>
          <a:spcPct val="20000"/>
        </a:spcBef>
        <a:spcAft>
          <a:spcPct val="0"/>
        </a:spcAft>
        <a:buChar char="•"/>
        <a:defRPr sz="20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3pPr>
      <a:lvl4pPr marL="1600200" indent="-228600" algn="l" fontAlgn="base">
        <a:spcBef>
          <a:spcPct val="20000"/>
        </a:spcBef>
        <a:spcAft>
          <a:spcPct val="0"/>
        </a:spcAft>
        <a:buChar char="–"/>
        <a:defRPr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4pPr>
      <a:lvl5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5pPr>
      <a:lvl6pPr marL="20574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6pPr>
      <a:lvl7pPr marL="25146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7pPr>
      <a:lvl8pPr marL="29718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8pPr>
      <a:lvl9pPr marL="3429000" indent="-228600" algn="l" fontAlgn="base">
        <a:spcBef>
          <a:spcPct val="20000"/>
        </a:spcBef>
        <a:spcAft>
          <a:spcPct val="0"/>
        </a:spcAft>
        <a:buChar char="»"/>
        <a:defRPr sz="1600">
          <a:solidFill>
            <a:schemeClr val="tx1">
              <a:alpha val="100000"/>
            </a:schemeClr>
          </a:solidFill>
          <a:latin typeface="+mn-lt"/>
          <a:ea typeface="+mn-ea"/>
          <a:cs typeface="+mn-cs"/>
        </a:defRPr>
      </a:lvl9pPr>
    </p:bodyStyle>
    <p:otherStyle/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Office_Excel_Worksheet1.xlsx"/><Relationship Id="rId2" Type="http://schemas.openxmlformats.org/officeDocument/2006/relationships/slideLayout" Target="../slideLayouts/slideLayout3.xml"/><Relationship Id="rId1" Type="http://schemas.openxmlformats.org/officeDocument/2006/relationships/vmlDrawing" Target="../drawings/vmlDrawing1.v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828800" y="5181600"/>
            <a:ext cx="5256213" cy="1143000"/>
          </a:xfrm>
        </p:spPr>
        <p:txBody>
          <a:bodyPr/>
          <a:lstStyle/>
          <a:p>
            <a:pPr algn="ctr"/>
            <a:r>
              <a:rPr lang="en-US" altLang="x-none" dirty="0" smtClean="0"/>
              <a:t>Producing better results through better organization</a:t>
            </a:r>
            <a:endParaRPr lang="x-none" altLang="x-none"/>
          </a:p>
        </p:txBody>
      </p:sp>
      <p:sp>
        <p:nvSpPr>
          <p:cNvPr id="11" name="Rectangle 10"/>
          <p:cNvSpPr/>
          <p:nvPr/>
        </p:nvSpPr>
        <p:spPr>
          <a:xfrm>
            <a:off x="533400" y="1676400"/>
            <a:ext cx="7924800" cy="2971800"/>
          </a:xfrm>
          <a:prstGeom prst="rect">
            <a:avLst/>
          </a:prstGeom>
          <a:noFill/>
        </p:spPr>
        <p:txBody>
          <a:bodyPr wrap="square" lIns="91440" tIns="45720" rIns="91440" bIns="45720">
            <a:prstTxWarp prst="textTriangleInverted">
              <a:avLst/>
            </a:prstTxWarp>
            <a:spAutoFit/>
          </a:bodyPr>
          <a:lstStyle/>
          <a:p>
            <a:pPr algn="ctr"/>
            <a:r>
              <a:rPr lang="en-US" sz="5400" dirty="0" smtClean="0">
                <a:ln w="10160">
                  <a:solidFill>
                    <a:schemeClr val="accent6"/>
                  </a:solidFill>
                  <a:prstDash val="solid"/>
                </a:ln>
                <a:solidFill>
                  <a:srgbClr val="C00000"/>
                </a:solidFill>
                <a:effectLst>
                  <a:outerShdw blurRad="38100" dist="32000" dir="5400000" algn="tl">
                    <a:srgbClr val="000000">
                      <a:alpha val="30000"/>
                    </a:srgbClr>
                  </a:outerShdw>
                  <a:reflection blurRad="6350" stA="60000" endA="900" endPos="60000" dist="29997" dir="5400000" sy="-100000" algn="bl" rotWithShape="0"/>
                </a:effectLst>
              </a:rPr>
              <a:t>Organization 101</a:t>
            </a:r>
            <a:endParaRPr lang="en-US" sz="5400" dirty="0">
              <a:ln w="10160">
                <a:solidFill>
                  <a:schemeClr val="accent6"/>
                </a:solidFill>
                <a:prstDash val="solid"/>
              </a:ln>
              <a:solidFill>
                <a:srgbClr val="C00000"/>
              </a:solidFill>
              <a:effectLst>
                <a:outerShdw blurRad="38100" dist="32000" dir="5400000" algn="tl">
                  <a:srgbClr val="000000">
                    <a:alpha val="30000"/>
                  </a:srgbClr>
                </a:outerShdw>
                <a:reflection blurRad="6350" stA="60000" endA="900" endPos="60000" dist="29997" dir="5400000" sy="-100000" algn="bl" rotWithShape="0"/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Put It All Together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Clean Up Your Space</a:t>
            </a:r>
            <a:endParaRPr lang="en-US" dirty="0"/>
          </a:p>
        </p:txBody>
      </p:sp>
      <p:sp>
        <p:nvSpPr>
          <p:cNvPr id="31" name="Rectangle 3"/>
          <p:cNvSpPr>
            <a:spLocks noGrp="1"/>
          </p:cNvSpPr>
          <p:nvPr>
            <p:ph type="body" idx="1"/>
          </p:nvPr>
        </p:nvSpPr>
        <p:spPr>
          <a:xfrm>
            <a:off x="1279525" y="1600200"/>
            <a:ext cx="5257800" cy="2438400"/>
          </a:xfrm>
        </p:spPr>
        <p:txBody>
          <a:bodyPr/>
          <a:lstStyle/>
          <a:p>
            <a:r>
              <a:rPr lang="en-US" dirty="0" smtClean="0"/>
              <a:t>Messy space = bad image</a:t>
            </a:r>
            <a:endParaRPr lang="en-US" dirty="0"/>
          </a:p>
          <a:p>
            <a:r>
              <a:rPr lang="en-US" dirty="0" smtClean="0"/>
              <a:t>A place for everything</a:t>
            </a:r>
          </a:p>
          <a:p>
            <a:r>
              <a:rPr lang="en-US" dirty="0" smtClean="0"/>
              <a:t>Handle it once!</a:t>
            </a:r>
          </a:p>
          <a:p>
            <a:r>
              <a:rPr lang="en-US" dirty="0" smtClean="0"/>
              <a:t>Daily maintenance</a:t>
            </a:r>
          </a:p>
          <a:p>
            <a:endParaRPr lang="en-US" dirty="0"/>
          </a:p>
        </p:txBody>
      </p:sp>
      <p:sp>
        <p:nvSpPr>
          <p:cNvPr id="26" name="Rectangle 4"/>
          <p:cNvSpPr txBox="1"/>
          <p:nvPr/>
        </p:nvSpPr>
        <p:spPr>
          <a:xfrm flipH="1">
            <a:off x="5029200" y="4800600"/>
            <a:ext cx="3200400" cy="9787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marL="0" indent="0">
              <a:buNone/>
            </a:pPr>
            <a:r>
              <a:rPr lang="en-US" sz="1800" dirty="0" smtClean="0"/>
              <a:t>I got it all together, but I forgot where I put it.</a:t>
            </a:r>
            <a:endParaRPr lang="en-US" dirty="0"/>
          </a:p>
          <a:p>
            <a:pPr marL="0" indent="0">
              <a:buNone/>
            </a:pPr>
            <a:r>
              <a:rPr lang="en-US" sz="1800" dirty="0" smtClean="0"/>
              <a:t>	       - Anonymous</a:t>
            </a:r>
            <a:endParaRPr lang="en-US" sz="18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Get Your Tools Together</a:t>
            </a:r>
            <a:endParaRPr lang="en-US" dirty="0"/>
          </a:p>
        </p:txBody>
      </p:sp>
      <p:sp>
        <p:nvSpPr>
          <p:cNvPr id="5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Stackable bins</a:t>
            </a:r>
            <a:endParaRPr lang="en-US"/>
          </a:p>
          <a:p>
            <a:r>
              <a:rPr lang="en-US" dirty="0" smtClean="0"/>
              <a:t>Paper (printer and writing)</a:t>
            </a:r>
          </a:p>
          <a:p>
            <a:r>
              <a:rPr lang="en-US" dirty="0" smtClean="0"/>
              <a:t>Sticky notes, stapler, paper clips, tape, pens</a:t>
            </a:r>
          </a:p>
          <a:p>
            <a:r>
              <a:rPr lang="en-US" dirty="0" smtClean="0"/>
              <a:t>Invoices/forms/envelopes</a:t>
            </a:r>
          </a:p>
          <a:p>
            <a:r>
              <a:rPr lang="en-US" dirty="0" smtClean="0"/>
              <a:t>File folders</a:t>
            </a:r>
          </a:p>
          <a:p>
            <a:r>
              <a:rPr lang="en-US" dirty="0" smtClean="0"/>
              <a:t>Calendar</a:t>
            </a:r>
          </a:p>
          <a:p>
            <a:r>
              <a:rPr lang="en-US" dirty="0" smtClean="0"/>
              <a:t>Wastebasket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Know the Process</a:t>
            </a:r>
            <a:endParaRPr lang="en-US" dirty="0"/>
          </a:p>
        </p:txBody>
      </p:sp>
      <p:sp>
        <p:nvSpPr>
          <p:cNvPr id="11" name="Rectangle 3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smtClean="0"/>
              <a:t>Learn the correct workflow</a:t>
            </a:r>
            <a:endParaRPr lang="en-US"/>
          </a:p>
          <a:p>
            <a:r>
              <a:rPr lang="en-US" dirty="0" smtClean="0"/>
              <a:t>Ask before you leap!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Spend Your Time Wisely</a:t>
            </a:r>
            <a:endParaRPr lang="en-US" dirty="0"/>
          </a:p>
        </p:txBody>
      </p:sp>
      <p:graphicFrame>
        <p:nvGraphicFramePr>
          <p:cNvPr id="4" name="Table 4"/>
          <p:cNvGraphicFramePr>
            <a:graphicFrameLocks noGrp="1"/>
          </p:cNvGraphicFramePr>
          <p:nvPr>
            <p:ph idx="1"/>
          </p:nvPr>
        </p:nvGraphicFramePr>
        <p:xfrm>
          <a:off x="2284413" y="1905000"/>
          <a:ext cx="5705344" cy="2377440"/>
        </p:xfrm>
        <a:graphic>
          <a:graphicData uri="http://schemas.openxmlformats.org/drawingml/2006/table">
            <a:tbl>
              <a:tblPr firstRow="1" firstCol="1">
                <a:tableStyleId>{6E25E649-3F16-4E02-A733-19D2CDBF48F0}</a:tableStyleId>
              </a:tblPr>
              <a:tblGrid>
                <a:gridCol w="2133071"/>
                <a:gridCol w="1803434"/>
                <a:gridCol w="1768839"/>
              </a:tblGrid>
              <a:tr h="0">
                <a:tc gridSpan="3"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Effect of Focused Activity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R w="12700" cmpd="sng">
                      <a:solidFill>
                        <a:schemeClr val="tx1"/>
                      </a:solidFill>
                      <a:prstDash val="solid"/>
                    </a:lnR>
                    <a:lnT w="12700" cmpd="sng">
                      <a:solidFill>
                        <a:schemeClr val="tx1"/>
                      </a:solidFill>
                      <a:prstDash val="solid"/>
                    </a:lnT>
                    <a:solidFill>
                      <a:schemeClr val="accent6"/>
                    </a:solidFill>
                  </a:tcPr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  <a:tc hMerge="1">
                  <a:txBody>
                    <a:bodyPr/>
                    <a:lstStyle/>
                    <a:p>
                      <a:endParaRPr lang="en-US" dirty="0"/>
                    </a:p>
                  </a:txBody>
                  <a:tcPr/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Task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Time Spent per Day</a:t>
                      </a:r>
                      <a:endParaRPr lang="en-US" dirty="0"/>
                    </a:p>
                  </a:txBody>
                  <a:tcPr>
                    <a:solidFill>
                      <a:schemeClr val="accent1"/>
                    </a:solidFil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Time Saved per Week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  <a:solidFill>
                      <a:schemeClr val="accent1"/>
                    </a:solidFill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Paper documents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6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E-mail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30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8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</a:tcPr>
                </a:tc>
              </a:tr>
              <a:tr h="0">
                <a:tc>
                  <a:txBody>
                    <a:bodyPr/>
                    <a:lstStyle/>
                    <a:p>
                      <a:r>
                        <a:rPr lang="en-US" dirty="0" smtClean="0"/>
                        <a:t>Calendar</a:t>
                      </a:r>
                      <a:endParaRPr lang="en-US" dirty="0"/>
                    </a:p>
                  </a:txBody>
                  <a:tcPr>
                    <a:lnL w="12700" cmpd="sng">
                      <a:solidFill>
                        <a:schemeClr val="tx1"/>
                      </a:solidFill>
                      <a:prstDash val="solid"/>
                    </a:lnL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15 </a:t>
                      </a:r>
                      <a:r>
                        <a:rPr lang="en-US" dirty="0" err="1" smtClean="0"/>
                        <a:t>mins</a:t>
                      </a:r>
                      <a:endParaRPr lang="en-US" dirty="0"/>
                    </a:p>
                  </a:txBody>
                  <a:tcP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dirty="0" smtClean="0"/>
                        <a:t>4 hours</a:t>
                      </a:r>
                      <a:endParaRPr lang="en-US" dirty="0"/>
                    </a:p>
                  </a:txBody>
                  <a:tcPr>
                    <a:lnR w="12700" cmpd="sng">
                      <a:solidFill>
                        <a:schemeClr val="tx1"/>
                      </a:solidFill>
                      <a:prstDash val="solid"/>
                    </a:lnR>
                    <a:lnB w="12700" cmpd="sng">
                      <a:solidFill>
                        <a:schemeClr val="tx1"/>
                      </a:solidFill>
                      <a:prstDash val="solid"/>
                    </a:lnB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Cost of Mismanagement</a:t>
            </a:r>
            <a:endParaRPr lang="en-US" dirty="0"/>
          </a:p>
        </p:txBody>
      </p:sp>
      <p:graphicFrame>
        <p:nvGraphicFramePr>
          <p:cNvPr id="1026" name="Object 2"/>
          <p:cNvGraphicFramePr>
            <a:graphicFrameLocks noChangeAspect="1"/>
          </p:cNvGraphicFramePr>
          <p:nvPr/>
        </p:nvGraphicFramePr>
        <p:xfrm>
          <a:off x="2514600" y="2057400"/>
          <a:ext cx="6127258" cy="2514600"/>
        </p:xfrm>
        <a:graphic>
          <a:graphicData uri="http://schemas.openxmlformats.org/presentationml/2006/ole">
            <p:oleObj spid="_x0000_s1026" name="Worksheet" r:id="rId3" imgW="4067251" imgH="1647817" progId="Excel.Sheet.12">
              <p:embed/>
            </p:oleObj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Manage Your </a:t>
            </a:r>
            <a:r>
              <a:rPr lang="en-US" smtClean="0"/>
              <a:t>E-Mail</a:t>
            </a:r>
            <a:endParaRPr lang="en-US" dirty="0"/>
          </a:p>
        </p:txBody>
      </p:sp>
      <p:graphicFrame>
        <p:nvGraphicFramePr>
          <p:cNvPr id="4" name="Content Placeholder 3"/>
          <p:cNvGraphicFramePr>
            <a:graphicFrameLocks noGrp="1"/>
          </p:cNvGraphicFramePr>
          <p:nvPr>
            <p:ph idx="1"/>
          </p:nvPr>
        </p:nvGraphicFramePr>
        <p:xfrm>
          <a:off x="2284413" y="1905000"/>
          <a:ext cx="6399212" cy="422116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Use Your Calendar</a:t>
            </a:r>
            <a:endParaRPr lang="en-US" dirty="0"/>
          </a:p>
        </p:txBody>
      </p:sp>
      <p:sp>
        <p:nvSpPr>
          <p:cNvPr id="19" name="Rectangle 3"/>
          <p:cNvSpPr>
            <a:spLocks noGrp="1"/>
          </p:cNvSpPr>
          <p:nvPr>
            <p:ph type="body" idx="1"/>
          </p:nvPr>
        </p:nvSpPr>
        <p:spPr>
          <a:xfrm>
            <a:off x="1279525" y="1600200"/>
            <a:ext cx="5257800" cy="2895600"/>
          </a:xfrm>
        </p:spPr>
        <p:txBody>
          <a:bodyPr/>
          <a:lstStyle/>
          <a:p>
            <a:r>
              <a:rPr lang="en-US" dirty="0" smtClean="0"/>
              <a:t>Track it all</a:t>
            </a:r>
            <a:endParaRPr lang="en-US" dirty="0"/>
          </a:p>
          <a:p>
            <a:pPr lvl="1"/>
            <a:r>
              <a:rPr lang="en-US" dirty="0" smtClean="0"/>
              <a:t>Actions items</a:t>
            </a:r>
          </a:p>
          <a:p>
            <a:pPr lvl="1"/>
            <a:r>
              <a:rPr lang="en-US" dirty="0" smtClean="0"/>
              <a:t>Follow-up items</a:t>
            </a:r>
          </a:p>
          <a:p>
            <a:pPr lvl="1"/>
            <a:r>
              <a:rPr lang="en-US" dirty="0" smtClean="0"/>
              <a:t>Plan the time</a:t>
            </a:r>
          </a:p>
          <a:p>
            <a:r>
              <a:rPr lang="en-US" dirty="0" smtClean="0"/>
              <a:t>Personal and work</a:t>
            </a:r>
          </a:p>
          <a:p>
            <a:pPr lvl="1"/>
            <a:endParaRPr lang="en-US" dirty="0" smtClean="0"/>
          </a:p>
          <a:p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Rectangle 3"/>
          <p:cNvSpPr txBox="1"/>
          <p:nvPr/>
        </p:nvSpPr>
        <p:spPr>
          <a:xfrm>
            <a:off x="1524000" y="685800"/>
            <a:ext cx="6248400" cy="369332"/>
          </a:xfrm>
          <a:prstGeom prst="rect">
            <a:avLst/>
          </a:prstGeom>
          <a:noFill/>
        </p:spPr>
        <p:txBody>
          <a:bodyPr wrap="square">
            <a:noAutofit/>
          </a:bodyPr>
          <a:lstStyle/>
          <a:p>
            <a:pPr marL="0" indent="0">
              <a:buNone/>
            </a:pPr>
            <a:endParaRPr lang="en-US" sz="3600" dirty="0"/>
          </a:p>
        </p:txBody>
      </p:sp>
      <p:sp>
        <p:nvSpPr>
          <p:cNvPr id="4" name="Rectangle 4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Keep It Close</a:t>
            </a:r>
            <a:endParaRPr lang="en-US" dirty="0"/>
          </a:p>
        </p:txBody>
      </p:sp>
      <p:sp>
        <p:nvSpPr>
          <p:cNvPr id="5" name="Rectangle 5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icking clock design template [1]">
  <a:themeElements>
    <a:clrScheme name="Default Desig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">
      <a:majorFont>
        <a:latin typeface="Verdana"/>
        <a:ea typeface=""/>
        <a:cs typeface=""/>
      </a:majorFont>
      <a:minorFont>
        <a:latin typeface="Verdana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>
    <a:extraClrScheme>
      <a:clrScheme name="Default Desig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Default Design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Default Design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微軟正黑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</a:majorFont>
      <a:minorFont>
        <a:latin typeface="Calibri"/>
        <a:ea typeface=""/>
        <a:cs typeface=""/>
        <a:font script="Grek" typeface=""/>
        <a:font script="Cyrl"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hade val="98000"/>
                <a:satMod val="300000"/>
              </a:schemeClr>
            </a:gs>
            <a:gs pos="25000">
              <a:schemeClr val="phClr">
                <a:tint val="37000"/>
                <a:shade val="98000"/>
                <a:satMod val="300000"/>
              </a:schemeClr>
            </a:gs>
            <a:gs pos="100000">
              <a:schemeClr val="phClr">
                <a:tint val="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75000"/>
                <a:satMod val="160000"/>
              </a:schemeClr>
            </a:gs>
            <a:gs pos="62000">
              <a:schemeClr val="phClr">
                <a:satMod val="125000"/>
              </a:schemeClr>
            </a:gs>
            <a:gs pos="100000">
              <a:schemeClr val="phClr">
                <a:tint val="80000"/>
                <a:satMod val="140000"/>
              </a:schemeClr>
            </a:gs>
          </a:gsLst>
          <a:lin ang="16200000" scaled="0"/>
        </a:gradFill>
      </a:fillStyleLst>
      <a:lnStyleLst>
        <a:ln w="6350" cap="rnd" cmpd="sng" algn="ctr">
          <a:solidFill>
            <a:schemeClr val="phClr"/>
          </a:solidFill>
          <a:prstDash val="solid"/>
        </a:ln>
        <a:ln w="25400" cap="rnd" cmpd="sng" algn="ctr">
          <a:solidFill>
            <a:schemeClr val="phClr"/>
          </a:solidFill>
          <a:prstDash val="solid"/>
        </a:ln>
        <a:ln w="34925" cap="rnd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25400" dir="5400000">
              <a:srgbClr val="000000">
                <a:alpha val="43137"/>
              </a:srgbClr>
            </a:outerShdw>
          </a:effectLst>
        </a:effectStyle>
        <a:effectStyle>
          <a:effectLst>
            <a:outerShdw blurRad="50800" dist="38100" dir="5400000">
              <a:srgbClr val="000000">
                <a:alpha val="45882"/>
              </a:srgb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6500000"/>
            </a:lightRig>
          </a:scene3d>
          <a:sp3d contourW="12700" prstMaterial="powder">
            <a:bevelT h="50800"/>
            <a:contourClr>
              <a:schemeClr val="phClr"/>
            </a:contourClr>
          </a:sp3d>
        </a:effectStyle>
        <a:effectStyle>
          <a:effectLst>
            <a:reflection blurRad="12700" stA="25000" endPos="28000" dist="38100" dir="5400000" sy="-100000"/>
          </a:effectLst>
          <a:scene3d>
            <a:camera prst="orthographicFront" fov="0">
              <a:rot lat="0" lon="0" rev="0"/>
            </a:camera>
            <a:lightRig rig="threePt" dir="t">
              <a:rot lat="0" lon="0" rev="0"/>
            </a:lightRig>
          </a:scene3d>
          <a:sp3d>
            <a:bevelT w="139700" h="381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shade val="75000"/>
                <a:satMod val="250000"/>
              </a:schemeClr>
            </a:gs>
            <a:gs pos="20000">
              <a:schemeClr val="phClr">
                <a:shade val="85000"/>
                <a:satMod val="175000"/>
              </a:schemeClr>
            </a:gs>
            <a:gs pos="100000">
              <a:schemeClr val="phClr">
                <a:tint val="70000"/>
                <a:satMod val="175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0000"/>
                <a:satMod val="145000"/>
              </a:schemeClr>
            </a:gs>
            <a:gs pos="30000">
              <a:schemeClr val="phClr">
                <a:shade val="65000"/>
                <a:satMod val="155000"/>
              </a:schemeClr>
            </a:gs>
            <a:gs pos="100000">
              <a:schemeClr val="phClr">
                <a:tint val="60000"/>
                <a:satMod val="170000"/>
              </a:schemeClr>
            </a:gs>
          </a:gsLst>
          <a:lin ang="16200000" scaled="1"/>
        </a:gradFill>
      </a:bgFillStyleLst>
    </a:fmtScheme>
  </a:themeElements>
  <a:objectDefaults/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EC4D489DC97F7742BF9E29B3F7E45D8F" ma:contentTypeVersion="2" ma:contentTypeDescription="Create a new document." ma:contentTypeScope="" ma:versionID="5e79617d903986d3c59beba28fb4e788">
  <xsd:schema xmlns:xsd="http://www.w3.org/2001/XMLSchema" xmlns:p="http://schemas.microsoft.com/office/2006/metadata/properties" xmlns:ns2="59138bff-0427-4634-adba-14ec25af6504" targetNamespace="http://schemas.microsoft.com/office/2006/metadata/properties" ma:root="true" ma:fieldsID="363f90a203823e8a44c4f895e4bfcd3f" ns2:_="">
    <xsd:import namespace="59138bff-0427-4634-adba-14ec25af6504"/>
    <xsd:element name="properties">
      <xsd:complexType>
        <xsd:sequence>
          <xsd:element name="documentManagement">
            <xsd:complexType>
              <xsd:all>
                <xsd:element ref="ns2:Stage" minOccurs="0"/>
                <xsd:element ref="ns2:CE" minOccurs="0"/>
              </xsd:all>
            </xsd:complexType>
          </xsd:element>
        </xsd:sequence>
      </xsd:complexType>
    </xsd:element>
  </xsd:schema>
  <xsd:schema xmlns:xsd="http://www.w3.org/2001/XMLSchema" xmlns:dms="http://schemas.microsoft.com/office/2006/documentManagement/types" targetNamespace="59138bff-0427-4634-adba-14ec25af6504" elementFormDefault="qualified">
    <xsd:import namespace="http://schemas.microsoft.com/office/2006/documentManagement/types"/>
    <xsd:element name="Stage" ma:index="8" nillable="true" ma:displayName="Stage" ma:default="&lt;none&gt;" ma:format="RadioButtons" ma:internalName="Stage">
      <xsd:simpleType>
        <xsd:restriction base="dms:Choice">
          <xsd:enumeration value="&lt;none&gt;"/>
          <xsd:enumeration value="CE1"/>
          <xsd:enumeration value="QA"/>
          <xsd:enumeration value="TR1"/>
          <xsd:enumeration value="AU Review"/>
          <xsd:enumeration value="TR2"/>
          <xsd:enumeration value="CE2"/>
          <xsd:enumeration value="Index"/>
          <xsd:enumeration value="Layout"/>
        </xsd:restriction>
      </xsd:simpleType>
    </xsd:element>
    <xsd:element name="CE" ma:index="9" nillable="true" ma:displayName="CE" ma:default="&lt;none&gt;" ma:format="RadioButtons" ma:internalName="CE">
      <xsd:simpleType>
        <xsd:restriction base="dms:Choice">
          <xsd:enumeration value="&lt;none&gt;"/>
          <xsd:enumeration value="Jaime"/>
          <xsd:enumeration value="Joan"/>
          <xsd:enumeration value="Susie"/>
        </xsd:restriction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office/internal/2005/internalDocumentation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 ma:readOnly="tru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lastPrinted" minOccurs="0" maxOccurs="1" type="xsd:dateTime"/>
        <xsd:element name="contentStatus" minOccurs="0" maxOccurs="1" type="xsd:string"/>
      </xsd:all>
    </xsd:complexType>
  </xsd:schema>
</ct:contentTypeSchema>
</file>

<file path=customXml/item2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3.xml><?xml version="1.0" encoding="utf-8"?>
<p:properties xmlns:p="http://schemas.microsoft.com/office/2006/metadata/properties" xmlns:xsi="http://www.w3.org/2001/XMLSchema-instance">
  <documentManagement>
    <CE xmlns="59138bff-0427-4634-adba-14ec25af6504">&lt;none&gt;</CE>
    <Stage xmlns="59138bff-0427-4634-adba-14ec25af6504">&lt;none&gt;</Stage>
  </documentManagement>
</p:properties>
</file>

<file path=customXml/itemProps1.xml><?xml version="1.0" encoding="utf-8"?>
<ds:datastoreItem xmlns:ds="http://schemas.openxmlformats.org/officeDocument/2006/customXml" ds:itemID="{B3795792-2894-4A78-83D6-015DE06296ED}"/>
</file>

<file path=customXml/itemProps2.xml><?xml version="1.0" encoding="utf-8"?>
<ds:datastoreItem xmlns:ds="http://schemas.openxmlformats.org/officeDocument/2006/customXml" ds:itemID="{9967B23C-8B7B-44D0-8C84-9CBEF5646595}"/>
</file>

<file path=customXml/itemProps3.xml><?xml version="1.0" encoding="utf-8"?>
<ds:datastoreItem xmlns:ds="http://schemas.openxmlformats.org/officeDocument/2006/customXml" ds:itemID="{1731513F-D6E6-42CE-9963-B634F9A8FBB2}"/>
</file>

<file path=docProps/app.xml><?xml version="1.0" encoding="utf-8"?>
<Properties xmlns="http://schemas.openxmlformats.org/officeDocument/2006/extended-properties" xmlns:vt="http://schemas.openxmlformats.org/officeDocument/2006/docPropsVTypes">
  <Template>Ticking clock design template [1]</Template>
  <TotalTime>522</TotalTime>
  <Words>146</Words>
  <Application>Microsoft Office PowerPoint</Application>
  <PresentationFormat>On-screen Show (4:3)</PresentationFormat>
  <Paragraphs>47</Paragraphs>
  <Slides>10</Slides>
  <Notes>1</Notes>
  <HiddenSlides>0</HiddenSlides>
  <MMClips>0</MMClips>
  <ScaleCrop>false</ScaleCrop>
  <HeadingPairs>
    <vt:vector size="6" baseType="variant">
      <vt:variant>
        <vt:lpstr>Theme</vt:lpstr>
      </vt:variant>
      <vt:variant>
        <vt:i4>1</vt:i4>
      </vt:variant>
      <vt:variant>
        <vt:lpstr>Embedded OLE Servers</vt:lpstr>
      </vt:variant>
      <vt:variant>
        <vt:i4>1</vt:i4>
      </vt:variant>
      <vt:variant>
        <vt:lpstr>Slide Titles</vt:lpstr>
      </vt:variant>
      <vt:variant>
        <vt:i4>10</vt:i4>
      </vt:variant>
    </vt:vector>
  </HeadingPairs>
  <TitlesOfParts>
    <vt:vector size="12" baseType="lpstr">
      <vt:lpstr>Ticking clock design template [1]</vt:lpstr>
      <vt:lpstr>Worksheet</vt:lpstr>
      <vt:lpstr>Slide 1</vt:lpstr>
      <vt:lpstr>Clean Up Your Space</vt:lpstr>
      <vt:lpstr>Get Your Tools Together</vt:lpstr>
      <vt:lpstr>Know the Process</vt:lpstr>
      <vt:lpstr>Spend Your Time Wisely</vt:lpstr>
      <vt:lpstr>Cost of Mismanagement</vt:lpstr>
      <vt:lpstr>Manage Your E-Mail</vt:lpstr>
      <vt:lpstr>Use Your Calendar</vt:lpstr>
      <vt:lpstr>Keep It Close</vt:lpstr>
      <vt:lpstr>Put It All Together</vt:lpstr>
    </vt:vector>
  </TitlesOfParts>
  <Company>Online Training Solutions, Inc.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Organization 101</dc:title>
  <dc:subject>Time management</dc:subject>
  <dc:creator>Susie Bayers/Joyce Cox</dc:creator>
  <cp:keywords>time, efficiency, organization</cp:keywords>
  <dc:description>Copyright © 2006 Online Training Solutions, Inc.</dc:description>
  <cp:lastModifiedBy>Joyce Cox</cp:lastModifiedBy>
  <cp:revision>60</cp:revision>
  <dcterms:created xsi:type="dcterms:W3CDTF">2006-04-18T16:29:51Z</dcterms:created>
  <dcterms:modified xsi:type="dcterms:W3CDTF">2006-11-17T20:08:38Z</dcterms:modified>
  <cp:category>Training</cp:category>
  <cp:contentType>Document</cp:contentType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TemplateID">
    <vt:lpwstr>TC011594421033</vt:lpwstr>
  </property>
  <property fmtid="{D5CDD505-2E9C-101B-9397-08002B2CF9AE}" pid="3" name="ContentTypeId">
    <vt:lpwstr>0x010100EC4D489DC97F7742BF9E29B3F7E45D8F</vt:lpwstr>
  </property>
</Properties>
</file>