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Default Extension="jpeg" ContentType="image/jpeg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0"/>
  </p:notesMasterIdLst>
  <p:handoutMasterIdLst>
    <p:handoutMasterId r:id="rId11"/>
  </p:handoutMasterIdLst>
  <p:sldIdLst>
    <p:sldId id="256" r:id="rId2"/>
    <p:sldId id="259" r:id="rId3"/>
    <p:sldId id="260" r:id="rId4"/>
    <p:sldId id="257" r:id="rId5"/>
    <p:sldId id="258" r:id="rId6"/>
    <p:sldId id="261" r:id="rId7"/>
    <p:sldId id="262" r:id="rId8"/>
    <p:sldId id="263" r:id="rId9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15620"/>
    <p:restoredTop sz="82631" autoAdjust="0"/>
  </p:normalViewPr>
  <p:slideViewPr>
    <p:cSldViewPr>
      <p:cViewPr>
        <p:scale>
          <a:sx n="64" d="100"/>
          <a:sy n="64" d="100"/>
        </p:scale>
        <p:origin x="-696" y="-7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18" Type="http://schemas.openxmlformats.org/officeDocument/2006/relationships/customXml" Target="../customXml/item3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17" Type="http://schemas.openxmlformats.org/officeDocument/2006/relationships/customXml" Target="../customXml/item2.xml"/><Relationship Id="rId2" Type="http://schemas.openxmlformats.org/officeDocument/2006/relationships/slide" Target="slides/slide1.xml"/><Relationship Id="rId16" Type="http://schemas.openxmlformats.org/officeDocument/2006/relationships/customXml" Target="../customXml/item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3ECCD7FA-E8E5-452E-A440-9B5A90853237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0F61F913-D5D2-4A42-A244-74ADED6C9A3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70D76221-BEC7-4705-A9A5-EBC445351E40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2239E56-67F3-4BA9-8DA1-1EE3B9DE8DC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 noRot="1" noChangeAspect="1"/>
          </p:cNvSpPr>
          <p:nvPr>
            <p:ph type="sldImg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22239E56-67F3-4BA9-8DA1-1EE3B9DE8DC5}" type="slidenum">
              <a:rPr lang="en-US" smtClean="0"/>
              <a:pPr/>
              <a:t>5</a:t>
            </a:fld>
            <a:endParaRPr 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Rectangle 2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28" name="Rectangle 3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25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D35419C-7E42-4E7C-91A0-5844E7EC49AE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16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369FE52-547D-4BAB-B6D0-AACE4878AA18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8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DEBD83CC-DFE9-461F-B5EF-0D6DE21352F4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99DA75F9-3C82-48D3-983A-BAD3F022BAFC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02B61EFD-0935-4A45-9F18-0B4C0F364BB1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F75212E0-96CE-4DE2-8F27-9F1DF6E8F1D3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457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600200"/>
            <a:ext cx="4038600" cy="4525963"/>
          </a:xfrm>
          <a:prstGeom prst="rect">
            <a:avLst/>
          </a:prstGeom>
        </p:spPr>
        <p:txBody>
          <a:bodyPr/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C98720E8-133E-463C-8A09-BD36474830A0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/>
          <a:lstStyle/>
          <a:p>
            <a:fld id="{E0D5D76F-07CC-4597-ACB2-FA5492C302E8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  <p:transition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8" name="Rectangle 2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17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14" name="Rectangle 4"/>
          <p:cNvSpPr>
            <a:spLocks noGrp="1"/>
          </p:cNvSpPr>
          <p:nvPr>
            <p:ph type="dt" sz="half" idx="2"/>
          </p:nvPr>
        </p:nvSpPr>
        <p:spPr>
          <a:xfrm>
            <a:off x="457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04855D76-B712-46F0-A0CF-3E793BE89A32}" type="datetime1">
              <a:rPr lang="en-US" smtClean="0"/>
              <a:pPr/>
              <a:t>11/17/2006</a:t>
            </a:fld>
            <a:endParaRPr lang="en-US"/>
          </a:p>
        </p:txBody>
      </p:sp>
      <p:sp>
        <p:nvSpPr>
          <p:cNvPr id="8" name="Rectangle 5"/>
          <p:cNvSpPr>
            <a:spLocks noGrp="1"/>
          </p:cNvSpPr>
          <p:nvPr>
            <p:ph type="ftr" sz="quarter" idx="3"/>
          </p:nvPr>
        </p:nvSpPr>
        <p:spPr>
          <a:xfrm>
            <a:off x="3124200" y="6245225"/>
            <a:ext cx="2895600" cy="47625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18" name="Rectangle 6"/>
          <p:cNvSpPr>
            <a:spLocks noGrp="1"/>
          </p:cNvSpPr>
          <p:nvPr>
            <p:ph type="sldNum" sz="quarter" idx="4"/>
          </p:nvPr>
        </p:nvSpPr>
        <p:spPr>
          <a:xfrm>
            <a:off x="6553200" y="6245225"/>
            <a:ext cx="2133600" cy="476250"/>
          </a:xfrm>
          <a:prstGeom prst="rect">
            <a:avLst/>
          </a:prstGeom>
        </p:spPr>
        <p:txBody>
          <a:bodyPr vert="horz"/>
          <a:lstStyle/>
          <a:p>
            <a:fld id="{A99FB8CD-E422-4E62-B359-9F0666C883B0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/>
  <p:hf sldNum="0" hdr="0" ftr="0" dt="0"/>
  <p:txStyles>
    <p:titleStyle>
      <a:lvl1pPr algn="ctr" rtl="0" latinLnBrk="0">
        <a:spcBef>
          <a:spcPct val="0"/>
        </a:spcBef>
        <a:buNone/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>
        <a:defRPr>
          <a:solidFill>
            <a:schemeClr val="tx2"/>
          </a:solidFill>
        </a:defRPr>
      </a:lvl2pPr>
      <a:lvl3pPr>
        <a:defRPr>
          <a:solidFill>
            <a:schemeClr val="tx2"/>
          </a:solidFill>
        </a:defRPr>
      </a:lvl3pPr>
      <a:lvl4pPr>
        <a:defRPr>
          <a:solidFill>
            <a:schemeClr val="tx2"/>
          </a:solidFill>
        </a:defRPr>
      </a:lvl4pPr>
      <a:lvl5pPr>
        <a:defRPr>
          <a:solidFill>
            <a:schemeClr val="tx2"/>
          </a:solidFill>
        </a:defRPr>
      </a:lvl5pPr>
      <a:lvl6pPr>
        <a:defRPr>
          <a:solidFill>
            <a:schemeClr val="tx2"/>
          </a:solidFill>
        </a:defRPr>
      </a:lvl6pPr>
      <a:lvl7pPr>
        <a:defRPr>
          <a:solidFill>
            <a:schemeClr val="tx2"/>
          </a:solidFill>
        </a:defRPr>
      </a:lvl7pPr>
      <a:lvl8pPr>
        <a:defRPr>
          <a:solidFill>
            <a:schemeClr val="tx2"/>
          </a:solidFill>
        </a:defRPr>
      </a:lvl8pPr>
      <a:lvl9pPr>
        <a:defRPr>
          <a:solidFill>
            <a:schemeClr val="tx2"/>
          </a:solidFill>
        </a:defRPr>
      </a:lvl9pPr>
    </p:titleStyle>
    <p:bodyStyle>
      <a:lvl1pPr marL="342900" indent="-342900" algn="l" rtl="0" latinLnBrk="0">
        <a:spcBef>
          <a:spcPct val="20000"/>
        </a:spcBef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latinLnBrk="0">
        <a:spcBef>
          <a:spcPct val="20000"/>
        </a:spcBef>
        <a:buChar char="–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latinLnBrk="0">
        <a:spcBef>
          <a:spcPct val="20000"/>
        </a:spcBef>
        <a:buChar char="•"/>
        <a:defRPr sz="24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latinLnBrk="0">
        <a:spcBef>
          <a:spcPct val="20000"/>
        </a:spcBef>
        <a:buChar char="–"/>
        <a:defRPr sz="20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latinLnBrk="0">
        <a:spcBef>
          <a:spcPct val="20000"/>
        </a:spcBef>
        <a:buChar char="»"/>
        <a:defRPr sz="20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rtl="0" latinLnBrk="0">
        <a:spcBef>
          <a:spcPct val="20000"/>
        </a:spcBef>
        <a:buChar char="•"/>
        <a:defRPr sz="20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lvl1pPr marL="0" algn="l" rtl="0">
        <a:defRPr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>
        <a:defRPr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>
        <a:defRPr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>
        <a:defRPr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>
        <a:defRPr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>
        <a:defRPr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>
        <a:defRPr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>
        <a:defRPr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>
        <a:defRPr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audio" Target="../media/audio1.wav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dirty="0"/>
              <a:t>Designing</a:t>
            </a:r>
            <a:r>
              <a:rPr lang="en-US" dirty="0">
                <a:ln w="10000">
                  <a:solidFill>
                    <a:schemeClr val="accent4">
                      <a:tint val="50000"/>
                    </a:schemeClr>
                  </a:solidFill>
                  <a:prstDash val="solid"/>
                </a:ln>
                <a:gradFill flip="none">
                  <a:gsLst>
                    <a:gs pos="70000">
                      <a:schemeClr val="accent4">
                        <a:shade val="60000"/>
                        <a:tint val="50000"/>
                        <a:alpha val="70000"/>
                      </a:schemeClr>
                    </a:gs>
                    <a:gs pos="45000">
                      <a:schemeClr val="accent4">
                        <a:shade val="100000"/>
                        <a:alpha val="70000"/>
                      </a:schemeClr>
                    </a:gs>
                    <a:gs pos="15000">
                      <a:schemeClr val="accent4">
                        <a:shade val="60000"/>
                        <a:tint val="50000"/>
                        <a:alpha val="70000"/>
                      </a:schemeClr>
                    </a:gs>
                  </a:gsLst>
                  <a:lin ang="16200000"/>
                </a:gradFill>
                <a:effectLst>
                  <a:outerShdw blurRad="23036" dist="23036" dir="2700000" algn="tl">
                    <a:srgbClr val="333333">
                      <a:alpha val="70000"/>
                    </a:srgbClr>
                  </a:outerShdw>
                </a:effectLst>
              </a:rPr>
              <a:t> </a:t>
            </a:r>
            <a:r>
              <a:rPr lang="en-US" dirty="0"/>
              <a:t>with Color</a:t>
            </a:r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/>
              <a:t>Wide World Importers</a:t>
            </a:r>
            <a:endParaRPr 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Getting Started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begin?</a:t>
            </a:r>
            <a:endParaRPr lang="en-US" dirty="0"/>
          </a:p>
          <a:p>
            <a:r>
              <a:rPr lang="en-US" dirty="0" smtClean="0"/>
              <a:t>Knowing what you like</a:t>
            </a:r>
          </a:p>
          <a:p>
            <a:pPr lvl="1"/>
            <a:r>
              <a:rPr lang="en-US" dirty="0" smtClean="0"/>
              <a:t>Magazines</a:t>
            </a:r>
          </a:p>
          <a:p>
            <a:pPr lvl="1"/>
            <a:r>
              <a:rPr lang="en-US" dirty="0" smtClean="0"/>
              <a:t>Friends’ houses</a:t>
            </a:r>
          </a:p>
          <a:p>
            <a:pPr lvl="1"/>
            <a:r>
              <a:rPr lang="en-US" dirty="0" smtClean="0"/>
              <a:t>Store displays</a:t>
            </a:r>
          </a:p>
          <a:p>
            <a:r>
              <a:rPr lang="en-US" dirty="0" smtClean="0"/>
              <a:t>Exploring how color feels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Understanding </a:t>
            </a:r>
            <a:r>
              <a:rPr lang="en-US" dirty="0" smtClean="0">
                <a:solidFill>
                  <a:srgbClr val="FF0000"/>
                </a:solidFill>
              </a:rPr>
              <a:t>C</a:t>
            </a:r>
            <a:r>
              <a:rPr lang="en-US" dirty="0" smtClean="0">
                <a:solidFill>
                  <a:srgbClr val="FFC000"/>
                </a:solidFill>
              </a:rPr>
              <a:t>o</a:t>
            </a:r>
            <a:r>
              <a:rPr lang="en-US" dirty="0" smtClean="0">
                <a:solidFill>
                  <a:srgbClr val="00B0F0"/>
                </a:solidFill>
              </a:rPr>
              <a:t>l</a:t>
            </a:r>
            <a:r>
              <a:rPr lang="en-US" dirty="0" smtClean="0">
                <a:solidFill>
                  <a:srgbClr val="00B050"/>
                </a:solidFill>
              </a:rPr>
              <a:t>o</a:t>
            </a:r>
            <a:r>
              <a:rPr lang="en-US" dirty="0" smtClean="0">
                <a:solidFill>
                  <a:srgbClr val="7030A0"/>
                </a:solidFill>
              </a:rPr>
              <a:t>r</a:t>
            </a:r>
            <a:endParaRPr lang="en-US" dirty="0">
              <a:solidFill>
                <a:srgbClr val="7030A0"/>
              </a:solidFill>
            </a:endParaRP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114800"/>
          </a:xfrm>
        </p:spPr>
        <p:txBody>
          <a:bodyPr/>
          <a:lstStyle/>
          <a:p>
            <a:r>
              <a:rPr lang="en-US" dirty="0" smtClean="0"/>
              <a:t>Color wheel primer</a:t>
            </a:r>
            <a:endParaRPr lang="en-US" dirty="0"/>
          </a:p>
          <a:p>
            <a:r>
              <a:rPr lang="en-US" dirty="0" smtClean="0"/>
              <a:t>Tones and hues</a:t>
            </a:r>
          </a:p>
          <a:p>
            <a:r>
              <a:rPr lang="en-US" dirty="0" smtClean="0"/>
              <a:t>Saturation</a:t>
            </a:r>
          </a:p>
          <a:p>
            <a:r>
              <a:rPr lang="en-US" dirty="0" smtClean="0"/>
              <a:t>What’s in a name</a:t>
            </a:r>
          </a:p>
          <a:p>
            <a:pPr lvl="1"/>
            <a:r>
              <a:rPr lang="en-US" dirty="0" smtClean="0"/>
              <a:t>Cerulean or Azurite</a:t>
            </a:r>
          </a:p>
          <a:p>
            <a:pPr lvl="1"/>
            <a:r>
              <a:rPr lang="en-US" dirty="0" smtClean="0"/>
              <a:t>Verdigris or Malachite</a:t>
            </a:r>
          </a:p>
          <a:p>
            <a:pPr lvl="1"/>
            <a:r>
              <a:rPr lang="en-US" dirty="0" smtClean="0"/>
              <a:t>Vermilion or </a:t>
            </a:r>
            <a:r>
              <a:rPr lang="en-US" dirty="0" err="1" smtClean="0"/>
              <a:t>Realgar</a:t>
            </a:r>
            <a:r>
              <a:rPr lang="en-US" dirty="0" smtClean="0"/>
              <a:t> </a:t>
            </a:r>
          </a:p>
          <a:p>
            <a:pPr>
              <a:buNone/>
            </a:pPr>
            <a:endParaRPr lang="en-US" dirty="0" smtClean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72200" y="2438400"/>
            <a:ext cx="1554163" cy="23415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  <p:subTnLst>
                                    <p:animClr>
                                      <p:cBhvr override="childStyle">
                                        <p:cTn dur="1" fill="hold" display="0" masterRel="nextClick" afterEffect="1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ppt_c</p:attrName>
                                        </p:attrNameLst>
                                      </p:cBhvr>
                                      <p:to>
                                        <a:schemeClr val="folHlink"/>
                                      </p:to>
                                    </p:animClr>
                                    <p:audio>
                                      <p:cMediaNode>
                                        <p:cTn display="0" masterRel="sameClick">
                                          <p:stCondLst>
                                            <p:cond evt="begin" delay="0">
                                              <p:tn val="5"/>
                                            </p:cond>
                                          </p:stCondLst>
                                          <p:endCondLst>
                                            <p:cond evt="onStopAudio" delay="0">
                                              <p:tgtEl>
                                                <p:sldTgt/>
                                              </p:tgtEl>
                                            </p:cond>
                                          </p:endCondLst>
                                        </p:cTn>
                                        <p:tgtEl>
                                          <p:sndTgt r:embed="rId2" name="whoosh.wav"/>
                                        </p:tgtEl>
                                      </p:cMediaNode>
                                    </p:audio>
                                  </p:sub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2" presetClass="emph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Clr clrSpc="rgb">
                                      <p:cBhvr override="childStyle">
                                        <p:cTn id="11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animClr clrSpc="rgb">
                                      <p:cBhvr>
                                        <p:cTn id="12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fillcolor</p:attrName>
                                        </p:attrNameLst>
                                      </p:cBhvr>
                                      <p:to>
                                        <a:schemeClr val="accent2"/>
                                      </p:to>
                                    </p:animClr>
                                    <p:set>
                                      <p:cBhvr>
                                        <p:cTn id="13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fill.type</p:attrName>
                                        </p:attrNameLst>
                                      </p:cBhvr>
                                      <p:to>
                                        <p:strVal val="solid"/>
                                      </p:to>
                                    </p:set>
                                    <p:set>
                                      <p:cBhvr>
                                        <p:cTn id="14" dur="1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fill.on</p:attrName>
                                        </p:attrNameLst>
                                      </p:cBhvr>
                                      <p:to>
                                        <p:strVal val="true"/>
                                      </p:to>
                                    </p:set>
                                    <p:animRot by="120000">
                                      <p:cBhvr>
                                        <p:cTn id="15" dur="1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6" dur="2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7" dur="2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8" dur="20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9" dur="2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0" fill="hold">
                      <p:stCondLst>
                        <p:cond delay="indefinite"/>
                      </p:stCondLst>
                      <p:childTnLst>
                        <p:par>
                          <p:cTn id="21" fill="hold">
                            <p:stCondLst>
                              <p:cond delay="0"/>
                            </p:stCondLst>
                            <p:childTnLst>
                              <p:par>
                                <p:cTn id="22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0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3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0" dur="5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45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6" fill="hold">
                      <p:stCondLst>
                        <p:cond delay="indefinite"/>
                      </p:stCondLst>
                      <p:childTnLst>
                        <p:par>
                          <p:cTn id="47" fill="hold">
                            <p:stCondLst>
                              <p:cond delay="0"/>
                            </p:stCondLst>
                            <p:childTnLst>
                              <p:par>
                                <p:cTn id="4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0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5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6" fill="hold">
                      <p:stCondLst>
                        <p:cond delay="indefinite"/>
                      </p:stCondLst>
                      <p:childTnLst>
                        <p:par>
                          <p:cTn id="57" fill="hold">
                            <p:stCondLst>
                              <p:cond delay="0"/>
                            </p:stCondLst>
                            <p:childTnLst>
                              <p:par>
                                <p:cTn id="58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0" dur="5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uiExpand="1" build="p" bldLvl="2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Picking a Palette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What colors do you have now?</a:t>
            </a:r>
            <a:endParaRPr lang="en-US" dirty="0"/>
          </a:p>
          <a:p>
            <a:r>
              <a:rPr lang="en-US" dirty="0" smtClean="0"/>
              <a:t>What colors do you like?</a:t>
            </a:r>
          </a:p>
          <a:p>
            <a:r>
              <a:rPr lang="en-US" dirty="0" smtClean="0"/>
              <a:t>What colors do you dislike?</a:t>
            </a:r>
          </a:p>
          <a:p>
            <a:r>
              <a:rPr lang="en-US" dirty="0" smtClean="0"/>
              <a:t>What’s your budget?</a:t>
            </a: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Colorizing Your Room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Where to add color</a:t>
            </a:r>
            <a:endParaRPr lang="en-US" dirty="0"/>
          </a:p>
          <a:p>
            <a:r>
              <a:rPr lang="en-US" dirty="0" smtClean="0"/>
              <a:t>Furniture and accessory changes</a:t>
            </a:r>
          </a:p>
          <a:p>
            <a:r>
              <a:rPr lang="en-US" dirty="0" smtClean="0"/>
              <a:t>How to match colors</a:t>
            </a:r>
          </a:p>
          <a:p>
            <a:pPr lvl="1"/>
            <a:r>
              <a:rPr lang="en-US" dirty="0" smtClean="0"/>
              <a:t>Does Verdigris work with </a:t>
            </a:r>
            <a:r>
              <a:rPr lang="en-US" dirty="0" err="1" smtClean="0"/>
              <a:t>Realgar</a:t>
            </a:r>
            <a:r>
              <a:rPr lang="en-US" dirty="0" smtClean="0"/>
              <a:t>?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Rectangle 4" hidden="1"/>
          <p:cNvSpPr>
            <a:spLocks noGrp="1"/>
          </p:cNvSpPr>
          <p:nvPr>
            <p:ph type="ftr" sz="quarter" idx="11"/>
          </p:nvPr>
        </p:nvSpPr>
        <p:spPr>
          <a:xfrm>
            <a:off x="2667000" y="5927725"/>
            <a:ext cx="3429000" cy="930275"/>
          </a:xfrm>
        </p:spPr>
        <p:txBody>
          <a:bodyPr/>
          <a:lstStyle/>
          <a:p>
            <a:pPr marL="628650" algn="ctr"/>
            <a:r>
              <a:rPr lang="en-US" dirty="0" smtClean="0"/>
              <a:t>See the color swatches in the Room Planner Kit</a:t>
            </a:r>
            <a:endParaRPr lang="en-US" dirty="0"/>
          </a:p>
        </p:txBody>
      </p:sp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Sample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So you like Verdigris; what next?</a:t>
            </a:r>
            <a:endParaRPr lang="en-US" dirty="0"/>
          </a:p>
          <a:p>
            <a:r>
              <a:rPr lang="en-US" dirty="0" smtClean="0"/>
              <a:t>Check the color wheel</a:t>
            </a:r>
          </a:p>
          <a:p>
            <a:r>
              <a:rPr lang="en-US" dirty="0" smtClean="0"/>
              <a:t>Work with the swatches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5" name="Verdigris.jpg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71800" y="3962400"/>
            <a:ext cx="3048000" cy="1905000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</p:pic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Develop an action plan</a:t>
            </a:r>
            <a:endParaRPr lang="en-US" dirty="0"/>
          </a:p>
          <a:p>
            <a:r>
              <a:rPr lang="en-US" dirty="0" smtClean="0"/>
              <a:t>Set it aside, and then revisit it</a:t>
            </a:r>
          </a:p>
          <a:p>
            <a:r>
              <a:rPr lang="en-US" dirty="0" smtClean="0"/>
              <a:t>Call in your reinforcements</a:t>
            </a:r>
          </a:p>
          <a:p>
            <a:pPr lvl="1"/>
            <a:r>
              <a:rPr lang="en-US" dirty="0" smtClean="0"/>
              <a:t>Friends</a:t>
            </a:r>
          </a:p>
          <a:p>
            <a:pPr lvl="1"/>
            <a:r>
              <a:rPr lang="en-US" dirty="0" smtClean="0"/>
              <a:t>Family</a:t>
            </a:r>
          </a:p>
          <a:p>
            <a:pPr lvl="1"/>
            <a:r>
              <a:rPr lang="en-US" dirty="0" smtClean="0"/>
              <a:t>Professionals</a:t>
            </a:r>
          </a:p>
          <a:p>
            <a:r>
              <a:rPr lang="en-US" dirty="0" smtClean="0"/>
              <a:t>Make it happen!</a:t>
            </a:r>
          </a:p>
          <a:p>
            <a:pPr>
              <a:buNone/>
            </a:pPr>
            <a:endParaRPr 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Pulling It All Together</a:t>
            </a:r>
            <a:endParaRPr lang="en-US" dirty="0"/>
          </a:p>
        </p:txBody>
      </p:sp>
      <p:sp>
        <p:nvSpPr>
          <p:cNvPr id="3" name="Oval 3"/>
          <p:cNvSpPr/>
          <p:nvPr/>
        </p:nvSpPr>
        <p:spPr>
          <a:xfrm>
            <a:off x="609600" y="16764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Develop an </a:t>
            </a:r>
            <a:br>
              <a:rPr lang="en-US" dirty="0" smtClean="0"/>
            </a:br>
            <a:r>
              <a:rPr lang="en-US" dirty="0" smtClean="0"/>
              <a:t>action plan</a:t>
            </a:r>
            <a:endParaRPr lang="en-US" dirty="0"/>
          </a:p>
        </p:txBody>
      </p:sp>
      <p:sp>
        <p:nvSpPr>
          <p:cNvPr id="6" name="Oval 3"/>
          <p:cNvSpPr/>
          <p:nvPr/>
        </p:nvSpPr>
        <p:spPr>
          <a:xfrm>
            <a:off x="4724400" y="48768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Make it happen!</a:t>
            </a:r>
            <a:endParaRPr lang="en-US" dirty="0"/>
          </a:p>
        </p:txBody>
      </p:sp>
      <p:sp>
        <p:nvSpPr>
          <p:cNvPr id="5" name="Oval 3"/>
          <p:cNvSpPr/>
          <p:nvPr/>
        </p:nvSpPr>
        <p:spPr>
          <a:xfrm>
            <a:off x="1447800" y="38100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Review the plan with help</a:t>
            </a:r>
            <a:endParaRPr lang="en-US" dirty="0"/>
          </a:p>
        </p:txBody>
      </p:sp>
      <p:sp>
        <p:nvSpPr>
          <p:cNvPr id="7" name="Oval 3"/>
          <p:cNvSpPr/>
          <p:nvPr/>
        </p:nvSpPr>
        <p:spPr>
          <a:xfrm>
            <a:off x="4953000" y="2362200"/>
            <a:ext cx="2743200" cy="1143000"/>
          </a:xfrm>
          <a:prstGeom prst="ellipse">
            <a:avLst/>
          </a:prstGeom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/>
            <a:r>
              <a:rPr lang="en-US" dirty="0" smtClean="0"/>
              <a:t>Set it aside</a:t>
            </a:r>
            <a:endParaRPr lang="en-US" dirty="0"/>
          </a:p>
        </p:txBody>
      </p:sp>
      <p:cxnSp>
        <p:nvCxnSpPr>
          <p:cNvPr id="9" name="Curved Connector 9"/>
          <p:cNvCxnSpPr>
            <a:stCxn id="3" idx="0"/>
          </p:cNvCxnSpPr>
          <p:nvPr/>
        </p:nvCxnSpPr>
        <p:spPr>
          <a:xfrm>
            <a:off x="3352800" y="2247900"/>
            <a:ext cx="1600200" cy="647700"/>
          </a:xfrm>
          <a:prstGeom prst="curvedConnector3">
            <a:avLst>
              <a:gd name="adj1" fmla="val 50000"/>
            </a:avLst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15" name="Shape 15"/>
          <p:cNvCxnSpPr>
            <a:stCxn id="7" idx="3"/>
            <a:endCxn id="5" idx="0"/>
          </p:cNvCxnSpPr>
          <p:nvPr/>
        </p:nvCxnSpPr>
        <p:spPr>
          <a:xfrm rot="5400000">
            <a:off x="4251022" y="3277790"/>
            <a:ext cx="1043688" cy="1163732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  <p:cxnSp>
        <p:nvCxnSpPr>
          <p:cNvPr id="21" name="Shape 21"/>
          <p:cNvCxnSpPr/>
          <p:nvPr/>
        </p:nvCxnSpPr>
        <p:spPr>
          <a:xfrm rot="5400000" flipV="1">
            <a:off x="3581400" y="4267200"/>
            <a:ext cx="495300" cy="1905000"/>
          </a:xfrm>
          <a:prstGeom prst="curvedConnector2">
            <a:avLst/>
          </a:prstGeom>
          <a:ln>
            <a:tailEnd type="arrow"/>
          </a:ln>
        </p:spPr>
        <p:style>
          <a:lnRef idx="2">
            <a:schemeClr val="accent4"/>
          </a:lnRef>
          <a:fillRef idx="0">
            <a:schemeClr val="accent4"/>
          </a:fillRef>
          <a:effectRef idx="1">
            <a:schemeClr val="accent4"/>
          </a:effectRef>
          <a:fontRef idx="minor">
            <a:schemeClr val="tx1"/>
          </a:fontRef>
        </p:style>
      </p:cxn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Opulent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7B2F6B"/>
      </a:hlink>
      <a:folHlink>
        <a:srgbClr val="D59739"/>
      </a:folHlink>
    </a:clrScheme>
    <a:fontScheme name="Opulent">
      <a:majorFont>
        <a:latin typeface="Trebuchet MS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</a:majorFont>
      <a:minorFont>
        <a:latin typeface="Arial"/>
        <a:ea typeface=""/>
        <a:cs typeface=""/>
        <a:font script="Grek" typeface=""/>
        <a:font script="Cyrl" typeface=""/>
        <a:font script="Jpan" typeface="HGｺﾞｼｯｸM"/>
        <a:font script="Hang" typeface="HY그래픽M"/>
        <a:font script="Hans" typeface="宋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pulent">
      <a:fillStyleLst>
        <a:solidFill>
          <a:schemeClr val="phClr">
            <a:tint val="65000"/>
          </a:schemeClr>
        </a:solidFill>
        <a:gradFill rotWithShape="1">
          <a:gsLst>
            <a:gs pos="20000">
              <a:schemeClr val="phClr">
                <a:tint val="30000"/>
              </a:schemeClr>
            </a:gs>
            <a:gs pos="100000">
              <a:schemeClr val="phClr">
                <a:tint val="90000"/>
                <a:satMod val="120000"/>
              </a:schemeClr>
            </a:gs>
          </a:gsLst>
          <a:path path="circle">
            <a:fillToRect l="50000" t="-10000" r="160000" b="120000"/>
          </a:path>
        </a:gradFill>
        <a:gradFill rotWithShape="1">
          <a:gsLst>
            <a:gs pos="0">
              <a:schemeClr val="phClr">
                <a:tint val="75000"/>
              </a:schemeClr>
            </a:gs>
            <a:gs pos="49000">
              <a:schemeClr val="phClr">
                <a:tint val="95000"/>
                <a:shade val="85000"/>
              </a:schemeClr>
            </a:gs>
            <a:gs pos="50000">
              <a:schemeClr val="phClr">
                <a:shade val="80000"/>
              </a:schemeClr>
            </a:gs>
            <a:gs pos="92000">
              <a:schemeClr val="phClr">
                <a:shade val="88000"/>
              </a:schemeClr>
            </a:gs>
            <a:gs pos="100000">
              <a:schemeClr val="phClr">
                <a:shade val="93000"/>
              </a:schemeClr>
            </a:gs>
          </a:gsLst>
          <a:lin ang="5400000" scaled="1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40640" cap="rnd" cmpd="thickThin" algn="ctr">
          <a:solidFill>
            <a:schemeClr val="phClr"/>
          </a:solidFill>
          <a:prstDash val="solid"/>
        </a:ln>
        <a:ln w="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38100" dist="38100" dir="5400000">
              <a:srgbClr val="000000">
                <a:alpha val="19607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80000"/>
              </a:schemeClr>
            </a:contourClr>
          </a:sp3d>
        </a:effectStyle>
        <a:effectStyle>
          <a:effectLst>
            <a:outerShdw blurRad="63500" dist="50800" dir="5400000">
              <a:srgbClr val="000000">
                <a:alpha val="38823"/>
              </a:srgbClr>
            </a:outerShdw>
          </a:effectLst>
          <a:scene3d>
            <a:camera prst="orthographicFront" fov="0">
              <a:rot lat="0" lon="0" rev="0"/>
            </a:camera>
            <a:lightRig rig="harsh" dir="t">
              <a:rot lat="0" lon="0" rev="0"/>
            </a:lightRig>
          </a:scene3d>
          <a:sp3d contourW="12700" prstMaterial="metal">
            <a:bevelT w="0" h="0" prst="relaxedInset"/>
            <a:contourClr>
              <a:schemeClr val="phClr">
                <a:shade val="90000"/>
              </a:schemeClr>
            </a:contourClr>
          </a:sp3d>
        </a:effectStyle>
        <a:effectStyle>
          <a:effectLst>
            <a:reflection blurRad="12700" stA="35000" endPos="60000" dist="12700" dir="5400000" sy="-50000"/>
          </a:effectLst>
          <a:scene3d>
            <a:camera prst="orthographicFront" fov="0">
              <a:rot lat="0" lon="0" rev="0"/>
            </a:camera>
            <a:lightRig rig="contrasting" dir="t">
              <a:rot lat="0" lon="0" rev="3300000"/>
            </a:lightRig>
          </a:scene3d>
          <a:sp3d extrusionH="127000" prstMaterial="metal">
            <a:bevelT w="127000" h="254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85000"/>
              </a:schemeClr>
            </a:gs>
            <a:gs pos="100000">
              <a:schemeClr val="phClr">
                <a:shade val="80000"/>
                <a:satMod val="150000"/>
              </a:schemeClr>
            </a:gs>
          </a:gsLst>
          <a:path path="circle">
            <a:fillToRect l="50000" t="50000" r="100000" b="100000"/>
          </a:path>
        </a:gradFill>
        <a:blipFill>
          <a:blip xmlns:r="http://schemas.openxmlformats.org/officeDocument/2006/relationships" r:embed="rId1">
            <a:duotone>
              <a:schemeClr val="phClr">
                <a:shade val="80000"/>
              </a:schemeClr>
              <a:schemeClr val="phClr">
                <a:tint val="70000"/>
              </a:schemeClr>
            </a:duotone>
          </a:blip>
          <a:tile tx="0" ty="0" sx="100000" sy="100000" flip="none" algn="t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9768F99B-D419-4E6D-8CC9-C2665A4342EF}"/>
</file>

<file path=customXml/itemProps2.xml><?xml version="1.0" encoding="utf-8"?>
<ds:datastoreItem xmlns:ds="http://schemas.openxmlformats.org/officeDocument/2006/customXml" ds:itemID="{1656719B-1F34-44A4-B208-7D581BCDD3BD}"/>
</file>

<file path=customXml/itemProps3.xml><?xml version="1.0" encoding="utf-8"?>
<ds:datastoreItem xmlns:ds="http://schemas.openxmlformats.org/officeDocument/2006/customXml" ds:itemID="{752CDC7B-F0BE-48B8-BB2C-9C2C10621440}"/>
</file>

<file path=docProps/app.xml><?xml version="1.0" encoding="utf-8"?>
<Properties xmlns="http://schemas.openxmlformats.org/officeDocument/2006/extended-properties" xmlns:vt="http://schemas.openxmlformats.org/officeDocument/2006/docPropsVTypes">
  <Template>TC011408001033</Template>
  <TotalTime>6792</TotalTime>
  <Words>167</Words>
  <Application>Microsoft Office PowerPoint</Application>
  <PresentationFormat>On-screen Show (4:3)</PresentationFormat>
  <Paragraphs>46</Paragraphs>
  <Slides>8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8</vt:i4>
      </vt:variant>
    </vt:vector>
  </HeadingPairs>
  <TitlesOfParts>
    <vt:vector size="9" baseType="lpstr">
      <vt:lpstr>Opulent</vt:lpstr>
      <vt:lpstr>Designing with Color</vt:lpstr>
      <vt:lpstr>Getting Started</vt:lpstr>
      <vt:lpstr>Understanding Color</vt:lpstr>
      <vt:lpstr>Picking a Palette</vt:lpstr>
      <vt:lpstr>Colorizing Your Room</vt:lpstr>
      <vt:lpstr>Sample</vt:lpstr>
      <vt:lpstr>Pulling It All Together</vt:lpstr>
      <vt:lpstr>Pulling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Designing with Color</dc:title>
  <dc:creator>Susie Bayers/Joyce Cox</dc:creator>
  <dc:description>Copyright © 2006 Online Training Solutions, Inc.</dc:description>
  <cp:lastModifiedBy>Joyce Cox</cp:lastModifiedBy>
  <cp:revision>672</cp:revision>
  <dcterms:created xsi:type="dcterms:W3CDTF">2006-04-03T23:49:58Z</dcterms:created>
  <dcterms:modified xsi:type="dcterms:W3CDTF">2006-11-17T19:42:18Z</dcterms:modified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0x010100EC4D489DC97F7742BF9E29B3F7E45D8F</vt:lpwstr>
  </property>
</Properties>
</file>